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ti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3.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4.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8" r:id="rId1"/>
    <p:sldMasterId id="2147483685" r:id="rId2"/>
    <p:sldMasterId id="2147483683" r:id="rId3"/>
    <p:sldMasterId id="2147483672" r:id="rId4"/>
    <p:sldMasterId id="2147483674" r:id="rId5"/>
  </p:sldMasterIdLst>
  <p:notesMasterIdLst>
    <p:notesMasterId r:id="rId114"/>
  </p:notesMasterIdLst>
  <p:sldIdLst>
    <p:sldId id="394" r:id="rId6"/>
    <p:sldId id="288" r:id="rId7"/>
    <p:sldId id="289" r:id="rId8"/>
    <p:sldId id="290" r:id="rId9"/>
    <p:sldId id="292" r:id="rId10"/>
    <p:sldId id="293" r:id="rId11"/>
    <p:sldId id="294" r:id="rId12"/>
    <p:sldId id="295" r:id="rId13"/>
    <p:sldId id="296" r:id="rId14"/>
    <p:sldId id="297" r:id="rId15"/>
    <p:sldId id="395" r:id="rId16"/>
    <p:sldId id="299" r:id="rId17"/>
    <p:sldId id="300" r:id="rId18"/>
    <p:sldId id="301" r:id="rId19"/>
    <p:sldId id="302" r:id="rId20"/>
    <p:sldId id="304" r:id="rId21"/>
    <p:sldId id="305" r:id="rId22"/>
    <p:sldId id="306" r:id="rId23"/>
    <p:sldId id="307" r:id="rId24"/>
    <p:sldId id="308" r:id="rId25"/>
    <p:sldId id="309" r:id="rId26"/>
    <p:sldId id="310" r:id="rId27"/>
    <p:sldId id="311" r:id="rId28"/>
    <p:sldId id="312" r:id="rId29"/>
    <p:sldId id="313" r:id="rId30"/>
    <p:sldId id="314" r:id="rId31"/>
    <p:sldId id="315" r:id="rId32"/>
    <p:sldId id="316" r:id="rId33"/>
    <p:sldId id="317" r:id="rId34"/>
    <p:sldId id="318" r:id="rId35"/>
    <p:sldId id="319" r:id="rId36"/>
    <p:sldId id="320" r:id="rId37"/>
    <p:sldId id="321" r:id="rId38"/>
    <p:sldId id="322" r:id="rId39"/>
    <p:sldId id="323" r:id="rId40"/>
    <p:sldId id="324" r:id="rId41"/>
    <p:sldId id="325" r:id="rId42"/>
    <p:sldId id="326" r:id="rId43"/>
    <p:sldId id="327" r:id="rId44"/>
    <p:sldId id="328" r:id="rId45"/>
    <p:sldId id="329" r:id="rId46"/>
    <p:sldId id="330" r:id="rId47"/>
    <p:sldId id="331" r:id="rId48"/>
    <p:sldId id="332" r:id="rId49"/>
    <p:sldId id="333" r:id="rId50"/>
    <p:sldId id="334" r:id="rId51"/>
    <p:sldId id="335" r:id="rId52"/>
    <p:sldId id="336" r:id="rId53"/>
    <p:sldId id="337" r:id="rId54"/>
    <p:sldId id="338" r:id="rId55"/>
    <p:sldId id="339" r:id="rId56"/>
    <p:sldId id="340" r:id="rId57"/>
    <p:sldId id="341" r:id="rId58"/>
    <p:sldId id="342" r:id="rId59"/>
    <p:sldId id="343" r:id="rId60"/>
    <p:sldId id="344" r:id="rId61"/>
    <p:sldId id="345" r:id="rId62"/>
    <p:sldId id="346" r:id="rId63"/>
    <p:sldId id="347" r:id="rId64"/>
    <p:sldId id="348" r:id="rId65"/>
    <p:sldId id="349" r:id="rId66"/>
    <p:sldId id="350" r:id="rId67"/>
    <p:sldId id="351" r:id="rId68"/>
    <p:sldId id="352" r:id="rId69"/>
    <p:sldId id="356" r:id="rId70"/>
    <p:sldId id="354" r:id="rId71"/>
    <p:sldId id="355" r:id="rId72"/>
    <p:sldId id="357" r:id="rId73"/>
    <p:sldId id="358" r:id="rId74"/>
    <p:sldId id="359" r:id="rId75"/>
    <p:sldId id="360" r:id="rId76"/>
    <p:sldId id="361" r:id="rId77"/>
    <p:sldId id="372" r:id="rId78"/>
    <p:sldId id="393" r:id="rId79"/>
    <p:sldId id="373" r:id="rId80"/>
    <p:sldId id="374" r:id="rId81"/>
    <p:sldId id="375" r:id="rId82"/>
    <p:sldId id="376" r:id="rId83"/>
    <p:sldId id="377" r:id="rId84"/>
    <p:sldId id="362" r:id="rId85"/>
    <p:sldId id="363" r:id="rId86"/>
    <p:sldId id="364" r:id="rId87"/>
    <p:sldId id="365" r:id="rId88"/>
    <p:sldId id="366" r:id="rId89"/>
    <p:sldId id="367" r:id="rId90"/>
    <p:sldId id="368" r:id="rId91"/>
    <p:sldId id="369" r:id="rId92"/>
    <p:sldId id="370" r:id="rId93"/>
    <p:sldId id="378" r:id="rId94"/>
    <p:sldId id="379" r:id="rId95"/>
    <p:sldId id="380" r:id="rId96"/>
    <p:sldId id="381" r:id="rId97"/>
    <p:sldId id="382" r:id="rId98"/>
    <p:sldId id="383" r:id="rId99"/>
    <p:sldId id="384" r:id="rId100"/>
    <p:sldId id="385" r:id="rId101"/>
    <p:sldId id="386" r:id="rId102"/>
    <p:sldId id="387" r:id="rId103"/>
    <p:sldId id="388" r:id="rId104"/>
    <p:sldId id="389" r:id="rId105"/>
    <p:sldId id="390" r:id="rId106"/>
    <p:sldId id="392" r:id="rId107"/>
    <p:sldId id="396" r:id="rId108"/>
    <p:sldId id="397" r:id="rId109"/>
    <p:sldId id="398" r:id="rId110"/>
    <p:sldId id="399" r:id="rId111"/>
    <p:sldId id="400" r:id="rId112"/>
    <p:sldId id="401" r:id="rId113"/>
  </p:sldIdLst>
  <p:sldSz cx="9144000" cy="6858000" type="screen4x3"/>
  <p:notesSz cx="6858000" cy="9144000"/>
  <p:custDataLst>
    <p:tags r:id="rId115"/>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2E3E5"/>
    <a:srgbClr val="F3F3F5"/>
    <a:srgbClr val="CE171F"/>
    <a:srgbClr val="4C74A7"/>
    <a:srgbClr val="CB171F"/>
    <a:srgbClr val="4F74A7"/>
    <a:srgbClr val="43638E"/>
    <a:srgbClr val="4F0075"/>
    <a:srgbClr val="6E7072"/>
    <a:srgbClr val="FFF7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691" autoAdjust="0"/>
    <p:restoredTop sz="86481" autoAdjust="0"/>
  </p:normalViewPr>
  <p:slideViewPr>
    <p:cSldViewPr>
      <p:cViewPr varScale="1">
        <p:scale>
          <a:sx n="90" d="100"/>
          <a:sy n="90" d="100"/>
        </p:scale>
        <p:origin x="954" y="78"/>
      </p:cViewPr>
      <p:guideLst>
        <p:guide orient="horz" pos="2160"/>
        <p:guide pos="2880"/>
      </p:guideLst>
    </p:cSldViewPr>
  </p:slideViewPr>
  <p:outlineViewPr>
    <p:cViewPr>
      <p:scale>
        <a:sx n="33" d="100"/>
        <a:sy n="33" d="100"/>
      </p:scale>
      <p:origin x="0" y="-7878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117" Type="http://schemas.openxmlformats.org/officeDocument/2006/relationships/viewProps" Target="viewProps.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12" Type="http://schemas.openxmlformats.org/officeDocument/2006/relationships/slide" Target="slides/slide107.xml"/><Relationship Id="rId16" Type="http://schemas.openxmlformats.org/officeDocument/2006/relationships/slide" Target="slides/slide11.xml"/><Relationship Id="rId107" Type="http://schemas.openxmlformats.org/officeDocument/2006/relationships/slide" Target="slides/slide102.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slide" Target="slides/slide69.xml"/><Relationship Id="rId79" Type="http://schemas.openxmlformats.org/officeDocument/2006/relationships/slide" Target="slides/slide74.xml"/><Relationship Id="rId87" Type="http://schemas.openxmlformats.org/officeDocument/2006/relationships/slide" Target="slides/slide82.xml"/><Relationship Id="rId102" Type="http://schemas.openxmlformats.org/officeDocument/2006/relationships/slide" Target="slides/slide97.xml"/><Relationship Id="rId110" Type="http://schemas.openxmlformats.org/officeDocument/2006/relationships/slide" Target="slides/slide105.xml"/><Relationship Id="rId115" Type="http://schemas.openxmlformats.org/officeDocument/2006/relationships/tags" Target="tags/tag1.xml"/><Relationship Id="rId5" Type="http://schemas.openxmlformats.org/officeDocument/2006/relationships/slideMaster" Target="slideMasters/slideMaster5.xml"/><Relationship Id="rId61" Type="http://schemas.openxmlformats.org/officeDocument/2006/relationships/slide" Target="slides/slide56.xml"/><Relationship Id="rId82" Type="http://schemas.openxmlformats.org/officeDocument/2006/relationships/slide" Target="slides/slide77.xml"/><Relationship Id="rId90" Type="http://schemas.openxmlformats.org/officeDocument/2006/relationships/slide" Target="slides/slide85.xml"/><Relationship Id="rId95" Type="http://schemas.openxmlformats.org/officeDocument/2006/relationships/slide" Target="slides/slide90.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slide" Target="slides/slide100.xml"/><Relationship Id="rId113" Type="http://schemas.openxmlformats.org/officeDocument/2006/relationships/slide" Target="slides/slide108.xml"/><Relationship Id="rId118" Type="http://schemas.openxmlformats.org/officeDocument/2006/relationships/theme" Target="theme/theme1.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slide" Target="slides/slide75.xml"/><Relationship Id="rId85" Type="http://schemas.openxmlformats.org/officeDocument/2006/relationships/slide" Target="slides/slide80.xml"/><Relationship Id="rId93" Type="http://schemas.openxmlformats.org/officeDocument/2006/relationships/slide" Target="slides/slide88.xml"/><Relationship Id="rId98" Type="http://schemas.openxmlformats.org/officeDocument/2006/relationships/slide" Target="slides/slide93.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103" Type="http://schemas.openxmlformats.org/officeDocument/2006/relationships/slide" Target="slides/slide98.xml"/><Relationship Id="rId108" Type="http://schemas.openxmlformats.org/officeDocument/2006/relationships/slide" Target="slides/slide103.xml"/><Relationship Id="rId116" Type="http://schemas.openxmlformats.org/officeDocument/2006/relationships/presProps" Target="presProps.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slide" Target="slides/slide83.xml"/><Relationship Id="rId91" Type="http://schemas.openxmlformats.org/officeDocument/2006/relationships/slide" Target="slides/slide86.xml"/><Relationship Id="rId96" Type="http://schemas.openxmlformats.org/officeDocument/2006/relationships/slide" Target="slides/slide91.xml"/><Relationship Id="rId111" Type="http://schemas.openxmlformats.org/officeDocument/2006/relationships/slide" Target="slides/slide106.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6" Type="http://schemas.openxmlformats.org/officeDocument/2006/relationships/slide" Target="slides/slide101.xml"/><Relationship Id="rId114" Type="http://schemas.openxmlformats.org/officeDocument/2006/relationships/notesMaster" Target="notesMasters/notesMaster1.xml"/><Relationship Id="rId119" Type="http://schemas.openxmlformats.org/officeDocument/2006/relationships/tableStyles" Target="tableStyles.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slide" Target="slides/slide10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slide" Target="slides/slide99.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slideMaster" Target="slideMasters/slideMaster2.xml"/><Relationship Id="rId29" Type="http://schemas.openxmlformats.org/officeDocument/2006/relationships/slide" Target="slides/slide2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B192C84-B77B-490F-AC67-48D7AC4C9C99}" type="datetimeFigureOut">
              <a:rPr lang="en-US" smtClean="0"/>
              <a:t>2/5/2019</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ADA039C-D281-4C96-885D-B226EED635FE}" type="slidenum">
              <a:rPr lang="en-US" smtClean="0"/>
              <a:t>‹#›</a:t>
            </a:fld>
            <a:endParaRPr lang="en-US" dirty="0"/>
          </a:p>
        </p:txBody>
      </p:sp>
    </p:spTree>
    <p:extLst>
      <p:ext uri="{BB962C8B-B14F-4D97-AF65-F5344CB8AC3E}">
        <p14:creationId xmlns:p14="http://schemas.microsoft.com/office/powerpoint/2010/main" val="32686786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ADA039C-D281-4C96-885D-B226EED635FE}" type="slidenum">
              <a:rPr lang="en-US" smtClean="0"/>
              <a:t>4</a:t>
            </a:fld>
            <a:endParaRPr lang="en-US" dirty="0"/>
          </a:p>
        </p:txBody>
      </p:sp>
    </p:spTree>
    <p:extLst>
      <p:ext uri="{BB962C8B-B14F-4D97-AF65-F5344CB8AC3E}">
        <p14:creationId xmlns:p14="http://schemas.microsoft.com/office/powerpoint/2010/main" val="40021147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DA039C-D281-4C96-885D-B226EED635FE}" type="slidenum">
              <a:rPr lang="en-US" smtClean="0"/>
              <a:t>43</a:t>
            </a:fld>
            <a:endParaRPr lang="en-US" dirty="0"/>
          </a:p>
        </p:txBody>
      </p:sp>
    </p:spTree>
    <p:extLst>
      <p:ext uri="{BB962C8B-B14F-4D97-AF65-F5344CB8AC3E}">
        <p14:creationId xmlns:p14="http://schemas.microsoft.com/office/powerpoint/2010/main" val="31910907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DA039C-D281-4C96-885D-B226EED635FE}" type="slidenum">
              <a:rPr lang="en-US" smtClean="0"/>
              <a:t>45</a:t>
            </a:fld>
            <a:endParaRPr lang="en-US" dirty="0"/>
          </a:p>
        </p:txBody>
      </p:sp>
    </p:spTree>
    <p:extLst>
      <p:ext uri="{BB962C8B-B14F-4D97-AF65-F5344CB8AC3E}">
        <p14:creationId xmlns:p14="http://schemas.microsoft.com/office/powerpoint/2010/main" val="1703335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DA039C-D281-4C96-885D-B226EED635FE}" type="slidenum">
              <a:rPr lang="en-US" smtClean="0"/>
              <a:t>51</a:t>
            </a:fld>
            <a:endParaRPr lang="en-US" dirty="0"/>
          </a:p>
        </p:txBody>
      </p:sp>
    </p:spTree>
    <p:extLst>
      <p:ext uri="{BB962C8B-B14F-4D97-AF65-F5344CB8AC3E}">
        <p14:creationId xmlns:p14="http://schemas.microsoft.com/office/powerpoint/2010/main" val="8740341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DA039C-D281-4C96-885D-B226EED635FE}" type="slidenum">
              <a:rPr lang="en-US" smtClean="0"/>
              <a:t>56</a:t>
            </a:fld>
            <a:endParaRPr lang="en-US" dirty="0"/>
          </a:p>
        </p:txBody>
      </p:sp>
    </p:spTree>
    <p:extLst>
      <p:ext uri="{BB962C8B-B14F-4D97-AF65-F5344CB8AC3E}">
        <p14:creationId xmlns:p14="http://schemas.microsoft.com/office/powerpoint/2010/main" val="10760136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DA039C-D281-4C96-885D-B226EED635FE}" type="slidenum">
              <a:rPr lang="en-US" smtClean="0"/>
              <a:t>57</a:t>
            </a:fld>
            <a:endParaRPr lang="en-US" dirty="0"/>
          </a:p>
        </p:txBody>
      </p:sp>
    </p:spTree>
    <p:extLst>
      <p:ext uri="{BB962C8B-B14F-4D97-AF65-F5344CB8AC3E}">
        <p14:creationId xmlns:p14="http://schemas.microsoft.com/office/powerpoint/2010/main" val="32580421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DA039C-D281-4C96-885D-B226EED635FE}" type="slidenum">
              <a:rPr lang="en-US" smtClean="0"/>
              <a:t>61</a:t>
            </a:fld>
            <a:endParaRPr lang="en-US" dirty="0"/>
          </a:p>
        </p:txBody>
      </p:sp>
    </p:spTree>
    <p:extLst>
      <p:ext uri="{BB962C8B-B14F-4D97-AF65-F5344CB8AC3E}">
        <p14:creationId xmlns:p14="http://schemas.microsoft.com/office/powerpoint/2010/main" val="25689094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DA039C-D281-4C96-885D-B226EED635FE}" type="slidenum">
              <a:rPr lang="en-US" smtClean="0"/>
              <a:t>65</a:t>
            </a:fld>
            <a:endParaRPr lang="en-US" dirty="0"/>
          </a:p>
        </p:txBody>
      </p:sp>
    </p:spTree>
    <p:extLst>
      <p:ext uri="{BB962C8B-B14F-4D97-AF65-F5344CB8AC3E}">
        <p14:creationId xmlns:p14="http://schemas.microsoft.com/office/powerpoint/2010/main" val="31367556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DA039C-D281-4C96-885D-B226EED635FE}" type="slidenum">
              <a:rPr lang="en-US" smtClean="0"/>
              <a:t>67</a:t>
            </a:fld>
            <a:endParaRPr lang="en-US" dirty="0"/>
          </a:p>
        </p:txBody>
      </p:sp>
    </p:spTree>
    <p:extLst>
      <p:ext uri="{BB962C8B-B14F-4D97-AF65-F5344CB8AC3E}">
        <p14:creationId xmlns:p14="http://schemas.microsoft.com/office/powerpoint/2010/main" val="5658452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DA039C-D281-4C96-885D-B226EED635FE}" type="slidenum">
              <a:rPr lang="en-US" smtClean="0"/>
              <a:t>72</a:t>
            </a:fld>
            <a:endParaRPr lang="en-US" dirty="0"/>
          </a:p>
        </p:txBody>
      </p:sp>
    </p:spTree>
    <p:extLst>
      <p:ext uri="{BB962C8B-B14F-4D97-AF65-F5344CB8AC3E}">
        <p14:creationId xmlns:p14="http://schemas.microsoft.com/office/powerpoint/2010/main" val="23418047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DA039C-D281-4C96-885D-B226EED635FE}" type="slidenum">
              <a:rPr lang="en-US" smtClean="0"/>
              <a:t>73</a:t>
            </a:fld>
            <a:endParaRPr lang="en-US" dirty="0"/>
          </a:p>
        </p:txBody>
      </p:sp>
    </p:spTree>
    <p:extLst>
      <p:ext uri="{BB962C8B-B14F-4D97-AF65-F5344CB8AC3E}">
        <p14:creationId xmlns:p14="http://schemas.microsoft.com/office/powerpoint/2010/main" val="28143113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ADA039C-D281-4C96-885D-B226EED635FE}" type="slidenum">
              <a:rPr lang="en-US" smtClean="0"/>
              <a:t>14</a:t>
            </a:fld>
            <a:endParaRPr lang="en-US" dirty="0"/>
          </a:p>
        </p:txBody>
      </p:sp>
    </p:spTree>
    <p:extLst>
      <p:ext uri="{BB962C8B-B14F-4D97-AF65-F5344CB8AC3E}">
        <p14:creationId xmlns:p14="http://schemas.microsoft.com/office/powerpoint/2010/main" val="42608538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DA039C-D281-4C96-885D-B226EED635FE}" type="slidenum">
              <a:rPr lang="en-US" smtClean="0"/>
              <a:t>78</a:t>
            </a:fld>
            <a:endParaRPr lang="en-US" dirty="0"/>
          </a:p>
        </p:txBody>
      </p:sp>
    </p:spTree>
    <p:extLst>
      <p:ext uri="{BB962C8B-B14F-4D97-AF65-F5344CB8AC3E}">
        <p14:creationId xmlns:p14="http://schemas.microsoft.com/office/powerpoint/2010/main" val="86300984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DA039C-D281-4C96-885D-B226EED635FE}" type="slidenum">
              <a:rPr lang="en-US" smtClean="0"/>
              <a:t>79</a:t>
            </a:fld>
            <a:endParaRPr lang="en-US" dirty="0"/>
          </a:p>
        </p:txBody>
      </p:sp>
    </p:spTree>
    <p:extLst>
      <p:ext uri="{BB962C8B-B14F-4D97-AF65-F5344CB8AC3E}">
        <p14:creationId xmlns:p14="http://schemas.microsoft.com/office/powerpoint/2010/main" val="382958504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DA039C-D281-4C96-885D-B226EED635FE}" type="slidenum">
              <a:rPr lang="en-US" smtClean="0"/>
              <a:t>83</a:t>
            </a:fld>
            <a:endParaRPr lang="en-US" dirty="0"/>
          </a:p>
        </p:txBody>
      </p:sp>
    </p:spTree>
    <p:extLst>
      <p:ext uri="{BB962C8B-B14F-4D97-AF65-F5344CB8AC3E}">
        <p14:creationId xmlns:p14="http://schemas.microsoft.com/office/powerpoint/2010/main" val="49563608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DA039C-D281-4C96-885D-B226EED635FE}" type="slidenum">
              <a:rPr lang="en-US" smtClean="0"/>
              <a:t>91</a:t>
            </a:fld>
            <a:endParaRPr lang="en-US" dirty="0"/>
          </a:p>
        </p:txBody>
      </p:sp>
    </p:spTree>
    <p:extLst>
      <p:ext uri="{BB962C8B-B14F-4D97-AF65-F5344CB8AC3E}">
        <p14:creationId xmlns:p14="http://schemas.microsoft.com/office/powerpoint/2010/main" val="281802439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DA039C-D281-4C96-885D-B226EED635FE}" type="slidenum">
              <a:rPr lang="en-US" smtClean="0"/>
              <a:t>99</a:t>
            </a:fld>
            <a:endParaRPr lang="en-US" dirty="0"/>
          </a:p>
        </p:txBody>
      </p:sp>
    </p:spTree>
    <p:extLst>
      <p:ext uri="{BB962C8B-B14F-4D97-AF65-F5344CB8AC3E}">
        <p14:creationId xmlns:p14="http://schemas.microsoft.com/office/powerpoint/2010/main" val="105180158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DA039C-D281-4C96-885D-B226EED635FE}" type="slidenum">
              <a:rPr lang="en-US" smtClean="0"/>
              <a:t>100</a:t>
            </a:fld>
            <a:endParaRPr lang="en-US" dirty="0"/>
          </a:p>
        </p:txBody>
      </p:sp>
    </p:spTree>
    <p:extLst>
      <p:ext uri="{BB962C8B-B14F-4D97-AF65-F5344CB8AC3E}">
        <p14:creationId xmlns:p14="http://schemas.microsoft.com/office/powerpoint/2010/main" val="185873472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DA039C-D281-4C96-885D-B226EED635FE}" type="slidenum">
              <a:rPr lang="en-US" smtClean="0"/>
              <a:t>102</a:t>
            </a:fld>
            <a:endParaRPr lang="en-US" dirty="0"/>
          </a:p>
        </p:txBody>
      </p:sp>
    </p:spTree>
    <p:extLst>
      <p:ext uri="{BB962C8B-B14F-4D97-AF65-F5344CB8AC3E}">
        <p14:creationId xmlns:p14="http://schemas.microsoft.com/office/powerpoint/2010/main" val="1861483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DA039C-D281-4C96-885D-B226EED635FE}" type="slidenum">
              <a:rPr lang="en-US" smtClean="0"/>
              <a:t>20</a:t>
            </a:fld>
            <a:endParaRPr lang="en-US" dirty="0"/>
          </a:p>
        </p:txBody>
      </p:sp>
    </p:spTree>
    <p:extLst>
      <p:ext uri="{BB962C8B-B14F-4D97-AF65-F5344CB8AC3E}">
        <p14:creationId xmlns:p14="http://schemas.microsoft.com/office/powerpoint/2010/main" val="4934340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DA039C-D281-4C96-885D-B226EED635FE}" type="slidenum">
              <a:rPr lang="en-US" smtClean="0"/>
              <a:t>25</a:t>
            </a:fld>
            <a:endParaRPr lang="en-US" dirty="0"/>
          </a:p>
        </p:txBody>
      </p:sp>
    </p:spTree>
    <p:extLst>
      <p:ext uri="{BB962C8B-B14F-4D97-AF65-F5344CB8AC3E}">
        <p14:creationId xmlns:p14="http://schemas.microsoft.com/office/powerpoint/2010/main" val="38701478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DA039C-D281-4C96-885D-B226EED635FE}" type="slidenum">
              <a:rPr lang="en-US" smtClean="0"/>
              <a:t>26</a:t>
            </a:fld>
            <a:endParaRPr lang="en-US" dirty="0"/>
          </a:p>
        </p:txBody>
      </p:sp>
    </p:spTree>
    <p:extLst>
      <p:ext uri="{BB962C8B-B14F-4D97-AF65-F5344CB8AC3E}">
        <p14:creationId xmlns:p14="http://schemas.microsoft.com/office/powerpoint/2010/main" val="17151643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DA039C-D281-4C96-885D-B226EED635FE}" type="slidenum">
              <a:rPr lang="en-US" smtClean="0"/>
              <a:t>27</a:t>
            </a:fld>
            <a:endParaRPr lang="en-US" dirty="0"/>
          </a:p>
        </p:txBody>
      </p:sp>
    </p:spTree>
    <p:extLst>
      <p:ext uri="{BB962C8B-B14F-4D97-AF65-F5344CB8AC3E}">
        <p14:creationId xmlns:p14="http://schemas.microsoft.com/office/powerpoint/2010/main" val="12643223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DA039C-D281-4C96-885D-B226EED635FE}" type="slidenum">
              <a:rPr lang="en-US" smtClean="0"/>
              <a:t>30</a:t>
            </a:fld>
            <a:endParaRPr lang="en-US" dirty="0"/>
          </a:p>
        </p:txBody>
      </p:sp>
    </p:spTree>
    <p:extLst>
      <p:ext uri="{BB962C8B-B14F-4D97-AF65-F5344CB8AC3E}">
        <p14:creationId xmlns:p14="http://schemas.microsoft.com/office/powerpoint/2010/main" val="9548014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DA039C-D281-4C96-885D-B226EED635FE}" type="slidenum">
              <a:rPr lang="en-US" smtClean="0"/>
              <a:t>32</a:t>
            </a:fld>
            <a:endParaRPr lang="en-US" dirty="0"/>
          </a:p>
        </p:txBody>
      </p:sp>
    </p:spTree>
    <p:extLst>
      <p:ext uri="{BB962C8B-B14F-4D97-AF65-F5344CB8AC3E}">
        <p14:creationId xmlns:p14="http://schemas.microsoft.com/office/powerpoint/2010/main" val="35288197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DA039C-D281-4C96-885D-B226EED635FE}" type="slidenum">
              <a:rPr lang="en-US" smtClean="0"/>
              <a:t>37</a:t>
            </a:fld>
            <a:endParaRPr lang="en-US" dirty="0"/>
          </a:p>
        </p:txBody>
      </p:sp>
    </p:spTree>
    <p:extLst>
      <p:ext uri="{BB962C8B-B14F-4D97-AF65-F5344CB8AC3E}">
        <p14:creationId xmlns:p14="http://schemas.microsoft.com/office/powerpoint/2010/main" val="5108083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p:spTree>
      <p:nvGrpSpPr>
        <p:cNvPr id="1" name=""/>
        <p:cNvGrpSpPr/>
        <p:nvPr/>
      </p:nvGrpSpPr>
      <p:grpSpPr>
        <a:xfrm>
          <a:off x="0" y="0"/>
          <a:ext cx="0" cy="0"/>
          <a:chOff x="0" y="0"/>
          <a:chExt cx="0" cy="0"/>
        </a:xfrm>
      </p:grpSpPr>
      <p:sp>
        <p:nvSpPr>
          <p:cNvPr id="3" name="ChapterNumber" hidden="1"/>
          <p:cNvSpPr>
            <a:spLocks noGrp="1"/>
          </p:cNvSpPr>
          <p:nvPr>
            <p:ph type="body" sz="quarter" idx="10" hasCustomPrompt="1"/>
          </p:nvPr>
        </p:nvSpPr>
        <p:spPr>
          <a:xfrm>
            <a:off x="6858000" y="76200"/>
            <a:ext cx="2286000" cy="1676400"/>
          </a:xfrm>
          <a:prstGeom prst="rect">
            <a:avLst/>
          </a:prstGeom>
        </p:spPr>
        <p:txBody>
          <a:bodyPr anchor="ctr" anchorCtr="1"/>
          <a:lstStyle>
            <a:lvl1pPr algn="ctr">
              <a:defRPr sz="14000">
                <a:solidFill>
                  <a:schemeClr val="bg1"/>
                </a:solidFill>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dirty="0"/>
              <a:t>XX</a:t>
            </a:r>
          </a:p>
        </p:txBody>
      </p:sp>
      <p:sp>
        <p:nvSpPr>
          <p:cNvPr id="4" name="ChapterTitle" hidden="1"/>
          <p:cNvSpPr>
            <a:spLocks noGrp="1"/>
          </p:cNvSpPr>
          <p:nvPr>
            <p:ph type="body" sz="quarter" idx="11" hasCustomPrompt="1"/>
          </p:nvPr>
        </p:nvSpPr>
        <p:spPr>
          <a:xfrm>
            <a:off x="0" y="622300"/>
            <a:ext cx="6629400" cy="596900"/>
          </a:xfrm>
          <a:prstGeom prst="rect">
            <a:avLst/>
          </a:prstGeom>
        </p:spPr>
        <p:txBody>
          <a:bodyPr anchor="ctr" anchorCtr="0"/>
          <a:lstStyle>
            <a:lvl1pPr>
              <a:defRPr sz="3600" b="1">
                <a:solidFill>
                  <a:schemeClr val="bg1"/>
                </a:solidFill>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dirty="0"/>
              <a:t>Chapter Title</a:t>
            </a:r>
          </a:p>
        </p:txBody>
      </p:sp>
      <p:sp>
        <p:nvSpPr>
          <p:cNvPr id="5" name="ChapterSubTitle" hidden="1"/>
          <p:cNvSpPr>
            <a:spLocks noGrp="1"/>
          </p:cNvSpPr>
          <p:nvPr>
            <p:ph type="body" sz="quarter" idx="12" hasCustomPrompt="1"/>
          </p:nvPr>
        </p:nvSpPr>
        <p:spPr>
          <a:xfrm>
            <a:off x="1270000" y="1270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ChapterSubTitle</a:t>
            </a:r>
          </a:p>
        </p:txBody>
      </p:sp>
      <p:sp>
        <p:nvSpPr>
          <p:cNvPr id="6" name="SectionNumber" hidden="1"/>
          <p:cNvSpPr>
            <a:spLocks noGrp="1"/>
          </p:cNvSpPr>
          <p:nvPr>
            <p:ph type="body" sz="quarter" idx="13" hasCustomPrompt="1"/>
          </p:nvPr>
        </p:nvSpPr>
        <p:spPr>
          <a:xfrm>
            <a:off x="1270000" y="1778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SectionNumber</a:t>
            </a:r>
          </a:p>
        </p:txBody>
      </p:sp>
      <p:sp>
        <p:nvSpPr>
          <p:cNvPr id="7" name="SectionTitle" hidden="1"/>
          <p:cNvSpPr>
            <a:spLocks noGrp="1"/>
          </p:cNvSpPr>
          <p:nvPr>
            <p:ph type="body" sz="quarter" idx="14" hasCustomPrompt="1"/>
          </p:nvPr>
        </p:nvSpPr>
        <p:spPr>
          <a:xfrm>
            <a:off x="1270000" y="2286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SectionTitle</a:t>
            </a:r>
          </a:p>
        </p:txBody>
      </p:sp>
      <p:sp>
        <p:nvSpPr>
          <p:cNvPr id="8" name="ObjectiveNumber" hidden="1"/>
          <p:cNvSpPr>
            <a:spLocks noGrp="1"/>
          </p:cNvSpPr>
          <p:nvPr>
            <p:ph type="body" sz="quarter" idx="15" hasCustomPrompt="1"/>
          </p:nvPr>
        </p:nvSpPr>
        <p:spPr>
          <a:xfrm>
            <a:off x="1270000" y="2794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ObjectiveNumber</a:t>
            </a:r>
          </a:p>
        </p:txBody>
      </p:sp>
      <p:sp>
        <p:nvSpPr>
          <p:cNvPr id="9" name="Objective" hidden="1"/>
          <p:cNvSpPr>
            <a:spLocks noGrp="1"/>
          </p:cNvSpPr>
          <p:nvPr>
            <p:ph type="body" sz="quarter" idx="16" hasCustomPrompt="1"/>
          </p:nvPr>
        </p:nvSpPr>
        <p:spPr>
          <a:xfrm>
            <a:off x="1270000" y="3302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Objective</a:t>
            </a:r>
          </a:p>
        </p:txBody>
      </p:sp>
      <p:sp>
        <p:nvSpPr>
          <p:cNvPr id="10" name="ItemNumber" hidden="1"/>
          <p:cNvSpPr>
            <a:spLocks noGrp="1"/>
          </p:cNvSpPr>
          <p:nvPr>
            <p:ph type="body" sz="quarter" idx="17" hasCustomPrompt="1"/>
          </p:nvPr>
        </p:nvSpPr>
        <p:spPr>
          <a:xfrm>
            <a:off x="1270000" y="3810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ItemNumber</a:t>
            </a:r>
          </a:p>
        </p:txBody>
      </p:sp>
      <p:sp>
        <p:nvSpPr>
          <p:cNvPr id="11" name="ItemTitle" hidden="1"/>
          <p:cNvSpPr>
            <a:spLocks noGrp="1"/>
          </p:cNvSpPr>
          <p:nvPr>
            <p:ph type="body" sz="quarter" idx="18" hasCustomPrompt="1"/>
          </p:nvPr>
        </p:nvSpPr>
        <p:spPr>
          <a:xfrm>
            <a:off x="1270000" y="4318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ItemTitle</a:t>
            </a:r>
          </a:p>
        </p:txBody>
      </p:sp>
      <p:sp>
        <p:nvSpPr>
          <p:cNvPr id="12" name="CONS" hidden="1"/>
          <p:cNvSpPr>
            <a:spLocks noGrp="1"/>
          </p:cNvSpPr>
          <p:nvPr>
            <p:ph type="body" sz="quarter" idx="19" hasCustomPrompt="1"/>
          </p:nvPr>
        </p:nvSpPr>
        <p:spPr>
          <a:xfrm>
            <a:off x="1270000" y="4826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CONS</a:t>
            </a:r>
          </a:p>
        </p:txBody>
      </p:sp>
      <p:sp>
        <p:nvSpPr>
          <p:cNvPr id="13" name="SlideNumber" hidden="1"/>
          <p:cNvSpPr>
            <a:spLocks noGrp="1"/>
          </p:cNvSpPr>
          <p:nvPr>
            <p:ph type="body" sz="quarter" idx="20" hasCustomPrompt="1"/>
          </p:nvPr>
        </p:nvSpPr>
        <p:spPr>
          <a:xfrm>
            <a:off x="7391400" y="6553200"/>
            <a:ext cx="1524000" cy="228600"/>
          </a:xfrm>
          <a:prstGeom prst="rect">
            <a:avLst/>
          </a:prstGeom>
        </p:spPr>
        <p:txBody>
          <a:bodyPr anchor="ctr" anchorCtr="0"/>
          <a:lstStyle>
            <a:lvl1pPr algn="r">
              <a:buNone/>
              <a:defRPr sz="1800"/>
            </a:lvl1pPr>
          </a:lstStyle>
          <a:p>
            <a:pPr lvl="0"/>
            <a:r>
              <a:rPr lang="en-US" dirty="0" err="1"/>
              <a:t>SlideNumber</a:t>
            </a:r>
            <a:endParaRPr lang="en-US" dirty="0"/>
          </a:p>
        </p:txBody>
      </p:sp>
      <p:sp>
        <p:nvSpPr>
          <p:cNvPr id="2" name="Title 1"/>
          <p:cNvSpPr>
            <a:spLocks noGrp="1"/>
          </p:cNvSpPr>
          <p:nvPr>
            <p:ph type="title"/>
          </p:nvPr>
        </p:nvSpPr>
        <p:spPr>
          <a:xfrm>
            <a:off x="6324600" y="1066800"/>
            <a:ext cx="2190750" cy="533400"/>
          </a:xfrm>
          <a:prstGeom prst="rect">
            <a:avLst/>
          </a:prstGeom>
        </p:spPr>
        <p:txBody>
          <a:bodyPr/>
          <a:lstStyle>
            <a:lvl1pPr>
              <a:defRPr sz="2400" i="1"/>
            </a:lvl1pPr>
          </a:lstStyle>
          <a:p>
            <a:r>
              <a:rPr lang="en-US" dirty="0"/>
              <a:t>Click to edit Master title style</a:t>
            </a:r>
          </a:p>
        </p:txBody>
      </p:sp>
      <p:sp>
        <p:nvSpPr>
          <p:cNvPr id="15" name="Content Placeholder 14"/>
          <p:cNvSpPr>
            <a:spLocks noGrp="1"/>
          </p:cNvSpPr>
          <p:nvPr>
            <p:ph sz="quarter" idx="21"/>
          </p:nvPr>
        </p:nvSpPr>
        <p:spPr>
          <a:xfrm>
            <a:off x="6019800" y="2514600"/>
            <a:ext cx="2743200" cy="533400"/>
          </a:xfrm>
          <a:prstGeom prst="rect">
            <a:avLst/>
          </a:prstGeom>
        </p:spPr>
        <p:txBody>
          <a:bodyPr/>
          <a:lstStyle>
            <a:lvl1pPr marL="0" indent="0" algn="ctr">
              <a:buNone/>
              <a:defRPr sz="2400" b="1"/>
            </a:lvl1pPr>
          </a:lstStyle>
          <a:p>
            <a:pPr lvl="0"/>
            <a:r>
              <a:rPr lang="en-US" dirty="0"/>
              <a:t>Edit Master text styles</a:t>
            </a:r>
          </a:p>
        </p:txBody>
      </p:sp>
      <p:sp>
        <p:nvSpPr>
          <p:cNvPr id="17" name="Content Placeholder 16"/>
          <p:cNvSpPr>
            <a:spLocks noGrp="1"/>
          </p:cNvSpPr>
          <p:nvPr>
            <p:ph sz="quarter" idx="22"/>
          </p:nvPr>
        </p:nvSpPr>
        <p:spPr>
          <a:xfrm>
            <a:off x="6172200" y="3657600"/>
            <a:ext cx="2667000" cy="609600"/>
          </a:xfrm>
          <a:prstGeom prst="rect">
            <a:avLst/>
          </a:prstGeom>
        </p:spPr>
        <p:txBody>
          <a:bodyPr/>
          <a:lstStyle>
            <a:lvl1pPr marL="0" indent="0" algn="ctr">
              <a:buNone/>
              <a:defRPr sz="2400"/>
            </a:lvl1pPr>
          </a:lstStyle>
          <a:p>
            <a:pPr lvl="0"/>
            <a:r>
              <a:rPr lang="en-US" dirty="0"/>
              <a:t>Edit Master text styles</a:t>
            </a:r>
          </a:p>
        </p:txBody>
      </p:sp>
      <p:sp>
        <p:nvSpPr>
          <p:cNvPr id="19" name="Content Placeholder 18"/>
          <p:cNvSpPr>
            <a:spLocks noGrp="1"/>
          </p:cNvSpPr>
          <p:nvPr>
            <p:ph sz="quarter" idx="23"/>
          </p:nvPr>
        </p:nvSpPr>
        <p:spPr>
          <a:xfrm>
            <a:off x="1295400" y="6629400"/>
            <a:ext cx="6781800" cy="228600"/>
          </a:xfrm>
          <a:prstGeom prst="rect">
            <a:avLst/>
          </a:prstGeom>
        </p:spPr>
        <p:txBody>
          <a:bodyPr/>
          <a:lstStyle>
            <a:lvl1pPr marL="0" indent="0" algn="ctr">
              <a:buNone/>
              <a:defRPr sz="800"/>
            </a:lvl1pPr>
          </a:lstStyle>
          <a:p>
            <a:pPr lvl="0"/>
            <a:r>
              <a:rPr lang="en-US" dirty="0"/>
              <a:t>Edit Master text styles</a:t>
            </a:r>
          </a:p>
        </p:txBody>
      </p:sp>
    </p:spTree>
    <p:extLst>
      <p:ext uri="{BB962C8B-B14F-4D97-AF65-F5344CB8AC3E}">
        <p14:creationId xmlns:p14="http://schemas.microsoft.com/office/powerpoint/2010/main" val="19980906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0_Exposition">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2" name="ObjectiveNumber" hidden="1"/>
          <p:cNvSpPr>
            <a:spLocks noGrp="1"/>
          </p:cNvSpPr>
          <p:nvPr>
            <p:ph type="body" sz="quarter" idx="15" hasCustomPrompt="1"/>
          </p:nvPr>
        </p:nvSpPr>
        <p:spPr>
          <a:xfrm>
            <a:off x="41096" y="1905000"/>
            <a:ext cx="914400" cy="381000"/>
          </a:xfrm>
          <a:prstGeom prst="rect">
            <a:avLst/>
          </a:prstGeom>
        </p:spPr>
        <p:txBody>
          <a:bodyPr anchor="t" anchorCtr="0"/>
          <a:lstStyle>
            <a:lvl1pPr algn="ctr">
              <a:buNone/>
              <a:defRPr sz="2800" b="1">
                <a:solidFill>
                  <a:srgbClr val="C30075"/>
                </a:solidFill>
              </a:defRPr>
            </a:lvl1pPr>
          </a:lstStyle>
          <a:p>
            <a:pPr lvl="0"/>
            <a:r>
              <a:rPr lang="en-US" dirty="0"/>
              <a:t>OB#</a:t>
            </a:r>
          </a:p>
        </p:txBody>
      </p:sp>
      <p:sp>
        <p:nvSpPr>
          <p:cNvPr id="14" name="ItemNumber" hidden="1"/>
          <p:cNvSpPr>
            <a:spLocks noGrp="1"/>
          </p:cNvSpPr>
          <p:nvPr>
            <p:ph type="body" sz="quarter" idx="17" hasCustomPrompt="1"/>
          </p:nvPr>
        </p:nvSpPr>
        <p:spPr>
          <a:xfrm>
            <a:off x="304800" y="4038600"/>
            <a:ext cx="914400" cy="457200"/>
          </a:xfrm>
          <a:prstGeom prst="rect">
            <a:avLst/>
          </a:prstGeom>
        </p:spPr>
        <p:txBody>
          <a:bodyPr anchor="ctr" anchorCtr="0"/>
          <a:lstStyle>
            <a:lvl1pPr>
              <a:buNone/>
              <a:defRPr/>
            </a:lvl1pPr>
          </a:lstStyle>
          <a:p>
            <a:pPr lvl="0"/>
            <a:r>
              <a:rPr lang="en-US" dirty="0"/>
              <a:t>IT#</a:t>
            </a:r>
          </a:p>
        </p:txBody>
      </p:sp>
      <p:sp>
        <p:nvSpPr>
          <p:cNvPr id="15" name="ItemTitle" hidden="1"/>
          <p:cNvSpPr>
            <a:spLocks noGrp="1"/>
          </p:cNvSpPr>
          <p:nvPr>
            <p:ph type="body" sz="quarter" idx="18" hasCustomPrompt="1"/>
          </p:nvPr>
        </p:nvSpPr>
        <p:spPr>
          <a:xfrm>
            <a:off x="0" y="1219200"/>
            <a:ext cx="9144000" cy="533400"/>
          </a:xfrm>
          <a:prstGeom prst="rect">
            <a:avLst/>
          </a:prstGeom>
        </p:spPr>
        <p:txBody>
          <a:bodyPr anchor="ctr" anchorCtr="0"/>
          <a:lstStyle>
            <a:lvl1pPr>
              <a:buNone/>
              <a:defRPr sz="3200" b="1">
                <a:solidFill>
                  <a:srgbClr val="4F74A7"/>
                </a:solidFill>
              </a:defRPr>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sp>
        <p:nvSpPr>
          <p:cNvPr id="2" name="Title 1"/>
          <p:cNvSpPr>
            <a:spLocks noGrp="1"/>
          </p:cNvSpPr>
          <p:nvPr>
            <p:ph type="title" hasCustomPrompt="1"/>
          </p:nvPr>
        </p:nvSpPr>
        <p:spPr>
          <a:xfrm>
            <a:off x="190500" y="-38100"/>
            <a:ext cx="8953500" cy="495300"/>
          </a:xfrm>
          <a:prstGeom prst="rect">
            <a:avLst/>
          </a:prstGeom>
        </p:spPr>
        <p:txBody>
          <a:bodyPr/>
          <a:lstStyle>
            <a:lvl1pPr marL="0" indent="0" algn="l">
              <a:tabLst>
                <a:tab pos="1257300" algn="l"/>
              </a:tabLst>
              <a:defRPr sz="3200">
                <a:latin typeface="Calibri" panose="020F0502020204030204" pitchFamily="34" charset="0"/>
              </a:defRPr>
            </a:lvl1pPr>
          </a:lstStyle>
          <a:p>
            <a:r>
              <a:rPr lang="en-US" dirty="0"/>
              <a:t>20.1	Click to edit Master title style</a:t>
            </a:r>
          </a:p>
        </p:txBody>
      </p:sp>
      <p:sp>
        <p:nvSpPr>
          <p:cNvPr id="4" name="Text Placeholder 3"/>
          <p:cNvSpPr>
            <a:spLocks noGrp="1"/>
          </p:cNvSpPr>
          <p:nvPr>
            <p:ph type="body" sz="quarter" idx="22"/>
          </p:nvPr>
        </p:nvSpPr>
        <p:spPr>
          <a:xfrm>
            <a:off x="166686" y="1471612"/>
            <a:ext cx="8977313" cy="457200"/>
          </a:xfrm>
          <a:prstGeom prst="rect">
            <a:avLst/>
          </a:prstGeom>
        </p:spPr>
        <p:txBody>
          <a:bodyPr/>
          <a:lstStyle>
            <a:lvl1pPr marL="0" indent="0">
              <a:buNone/>
              <a:defRPr sz="2800">
                <a:solidFill>
                  <a:srgbClr val="4F74A7"/>
                </a:solidFill>
                <a:latin typeface="Calibri" panose="020F0502020204030204" pitchFamily="34" charset="0"/>
              </a:defRPr>
            </a:lvl1pPr>
          </a:lstStyle>
          <a:p>
            <a:pPr lvl="0"/>
            <a:r>
              <a:rPr lang="en-US" dirty="0"/>
              <a:t>Edit Master text styles</a:t>
            </a:r>
          </a:p>
        </p:txBody>
      </p:sp>
      <p:sp>
        <p:nvSpPr>
          <p:cNvPr id="6" name="Text Placeholder 5"/>
          <p:cNvSpPr>
            <a:spLocks noGrp="1"/>
          </p:cNvSpPr>
          <p:nvPr>
            <p:ph type="body" sz="quarter" idx="23"/>
          </p:nvPr>
        </p:nvSpPr>
        <p:spPr>
          <a:xfrm>
            <a:off x="166687" y="2040731"/>
            <a:ext cx="8153400" cy="2226469"/>
          </a:xfrm>
          <a:prstGeom prst="rect">
            <a:avLst/>
          </a:prstGeom>
        </p:spPr>
        <p:txBody>
          <a:bodyPr/>
          <a:lstStyle>
            <a:lvl1pPr marL="0" indent="0">
              <a:buNone/>
              <a:defRPr sz="2800"/>
            </a:lvl1pPr>
          </a:lstStyle>
          <a:p>
            <a:pPr lvl="0"/>
            <a:r>
              <a:rPr lang="en-US" dirty="0"/>
              <a:t>Edit Master text styles</a:t>
            </a:r>
          </a:p>
        </p:txBody>
      </p:sp>
      <p:sp>
        <p:nvSpPr>
          <p:cNvPr id="21" name="Text Placeholder 20"/>
          <p:cNvSpPr>
            <a:spLocks noGrp="1"/>
          </p:cNvSpPr>
          <p:nvPr>
            <p:ph type="body" sz="quarter" idx="24"/>
          </p:nvPr>
        </p:nvSpPr>
        <p:spPr>
          <a:xfrm>
            <a:off x="166687" y="4495800"/>
            <a:ext cx="8153400" cy="1143000"/>
          </a:xfrm>
          <a:prstGeom prst="rect">
            <a:avLst/>
          </a:prstGeom>
        </p:spPr>
        <p:txBody>
          <a:bodyPr/>
          <a:lstStyle>
            <a:lvl1pPr marL="0" indent="0">
              <a:buNone/>
              <a:defRPr sz="2800"/>
            </a:lvl1pPr>
          </a:lstStyle>
          <a:p>
            <a:pPr lvl="0"/>
            <a:r>
              <a:rPr lang="en-US" dirty="0"/>
              <a:t>Edit Master text styles</a:t>
            </a:r>
          </a:p>
        </p:txBody>
      </p:sp>
      <p:sp>
        <p:nvSpPr>
          <p:cNvPr id="19" name="TextBox 18"/>
          <p:cNvSpPr txBox="1"/>
          <p:nvPr userDrawn="1"/>
        </p:nvSpPr>
        <p:spPr>
          <a:xfrm>
            <a:off x="7924800" y="6477000"/>
            <a:ext cx="1066800" cy="369332"/>
          </a:xfrm>
          <a:prstGeom prst="rect">
            <a:avLst/>
          </a:prstGeom>
          <a:noFill/>
        </p:spPr>
        <p:txBody>
          <a:bodyPr wrap="square" rtlCol="0">
            <a:spAutoFit/>
          </a:bodyPr>
          <a:lstStyle/>
          <a:p>
            <a:pPr algn="r"/>
            <a:fld id="{8A17E4C5-174A-4D27-AF82-F48E358896BB}" type="slidenum">
              <a:rPr lang="en-US" smtClean="0"/>
              <a:t>‹#›</a:t>
            </a:fld>
            <a:endParaRPr lang="en-US" dirty="0"/>
          </a:p>
        </p:txBody>
      </p:sp>
      <p:sp>
        <p:nvSpPr>
          <p:cNvPr id="5" name="Table Placeholder 4"/>
          <p:cNvSpPr>
            <a:spLocks noGrp="1"/>
          </p:cNvSpPr>
          <p:nvPr>
            <p:ph type="tbl" sz="quarter" idx="25"/>
          </p:nvPr>
        </p:nvSpPr>
        <p:spPr>
          <a:xfrm>
            <a:off x="1752600" y="-1066800"/>
            <a:ext cx="2819400" cy="1981200"/>
          </a:xfrm>
          <a:prstGeom prst="rect">
            <a:avLst/>
          </a:prstGeom>
        </p:spPr>
        <p:txBody>
          <a:bodyPr/>
          <a:lstStyle/>
          <a:p>
            <a:endParaRPr lang="en-US" dirty="0"/>
          </a:p>
        </p:txBody>
      </p:sp>
    </p:spTree>
    <p:extLst>
      <p:ext uri="{BB962C8B-B14F-4D97-AF65-F5344CB8AC3E}">
        <p14:creationId xmlns:p14="http://schemas.microsoft.com/office/powerpoint/2010/main" val="21482002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4_Exposition">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2" name="ObjectiveNumber" hidden="1"/>
          <p:cNvSpPr>
            <a:spLocks noGrp="1"/>
          </p:cNvSpPr>
          <p:nvPr>
            <p:ph type="body" sz="quarter" idx="15" hasCustomPrompt="1"/>
          </p:nvPr>
        </p:nvSpPr>
        <p:spPr>
          <a:xfrm>
            <a:off x="41096" y="1905000"/>
            <a:ext cx="914400" cy="381000"/>
          </a:xfrm>
          <a:prstGeom prst="rect">
            <a:avLst/>
          </a:prstGeom>
        </p:spPr>
        <p:txBody>
          <a:bodyPr anchor="t" anchorCtr="0"/>
          <a:lstStyle>
            <a:lvl1pPr algn="ctr">
              <a:buNone/>
              <a:defRPr sz="2800" b="1">
                <a:solidFill>
                  <a:srgbClr val="C30075"/>
                </a:solidFill>
              </a:defRPr>
            </a:lvl1pPr>
          </a:lstStyle>
          <a:p>
            <a:pPr lvl="0"/>
            <a:r>
              <a:rPr lang="en-US" dirty="0"/>
              <a:t>OB#</a:t>
            </a:r>
          </a:p>
        </p:txBody>
      </p:sp>
      <p:sp>
        <p:nvSpPr>
          <p:cNvPr id="14" name="ItemNumber" hidden="1"/>
          <p:cNvSpPr>
            <a:spLocks noGrp="1"/>
          </p:cNvSpPr>
          <p:nvPr>
            <p:ph type="body" sz="quarter" idx="17" hasCustomPrompt="1"/>
          </p:nvPr>
        </p:nvSpPr>
        <p:spPr>
          <a:xfrm>
            <a:off x="304800" y="4038600"/>
            <a:ext cx="914400" cy="457200"/>
          </a:xfrm>
          <a:prstGeom prst="rect">
            <a:avLst/>
          </a:prstGeom>
        </p:spPr>
        <p:txBody>
          <a:bodyPr anchor="ctr" anchorCtr="0"/>
          <a:lstStyle>
            <a:lvl1pPr>
              <a:buNone/>
              <a:defRPr/>
            </a:lvl1pPr>
          </a:lstStyle>
          <a:p>
            <a:pPr lvl="0"/>
            <a:r>
              <a:rPr lang="en-US" dirty="0"/>
              <a:t>IT#</a:t>
            </a:r>
          </a:p>
        </p:txBody>
      </p:sp>
      <p:sp>
        <p:nvSpPr>
          <p:cNvPr id="15" name="ItemTitle" hidden="1"/>
          <p:cNvSpPr>
            <a:spLocks noGrp="1"/>
          </p:cNvSpPr>
          <p:nvPr>
            <p:ph type="body" sz="quarter" idx="18" hasCustomPrompt="1"/>
          </p:nvPr>
        </p:nvSpPr>
        <p:spPr>
          <a:xfrm>
            <a:off x="0" y="1219200"/>
            <a:ext cx="9144000" cy="533400"/>
          </a:xfrm>
          <a:prstGeom prst="rect">
            <a:avLst/>
          </a:prstGeom>
        </p:spPr>
        <p:txBody>
          <a:bodyPr anchor="ctr" anchorCtr="0"/>
          <a:lstStyle>
            <a:lvl1pPr>
              <a:buNone/>
              <a:defRPr sz="3200" b="1">
                <a:solidFill>
                  <a:srgbClr val="4F74A7"/>
                </a:solidFill>
              </a:defRPr>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sp>
        <p:nvSpPr>
          <p:cNvPr id="2" name="Title 1"/>
          <p:cNvSpPr>
            <a:spLocks noGrp="1"/>
          </p:cNvSpPr>
          <p:nvPr>
            <p:ph type="title" hasCustomPrompt="1"/>
          </p:nvPr>
        </p:nvSpPr>
        <p:spPr>
          <a:xfrm>
            <a:off x="190500" y="-38100"/>
            <a:ext cx="8877300" cy="495300"/>
          </a:xfrm>
          <a:prstGeom prst="rect">
            <a:avLst/>
          </a:prstGeom>
        </p:spPr>
        <p:txBody>
          <a:bodyPr/>
          <a:lstStyle>
            <a:lvl1pPr marL="0" indent="0" algn="l">
              <a:tabLst>
                <a:tab pos="1257300" algn="l"/>
              </a:tabLst>
              <a:defRPr sz="3200">
                <a:latin typeface="Calibri" panose="020F0502020204030204" pitchFamily="34" charset="0"/>
              </a:defRPr>
            </a:lvl1pPr>
          </a:lstStyle>
          <a:p>
            <a:r>
              <a:rPr lang="en-US" dirty="0"/>
              <a:t>20.1	Click to edit Master title style</a:t>
            </a:r>
          </a:p>
        </p:txBody>
      </p:sp>
      <p:sp>
        <p:nvSpPr>
          <p:cNvPr id="4" name="Text Placeholder 3"/>
          <p:cNvSpPr>
            <a:spLocks noGrp="1"/>
          </p:cNvSpPr>
          <p:nvPr>
            <p:ph type="body" sz="quarter" idx="22"/>
          </p:nvPr>
        </p:nvSpPr>
        <p:spPr>
          <a:xfrm>
            <a:off x="0" y="1166812"/>
            <a:ext cx="7924800" cy="457200"/>
          </a:xfrm>
          <a:prstGeom prst="rect">
            <a:avLst/>
          </a:prstGeom>
        </p:spPr>
        <p:txBody>
          <a:bodyPr/>
          <a:lstStyle>
            <a:lvl1pPr marL="0" indent="0">
              <a:buNone/>
              <a:defRPr sz="2800">
                <a:solidFill>
                  <a:srgbClr val="4F74A7"/>
                </a:solidFill>
                <a:latin typeface="Calibri" panose="020F0502020204030204" pitchFamily="34" charset="0"/>
              </a:defRPr>
            </a:lvl1pPr>
          </a:lstStyle>
          <a:p>
            <a:pPr lvl="0"/>
            <a:r>
              <a:rPr lang="en-US" dirty="0"/>
              <a:t>Edit Master text styles</a:t>
            </a:r>
          </a:p>
        </p:txBody>
      </p:sp>
      <p:sp>
        <p:nvSpPr>
          <p:cNvPr id="6" name="Text Placeholder 5"/>
          <p:cNvSpPr>
            <a:spLocks noGrp="1"/>
          </p:cNvSpPr>
          <p:nvPr>
            <p:ph type="body" sz="quarter" idx="23"/>
          </p:nvPr>
        </p:nvSpPr>
        <p:spPr>
          <a:xfrm>
            <a:off x="0" y="1803334"/>
            <a:ext cx="8153400" cy="626269"/>
          </a:xfrm>
          <a:prstGeom prst="rect">
            <a:avLst/>
          </a:prstGeom>
        </p:spPr>
        <p:txBody>
          <a:bodyPr/>
          <a:lstStyle>
            <a:lvl1pPr marL="0" indent="0">
              <a:buNone/>
              <a:defRPr sz="2800"/>
            </a:lvl1pPr>
          </a:lstStyle>
          <a:p>
            <a:pPr lvl="0"/>
            <a:r>
              <a:rPr lang="en-US" dirty="0"/>
              <a:t>Edit Master text styles</a:t>
            </a:r>
          </a:p>
        </p:txBody>
      </p:sp>
      <p:sp>
        <p:nvSpPr>
          <p:cNvPr id="21" name="Text Placeholder 20"/>
          <p:cNvSpPr>
            <a:spLocks noGrp="1"/>
          </p:cNvSpPr>
          <p:nvPr>
            <p:ph type="body" sz="quarter" idx="24"/>
          </p:nvPr>
        </p:nvSpPr>
        <p:spPr>
          <a:xfrm>
            <a:off x="17699" y="3505200"/>
            <a:ext cx="3948113" cy="1447800"/>
          </a:xfrm>
          <a:prstGeom prst="rect">
            <a:avLst/>
          </a:prstGeom>
        </p:spPr>
        <p:txBody>
          <a:bodyPr/>
          <a:lstStyle>
            <a:lvl1pPr marL="0" indent="0">
              <a:buNone/>
              <a:defRPr sz="2800"/>
            </a:lvl1pPr>
          </a:lstStyle>
          <a:p>
            <a:pPr lvl="0"/>
            <a:r>
              <a:rPr lang="en-US" dirty="0"/>
              <a:t>Edit Master text styles</a:t>
            </a:r>
          </a:p>
        </p:txBody>
      </p:sp>
      <p:sp>
        <p:nvSpPr>
          <p:cNvPr id="17" name="TextBox 16"/>
          <p:cNvSpPr txBox="1"/>
          <p:nvPr userDrawn="1"/>
        </p:nvSpPr>
        <p:spPr>
          <a:xfrm>
            <a:off x="7924800" y="6477000"/>
            <a:ext cx="1066800" cy="369332"/>
          </a:xfrm>
          <a:prstGeom prst="rect">
            <a:avLst/>
          </a:prstGeom>
          <a:noFill/>
        </p:spPr>
        <p:txBody>
          <a:bodyPr wrap="square" rtlCol="0">
            <a:spAutoFit/>
          </a:bodyPr>
          <a:lstStyle/>
          <a:p>
            <a:pPr algn="r"/>
            <a:fld id="{8A17E4C5-174A-4D27-AF82-F48E358896BB}" type="slidenum">
              <a:rPr lang="en-US" smtClean="0"/>
              <a:t>‹#›</a:t>
            </a:fld>
            <a:endParaRPr lang="en-US" dirty="0"/>
          </a:p>
        </p:txBody>
      </p:sp>
    </p:spTree>
    <p:extLst>
      <p:ext uri="{BB962C8B-B14F-4D97-AF65-F5344CB8AC3E}">
        <p14:creationId xmlns:p14="http://schemas.microsoft.com/office/powerpoint/2010/main" val="2313015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7_Exposition">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2" name="ObjectiveNumber" hidden="1"/>
          <p:cNvSpPr>
            <a:spLocks noGrp="1"/>
          </p:cNvSpPr>
          <p:nvPr>
            <p:ph type="body" sz="quarter" idx="15" hasCustomPrompt="1"/>
          </p:nvPr>
        </p:nvSpPr>
        <p:spPr>
          <a:xfrm>
            <a:off x="41096" y="1905000"/>
            <a:ext cx="914400" cy="381000"/>
          </a:xfrm>
          <a:prstGeom prst="rect">
            <a:avLst/>
          </a:prstGeom>
        </p:spPr>
        <p:txBody>
          <a:bodyPr anchor="t" anchorCtr="0"/>
          <a:lstStyle>
            <a:lvl1pPr algn="ctr">
              <a:buNone/>
              <a:defRPr sz="2800" b="1">
                <a:solidFill>
                  <a:srgbClr val="C30075"/>
                </a:solidFill>
              </a:defRPr>
            </a:lvl1pPr>
          </a:lstStyle>
          <a:p>
            <a:pPr lvl="0"/>
            <a:r>
              <a:rPr lang="en-US" dirty="0"/>
              <a:t>OB#</a:t>
            </a:r>
          </a:p>
        </p:txBody>
      </p:sp>
      <p:sp>
        <p:nvSpPr>
          <p:cNvPr id="14" name="ItemNumber" hidden="1"/>
          <p:cNvSpPr>
            <a:spLocks noGrp="1"/>
          </p:cNvSpPr>
          <p:nvPr>
            <p:ph type="body" sz="quarter" idx="17" hasCustomPrompt="1"/>
          </p:nvPr>
        </p:nvSpPr>
        <p:spPr>
          <a:xfrm>
            <a:off x="304800" y="4038600"/>
            <a:ext cx="914400" cy="457200"/>
          </a:xfrm>
          <a:prstGeom prst="rect">
            <a:avLst/>
          </a:prstGeom>
        </p:spPr>
        <p:txBody>
          <a:bodyPr anchor="ctr" anchorCtr="0"/>
          <a:lstStyle>
            <a:lvl1pPr>
              <a:buNone/>
              <a:defRPr/>
            </a:lvl1pPr>
          </a:lstStyle>
          <a:p>
            <a:pPr lvl="0"/>
            <a:r>
              <a:rPr lang="en-US" dirty="0"/>
              <a:t>IT#</a:t>
            </a:r>
          </a:p>
        </p:txBody>
      </p:sp>
      <p:sp>
        <p:nvSpPr>
          <p:cNvPr id="15" name="ItemTitle" hidden="1"/>
          <p:cNvSpPr>
            <a:spLocks noGrp="1"/>
          </p:cNvSpPr>
          <p:nvPr>
            <p:ph type="body" sz="quarter" idx="18" hasCustomPrompt="1"/>
          </p:nvPr>
        </p:nvSpPr>
        <p:spPr>
          <a:xfrm>
            <a:off x="0" y="1219200"/>
            <a:ext cx="9144000" cy="533400"/>
          </a:xfrm>
          <a:prstGeom prst="rect">
            <a:avLst/>
          </a:prstGeom>
        </p:spPr>
        <p:txBody>
          <a:bodyPr anchor="ctr" anchorCtr="0"/>
          <a:lstStyle>
            <a:lvl1pPr>
              <a:buNone/>
              <a:defRPr sz="3200" b="1">
                <a:solidFill>
                  <a:srgbClr val="4F74A7"/>
                </a:solidFill>
              </a:defRPr>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sp>
        <p:nvSpPr>
          <p:cNvPr id="2" name="Title 1"/>
          <p:cNvSpPr>
            <a:spLocks noGrp="1"/>
          </p:cNvSpPr>
          <p:nvPr>
            <p:ph type="title" hasCustomPrompt="1"/>
          </p:nvPr>
        </p:nvSpPr>
        <p:spPr>
          <a:xfrm>
            <a:off x="190500" y="-38100"/>
            <a:ext cx="8877300" cy="495300"/>
          </a:xfrm>
          <a:prstGeom prst="rect">
            <a:avLst/>
          </a:prstGeom>
        </p:spPr>
        <p:txBody>
          <a:bodyPr/>
          <a:lstStyle>
            <a:lvl1pPr marL="0" indent="0" algn="l">
              <a:tabLst>
                <a:tab pos="1257300" algn="l"/>
              </a:tabLst>
              <a:defRPr sz="3200">
                <a:latin typeface="Calibri" panose="020F0502020204030204" pitchFamily="34" charset="0"/>
              </a:defRPr>
            </a:lvl1pPr>
          </a:lstStyle>
          <a:p>
            <a:r>
              <a:rPr lang="en-US" dirty="0"/>
              <a:t>20.1	Click to edit Master title style</a:t>
            </a:r>
          </a:p>
        </p:txBody>
      </p:sp>
      <p:sp>
        <p:nvSpPr>
          <p:cNvPr id="4" name="Text Placeholder 3"/>
          <p:cNvSpPr>
            <a:spLocks noGrp="1"/>
          </p:cNvSpPr>
          <p:nvPr>
            <p:ph type="body" sz="quarter" idx="22"/>
          </p:nvPr>
        </p:nvSpPr>
        <p:spPr>
          <a:xfrm>
            <a:off x="0" y="1099409"/>
            <a:ext cx="9144000" cy="457200"/>
          </a:xfrm>
          <a:prstGeom prst="rect">
            <a:avLst/>
          </a:prstGeom>
        </p:spPr>
        <p:txBody>
          <a:bodyPr/>
          <a:lstStyle>
            <a:lvl1pPr marL="0" indent="0">
              <a:buNone/>
              <a:defRPr sz="2800">
                <a:solidFill>
                  <a:srgbClr val="4F74A7"/>
                </a:solidFill>
                <a:latin typeface="Calibri" panose="020F0502020204030204" pitchFamily="34" charset="0"/>
              </a:defRPr>
            </a:lvl1pPr>
          </a:lstStyle>
          <a:p>
            <a:pPr lvl="0"/>
            <a:r>
              <a:rPr lang="en-US" dirty="0"/>
              <a:t>Edit Master text styles</a:t>
            </a:r>
          </a:p>
        </p:txBody>
      </p:sp>
      <p:sp>
        <p:nvSpPr>
          <p:cNvPr id="6" name="Text Placeholder 5"/>
          <p:cNvSpPr>
            <a:spLocks noGrp="1"/>
          </p:cNvSpPr>
          <p:nvPr>
            <p:ph type="body" sz="quarter" idx="23"/>
          </p:nvPr>
        </p:nvSpPr>
        <p:spPr>
          <a:xfrm>
            <a:off x="0" y="1803334"/>
            <a:ext cx="3965812" cy="1016066"/>
          </a:xfrm>
          <a:prstGeom prst="rect">
            <a:avLst/>
          </a:prstGeom>
        </p:spPr>
        <p:txBody>
          <a:bodyPr/>
          <a:lstStyle>
            <a:lvl1pPr marL="0" indent="0">
              <a:buNone/>
              <a:defRPr sz="2800"/>
            </a:lvl1pPr>
          </a:lstStyle>
          <a:p>
            <a:pPr lvl="0"/>
            <a:r>
              <a:rPr lang="en-US" dirty="0"/>
              <a:t>Edit Master text styles</a:t>
            </a:r>
          </a:p>
        </p:txBody>
      </p:sp>
      <p:sp>
        <p:nvSpPr>
          <p:cNvPr id="21" name="Text Placeholder 20"/>
          <p:cNvSpPr>
            <a:spLocks noGrp="1"/>
          </p:cNvSpPr>
          <p:nvPr>
            <p:ph type="body" sz="quarter" idx="24"/>
          </p:nvPr>
        </p:nvSpPr>
        <p:spPr>
          <a:xfrm>
            <a:off x="17699" y="3505200"/>
            <a:ext cx="3948113" cy="2514600"/>
          </a:xfrm>
          <a:prstGeom prst="rect">
            <a:avLst/>
          </a:prstGeom>
        </p:spPr>
        <p:txBody>
          <a:bodyPr/>
          <a:lstStyle>
            <a:lvl1pPr marL="0" indent="0">
              <a:buNone/>
              <a:defRPr sz="2800"/>
            </a:lvl1pPr>
          </a:lstStyle>
          <a:p>
            <a:pPr lvl="0"/>
            <a:r>
              <a:rPr lang="en-US" dirty="0"/>
              <a:t>Edit Master text styles</a:t>
            </a:r>
          </a:p>
        </p:txBody>
      </p:sp>
      <p:sp>
        <p:nvSpPr>
          <p:cNvPr id="17" name="TextBox 16"/>
          <p:cNvSpPr txBox="1"/>
          <p:nvPr userDrawn="1"/>
        </p:nvSpPr>
        <p:spPr>
          <a:xfrm>
            <a:off x="7924800" y="6477000"/>
            <a:ext cx="1066800" cy="369332"/>
          </a:xfrm>
          <a:prstGeom prst="rect">
            <a:avLst/>
          </a:prstGeom>
          <a:noFill/>
        </p:spPr>
        <p:txBody>
          <a:bodyPr wrap="square" rtlCol="0">
            <a:spAutoFit/>
          </a:bodyPr>
          <a:lstStyle/>
          <a:p>
            <a:pPr algn="r"/>
            <a:fld id="{8A17E4C5-174A-4D27-AF82-F48E358896BB}" type="slidenum">
              <a:rPr lang="en-US" smtClean="0"/>
              <a:t>‹#›</a:t>
            </a:fld>
            <a:endParaRPr lang="en-US" dirty="0"/>
          </a:p>
        </p:txBody>
      </p:sp>
    </p:spTree>
    <p:extLst>
      <p:ext uri="{BB962C8B-B14F-4D97-AF65-F5344CB8AC3E}">
        <p14:creationId xmlns:p14="http://schemas.microsoft.com/office/powerpoint/2010/main" val="12877037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6_Exposition">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2" name="ObjectiveNumber" hidden="1"/>
          <p:cNvSpPr>
            <a:spLocks noGrp="1"/>
          </p:cNvSpPr>
          <p:nvPr>
            <p:ph type="body" sz="quarter" idx="15" hasCustomPrompt="1"/>
          </p:nvPr>
        </p:nvSpPr>
        <p:spPr>
          <a:xfrm>
            <a:off x="41096" y="1905000"/>
            <a:ext cx="914400" cy="381000"/>
          </a:xfrm>
          <a:prstGeom prst="rect">
            <a:avLst/>
          </a:prstGeom>
        </p:spPr>
        <p:txBody>
          <a:bodyPr anchor="t" anchorCtr="0"/>
          <a:lstStyle>
            <a:lvl1pPr algn="ctr">
              <a:buNone/>
              <a:defRPr sz="2800" b="1">
                <a:solidFill>
                  <a:srgbClr val="C30075"/>
                </a:solidFill>
              </a:defRPr>
            </a:lvl1pPr>
          </a:lstStyle>
          <a:p>
            <a:pPr lvl="0"/>
            <a:r>
              <a:rPr lang="en-US" dirty="0"/>
              <a:t>OB#</a:t>
            </a:r>
          </a:p>
        </p:txBody>
      </p:sp>
      <p:sp>
        <p:nvSpPr>
          <p:cNvPr id="14" name="ItemNumber" hidden="1"/>
          <p:cNvSpPr>
            <a:spLocks noGrp="1"/>
          </p:cNvSpPr>
          <p:nvPr>
            <p:ph type="body" sz="quarter" idx="17" hasCustomPrompt="1"/>
          </p:nvPr>
        </p:nvSpPr>
        <p:spPr>
          <a:xfrm>
            <a:off x="304800" y="4038600"/>
            <a:ext cx="914400" cy="457200"/>
          </a:xfrm>
          <a:prstGeom prst="rect">
            <a:avLst/>
          </a:prstGeom>
        </p:spPr>
        <p:txBody>
          <a:bodyPr anchor="ctr" anchorCtr="0"/>
          <a:lstStyle>
            <a:lvl1pPr>
              <a:buNone/>
              <a:defRPr/>
            </a:lvl1pPr>
          </a:lstStyle>
          <a:p>
            <a:pPr lvl="0"/>
            <a:r>
              <a:rPr lang="en-US" dirty="0"/>
              <a:t>IT#</a:t>
            </a:r>
          </a:p>
        </p:txBody>
      </p:sp>
      <p:sp>
        <p:nvSpPr>
          <p:cNvPr id="15" name="ItemTitle" hidden="1"/>
          <p:cNvSpPr>
            <a:spLocks noGrp="1"/>
          </p:cNvSpPr>
          <p:nvPr>
            <p:ph type="body" sz="quarter" idx="18" hasCustomPrompt="1"/>
          </p:nvPr>
        </p:nvSpPr>
        <p:spPr>
          <a:xfrm>
            <a:off x="0" y="1219200"/>
            <a:ext cx="9144000" cy="533400"/>
          </a:xfrm>
          <a:prstGeom prst="rect">
            <a:avLst/>
          </a:prstGeom>
        </p:spPr>
        <p:txBody>
          <a:bodyPr anchor="ctr" anchorCtr="0"/>
          <a:lstStyle>
            <a:lvl1pPr>
              <a:buNone/>
              <a:defRPr sz="3200" b="1">
                <a:solidFill>
                  <a:srgbClr val="4F74A7"/>
                </a:solidFill>
              </a:defRPr>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sp>
        <p:nvSpPr>
          <p:cNvPr id="2" name="Title 1"/>
          <p:cNvSpPr>
            <a:spLocks noGrp="1"/>
          </p:cNvSpPr>
          <p:nvPr>
            <p:ph type="title" hasCustomPrompt="1"/>
          </p:nvPr>
        </p:nvSpPr>
        <p:spPr>
          <a:xfrm>
            <a:off x="190500" y="-38100"/>
            <a:ext cx="8877300" cy="495300"/>
          </a:xfrm>
          <a:prstGeom prst="rect">
            <a:avLst/>
          </a:prstGeom>
        </p:spPr>
        <p:txBody>
          <a:bodyPr/>
          <a:lstStyle>
            <a:lvl1pPr marL="0" indent="0" algn="l">
              <a:tabLst>
                <a:tab pos="1257300" algn="l"/>
              </a:tabLst>
              <a:defRPr sz="3200">
                <a:latin typeface="Calibri" panose="020F0502020204030204" pitchFamily="34" charset="0"/>
              </a:defRPr>
            </a:lvl1pPr>
          </a:lstStyle>
          <a:p>
            <a:r>
              <a:rPr lang="en-US" dirty="0"/>
              <a:t>20.1	Click to edit Master title style</a:t>
            </a:r>
          </a:p>
        </p:txBody>
      </p:sp>
      <p:sp>
        <p:nvSpPr>
          <p:cNvPr id="4" name="Text Placeholder 3"/>
          <p:cNvSpPr>
            <a:spLocks noGrp="1"/>
          </p:cNvSpPr>
          <p:nvPr>
            <p:ph type="body" sz="quarter" idx="22"/>
          </p:nvPr>
        </p:nvSpPr>
        <p:spPr>
          <a:xfrm>
            <a:off x="0" y="1166812"/>
            <a:ext cx="9067800" cy="457200"/>
          </a:xfrm>
          <a:prstGeom prst="rect">
            <a:avLst/>
          </a:prstGeom>
        </p:spPr>
        <p:txBody>
          <a:bodyPr/>
          <a:lstStyle>
            <a:lvl1pPr marL="0" indent="0">
              <a:buNone/>
              <a:defRPr sz="2800">
                <a:solidFill>
                  <a:srgbClr val="4F74A7"/>
                </a:solidFill>
                <a:latin typeface="Calibri" panose="020F0502020204030204" pitchFamily="34" charset="0"/>
              </a:defRPr>
            </a:lvl1pPr>
          </a:lstStyle>
          <a:p>
            <a:pPr lvl="0"/>
            <a:r>
              <a:rPr lang="en-US" dirty="0"/>
              <a:t>Edit Master text styles</a:t>
            </a:r>
          </a:p>
        </p:txBody>
      </p:sp>
      <p:sp>
        <p:nvSpPr>
          <p:cNvPr id="6" name="Text Placeholder 5"/>
          <p:cNvSpPr>
            <a:spLocks noGrp="1"/>
          </p:cNvSpPr>
          <p:nvPr>
            <p:ph type="body" sz="quarter" idx="23"/>
          </p:nvPr>
        </p:nvSpPr>
        <p:spPr>
          <a:xfrm>
            <a:off x="0" y="3733800"/>
            <a:ext cx="9067800" cy="2819400"/>
          </a:xfrm>
          <a:prstGeom prst="rect">
            <a:avLst/>
          </a:prstGeom>
        </p:spPr>
        <p:txBody>
          <a:bodyPr/>
          <a:lstStyle>
            <a:lvl1pPr marL="0" indent="0">
              <a:buNone/>
              <a:defRPr sz="2800"/>
            </a:lvl1pPr>
          </a:lstStyle>
          <a:p>
            <a:pPr lvl="0"/>
            <a:r>
              <a:rPr lang="en-US" dirty="0"/>
              <a:t>Edit Master text styles</a:t>
            </a:r>
          </a:p>
        </p:txBody>
      </p:sp>
      <p:sp>
        <p:nvSpPr>
          <p:cNvPr id="5" name="Table Placeholder 4"/>
          <p:cNvSpPr>
            <a:spLocks noGrp="1"/>
          </p:cNvSpPr>
          <p:nvPr>
            <p:ph type="tbl" sz="quarter" idx="24"/>
          </p:nvPr>
        </p:nvSpPr>
        <p:spPr>
          <a:xfrm>
            <a:off x="5867400" y="1135815"/>
            <a:ext cx="3048000" cy="2445585"/>
          </a:xfrm>
          <a:prstGeom prst="rect">
            <a:avLst/>
          </a:prstGeom>
        </p:spPr>
        <p:txBody>
          <a:bodyPr/>
          <a:lstStyle/>
          <a:p>
            <a:endParaRPr lang="en-US" dirty="0"/>
          </a:p>
        </p:txBody>
      </p:sp>
      <p:sp>
        <p:nvSpPr>
          <p:cNvPr id="13" name="Text Placeholder 12"/>
          <p:cNvSpPr>
            <a:spLocks noGrp="1"/>
          </p:cNvSpPr>
          <p:nvPr>
            <p:ph type="body" sz="quarter" idx="25"/>
          </p:nvPr>
        </p:nvSpPr>
        <p:spPr>
          <a:xfrm>
            <a:off x="5844153" y="0"/>
            <a:ext cx="3071247" cy="1108693"/>
          </a:xfrm>
          <a:prstGeom prst="rect">
            <a:avLst/>
          </a:prstGeom>
        </p:spPr>
        <p:txBody>
          <a:bodyPr/>
          <a:lstStyle>
            <a:lvl1pPr marL="0" indent="0">
              <a:buNone/>
              <a:defRPr sz="2000"/>
            </a:lvl1pPr>
          </a:lstStyle>
          <a:p>
            <a:pPr lvl="0"/>
            <a:r>
              <a:rPr lang="en-US" dirty="0"/>
              <a:t>Edit Master text styles</a:t>
            </a:r>
          </a:p>
        </p:txBody>
      </p:sp>
      <p:sp>
        <p:nvSpPr>
          <p:cNvPr id="17" name="TextBox 16"/>
          <p:cNvSpPr txBox="1"/>
          <p:nvPr userDrawn="1"/>
        </p:nvSpPr>
        <p:spPr>
          <a:xfrm>
            <a:off x="7924800" y="6477000"/>
            <a:ext cx="1066800" cy="369332"/>
          </a:xfrm>
          <a:prstGeom prst="rect">
            <a:avLst/>
          </a:prstGeom>
          <a:noFill/>
        </p:spPr>
        <p:txBody>
          <a:bodyPr wrap="square" rtlCol="0">
            <a:spAutoFit/>
          </a:bodyPr>
          <a:lstStyle/>
          <a:p>
            <a:pPr algn="r"/>
            <a:fld id="{8A17E4C5-174A-4D27-AF82-F48E358896BB}" type="slidenum">
              <a:rPr lang="en-US" smtClean="0"/>
              <a:t>‹#›</a:t>
            </a:fld>
            <a:endParaRPr lang="en-US" dirty="0"/>
          </a:p>
        </p:txBody>
      </p:sp>
    </p:spTree>
    <p:extLst>
      <p:ext uri="{BB962C8B-B14F-4D97-AF65-F5344CB8AC3E}">
        <p14:creationId xmlns:p14="http://schemas.microsoft.com/office/powerpoint/2010/main" val="17139655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5_Exposition">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2" name="ObjectiveNumber" hidden="1"/>
          <p:cNvSpPr>
            <a:spLocks noGrp="1"/>
          </p:cNvSpPr>
          <p:nvPr>
            <p:ph type="body" sz="quarter" idx="15" hasCustomPrompt="1"/>
          </p:nvPr>
        </p:nvSpPr>
        <p:spPr>
          <a:xfrm>
            <a:off x="41096" y="1905000"/>
            <a:ext cx="914400" cy="381000"/>
          </a:xfrm>
          <a:prstGeom prst="rect">
            <a:avLst/>
          </a:prstGeom>
        </p:spPr>
        <p:txBody>
          <a:bodyPr anchor="t" anchorCtr="0"/>
          <a:lstStyle>
            <a:lvl1pPr algn="ctr">
              <a:buNone/>
              <a:defRPr sz="2800" b="1">
                <a:solidFill>
                  <a:srgbClr val="C30075"/>
                </a:solidFill>
              </a:defRPr>
            </a:lvl1pPr>
          </a:lstStyle>
          <a:p>
            <a:pPr lvl="0"/>
            <a:r>
              <a:rPr lang="en-US" dirty="0"/>
              <a:t>OB#</a:t>
            </a:r>
          </a:p>
        </p:txBody>
      </p:sp>
      <p:sp>
        <p:nvSpPr>
          <p:cNvPr id="14" name="ItemNumber" hidden="1"/>
          <p:cNvSpPr>
            <a:spLocks noGrp="1"/>
          </p:cNvSpPr>
          <p:nvPr>
            <p:ph type="body" sz="quarter" idx="17" hasCustomPrompt="1"/>
          </p:nvPr>
        </p:nvSpPr>
        <p:spPr>
          <a:xfrm>
            <a:off x="304800" y="4038600"/>
            <a:ext cx="914400" cy="457200"/>
          </a:xfrm>
          <a:prstGeom prst="rect">
            <a:avLst/>
          </a:prstGeom>
        </p:spPr>
        <p:txBody>
          <a:bodyPr anchor="ctr" anchorCtr="0"/>
          <a:lstStyle>
            <a:lvl1pPr>
              <a:buNone/>
              <a:defRPr/>
            </a:lvl1pPr>
          </a:lstStyle>
          <a:p>
            <a:pPr lvl="0"/>
            <a:r>
              <a:rPr lang="en-US" dirty="0"/>
              <a:t>IT#</a:t>
            </a:r>
          </a:p>
        </p:txBody>
      </p:sp>
      <p:sp>
        <p:nvSpPr>
          <p:cNvPr id="15" name="ItemTitle" hidden="1"/>
          <p:cNvSpPr>
            <a:spLocks noGrp="1"/>
          </p:cNvSpPr>
          <p:nvPr>
            <p:ph type="body" sz="quarter" idx="18" hasCustomPrompt="1"/>
          </p:nvPr>
        </p:nvSpPr>
        <p:spPr>
          <a:xfrm>
            <a:off x="0" y="1219200"/>
            <a:ext cx="9144000" cy="533400"/>
          </a:xfrm>
          <a:prstGeom prst="rect">
            <a:avLst/>
          </a:prstGeom>
        </p:spPr>
        <p:txBody>
          <a:bodyPr anchor="ctr" anchorCtr="0"/>
          <a:lstStyle>
            <a:lvl1pPr>
              <a:buNone/>
              <a:defRPr sz="3200" b="1">
                <a:solidFill>
                  <a:srgbClr val="4F74A7"/>
                </a:solidFill>
              </a:defRPr>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sp>
        <p:nvSpPr>
          <p:cNvPr id="2" name="Title 1"/>
          <p:cNvSpPr>
            <a:spLocks noGrp="1"/>
          </p:cNvSpPr>
          <p:nvPr>
            <p:ph type="title" hasCustomPrompt="1"/>
          </p:nvPr>
        </p:nvSpPr>
        <p:spPr>
          <a:xfrm>
            <a:off x="190500" y="-14288"/>
            <a:ext cx="8877300" cy="495300"/>
          </a:xfrm>
          <a:prstGeom prst="rect">
            <a:avLst/>
          </a:prstGeom>
        </p:spPr>
        <p:txBody>
          <a:bodyPr/>
          <a:lstStyle>
            <a:lvl1pPr marL="0" indent="0" algn="l">
              <a:tabLst>
                <a:tab pos="1257300" algn="l"/>
              </a:tabLst>
              <a:defRPr sz="3200">
                <a:latin typeface="Calibri" panose="020F0502020204030204" pitchFamily="34" charset="0"/>
              </a:defRPr>
            </a:lvl1pPr>
          </a:lstStyle>
          <a:p>
            <a:r>
              <a:rPr lang="en-US" dirty="0"/>
              <a:t>20.1	Click to edit Master title style</a:t>
            </a:r>
          </a:p>
        </p:txBody>
      </p:sp>
      <p:sp>
        <p:nvSpPr>
          <p:cNvPr id="4" name="Text Placeholder 3"/>
          <p:cNvSpPr>
            <a:spLocks noGrp="1"/>
          </p:cNvSpPr>
          <p:nvPr>
            <p:ph type="body" sz="quarter" idx="22"/>
          </p:nvPr>
        </p:nvSpPr>
        <p:spPr>
          <a:xfrm>
            <a:off x="0" y="1166812"/>
            <a:ext cx="9144000" cy="457200"/>
          </a:xfrm>
          <a:prstGeom prst="rect">
            <a:avLst/>
          </a:prstGeom>
        </p:spPr>
        <p:txBody>
          <a:bodyPr/>
          <a:lstStyle>
            <a:lvl1pPr marL="0" indent="0">
              <a:buNone/>
              <a:defRPr sz="2800">
                <a:solidFill>
                  <a:srgbClr val="4F74A7"/>
                </a:solidFill>
                <a:latin typeface="Calibri" panose="020F0502020204030204" pitchFamily="34" charset="0"/>
              </a:defRPr>
            </a:lvl1pPr>
          </a:lstStyle>
          <a:p>
            <a:pPr lvl="0"/>
            <a:r>
              <a:rPr lang="en-US" dirty="0"/>
              <a:t>Edit Master text styles</a:t>
            </a:r>
          </a:p>
        </p:txBody>
      </p:sp>
      <p:sp>
        <p:nvSpPr>
          <p:cNvPr id="6" name="Text Placeholder 5"/>
          <p:cNvSpPr>
            <a:spLocks noGrp="1"/>
          </p:cNvSpPr>
          <p:nvPr>
            <p:ph type="body" sz="quarter" idx="23"/>
          </p:nvPr>
        </p:nvSpPr>
        <p:spPr>
          <a:xfrm>
            <a:off x="0" y="1803335"/>
            <a:ext cx="9067800" cy="506478"/>
          </a:xfrm>
          <a:prstGeom prst="rect">
            <a:avLst/>
          </a:prstGeom>
        </p:spPr>
        <p:txBody>
          <a:bodyPr/>
          <a:lstStyle>
            <a:lvl1pPr marL="0" indent="0">
              <a:buNone/>
              <a:defRPr sz="2800"/>
            </a:lvl1pPr>
          </a:lstStyle>
          <a:p>
            <a:pPr lvl="0"/>
            <a:r>
              <a:rPr lang="en-US" dirty="0"/>
              <a:t>Edit Master text styles</a:t>
            </a:r>
          </a:p>
        </p:txBody>
      </p:sp>
      <p:sp>
        <p:nvSpPr>
          <p:cNvPr id="17" name="TextBox 16"/>
          <p:cNvSpPr txBox="1"/>
          <p:nvPr userDrawn="1"/>
        </p:nvSpPr>
        <p:spPr>
          <a:xfrm>
            <a:off x="7924800" y="6477000"/>
            <a:ext cx="1066800" cy="369332"/>
          </a:xfrm>
          <a:prstGeom prst="rect">
            <a:avLst/>
          </a:prstGeom>
          <a:noFill/>
        </p:spPr>
        <p:txBody>
          <a:bodyPr wrap="square" rtlCol="0">
            <a:spAutoFit/>
          </a:bodyPr>
          <a:lstStyle/>
          <a:p>
            <a:pPr algn="r"/>
            <a:fld id="{8A17E4C5-174A-4D27-AF82-F48E358896BB}" type="slidenum">
              <a:rPr lang="en-US" smtClean="0"/>
              <a:t>‹#›</a:t>
            </a:fld>
            <a:endParaRPr lang="en-US" dirty="0"/>
          </a:p>
        </p:txBody>
      </p:sp>
    </p:spTree>
    <p:extLst>
      <p:ext uri="{BB962C8B-B14F-4D97-AF65-F5344CB8AC3E}">
        <p14:creationId xmlns:p14="http://schemas.microsoft.com/office/powerpoint/2010/main" val="26442129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8_Exposition">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2" name="ObjectiveNumber" hidden="1"/>
          <p:cNvSpPr>
            <a:spLocks noGrp="1"/>
          </p:cNvSpPr>
          <p:nvPr>
            <p:ph type="body" sz="quarter" idx="15" hasCustomPrompt="1"/>
          </p:nvPr>
        </p:nvSpPr>
        <p:spPr>
          <a:xfrm>
            <a:off x="41096" y="1905000"/>
            <a:ext cx="914400" cy="381000"/>
          </a:xfrm>
          <a:prstGeom prst="rect">
            <a:avLst/>
          </a:prstGeom>
        </p:spPr>
        <p:txBody>
          <a:bodyPr anchor="t" anchorCtr="0"/>
          <a:lstStyle>
            <a:lvl1pPr algn="ctr">
              <a:buNone/>
              <a:defRPr sz="2800" b="1">
                <a:solidFill>
                  <a:srgbClr val="C30075"/>
                </a:solidFill>
              </a:defRPr>
            </a:lvl1pPr>
          </a:lstStyle>
          <a:p>
            <a:pPr lvl="0"/>
            <a:r>
              <a:rPr lang="en-US" dirty="0"/>
              <a:t>OB#</a:t>
            </a:r>
          </a:p>
        </p:txBody>
      </p:sp>
      <p:sp>
        <p:nvSpPr>
          <p:cNvPr id="14" name="ItemNumber" hidden="1"/>
          <p:cNvSpPr>
            <a:spLocks noGrp="1"/>
          </p:cNvSpPr>
          <p:nvPr>
            <p:ph type="body" sz="quarter" idx="17" hasCustomPrompt="1"/>
          </p:nvPr>
        </p:nvSpPr>
        <p:spPr>
          <a:xfrm>
            <a:off x="304800" y="4038600"/>
            <a:ext cx="914400" cy="457200"/>
          </a:xfrm>
          <a:prstGeom prst="rect">
            <a:avLst/>
          </a:prstGeom>
        </p:spPr>
        <p:txBody>
          <a:bodyPr anchor="ctr" anchorCtr="0"/>
          <a:lstStyle>
            <a:lvl1pPr>
              <a:buNone/>
              <a:defRPr/>
            </a:lvl1pPr>
          </a:lstStyle>
          <a:p>
            <a:pPr lvl="0"/>
            <a:r>
              <a:rPr lang="en-US" dirty="0"/>
              <a:t>IT#</a:t>
            </a:r>
          </a:p>
        </p:txBody>
      </p:sp>
      <p:sp>
        <p:nvSpPr>
          <p:cNvPr id="15" name="ItemTitle" hidden="1"/>
          <p:cNvSpPr>
            <a:spLocks noGrp="1"/>
          </p:cNvSpPr>
          <p:nvPr>
            <p:ph type="body" sz="quarter" idx="18" hasCustomPrompt="1"/>
          </p:nvPr>
        </p:nvSpPr>
        <p:spPr>
          <a:xfrm>
            <a:off x="0" y="1219200"/>
            <a:ext cx="9144000" cy="533400"/>
          </a:xfrm>
          <a:prstGeom prst="rect">
            <a:avLst/>
          </a:prstGeom>
        </p:spPr>
        <p:txBody>
          <a:bodyPr anchor="ctr" anchorCtr="0"/>
          <a:lstStyle>
            <a:lvl1pPr>
              <a:buNone/>
              <a:defRPr sz="3200" b="1">
                <a:solidFill>
                  <a:srgbClr val="4F74A7"/>
                </a:solidFill>
              </a:defRPr>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sp>
        <p:nvSpPr>
          <p:cNvPr id="2" name="Title 1"/>
          <p:cNvSpPr>
            <a:spLocks noGrp="1"/>
          </p:cNvSpPr>
          <p:nvPr>
            <p:ph type="title" hasCustomPrompt="1"/>
          </p:nvPr>
        </p:nvSpPr>
        <p:spPr>
          <a:xfrm>
            <a:off x="190500" y="-38100"/>
            <a:ext cx="8877300" cy="495300"/>
          </a:xfrm>
          <a:prstGeom prst="rect">
            <a:avLst/>
          </a:prstGeom>
        </p:spPr>
        <p:txBody>
          <a:bodyPr/>
          <a:lstStyle>
            <a:lvl1pPr marL="0" indent="0" algn="l">
              <a:tabLst>
                <a:tab pos="1257300" algn="l"/>
              </a:tabLst>
              <a:defRPr sz="3200">
                <a:latin typeface="Calibri" panose="020F0502020204030204" pitchFamily="34" charset="0"/>
              </a:defRPr>
            </a:lvl1pPr>
          </a:lstStyle>
          <a:p>
            <a:r>
              <a:rPr lang="en-US" dirty="0"/>
              <a:t>20.1	Click to edit Master title style</a:t>
            </a:r>
          </a:p>
        </p:txBody>
      </p:sp>
      <p:sp>
        <p:nvSpPr>
          <p:cNvPr id="4" name="Text Placeholder 3"/>
          <p:cNvSpPr>
            <a:spLocks noGrp="1"/>
          </p:cNvSpPr>
          <p:nvPr>
            <p:ph type="body" sz="quarter" idx="22"/>
          </p:nvPr>
        </p:nvSpPr>
        <p:spPr>
          <a:xfrm>
            <a:off x="0" y="1166812"/>
            <a:ext cx="9144000" cy="457200"/>
          </a:xfrm>
          <a:prstGeom prst="rect">
            <a:avLst/>
          </a:prstGeom>
        </p:spPr>
        <p:txBody>
          <a:bodyPr/>
          <a:lstStyle>
            <a:lvl1pPr marL="0" indent="0">
              <a:buNone/>
              <a:defRPr sz="2800">
                <a:solidFill>
                  <a:srgbClr val="4F74A7"/>
                </a:solidFill>
                <a:latin typeface="Calibri" panose="020F0502020204030204" pitchFamily="34" charset="0"/>
              </a:defRPr>
            </a:lvl1pPr>
          </a:lstStyle>
          <a:p>
            <a:pPr lvl="0"/>
            <a:r>
              <a:rPr lang="en-US" dirty="0"/>
              <a:t>Edit Master text styles</a:t>
            </a:r>
          </a:p>
        </p:txBody>
      </p:sp>
      <p:sp>
        <p:nvSpPr>
          <p:cNvPr id="5" name="Table Placeholder 4"/>
          <p:cNvSpPr>
            <a:spLocks noGrp="1"/>
          </p:cNvSpPr>
          <p:nvPr>
            <p:ph type="tbl" sz="quarter" idx="23"/>
          </p:nvPr>
        </p:nvSpPr>
        <p:spPr>
          <a:xfrm>
            <a:off x="170028" y="3099179"/>
            <a:ext cx="8610600" cy="3429000"/>
          </a:xfrm>
          <a:prstGeom prst="rect">
            <a:avLst/>
          </a:prstGeom>
        </p:spPr>
        <p:txBody>
          <a:bodyPr/>
          <a:lstStyle/>
          <a:p>
            <a:endParaRPr lang="en-US" dirty="0"/>
          </a:p>
        </p:txBody>
      </p:sp>
      <p:sp>
        <p:nvSpPr>
          <p:cNvPr id="13" name="Text Placeholder 12"/>
          <p:cNvSpPr>
            <a:spLocks noGrp="1"/>
          </p:cNvSpPr>
          <p:nvPr>
            <p:ph type="body" sz="quarter" idx="24"/>
          </p:nvPr>
        </p:nvSpPr>
        <p:spPr>
          <a:xfrm>
            <a:off x="112878" y="1751995"/>
            <a:ext cx="8724900" cy="609600"/>
          </a:xfrm>
          <a:prstGeom prst="rect">
            <a:avLst/>
          </a:prstGeom>
        </p:spPr>
        <p:txBody>
          <a:bodyPr/>
          <a:lstStyle>
            <a:lvl1pPr marL="0" indent="0">
              <a:buNone/>
              <a:defRPr sz="2000"/>
            </a:lvl1pPr>
          </a:lstStyle>
          <a:p>
            <a:pPr lvl="0"/>
            <a:r>
              <a:rPr lang="en-US" dirty="0"/>
              <a:t>Edit Master text styles</a:t>
            </a:r>
          </a:p>
        </p:txBody>
      </p:sp>
      <p:sp>
        <p:nvSpPr>
          <p:cNvPr id="17" name="TextBox 16"/>
          <p:cNvSpPr txBox="1"/>
          <p:nvPr userDrawn="1"/>
        </p:nvSpPr>
        <p:spPr>
          <a:xfrm>
            <a:off x="7924800" y="6477000"/>
            <a:ext cx="1066800" cy="369332"/>
          </a:xfrm>
          <a:prstGeom prst="rect">
            <a:avLst/>
          </a:prstGeom>
          <a:noFill/>
        </p:spPr>
        <p:txBody>
          <a:bodyPr wrap="square" rtlCol="0">
            <a:spAutoFit/>
          </a:bodyPr>
          <a:lstStyle/>
          <a:p>
            <a:pPr algn="r"/>
            <a:fld id="{8A17E4C5-174A-4D27-AF82-F48E358896BB}" type="slidenum">
              <a:rPr lang="en-US" smtClean="0"/>
              <a:t>‹#›</a:t>
            </a:fld>
            <a:endParaRPr lang="en-US" dirty="0"/>
          </a:p>
        </p:txBody>
      </p:sp>
    </p:spTree>
    <p:extLst>
      <p:ext uri="{BB962C8B-B14F-4D97-AF65-F5344CB8AC3E}">
        <p14:creationId xmlns:p14="http://schemas.microsoft.com/office/powerpoint/2010/main" val="269356931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1_Exposition">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2" name="ObjectiveNumber" hidden="1"/>
          <p:cNvSpPr>
            <a:spLocks noGrp="1"/>
          </p:cNvSpPr>
          <p:nvPr>
            <p:ph type="body" sz="quarter" idx="15" hasCustomPrompt="1"/>
          </p:nvPr>
        </p:nvSpPr>
        <p:spPr>
          <a:xfrm>
            <a:off x="41096" y="1905000"/>
            <a:ext cx="914400" cy="381000"/>
          </a:xfrm>
          <a:prstGeom prst="rect">
            <a:avLst/>
          </a:prstGeom>
        </p:spPr>
        <p:txBody>
          <a:bodyPr anchor="t" anchorCtr="0"/>
          <a:lstStyle>
            <a:lvl1pPr algn="ctr">
              <a:buNone/>
              <a:defRPr sz="2800" b="1">
                <a:solidFill>
                  <a:srgbClr val="C30075"/>
                </a:solidFill>
              </a:defRPr>
            </a:lvl1pPr>
          </a:lstStyle>
          <a:p>
            <a:pPr lvl="0"/>
            <a:r>
              <a:rPr lang="en-US" dirty="0"/>
              <a:t>OB#</a:t>
            </a:r>
          </a:p>
        </p:txBody>
      </p:sp>
      <p:sp>
        <p:nvSpPr>
          <p:cNvPr id="14" name="ItemNumber" hidden="1"/>
          <p:cNvSpPr>
            <a:spLocks noGrp="1"/>
          </p:cNvSpPr>
          <p:nvPr>
            <p:ph type="body" sz="quarter" idx="17" hasCustomPrompt="1"/>
          </p:nvPr>
        </p:nvSpPr>
        <p:spPr>
          <a:xfrm>
            <a:off x="304800" y="4038600"/>
            <a:ext cx="914400" cy="457200"/>
          </a:xfrm>
          <a:prstGeom prst="rect">
            <a:avLst/>
          </a:prstGeom>
        </p:spPr>
        <p:txBody>
          <a:bodyPr anchor="ctr" anchorCtr="0"/>
          <a:lstStyle>
            <a:lvl1pPr>
              <a:buNone/>
              <a:defRPr/>
            </a:lvl1pPr>
          </a:lstStyle>
          <a:p>
            <a:pPr lvl="0"/>
            <a:r>
              <a:rPr lang="en-US" dirty="0"/>
              <a:t>IT#</a:t>
            </a:r>
          </a:p>
        </p:txBody>
      </p:sp>
      <p:sp>
        <p:nvSpPr>
          <p:cNvPr id="15" name="ItemTitle" hidden="1"/>
          <p:cNvSpPr>
            <a:spLocks noGrp="1"/>
          </p:cNvSpPr>
          <p:nvPr>
            <p:ph type="body" sz="quarter" idx="18" hasCustomPrompt="1"/>
          </p:nvPr>
        </p:nvSpPr>
        <p:spPr>
          <a:xfrm>
            <a:off x="0" y="1219200"/>
            <a:ext cx="9144000" cy="533400"/>
          </a:xfrm>
          <a:prstGeom prst="rect">
            <a:avLst/>
          </a:prstGeom>
        </p:spPr>
        <p:txBody>
          <a:bodyPr anchor="ctr" anchorCtr="0"/>
          <a:lstStyle>
            <a:lvl1pPr>
              <a:buNone/>
              <a:defRPr sz="3200" b="1">
                <a:solidFill>
                  <a:srgbClr val="4F74A7"/>
                </a:solidFill>
              </a:defRPr>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sp>
        <p:nvSpPr>
          <p:cNvPr id="2" name="Title 1"/>
          <p:cNvSpPr>
            <a:spLocks noGrp="1"/>
          </p:cNvSpPr>
          <p:nvPr>
            <p:ph type="title" hasCustomPrompt="1"/>
          </p:nvPr>
        </p:nvSpPr>
        <p:spPr>
          <a:xfrm>
            <a:off x="190500" y="-38100"/>
            <a:ext cx="8953500" cy="495300"/>
          </a:xfrm>
          <a:prstGeom prst="rect">
            <a:avLst/>
          </a:prstGeom>
        </p:spPr>
        <p:txBody>
          <a:bodyPr/>
          <a:lstStyle>
            <a:lvl1pPr marL="0" indent="0" algn="l">
              <a:tabLst>
                <a:tab pos="1257300" algn="l"/>
              </a:tabLst>
              <a:defRPr sz="3200">
                <a:latin typeface="Calibri" panose="020F0502020204030204" pitchFamily="34" charset="0"/>
              </a:defRPr>
            </a:lvl1pPr>
          </a:lstStyle>
          <a:p>
            <a:r>
              <a:rPr lang="en-US" dirty="0"/>
              <a:t>20.1	Click to edit Master title style</a:t>
            </a:r>
          </a:p>
        </p:txBody>
      </p:sp>
      <p:sp>
        <p:nvSpPr>
          <p:cNvPr id="4" name="Text Placeholder 3"/>
          <p:cNvSpPr>
            <a:spLocks noGrp="1"/>
          </p:cNvSpPr>
          <p:nvPr>
            <p:ph type="body" sz="quarter" idx="22"/>
          </p:nvPr>
        </p:nvSpPr>
        <p:spPr>
          <a:xfrm>
            <a:off x="0" y="1091801"/>
            <a:ext cx="7924800" cy="457200"/>
          </a:xfrm>
          <a:prstGeom prst="rect">
            <a:avLst/>
          </a:prstGeom>
        </p:spPr>
        <p:txBody>
          <a:bodyPr/>
          <a:lstStyle>
            <a:lvl1pPr marL="0" indent="0">
              <a:buNone/>
              <a:defRPr sz="2800">
                <a:solidFill>
                  <a:srgbClr val="4F74A7"/>
                </a:solidFill>
                <a:latin typeface="Calibri" panose="020F0502020204030204" pitchFamily="34" charset="0"/>
              </a:defRPr>
            </a:lvl1pPr>
          </a:lstStyle>
          <a:p>
            <a:pPr lvl="0"/>
            <a:r>
              <a:rPr lang="en-US" dirty="0"/>
              <a:t>Edit Master text styles</a:t>
            </a:r>
          </a:p>
        </p:txBody>
      </p:sp>
      <p:sp>
        <p:nvSpPr>
          <p:cNvPr id="6" name="Text Placeholder 5"/>
          <p:cNvSpPr>
            <a:spLocks noGrp="1"/>
          </p:cNvSpPr>
          <p:nvPr>
            <p:ph type="body" sz="quarter" idx="23"/>
          </p:nvPr>
        </p:nvSpPr>
        <p:spPr>
          <a:xfrm>
            <a:off x="0" y="1554952"/>
            <a:ext cx="8153400" cy="2226469"/>
          </a:xfrm>
          <a:prstGeom prst="rect">
            <a:avLst/>
          </a:prstGeom>
        </p:spPr>
        <p:txBody>
          <a:bodyPr/>
          <a:lstStyle>
            <a:lvl1pPr marL="0" indent="0">
              <a:buNone/>
              <a:defRPr sz="2800"/>
            </a:lvl1pPr>
          </a:lstStyle>
          <a:p>
            <a:pPr lvl="0"/>
            <a:r>
              <a:rPr lang="en-US" dirty="0"/>
              <a:t>Edit Master text styles</a:t>
            </a:r>
          </a:p>
        </p:txBody>
      </p:sp>
      <p:sp>
        <p:nvSpPr>
          <p:cNvPr id="17" name="TextBox 16"/>
          <p:cNvSpPr txBox="1"/>
          <p:nvPr userDrawn="1"/>
        </p:nvSpPr>
        <p:spPr>
          <a:xfrm>
            <a:off x="7924800" y="6477000"/>
            <a:ext cx="1066800" cy="369332"/>
          </a:xfrm>
          <a:prstGeom prst="rect">
            <a:avLst/>
          </a:prstGeom>
          <a:noFill/>
        </p:spPr>
        <p:txBody>
          <a:bodyPr wrap="square" rtlCol="0">
            <a:spAutoFit/>
          </a:bodyPr>
          <a:lstStyle/>
          <a:p>
            <a:pPr algn="r"/>
            <a:fld id="{8A17E4C5-174A-4D27-AF82-F48E358896BB}" type="slidenum">
              <a:rPr lang="en-US" smtClean="0"/>
              <a:t>‹#›</a:t>
            </a:fld>
            <a:endParaRPr lang="en-US" dirty="0"/>
          </a:p>
        </p:txBody>
      </p:sp>
    </p:spTree>
    <p:extLst>
      <p:ext uri="{BB962C8B-B14F-4D97-AF65-F5344CB8AC3E}">
        <p14:creationId xmlns:p14="http://schemas.microsoft.com/office/powerpoint/2010/main" val="4589866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2_Exposition">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2" name="ObjectiveNumber" hidden="1"/>
          <p:cNvSpPr>
            <a:spLocks noGrp="1"/>
          </p:cNvSpPr>
          <p:nvPr>
            <p:ph type="body" sz="quarter" idx="15" hasCustomPrompt="1"/>
          </p:nvPr>
        </p:nvSpPr>
        <p:spPr>
          <a:xfrm>
            <a:off x="41096" y="1905000"/>
            <a:ext cx="914400" cy="381000"/>
          </a:xfrm>
          <a:prstGeom prst="rect">
            <a:avLst/>
          </a:prstGeom>
        </p:spPr>
        <p:txBody>
          <a:bodyPr anchor="t" anchorCtr="0"/>
          <a:lstStyle>
            <a:lvl1pPr algn="ctr">
              <a:buNone/>
              <a:defRPr sz="2800" b="1">
                <a:solidFill>
                  <a:srgbClr val="C30075"/>
                </a:solidFill>
              </a:defRPr>
            </a:lvl1pPr>
          </a:lstStyle>
          <a:p>
            <a:pPr lvl="0"/>
            <a:r>
              <a:rPr lang="en-US" dirty="0"/>
              <a:t>OB#</a:t>
            </a:r>
          </a:p>
        </p:txBody>
      </p:sp>
      <p:sp>
        <p:nvSpPr>
          <p:cNvPr id="14" name="ItemNumber" hidden="1"/>
          <p:cNvSpPr>
            <a:spLocks noGrp="1"/>
          </p:cNvSpPr>
          <p:nvPr>
            <p:ph type="body" sz="quarter" idx="17" hasCustomPrompt="1"/>
          </p:nvPr>
        </p:nvSpPr>
        <p:spPr>
          <a:xfrm>
            <a:off x="304800" y="4038600"/>
            <a:ext cx="914400" cy="457200"/>
          </a:xfrm>
          <a:prstGeom prst="rect">
            <a:avLst/>
          </a:prstGeom>
        </p:spPr>
        <p:txBody>
          <a:bodyPr anchor="ctr" anchorCtr="0"/>
          <a:lstStyle>
            <a:lvl1pPr>
              <a:buNone/>
              <a:defRPr/>
            </a:lvl1pPr>
          </a:lstStyle>
          <a:p>
            <a:pPr lvl="0"/>
            <a:r>
              <a:rPr lang="en-US" dirty="0"/>
              <a:t>IT#</a:t>
            </a:r>
          </a:p>
        </p:txBody>
      </p:sp>
      <p:sp>
        <p:nvSpPr>
          <p:cNvPr id="15" name="ItemTitle" hidden="1"/>
          <p:cNvSpPr>
            <a:spLocks noGrp="1"/>
          </p:cNvSpPr>
          <p:nvPr>
            <p:ph type="body" sz="quarter" idx="18" hasCustomPrompt="1"/>
          </p:nvPr>
        </p:nvSpPr>
        <p:spPr>
          <a:xfrm>
            <a:off x="0" y="1219200"/>
            <a:ext cx="9144000" cy="533400"/>
          </a:xfrm>
          <a:prstGeom prst="rect">
            <a:avLst/>
          </a:prstGeom>
        </p:spPr>
        <p:txBody>
          <a:bodyPr anchor="ctr" anchorCtr="0"/>
          <a:lstStyle>
            <a:lvl1pPr>
              <a:buNone/>
              <a:defRPr sz="3200" b="1">
                <a:solidFill>
                  <a:srgbClr val="4F74A7"/>
                </a:solidFill>
              </a:defRPr>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sp>
        <p:nvSpPr>
          <p:cNvPr id="2" name="Title 1"/>
          <p:cNvSpPr>
            <a:spLocks noGrp="1"/>
          </p:cNvSpPr>
          <p:nvPr>
            <p:ph type="title" hasCustomPrompt="1"/>
          </p:nvPr>
        </p:nvSpPr>
        <p:spPr>
          <a:xfrm>
            <a:off x="190500" y="-38100"/>
            <a:ext cx="8953500" cy="495300"/>
          </a:xfrm>
          <a:prstGeom prst="rect">
            <a:avLst/>
          </a:prstGeom>
        </p:spPr>
        <p:txBody>
          <a:bodyPr/>
          <a:lstStyle>
            <a:lvl1pPr marL="0" indent="0" algn="l">
              <a:tabLst>
                <a:tab pos="1257300" algn="l"/>
              </a:tabLst>
              <a:defRPr sz="3200">
                <a:latin typeface="Calibri" panose="020F0502020204030204" pitchFamily="34" charset="0"/>
              </a:defRPr>
            </a:lvl1pPr>
          </a:lstStyle>
          <a:p>
            <a:r>
              <a:rPr lang="en-US" dirty="0"/>
              <a:t>20.1	Click to edit Master title style</a:t>
            </a:r>
          </a:p>
        </p:txBody>
      </p:sp>
      <p:sp>
        <p:nvSpPr>
          <p:cNvPr id="4" name="Text Placeholder 3"/>
          <p:cNvSpPr>
            <a:spLocks noGrp="1"/>
          </p:cNvSpPr>
          <p:nvPr>
            <p:ph type="body" sz="quarter" idx="22"/>
          </p:nvPr>
        </p:nvSpPr>
        <p:spPr>
          <a:xfrm>
            <a:off x="0" y="1091801"/>
            <a:ext cx="9144000" cy="457200"/>
          </a:xfrm>
          <a:prstGeom prst="rect">
            <a:avLst/>
          </a:prstGeom>
        </p:spPr>
        <p:txBody>
          <a:bodyPr/>
          <a:lstStyle>
            <a:lvl1pPr marL="0" indent="0">
              <a:buNone/>
              <a:defRPr sz="2800">
                <a:solidFill>
                  <a:srgbClr val="4F74A7"/>
                </a:solidFill>
                <a:latin typeface="Calibri" panose="020F0502020204030204" pitchFamily="34" charset="0"/>
              </a:defRPr>
            </a:lvl1pPr>
          </a:lstStyle>
          <a:p>
            <a:pPr lvl="0"/>
            <a:r>
              <a:rPr lang="en-US" dirty="0"/>
              <a:t>Edit Master text styles</a:t>
            </a:r>
          </a:p>
        </p:txBody>
      </p:sp>
      <p:sp>
        <p:nvSpPr>
          <p:cNvPr id="6" name="Text Placeholder 5"/>
          <p:cNvSpPr>
            <a:spLocks noGrp="1"/>
          </p:cNvSpPr>
          <p:nvPr>
            <p:ph type="body" sz="quarter" idx="23"/>
          </p:nvPr>
        </p:nvSpPr>
        <p:spPr>
          <a:xfrm>
            <a:off x="0" y="1821769"/>
            <a:ext cx="9144000" cy="4350431"/>
          </a:xfrm>
          <a:prstGeom prst="rect">
            <a:avLst/>
          </a:prstGeom>
        </p:spPr>
        <p:txBody>
          <a:bodyPr/>
          <a:lstStyle>
            <a:lvl1pPr marL="0" indent="0">
              <a:buNone/>
              <a:defRPr sz="2800"/>
            </a:lvl1pPr>
          </a:lstStyle>
          <a:p>
            <a:pPr lvl="0"/>
            <a:r>
              <a:rPr lang="en-US" dirty="0"/>
              <a:t>Edit Master text styles</a:t>
            </a:r>
          </a:p>
        </p:txBody>
      </p:sp>
      <p:sp>
        <p:nvSpPr>
          <p:cNvPr id="17" name="TextBox 16"/>
          <p:cNvSpPr txBox="1"/>
          <p:nvPr userDrawn="1"/>
        </p:nvSpPr>
        <p:spPr>
          <a:xfrm>
            <a:off x="7924800" y="6477000"/>
            <a:ext cx="1066800" cy="369332"/>
          </a:xfrm>
          <a:prstGeom prst="rect">
            <a:avLst/>
          </a:prstGeom>
          <a:noFill/>
        </p:spPr>
        <p:txBody>
          <a:bodyPr wrap="square" rtlCol="0">
            <a:spAutoFit/>
          </a:bodyPr>
          <a:lstStyle/>
          <a:p>
            <a:pPr algn="r"/>
            <a:fld id="{8A17E4C5-174A-4D27-AF82-F48E358896BB}" type="slidenum">
              <a:rPr lang="en-US" smtClean="0"/>
              <a:t>‹#›</a:t>
            </a:fld>
            <a:endParaRPr lang="en-US" dirty="0"/>
          </a:p>
        </p:txBody>
      </p:sp>
    </p:spTree>
    <p:extLst>
      <p:ext uri="{BB962C8B-B14F-4D97-AF65-F5344CB8AC3E}">
        <p14:creationId xmlns:p14="http://schemas.microsoft.com/office/powerpoint/2010/main" val="392376456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3_Exposition">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2" name="ObjectiveNumber" hidden="1"/>
          <p:cNvSpPr>
            <a:spLocks noGrp="1"/>
          </p:cNvSpPr>
          <p:nvPr>
            <p:ph type="body" sz="quarter" idx="15" hasCustomPrompt="1"/>
          </p:nvPr>
        </p:nvSpPr>
        <p:spPr>
          <a:xfrm>
            <a:off x="41096" y="1905000"/>
            <a:ext cx="914400" cy="381000"/>
          </a:xfrm>
          <a:prstGeom prst="rect">
            <a:avLst/>
          </a:prstGeom>
        </p:spPr>
        <p:txBody>
          <a:bodyPr anchor="t" anchorCtr="0"/>
          <a:lstStyle>
            <a:lvl1pPr algn="ctr">
              <a:buNone/>
              <a:defRPr sz="2800" b="1">
                <a:solidFill>
                  <a:srgbClr val="C30075"/>
                </a:solidFill>
              </a:defRPr>
            </a:lvl1pPr>
          </a:lstStyle>
          <a:p>
            <a:pPr lvl="0"/>
            <a:r>
              <a:rPr lang="en-US" dirty="0"/>
              <a:t>OB#</a:t>
            </a:r>
          </a:p>
        </p:txBody>
      </p:sp>
      <p:sp>
        <p:nvSpPr>
          <p:cNvPr id="14" name="ItemNumber" hidden="1"/>
          <p:cNvSpPr>
            <a:spLocks noGrp="1"/>
          </p:cNvSpPr>
          <p:nvPr>
            <p:ph type="body" sz="quarter" idx="17" hasCustomPrompt="1"/>
          </p:nvPr>
        </p:nvSpPr>
        <p:spPr>
          <a:xfrm>
            <a:off x="304800" y="4038600"/>
            <a:ext cx="914400" cy="457200"/>
          </a:xfrm>
          <a:prstGeom prst="rect">
            <a:avLst/>
          </a:prstGeom>
        </p:spPr>
        <p:txBody>
          <a:bodyPr anchor="ctr" anchorCtr="0"/>
          <a:lstStyle>
            <a:lvl1pPr>
              <a:buNone/>
              <a:defRPr/>
            </a:lvl1pPr>
          </a:lstStyle>
          <a:p>
            <a:pPr lvl="0"/>
            <a:r>
              <a:rPr lang="en-US" dirty="0"/>
              <a:t>IT#</a:t>
            </a:r>
          </a:p>
        </p:txBody>
      </p:sp>
      <p:sp>
        <p:nvSpPr>
          <p:cNvPr id="15" name="ItemTitle" hidden="1"/>
          <p:cNvSpPr>
            <a:spLocks noGrp="1"/>
          </p:cNvSpPr>
          <p:nvPr>
            <p:ph type="body" sz="quarter" idx="18" hasCustomPrompt="1"/>
          </p:nvPr>
        </p:nvSpPr>
        <p:spPr>
          <a:xfrm>
            <a:off x="0" y="1219200"/>
            <a:ext cx="9144000" cy="533400"/>
          </a:xfrm>
          <a:prstGeom prst="rect">
            <a:avLst/>
          </a:prstGeom>
        </p:spPr>
        <p:txBody>
          <a:bodyPr anchor="ctr" anchorCtr="0"/>
          <a:lstStyle>
            <a:lvl1pPr>
              <a:buNone/>
              <a:defRPr sz="3200" b="1">
                <a:solidFill>
                  <a:srgbClr val="4F74A7"/>
                </a:solidFill>
              </a:defRPr>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sp>
        <p:nvSpPr>
          <p:cNvPr id="2" name="Title 1"/>
          <p:cNvSpPr>
            <a:spLocks noGrp="1"/>
          </p:cNvSpPr>
          <p:nvPr>
            <p:ph type="title" hasCustomPrompt="1"/>
          </p:nvPr>
        </p:nvSpPr>
        <p:spPr>
          <a:xfrm>
            <a:off x="190500" y="-38100"/>
            <a:ext cx="8953500" cy="495300"/>
          </a:xfrm>
          <a:prstGeom prst="rect">
            <a:avLst/>
          </a:prstGeom>
        </p:spPr>
        <p:txBody>
          <a:bodyPr/>
          <a:lstStyle>
            <a:lvl1pPr marL="0" indent="0" algn="l">
              <a:tabLst>
                <a:tab pos="1257300" algn="l"/>
              </a:tabLst>
              <a:defRPr sz="3200">
                <a:latin typeface="Calibri" panose="020F0502020204030204" pitchFamily="34" charset="0"/>
              </a:defRPr>
            </a:lvl1pPr>
          </a:lstStyle>
          <a:p>
            <a:r>
              <a:rPr lang="en-US" dirty="0"/>
              <a:t>20.1	Click to edit Master title style</a:t>
            </a:r>
          </a:p>
        </p:txBody>
      </p:sp>
      <p:sp>
        <p:nvSpPr>
          <p:cNvPr id="4" name="Text Placeholder 3"/>
          <p:cNvSpPr>
            <a:spLocks noGrp="1"/>
          </p:cNvSpPr>
          <p:nvPr>
            <p:ph type="body" sz="quarter" idx="22"/>
          </p:nvPr>
        </p:nvSpPr>
        <p:spPr>
          <a:xfrm>
            <a:off x="0" y="1091801"/>
            <a:ext cx="9144000" cy="457200"/>
          </a:xfrm>
          <a:prstGeom prst="rect">
            <a:avLst/>
          </a:prstGeom>
        </p:spPr>
        <p:txBody>
          <a:bodyPr/>
          <a:lstStyle>
            <a:lvl1pPr marL="0" indent="0">
              <a:buNone/>
              <a:defRPr sz="2800">
                <a:solidFill>
                  <a:srgbClr val="4F74A7"/>
                </a:solidFill>
                <a:latin typeface="Calibri" panose="020F0502020204030204" pitchFamily="34" charset="0"/>
              </a:defRPr>
            </a:lvl1pPr>
          </a:lstStyle>
          <a:p>
            <a:pPr lvl="0"/>
            <a:r>
              <a:rPr lang="en-US" dirty="0"/>
              <a:t>Edit Master text styles</a:t>
            </a:r>
          </a:p>
        </p:txBody>
      </p:sp>
      <p:sp>
        <p:nvSpPr>
          <p:cNvPr id="6" name="Text Placeholder 5"/>
          <p:cNvSpPr>
            <a:spLocks noGrp="1"/>
          </p:cNvSpPr>
          <p:nvPr>
            <p:ph type="body" sz="quarter" idx="23"/>
          </p:nvPr>
        </p:nvSpPr>
        <p:spPr>
          <a:xfrm>
            <a:off x="0" y="1821769"/>
            <a:ext cx="3733800" cy="3359831"/>
          </a:xfrm>
          <a:prstGeom prst="rect">
            <a:avLst/>
          </a:prstGeom>
        </p:spPr>
        <p:txBody>
          <a:bodyPr/>
          <a:lstStyle>
            <a:lvl1pPr marL="0" indent="0">
              <a:buNone/>
              <a:defRPr sz="2800"/>
            </a:lvl1pPr>
          </a:lstStyle>
          <a:p>
            <a:pPr lvl="0"/>
            <a:r>
              <a:rPr lang="en-US" dirty="0"/>
              <a:t>Edit Master text styles</a:t>
            </a:r>
          </a:p>
        </p:txBody>
      </p:sp>
      <p:sp>
        <p:nvSpPr>
          <p:cNvPr id="17" name="TextBox 16"/>
          <p:cNvSpPr txBox="1"/>
          <p:nvPr userDrawn="1"/>
        </p:nvSpPr>
        <p:spPr>
          <a:xfrm>
            <a:off x="7924800" y="6477000"/>
            <a:ext cx="1066800" cy="369332"/>
          </a:xfrm>
          <a:prstGeom prst="rect">
            <a:avLst/>
          </a:prstGeom>
          <a:noFill/>
        </p:spPr>
        <p:txBody>
          <a:bodyPr wrap="square" rtlCol="0">
            <a:spAutoFit/>
          </a:bodyPr>
          <a:lstStyle/>
          <a:p>
            <a:pPr algn="r"/>
            <a:fld id="{8A17E4C5-174A-4D27-AF82-F48E358896BB}" type="slidenum">
              <a:rPr lang="en-US" smtClean="0"/>
              <a:t>‹#›</a:t>
            </a:fld>
            <a:endParaRPr lang="en-US" dirty="0"/>
          </a:p>
        </p:txBody>
      </p:sp>
    </p:spTree>
    <p:extLst>
      <p:ext uri="{BB962C8B-B14F-4D97-AF65-F5344CB8AC3E}">
        <p14:creationId xmlns:p14="http://schemas.microsoft.com/office/powerpoint/2010/main" val="45327624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0_Exposition">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2" name="ObjectiveNumber" hidden="1"/>
          <p:cNvSpPr>
            <a:spLocks noGrp="1"/>
          </p:cNvSpPr>
          <p:nvPr>
            <p:ph type="body" sz="quarter" idx="15" hasCustomPrompt="1"/>
          </p:nvPr>
        </p:nvSpPr>
        <p:spPr>
          <a:xfrm>
            <a:off x="41096" y="1905000"/>
            <a:ext cx="914400" cy="381000"/>
          </a:xfrm>
          <a:prstGeom prst="rect">
            <a:avLst/>
          </a:prstGeom>
        </p:spPr>
        <p:txBody>
          <a:bodyPr anchor="t" anchorCtr="0"/>
          <a:lstStyle>
            <a:lvl1pPr algn="ctr">
              <a:buNone/>
              <a:defRPr sz="2800" b="1">
                <a:solidFill>
                  <a:srgbClr val="C30075"/>
                </a:solidFill>
              </a:defRPr>
            </a:lvl1pPr>
          </a:lstStyle>
          <a:p>
            <a:pPr lvl="0"/>
            <a:r>
              <a:rPr lang="en-US" dirty="0"/>
              <a:t>OB#</a:t>
            </a:r>
          </a:p>
        </p:txBody>
      </p:sp>
      <p:sp>
        <p:nvSpPr>
          <p:cNvPr id="14" name="ItemNumber" hidden="1"/>
          <p:cNvSpPr>
            <a:spLocks noGrp="1"/>
          </p:cNvSpPr>
          <p:nvPr>
            <p:ph type="body" sz="quarter" idx="17" hasCustomPrompt="1"/>
          </p:nvPr>
        </p:nvSpPr>
        <p:spPr>
          <a:xfrm>
            <a:off x="304800" y="4038600"/>
            <a:ext cx="914400" cy="457200"/>
          </a:xfrm>
          <a:prstGeom prst="rect">
            <a:avLst/>
          </a:prstGeom>
        </p:spPr>
        <p:txBody>
          <a:bodyPr anchor="ctr" anchorCtr="0"/>
          <a:lstStyle>
            <a:lvl1pPr>
              <a:buNone/>
              <a:defRPr/>
            </a:lvl1pPr>
          </a:lstStyle>
          <a:p>
            <a:pPr lvl="0"/>
            <a:r>
              <a:rPr lang="en-US" dirty="0"/>
              <a:t>IT#</a:t>
            </a:r>
          </a:p>
        </p:txBody>
      </p:sp>
      <p:sp>
        <p:nvSpPr>
          <p:cNvPr id="15" name="ItemTitle" hidden="1"/>
          <p:cNvSpPr>
            <a:spLocks noGrp="1"/>
          </p:cNvSpPr>
          <p:nvPr>
            <p:ph type="body" sz="quarter" idx="18" hasCustomPrompt="1"/>
          </p:nvPr>
        </p:nvSpPr>
        <p:spPr>
          <a:xfrm>
            <a:off x="0" y="1219200"/>
            <a:ext cx="9144000" cy="533400"/>
          </a:xfrm>
          <a:prstGeom prst="rect">
            <a:avLst/>
          </a:prstGeom>
        </p:spPr>
        <p:txBody>
          <a:bodyPr anchor="ctr" anchorCtr="0"/>
          <a:lstStyle>
            <a:lvl1pPr>
              <a:buNone/>
              <a:defRPr sz="3200" b="1">
                <a:solidFill>
                  <a:srgbClr val="4F74A7"/>
                </a:solidFill>
              </a:defRPr>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sp>
        <p:nvSpPr>
          <p:cNvPr id="2" name="Title 1"/>
          <p:cNvSpPr>
            <a:spLocks noGrp="1"/>
          </p:cNvSpPr>
          <p:nvPr>
            <p:ph type="title" hasCustomPrompt="1"/>
          </p:nvPr>
        </p:nvSpPr>
        <p:spPr>
          <a:xfrm>
            <a:off x="190500" y="-38100"/>
            <a:ext cx="8953500" cy="495300"/>
          </a:xfrm>
          <a:prstGeom prst="rect">
            <a:avLst/>
          </a:prstGeom>
        </p:spPr>
        <p:txBody>
          <a:bodyPr/>
          <a:lstStyle>
            <a:lvl1pPr marL="0" indent="0" algn="l">
              <a:tabLst>
                <a:tab pos="1257300" algn="l"/>
              </a:tabLst>
              <a:defRPr sz="3200">
                <a:latin typeface="Calibri" panose="020F0502020204030204" pitchFamily="34" charset="0"/>
              </a:defRPr>
            </a:lvl1pPr>
          </a:lstStyle>
          <a:p>
            <a:r>
              <a:rPr lang="en-US" dirty="0"/>
              <a:t>20.1	Click to edit Master title style</a:t>
            </a:r>
          </a:p>
        </p:txBody>
      </p:sp>
      <p:sp>
        <p:nvSpPr>
          <p:cNvPr id="4" name="Text Placeholder 3"/>
          <p:cNvSpPr>
            <a:spLocks noGrp="1"/>
          </p:cNvSpPr>
          <p:nvPr>
            <p:ph type="body" sz="quarter" idx="22"/>
          </p:nvPr>
        </p:nvSpPr>
        <p:spPr>
          <a:xfrm>
            <a:off x="19052" y="1152525"/>
            <a:ext cx="9124948" cy="457200"/>
          </a:xfrm>
          <a:prstGeom prst="rect">
            <a:avLst/>
          </a:prstGeom>
        </p:spPr>
        <p:txBody>
          <a:bodyPr/>
          <a:lstStyle>
            <a:lvl1pPr marL="0" indent="0">
              <a:buNone/>
              <a:defRPr sz="2800">
                <a:solidFill>
                  <a:srgbClr val="4F74A7"/>
                </a:solidFill>
                <a:latin typeface="Calibri" panose="020F0502020204030204" pitchFamily="34" charset="0"/>
              </a:defRPr>
            </a:lvl1pPr>
          </a:lstStyle>
          <a:p>
            <a:pPr lvl="0"/>
            <a:r>
              <a:rPr lang="en-US" dirty="0"/>
              <a:t>Edit Master text styles</a:t>
            </a:r>
          </a:p>
        </p:txBody>
      </p:sp>
      <p:sp>
        <p:nvSpPr>
          <p:cNvPr id="6" name="Text Placeholder 5"/>
          <p:cNvSpPr>
            <a:spLocks noGrp="1"/>
          </p:cNvSpPr>
          <p:nvPr>
            <p:ph type="body" sz="quarter" idx="23"/>
          </p:nvPr>
        </p:nvSpPr>
        <p:spPr>
          <a:xfrm>
            <a:off x="19052" y="1913333"/>
            <a:ext cx="9124948" cy="473869"/>
          </a:xfrm>
          <a:prstGeom prst="rect">
            <a:avLst/>
          </a:prstGeom>
        </p:spPr>
        <p:txBody>
          <a:bodyPr/>
          <a:lstStyle>
            <a:lvl1pPr marL="0" indent="0">
              <a:buNone/>
              <a:defRPr sz="2800"/>
            </a:lvl1pPr>
          </a:lstStyle>
          <a:p>
            <a:pPr lvl="0"/>
            <a:r>
              <a:rPr lang="en-US" dirty="0"/>
              <a:t>Edit Master text styles</a:t>
            </a:r>
          </a:p>
        </p:txBody>
      </p:sp>
      <p:sp>
        <p:nvSpPr>
          <p:cNvPr id="21" name="Text Placeholder 20"/>
          <p:cNvSpPr>
            <a:spLocks noGrp="1"/>
          </p:cNvSpPr>
          <p:nvPr>
            <p:ph type="body" sz="quarter" idx="24"/>
          </p:nvPr>
        </p:nvSpPr>
        <p:spPr>
          <a:xfrm>
            <a:off x="1" y="3376612"/>
            <a:ext cx="9143998" cy="966788"/>
          </a:xfrm>
          <a:prstGeom prst="rect">
            <a:avLst/>
          </a:prstGeom>
        </p:spPr>
        <p:txBody>
          <a:bodyPr/>
          <a:lstStyle>
            <a:lvl1pPr marL="0" indent="0">
              <a:buNone/>
              <a:defRPr sz="2800"/>
            </a:lvl1pPr>
          </a:lstStyle>
          <a:p>
            <a:pPr lvl="0"/>
            <a:r>
              <a:rPr lang="en-US" dirty="0"/>
              <a:t>Edit Master text styles</a:t>
            </a:r>
          </a:p>
        </p:txBody>
      </p:sp>
      <p:sp>
        <p:nvSpPr>
          <p:cNvPr id="5" name="Text Placeholder 4"/>
          <p:cNvSpPr>
            <a:spLocks noGrp="1"/>
          </p:cNvSpPr>
          <p:nvPr>
            <p:ph type="body" sz="quarter" idx="25"/>
          </p:nvPr>
        </p:nvSpPr>
        <p:spPr>
          <a:xfrm>
            <a:off x="0" y="5486400"/>
            <a:ext cx="9144000" cy="685800"/>
          </a:xfrm>
          <a:prstGeom prst="rect">
            <a:avLst/>
          </a:prstGeom>
        </p:spPr>
        <p:txBody>
          <a:bodyPr/>
          <a:lstStyle>
            <a:lvl1pPr marL="0" indent="0">
              <a:buNone/>
              <a:defRPr sz="2800"/>
            </a:lvl1pPr>
          </a:lstStyle>
          <a:p>
            <a:pPr lvl="0"/>
            <a:r>
              <a:rPr lang="en-US" dirty="0"/>
              <a:t>Edit Master text styles</a:t>
            </a:r>
          </a:p>
        </p:txBody>
      </p:sp>
      <p:sp>
        <p:nvSpPr>
          <p:cNvPr id="17" name="TextBox 16"/>
          <p:cNvSpPr txBox="1"/>
          <p:nvPr userDrawn="1"/>
        </p:nvSpPr>
        <p:spPr>
          <a:xfrm>
            <a:off x="7924800" y="6477000"/>
            <a:ext cx="1066800" cy="369332"/>
          </a:xfrm>
          <a:prstGeom prst="rect">
            <a:avLst/>
          </a:prstGeom>
          <a:noFill/>
        </p:spPr>
        <p:txBody>
          <a:bodyPr wrap="square" rtlCol="0">
            <a:spAutoFit/>
          </a:bodyPr>
          <a:lstStyle/>
          <a:p>
            <a:pPr algn="r"/>
            <a:fld id="{8A17E4C5-174A-4D27-AF82-F48E358896BB}" type="slidenum">
              <a:rPr lang="en-US" smtClean="0"/>
              <a:t>‹#›</a:t>
            </a:fld>
            <a:endParaRPr lang="en-US" dirty="0"/>
          </a:p>
        </p:txBody>
      </p:sp>
    </p:spTree>
    <p:extLst>
      <p:ext uri="{BB962C8B-B14F-4D97-AF65-F5344CB8AC3E}">
        <p14:creationId xmlns:p14="http://schemas.microsoft.com/office/powerpoint/2010/main" val="41131418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s">
    <p:spTree>
      <p:nvGrpSpPr>
        <p:cNvPr id="1" name=""/>
        <p:cNvGrpSpPr/>
        <p:nvPr/>
      </p:nvGrpSpPr>
      <p:grpSpPr>
        <a:xfrm>
          <a:off x="0" y="0"/>
          <a:ext cx="0" cy="0"/>
          <a:chOff x="0" y="0"/>
          <a:chExt cx="0" cy="0"/>
        </a:xfrm>
      </p:grpSpPr>
      <p:sp>
        <p:nvSpPr>
          <p:cNvPr id="6" name="ChapterNumber"/>
          <p:cNvSpPr>
            <a:spLocks noGrp="1"/>
          </p:cNvSpPr>
          <p:nvPr>
            <p:ph type="body" sz="quarter" idx="10" hasCustomPrompt="1"/>
          </p:nvPr>
        </p:nvSpPr>
        <p:spPr>
          <a:xfrm>
            <a:off x="2212848" y="100584"/>
            <a:ext cx="1216152" cy="685800"/>
          </a:xfrm>
          <a:prstGeom prst="rect">
            <a:avLst/>
          </a:prstGeom>
        </p:spPr>
        <p:txBody>
          <a:bodyPr anchor="ctr" anchorCtr="1"/>
          <a:lstStyle>
            <a:lvl1pPr marL="0" indent="0" algn="l" defTabSz="914400" rtl="0" eaLnBrk="1" latinLnBrk="0" hangingPunct="1">
              <a:spcBef>
                <a:spcPct val="20000"/>
              </a:spcBef>
              <a:buFont typeface="Arial" pitchFamily="34" charset="0"/>
              <a:buNone/>
              <a:defRPr sz="6000">
                <a:solidFill>
                  <a:srgbClr val="939598"/>
                </a:solidFill>
                <a:latin typeface="Helvetica" pitchFamily="34" charset="0"/>
                <a:cs typeface="Helvetica" pitchFamily="34" charset="0"/>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dirty="0"/>
              <a:t>XX</a:t>
            </a:r>
          </a:p>
        </p:txBody>
      </p:sp>
      <p:sp>
        <p:nvSpPr>
          <p:cNvPr id="7" name="ChapterTitle"/>
          <p:cNvSpPr>
            <a:spLocks noGrp="1"/>
          </p:cNvSpPr>
          <p:nvPr>
            <p:ph type="body" sz="quarter" idx="11" hasCustomPrompt="1"/>
          </p:nvPr>
        </p:nvSpPr>
        <p:spPr>
          <a:xfrm>
            <a:off x="3429000" y="0"/>
            <a:ext cx="5715000" cy="1499616"/>
          </a:xfrm>
          <a:prstGeom prst="rect">
            <a:avLst/>
          </a:prstGeom>
        </p:spPr>
        <p:txBody>
          <a:bodyPr tIns="0" bIns="0"/>
          <a:lstStyle>
            <a:lvl1pPr marL="0" indent="0" algn="l" defTabSz="914400" rtl="0" eaLnBrk="1" latinLnBrk="0" hangingPunct="1">
              <a:spcBef>
                <a:spcPct val="20000"/>
              </a:spcBef>
              <a:buFont typeface="Arial" pitchFamily="34" charset="0"/>
              <a:buNone/>
              <a:defRPr sz="3200">
                <a:latin typeface="Helvetica" pitchFamily="34" charset="0"/>
                <a:cs typeface="Helvetica" pitchFamily="34" charset="0"/>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dirty="0" err="1"/>
              <a:t>ChapterTitle</a:t>
            </a:r>
            <a:endParaRPr lang="en-US" dirty="0"/>
          </a:p>
        </p:txBody>
      </p:sp>
      <p:sp>
        <p:nvSpPr>
          <p:cNvPr id="8" name="ChapterSubTitle" hidden="1"/>
          <p:cNvSpPr>
            <a:spLocks noGrp="1"/>
          </p:cNvSpPr>
          <p:nvPr>
            <p:ph type="body" sz="quarter" idx="12" hasCustomPrompt="1"/>
          </p:nvPr>
        </p:nvSpPr>
        <p:spPr>
          <a:xfrm>
            <a:off x="1270000" y="1270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ChapterSubTitle</a:t>
            </a:r>
          </a:p>
        </p:txBody>
      </p:sp>
      <p:sp>
        <p:nvSpPr>
          <p:cNvPr id="9" name="SectionNumber" hidden="1"/>
          <p:cNvSpPr>
            <a:spLocks noGrp="1"/>
          </p:cNvSpPr>
          <p:nvPr>
            <p:ph type="body" sz="quarter" idx="13" hasCustomPrompt="1"/>
          </p:nvPr>
        </p:nvSpPr>
        <p:spPr>
          <a:xfrm>
            <a:off x="1270000" y="1778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SectionNumber</a:t>
            </a:r>
          </a:p>
        </p:txBody>
      </p:sp>
      <p:sp>
        <p:nvSpPr>
          <p:cNvPr id="10" name="SectionTitle" hidden="1"/>
          <p:cNvSpPr>
            <a:spLocks noGrp="1"/>
          </p:cNvSpPr>
          <p:nvPr>
            <p:ph type="body" sz="quarter" idx="14" hasCustomPrompt="1"/>
          </p:nvPr>
        </p:nvSpPr>
        <p:spPr>
          <a:xfrm>
            <a:off x="1270000" y="2286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SectionTitle</a:t>
            </a:r>
          </a:p>
        </p:txBody>
      </p:sp>
      <p:sp>
        <p:nvSpPr>
          <p:cNvPr id="11" name="ObjectiveNumber" hidden="1"/>
          <p:cNvSpPr>
            <a:spLocks noGrp="1"/>
          </p:cNvSpPr>
          <p:nvPr>
            <p:ph type="body" sz="quarter" idx="15" hasCustomPrompt="1"/>
          </p:nvPr>
        </p:nvSpPr>
        <p:spPr>
          <a:xfrm>
            <a:off x="1270000" y="2794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ObjectiveNumber</a:t>
            </a:r>
          </a:p>
        </p:txBody>
      </p:sp>
      <p:sp>
        <p:nvSpPr>
          <p:cNvPr id="12" name="Objective" hidden="1"/>
          <p:cNvSpPr>
            <a:spLocks noGrp="1"/>
          </p:cNvSpPr>
          <p:nvPr>
            <p:ph type="body" sz="quarter" idx="16" hasCustomPrompt="1"/>
          </p:nvPr>
        </p:nvSpPr>
        <p:spPr>
          <a:xfrm>
            <a:off x="1270000" y="3302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Objective</a:t>
            </a:r>
          </a:p>
        </p:txBody>
      </p:sp>
      <p:sp>
        <p:nvSpPr>
          <p:cNvPr id="13" name="ItemNumber" hidden="1"/>
          <p:cNvSpPr>
            <a:spLocks noGrp="1"/>
          </p:cNvSpPr>
          <p:nvPr>
            <p:ph type="body" sz="quarter" idx="17" hasCustomPrompt="1"/>
          </p:nvPr>
        </p:nvSpPr>
        <p:spPr>
          <a:xfrm>
            <a:off x="1270000" y="3810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ItemNumber</a:t>
            </a:r>
          </a:p>
        </p:txBody>
      </p:sp>
      <p:sp>
        <p:nvSpPr>
          <p:cNvPr id="14" name="ItemTitle" hidden="1"/>
          <p:cNvSpPr>
            <a:spLocks noGrp="1"/>
          </p:cNvSpPr>
          <p:nvPr>
            <p:ph type="body" sz="quarter" idx="18" hasCustomPrompt="1"/>
          </p:nvPr>
        </p:nvSpPr>
        <p:spPr>
          <a:xfrm>
            <a:off x="1270000" y="4318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ItemTitle</a:t>
            </a:r>
          </a:p>
        </p:txBody>
      </p:sp>
      <p:sp>
        <p:nvSpPr>
          <p:cNvPr id="15" name="CONS" hidden="1"/>
          <p:cNvSpPr>
            <a:spLocks noGrp="1"/>
          </p:cNvSpPr>
          <p:nvPr>
            <p:ph type="body" sz="quarter" idx="19" hasCustomPrompt="1"/>
          </p:nvPr>
        </p:nvSpPr>
        <p:spPr>
          <a:xfrm>
            <a:off x="1270000" y="4826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CONS</a:t>
            </a:r>
          </a:p>
        </p:txBody>
      </p:sp>
      <p:sp>
        <p:nvSpPr>
          <p:cNvPr id="16" name="SlideNumber"/>
          <p:cNvSpPr>
            <a:spLocks noGrp="1"/>
          </p:cNvSpPr>
          <p:nvPr>
            <p:ph type="body" sz="quarter" idx="20" hasCustomPrompt="1"/>
          </p:nvPr>
        </p:nvSpPr>
        <p:spPr>
          <a:xfrm>
            <a:off x="7388352" y="6556248"/>
            <a:ext cx="1527048" cy="228600"/>
          </a:xfrm>
          <a:prstGeom prst="rect">
            <a:avLst/>
          </a:prstGeom>
        </p:spPr>
        <p:txBody>
          <a:bodyPr anchor="ctr" anchorCtr="0"/>
          <a:lstStyle>
            <a:lvl1pPr marL="0" indent="0" algn="r" defTabSz="914400" rtl="0" eaLnBrk="1" latinLnBrk="0" hangingPunct="1">
              <a:spcBef>
                <a:spcPct val="20000"/>
              </a:spcBef>
              <a:buFont typeface="Arial" pitchFamily="34" charset="0"/>
              <a:buNone/>
              <a:defRPr sz="1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dirty="0" err="1"/>
              <a:t>SlideNumber</a:t>
            </a:r>
            <a:endParaRPr lang="en-US" dirty="0"/>
          </a:p>
        </p:txBody>
      </p:sp>
      <p:sp>
        <p:nvSpPr>
          <p:cNvPr id="17" name="Copyright" hidden="1"/>
          <p:cNvSpPr>
            <a:spLocks noGrp="1"/>
          </p:cNvSpPr>
          <p:nvPr>
            <p:ph type="body" sz="quarter" idx="21" hasCustomPrompt="1"/>
          </p:nvPr>
        </p:nvSpPr>
        <p:spPr>
          <a:xfrm>
            <a:off x="1270000" y="5842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Copyright</a:t>
            </a:r>
          </a:p>
        </p:txBody>
      </p:sp>
      <p:graphicFrame>
        <p:nvGraphicFramePr>
          <p:cNvPr id="18" name="SectionsTable"/>
          <p:cNvGraphicFramePr>
            <a:graphicFrameLocks noGrp="1"/>
          </p:cNvGraphicFramePr>
          <p:nvPr userDrawn="1">
            <p:extLst>
              <p:ext uri="{D42A27DB-BD31-4B8C-83A1-F6EECF244321}">
                <p14:modId xmlns:p14="http://schemas.microsoft.com/office/powerpoint/2010/main" val="2353189892"/>
              </p:ext>
            </p:extLst>
          </p:nvPr>
        </p:nvGraphicFramePr>
        <p:xfrm>
          <a:off x="228600" y="1905000"/>
          <a:ext cx="8763000" cy="426720"/>
        </p:xfrm>
        <a:graphic>
          <a:graphicData uri="http://schemas.openxmlformats.org/drawingml/2006/table">
            <a:tbl>
              <a:tblPr>
                <a:tableStyleId>{5C22544A-7EE6-4342-B048-85BDC9FD1C3A}</a:tableStyleId>
              </a:tblPr>
              <a:tblGrid>
                <a:gridCol w="697938">
                  <a:extLst>
                    <a:ext uri="{9D8B030D-6E8A-4147-A177-3AD203B41FA5}">
                      <a16:colId xmlns:a16="http://schemas.microsoft.com/office/drawing/2014/main" val="20000"/>
                    </a:ext>
                  </a:extLst>
                </a:gridCol>
                <a:gridCol w="8065062">
                  <a:extLst>
                    <a:ext uri="{9D8B030D-6E8A-4147-A177-3AD203B41FA5}">
                      <a16:colId xmlns:a16="http://schemas.microsoft.com/office/drawing/2014/main" val="20001"/>
                    </a:ext>
                  </a:extLst>
                </a:gridCol>
              </a:tblGrid>
              <a:tr h="348343">
                <a:tc>
                  <a:txBody>
                    <a:bodyPr/>
                    <a:lstStyle/>
                    <a:p>
                      <a:pPr marL="0" algn="r" defTabSz="914400" rtl="0" eaLnBrk="1" latinLnBrk="0" hangingPunct="1">
                        <a:buNone/>
                      </a:pPr>
                      <a:endParaRPr lang="en-US" sz="2800" b="0" i="0" u="none" baseline="0" dirty="0">
                        <a:solidFill>
                          <a:srgbClr val="CC0000"/>
                        </a:solidFill>
                        <a:latin typeface="Calibri"/>
                      </a:endParaRPr>
                    </a:p>
                  </a:txBody>
                  <a:tcPr marT="0" marB="0">
                    <a:noFill/>
                  </a:tcPr>
                </a:tc>
                <a:tc>
                  <a:txBody>
                    <a:bodyPr/>
                    <a:lstStyle/>
                    <a:p>
                      <a:endParaRPr lang="en-US" sz="2800" dirty="0">
                        <a:solidFill>
                          <a:schemeClr val="tx1"/>
                        </a:solidFill>
                      </a:endParaRPr>
                    </a:p>
                  </a:txBody>
                  <a:tcPr marT="0" marB="0">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07303361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7_Exposition">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2" name="ObjectiveNumber" hidden="1"/>
          <p:cNvSpPr>
            <a:spLocks noGrp="1"/>
          </p:cNvSpPr>
          <p:nvPr>
            <p:ph type="body" sz="quarter" idx="15" hasCustomPrompt="1"/>
          </p:nvPr>
        </p:nvSpPr>
        <p:spPr>
          <a:xfrm>
            <a:off x="41096" y="1905000"/>
            <a:ext cx="914400" cy="381000"/>
          </a:xfrm>
          <a:prstGeom prst="rect">
            <a:avLst/>
          </a:prstGeom>
        </p:spPr>
        <p:txBody>
          <a:bodyPr anchor="t" anchorCtr="0"/>
          <a:lstStyle>
            <a:lvl1pPr algn="ctr">
              <a:buNone/>
              <a:defRPr sz="2800" b="1">
                <a:solidFill>
                  <a:srgbClr val="C30075"/>
                </a:solidFill>
              </a:defRPr>
            </a:lvl1pPr>
          </a:lstStyle>
          <a:p>
            <a:pPr lvl="0"/>
            <a:r>
              <a:rPr lang="en-US" dirty="0"/>
              <a:t>OB#</a:t>
            </a:r>
          </a:p>
        </p:txBody>
      </p:sp>
      <p:sp>
        <p:nvSpPr>
          <p:cNvPr id="14" name="ItemNumber" hidden="1"/>
          <p:cNvSpPr>
            <a:spLocks noGrp="1"/>
          </p:cNvSpPr>
          <p:nvPr>
            <p:ph type="body" sz="quarter" idx="17" hasCustomPrompt="1"/>
          </p:nvPr>
        </p:nvSpPr>
        <p:spPr>
          <a:xfrm>
            <a:off x="304800" y="4038600"/>
            <a:ext cx="914400" cy="457200"/>
          </a:xfrm>
          <a:prstGeom prst="rect">
            <a:avLst/>
          </a:prstGeom>
        </p:spPr>
        <p:txBody>
          <a:bodyPr anchor="ctr" anchorCtr="0"/>
          <a:lstStyle>
            <a:lvl1pPr>
              <a:buNone/>
              <a:defRPr/>
            </a:lvl1pPr>
          </a:lstStyle>
          <a:p>
            <a:pPr lvl="0"/>
            <a:r>
              <a:rPr lang="en-US" dirty="0"/>
              <a:t>IT#</a:t>
            </a:r>
          </a:p>
        </p:txBody>
      </p:sp>
      <p:sp>
        <p:nvSpPr>
          <p:cNvPr id="15" name="ItemTitle" hidden="1"/>
          <p:cNvSpPr>
            <a:spLocks noGrp="1"/>
          </p:cNvSpPr>
          <p:nvPr>
            <p:ph type="body" sz="quarter" idx="18" hasCustomPrompt="1"/>
          </p:nvPr>
        </p:nvSpPr>
        <p:spPr>
          <a:xfrm>
            <a:off x="0" y="1219200"/>
            <a:ext cx="9144000" cy="533400"/>
          </a:xfrm>
          <a:prstGeom prst="rect">
            <a:avLst/>
          </a:prstGeom>
        </p:spPr>
        <p:txBody>
          <a:bodyPr anchor="ctr" anchorCtr="0"/>
          <a:lstStyle>
            <a:lvl1pPr>
              <a:buNone/>
              <a:defRPr sz="3200" b="1">
                <a:solidFill>
                  <a:srgbClr val="4F74A7"/>
                </a:solidFill>
              </a:defRPr>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sp>
        <p:nvSpPr>
          <p:cNvPr id="2" name="Title 1"/>
          <p:cNvSpPr>
            <a:spLocks noGrp="1"/>
          </p:cNvSpPr>
          <p:nvPr>
            <p:ph type="title" hasCustomPrompt="1"/>
          </p:nvPr>
        </p:nvSpPr>
        <p:spPr>
          <a:xfrm>
            <a:off x="190500" y="-38100"/>
            <a:ext cx="8953500" cy="495300"/>
          </a:xfrm>
          <a:prstGeom prst="rect">
            <a:avLst/>
          </a:prstGeom>
        </p:spPr>
        <p:txBody>
          <a:bodyPr/>
          <a:lstStyle>
            <a:lvl1pPr marL="0" indent="0" algn="l">
              <a:tabLst>
                <a:tab pos="1257300" algn="l"/>
              </a:tabLst>
              <a:defRPr sz="3200">
                <a:latin typeface="Calibri" panose="020F0502020204030204" pitchFamily="34" charset="0"/>
              </a:defRPr>
            </a:lvl1pPr>
          </a:lstStyle>
          <a:p>
            <a:r>
              <a:rPr lang="en-US" dirty="0"/>
              <a:t>20.1	Click to edit Master title style</a:t>
            </a:r>
          </a:p>
        </p:txBody>
      </p:sp>
      <p:sp>
        <p:nvSpPr>
          <p:cNvPr id="4" name="Text Placeholder 3"/>
          <p:cNvSpPr>
            <a:spLocks noGrp="1"/>
          </p:cNvSpPr>
          <p:nvPr>
            <p:ph type="body" sz="quarter" idx="22"/>
          </p:nvPr>
        </p:nvSpPr>
        <p:spPr>
          <a:xfrm>
            <a:off x="55418" y="1219200"/>
            <a:ext cx="7924800" cy="457200"/>
          </a:xfrm>
          <a:prstGeom prst="rect">
            <a:avLst/>
          </a:prstGeom>
        </p:spPr>
        <p:txBody>
          <a:bodyPr/>
          <a:lstStyle>
            <a:lvl1pPr marL="0" indent="0">
              <a:buNone/>
              <a:defRPr sz="2800">
                <a:solidFill>
                  <a:srgbClr val="4F74A7"/>
                </a:solidFill>
                <a:latin typeface="Calibri" panose="020F0502020204030204" pitchFamily="34" charset="0"/>
              </a:defRPr>
            </a:lvl1pPr>
          </a:lstStyle>
          <a:p>
            <a:pPr lvl="0"/>
            <a:r>
              <a:rPr lang="en-US" dirty="0"/>
              <a:t>Edit Master text styles</a:t>
            </a:r>
          </a:p>
        </p:txBody>
      </p:sp>
      <p:sp>
        <p:nvSpPr>
          <p:cNvPr id="6" name="Text Placeholder 5"/>
          <p:cNvSpPr>
            <a:spLocks noGrp="1"/>
          </p:cNvSpPr>
          <p:nvPr>
            <p:ph type="body" sz="quarter" idx="23"/>
          </p:nvPr>
        </p:nvSpPr>
        <p:spPr>
          <a:xfrm>
            <a:off x="0" y="1860946"/>
            <a:ext cx="8001000" cy="1083469"/>
          </a:xfrm>
          <a:prstGeom prst="rect">
            <a:avLst/>
          </a:prstGeom>
        </p:spPr>
        <p:txBody>
          <a:bodyPr/>
          <a:lstStyle>
            <a:lvl1pPr marL="0" indent="0">
              <a:buNone/>
              <a:defRPr sz="2800"/>
            </a:lvl1pPr>
          </a:lstStyle>
          <a:p>
            <a:pPr lvl="0"/>
            <a:r>
              <a:rPr lang="en-US" dirty="0"/>
              <a:t>Edit Master text styles</a:t>
            </a:r>
          </a:p>
        </p:txBody>
      </p:sp>
      <p:sp>
        <p:nvSpPr>
          <p:cNvPr id="21" name="Text Placeholder 20"/>
          <p:cNvSpPr>
            <a:spLocks noGrp="1"/>
          </p:cNvSpPr>
          <p:nvPr>
            <p:ph type="body" sz="quarter" idx="24"/>
          </p:nvPr>
        </p:nvSpPr>
        <p:spPr>
          <a:xfrm>
            <a:off x="0" y="3128961"/>
            <a:ext cx="8001000" cy="681039"/>
          </a:xfrm>
          <a:prstGeom prst="rect">
            <a:avLst/>
          </a:prstGeom>
        </p:spPr>
        <p:txBody>
          <a:bodyPr/>
          <a:lstStyle>
            <a:lvl1pPr marL="0" indent="0">
              <a:buNone/>
              <a:defRPr sz="2000"/>
            </a:lvl1pPr>
          </a:lstStyle>
          <a:p>
            <a:pPr lvl="0"/>
            <a:r>
              <a:rPr lang="en-US" dirty="0"/>
              <a:t>Edit Master text styles</a:t>
            </a:r>
          </a:p>
        </p:txBody>
      </p:sp>
      <p:sp>
        <p:nvSpPr>
          <p:cNvPr id="5" name="Table Placeholder 4"/>
          <p:cNvSpPr>
            <a:spLocks noGrp="1"/>
          </p:cNvSpPr>
          <p:nvPr>
            <p:ph type="tbl" sz="quarter" idx="25"/>
          </p:nvPr>
        </p:nvSpPr>
        <p:spPr>
          <a:xfrm>
            <a:off x="304800" y="4191000"/>
            <a:ext cx="7696200" cy="1828800"/>
          </a:xfrm>
          <a:prstGeom prst="rect">
            <a:avLst/>
          </a:prstGeom>
        </p:spPr>
        <p:txBody>
          <a:bodyPr/>
          <a:lstStyle/>
          <a:p>
            <a:endParaRPr lang="en-US" dirty="0"/>
          </a:p>
        </p:txBody>
      </p:sp>
      <p:sp>
        <p:nvSpPr>
          <p:cNvPr id="17" name="TextBox 16"/>
          <p:cNvSpPr txBox="1"/>
          <p:nvPr userDrawn="1"/>
        </p:nvSpPr>
        <p:spPr>
          <a:xfrm>
            <a:off x="7924800" y="6477000"/>
            <a:ext cx="1066800" cy="369332"/>
          </a:xfrm>
          <a:prstGeom prst="rect">
            <a:avLst/>
          </a:prstGeom>
          <a:noFill/>
        </p:spPr>
        <p:txBody>
          <a:bodyPr wrap="square" rtlCol="0">
            <a:spAutoFit/>
          </a:bodyPr>
          <a:lstStyle/>
          <a:p>
            <a:pPr algn="r"/>
            <a:fld id="{8A17E4C5-174A-4D27-AF82-F48E358896BB}" type="slidenum">
              <a:rPr lang="en-US" smtClean="0"/>
              <a:t>‹#›</a:t>
            </a:fld>
            <a:endParaRPr lang="en-US" dirty="0"/>
          </a:p>
        </p:txBody>
      </p:sp>
      <p:sp>
        <p:nvSpPr>
          <p:cNvPr id="11" name="Content Placeholder 10"/>
          <p:cNvSpPr>
            <a:spLocks noGrp="1"/>
          </p:cNvSpPr>
          <p:nvPr>
            <p:ph sz="quarter" idx="26"/>
          </p:nvPr>
        </p:nvSpPr>
        <p:spPr>
          <a:xfrm>
            <a:off x="3276600" y="-1143000"/>
            <a:ext cx="2133600" cy="1905000"/>
          </a:xfrm>
          <a:prstGeom prst="rect">
            <a:avLst/>
          </a:prstGeom>
        </p:spPr>
        <p:txBody>
          <a:bodyPr/>
          <a:lstStyle>
            <a:lvl1pPr marL="0" indent="0">
              <a:buNone/>
              <a:defRPr sz="800"/>
            </a:lvl1pPr>
          </a:lstStyle>
          <a:p>
            <a:pPr lvl="0"/>
            <a:r>
              <a:rPr lang="en-US" dirty="0"/>
              <a:t>Edit Master text styles</a:t>
            </a:r>
          </a:p>
        </p:txBody>
      </p:sp>
    </p:spTree>
    <p:extLst>
      <p:ext uri="{BB962C8B-B14F-4D97-AF65-F5344CB8AC3E}">
        <p14:creationId xmlns:p14="http://schemas.microsoft.com/office/powerpoint/2010/main" val="135023772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6_Exposition">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2" name="ObjectiveNumber" hidden="1"/>
          <p:cNvSpPr>
            <a:spLocks noGrp="1"/>
          </p:cNvSpPr>
          <p:nvPr>
            <p:ph type="body" sz="quarter" idx="15" hasCustomPrompt="1"/>
          </p:nvPr>
        </p:nvSpPr>
        <p:spPr>
          <a:xfrm>
            <a:off x="41096" y="1905000"/>
            <a:ext cx="914400" cy="381000"/>
          </a:xfrm>
          <a:prstGeom prst="rect">
            <a:avLst/>
          </a:prstGeom>
        </p:spPr>
        <p:txBody>
          <a:bodyPr anchor="t" anchorCtr="0"/>
          <a:lstStyle>
            <a:lvl1pPr algn="ctr">
              <a:buNone/>
              <a:defRPr sz="2800" b="1">
                <a:solidFill>
                  <a:srgbClr val="C30075"/>
                </a:solidFill>
              </a:defRPr>
            </a:lvl1pPr>
          </a:lstStyle>
          <a:p>
            <a:pPr lvl="0"/>
            <a:r>
              <a:rPr lang="en-US" dirty="0"/>
              <a:t>OB#</a:t>
            </a:r>
          </a:p>
        </p:txBody>
      </p:sp>
      <p:sp>
        <p:nvSpPr>
          <p:cNvPr id="14" name="ItemNumber" hidden="1"/>
          <p:cNvSpPr>
            <a:spLocks noGrp="1"/>
          </p:cNvSpPr>
          <p:nvPr>
            <p:ph type="body" sz="quarter" idx="17" hasCustomPrompt="1"/>
          </p:nvPr>
        </p:nvSpPr>
        <p:spPr>
          <a:xfrm>
            <a:off x="304800" y="4038600"/>
            <a:ext cx="914400" cy="457200"/>
          </a:xfrm>
          <a:prstGeom prst="rect">
            <a:avLst/>
          </a:prstGeom>
        </p:spPr>
        <p:txBody>
          <a:bodyPr anchor="ctr" anchorCtr="0"/>
          <a:lstStyle>
            <a:lvl1pPr>
              <a:buNone/>
              <a:defRPr/>
            </a:lvl1pPr>
          </a:lstStyle>
          <a:p>
            <a:pPr lvl="0"/>
            <a:r>
              <a:rPr lang="en-US" dirty="0"/>
              <a:t>IT#</a:t>
            </a:r>
          </a:p>
        </p:txBody>
      </p:sp>
      <p:sp>
        <p:nvSpPr>
          <p:cNvPr id="15" name="ItemTitle" hidden="1"/>
          <p:cNvSpPr>
            <a:spLocks noGrp="1"/>
          </p:cNvSpPr>
          <p:nvPr>
            <p:ph type="body" sz="quarter" idx="18" hasCustomPrompt="1"/>
          </p:nvPr>
        </p:nvSpPr>
        <p:spPr>
          <a:xfrm>
            <a:off x="0" y="1219200"/>
            <a:ext cx="9144000" cy="533400"/>
          </a:xfrm>
          <a:prstGeom prst="rect">
            <a:avLst/>
          </a:prstGeom>
        </p:spPr>
        <p:txBody>
          <a:bodyPr anchor="ctr" anchorCtr="0"/>
          <a:lstStyle>
            <a:lvl1pPr>
              <a:buNone/>
              <a:defRPr sz="3200" b="1">
                <a:solidFill>
                  <a:srgbClr val="4F74A7"/>
                </a:solidFill>
              </a:defRPr>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sp>
        <p:nvSpPr>
          <p:cNvPr id="2" name="Title 1"/>
          <p:cNvSpPr>
            <a:spLocks noGrp="1"/>
          </p:cNvSpPr>
          <p:nvPr>
            <p:ph type="title" hasCustomPrompt="1"/>
          </p:nvPr>
        </p:nvSpPr>
        <p:spPr>
          <a:xfrm>
            <a:off x="211164" y="-38100"/>
            <a:ext cx="7962900" cy="495300"/>
          </a:xfrm>
          <a:prstGeom prst="rect">
            <a:avLst/>
          </a:prstGeom>
        </p:spPr>
        <p:txBody>
          <a:bodyPr/>
          <a:lstStyle>
            <a:lvl1pPr marL="0" indent="0" algn="l">
              <a:tabLst>
                <a:tab pos="1257300" algn="l"/>
              </a:tabLst>
              <a:defRPr sz="3200">
                <a:latin typeface="Calibri" panose="020F0502020204030204" pitchFamily="34" charset="0"/>
              </a:defRPr>
            </a:lvl1pPr>
          </a:lstStyle>
          <a:p>
            <a:r>
              <a:rPr lang="en-US" dirty="0"/>
              <a:t>20.1	Click to edit Master title style</a:t>
            </a:r>
          </a:p>
        </p:txBody>
      </p:sp>
      <p:sp>
        <p:nvSpPr>
          <p:cNvPr id="4" name="Text Placeholder 3"/>
          <p:cNvSpPr>
            <a:spLocks noGrp="1"/>
          </p:cNvSpPr>
          <p:nvPr>
            <p:ph type="body" sz="quarter" idx="22"/>
          </p:nvPr>
        </p:nvSpPr>
        <p:spPr>
          <a:xfrm>
            <a:off x="20782" y="931285"/>
            <a:ext cx="7924800" cy="457200"/>
          </a:xfrm>
          <a:prstGeom prst="rect">
            <a:avLst/>
          </a:prstGeom>
        </p:spPr>
        <p:txBody>
          <a:bodyPr/>
          <a:lstStyle>
            <a:lvl1pPr marL="0" indent="0">
              <a:buNone/>
              <a:defRPr sz="2800">
                <a:solidFill>
                  <a:srgbClr val="4F74A7"/>
                </a:solidFill>
                <a:latin typeface="Calibri" panose="020F0502020204030204" pitchFamily="34" charset="0"/>
              </a:defRPr>
            </a:lvl1pPr>
          </a:lstStyle>
          <a:p>
            <a:pPr lvl="0"/>
            <a:r>
              <a:rPr lang="en-US" dirty="0"/>
              <a:t>Edit Master text styles</a:t>
            </a:r>
          </a:p>
        </p:txBody>
      </p:sp>
      <p:sp>
        <p:nvSpPr>
          <p:cNvPr id="6" name="Text Placeholder 5"/>
          <p:cNvSpPr>
            <a:spLocks noGrp="1"/>
          </p:cNvSpPr>
          <p:nvPr>
            <p:ph type="body" sz="quarter" idx="23"/>
          </p:nvPr>
        </p:nvSpPr>
        <p:spPr>
          <a:xfrm>
            <a:off x="20782" y="1600200"/>
            <a:ext cx="8153400" cy="2226469"/>
          </a:xfrm>
          <a:prstGeom prst="rect">
            <a:avLst/>
          </a:prstGeom>
        </p:spPr>
        <p:txBody>
          <a:bodyPr/>
          <a:lstStyle>
            <a:lvl1pPr marL="0" indent="0">
              <a:buNone/>
              <a:defRPr sz="2800"/>
            </a:lvl1pPr>
          </a:lstStyle>
          <a:p>
            <a:pPr lvl="0"/>
            <a:r>
              <a:rPr lang="en-US" dirty="0"/>
              <a:t>Edit Master text styles</a:t>
            </a:r>
          </a:p>
        </p:txBody>
      </p:sp>
      <p:sp>
        <p:nvSpPr>
          <p:cNvPr id="21" name="Text Placeholder 20"/>
          <p:cNvSpPr>
            <a:spLocks noGrp="1"/>
          </p:cNvSpPr>
          <p:nvPr>
            <p:ph type="body" sz="quarter" idx="24"/>
          </p:nvPr>
        </p:nvSpPr>
        <p:spPr>
          <a:xfrm>
            <a:off x="0" y="4076484"/>
            <a:ext cx="8153400" cy="1143000"/>
          </a:xfrm>
          <a:prstGeom prst="rect">
            <a:avLst/>
          </a:prstGeom>
        </p:spPr>
        <p:txBody>
          <a:bodyPr/>
          <a:lstStyle>
            <a:lvl1pPr marL="0" indent="0">
              <a:buNone/>
              <a:defRPr sz="2800"/>
            </a:lvl1pPr>
          </a:lstStyle>
          <a:p>
            <a:pPr lvl="0"/>
            <a:r>
              <a:rPr lang="en-US" dirty="0"/>
              <a:t>Edit Master text styles</a:t>
            </a:r>
          </a:p>
        </p:txBody>
      </p:sp>
      <p:sp>
        <p:nvSpPr>
          <p:cNvPr id="17" name="TextBox 16"/>
          <p:cNvSpPr txBox="1"/>
          <p:nvPr userDrawn="1"/>
        </p:nvSpPr>
        <p:spPr>
          <a:xfrm>
            <a:off x="7924800" y="6477000"/>
            <a:ext cx="1066800" cy="369332"/>
          </a:xfrm>
          <a:prstGeom prst="rect">
            <a:avLst/>
          </a:prstGeom>
          <a:noFill/>
        </p:spPr>
        <p:txBody>
          <a:bodyPr wrap="square" rtlCol="0">
            <a:spAutoFit/>
          </a:bodyPr>
          <a:lstStyle/>
          <a:p>
            <a:pPr algn="r"/>
            <a:fld id="{8A17E4C5-174A-4D27-AF82-F48E358896BB}" type="slidenum">
              <a:rPr lang="en-US" smtClean="0"/>
              <a:t>‹#›</a:t>
            </a:fld>
            <a:endParaRPr lang="en-US" dirty="0"/>
          </a:p>
        </p:txBody>
      </p:sp>
    </p:spTree>
    <p:extLst>
      <p:ext uri="{BB962C8B-B14F-4D97-AF65-F5344CB8AC3E}">
        <p14:creationId xmlns:p14="http://schemas.microsoft.com/office/powerpoint/2010/main" val="283117054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9_Exposition">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2" name="ObjectiveNumber" hidden="1"/>
          <p:cNvSpPr>
            <a:spLocks noGrp="1"/>
          </p:cNvSpPr>
          <p:nvPr>
            <p:ph type="body" sz="quarter" idx="15" hasCustomPrompt="1"/>
          </p:nvPr>
        </p:nvSpPr>
        <p:spPr>
          <a:xfrm>
            <a:off x="41096" y="1905000"/>
            <a:ext cx="914400" cy="381000"/>
          </a:xfrm>
          <a:prstGeom prst="rect">
            <a:avLst/>
          </a:prstGeom>
        </p:spPr>
        <p:txBody>
          <a:bodyPr anchor="t" anchorCtr="0"/>
          <a:lstStyle>
            <a:lvl1pPr algn="ctr">
              <a:buNone/>
              <a:defRPr sz="2800" b="1">
                <a:solidFill>
                  <a:srgbClr val="C30075"/>
                </a:solidFill>
              </a:defRPr>
            </a:lvl1pPr>
          </a:lstStyle>
          <a:p>
            <a:pPr lvl="0"/>
            <a:r>
              <a:rPr lang="en-US" dirty="0"/>
              <a:t>OB#</a:t>
            </a:r>
          </a:p>
        </p:txBody>
      </p:sp>
      <p:sp>
        <p:nvSpPr>
          <p:cNvPr id="14" name="ItemNumber" hidden="1"/>
          <p:cNvSpPr>
            <a:spLocks noGrp="1"/>
          </p:cNvSpPr>
          <p:nvPr>
            <p:ph type="body" sz="quarter" idx="17" hasCustomPrompt="1"/>
          </p:nvPr>
        </p:nvSpPr>
        <p:spPr>
          <a:xfrm>
            <a:off x="304800" y="4038600"/>
            <a:ext cx="914400" cy="457200"/>
          </a:xfrm>
          <a:prstGeom prst="rect">
            <a:avLst/>
          </a:prstGeom>
        </p:spPr>
        <p:txBody>
          <a:bodyPr anchor="ctr" anchorCtr="0"/>
          <a:lstStyle>
            <a:lvl1pPr>
              <a:buNone/>
              <a:defRPr/>
            </a:lvl1pPr>
          </a:lstStyle>
          <a:p>
            <a:pPr lvl="0"/>
            <a:r>
              <a:rPr lang="en-US" dirty="0"/>
              <a:t>IT#</a:t>
            </a:r>
          </a:p>
        </p:txBody>
      </p:sp>
      <p:sp>
        <p:nvSpPr>
          <p:cNvPr id="15" name="ItemTitle" hidden="1"/>
          <p:cNvSpPr>
            <a:spLocks noGrp="1"/>
          </p:cNvSpPr>
          <p:nvPr>
            <p:ph type="body" sz="quarter" idx="18" hasCustomPrompt="1"/>
          </p:nvPr>
        </p:nvSpPr>
        <p:spPr>
          <a:xfrm>
            <a:off x="0" y="1219200"/>
            <a:ext cx="9144000" cy="533400"/>
          </a:xfrm>
          <a:prstGeom prst="rect">
            <a:avLst/>
          </a:prstGeom>
        </p:spPr>
        <p:txBody>
          <a:bodyPr anchor="ctr" anchorCtr="0"/>
          <a:lstStyle>
            <a:lvl1pPr>
              <a:buNone/>
              <a:defRPr sz="3200" b="1">
                <a:solidFill>
                  <a:srgbClr val="4F74A7"/>
                </a:solidFill>
              </a:defRPr>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sp>
        <p:nvSpPr>
          <p:cNvPr id="2" name="Title 1"/>
          <p:cNvSpPr>
            <a:spLocks noGrp="1"/>
          </p:cNvSpPr>
          <p:nvPr>
            <p:ph type="title" hasCustomPrompt="1"/>
          </p:nvPr>
        </p:nvSpPr>
        <p:spPr>
          <a:xfrm>
            <a:off x="190500" y="-38100"/>
            <a:ext cx="8953500" cy="495300"/>
          </a:xfrm>
          <a:prstGeom prst="rect">
            <a:avLst/>
          </a:prstGeom>
        </p:spPr>
        <p:txBody>
          <a:bodyPr/>
          <a:lstStyle>
            <a:lvl1pPr marL="0" indent="0" algn="l">
              <a:tabLst>
                <a:tab pos="1257300" algn="l"/>
              </a:tabLst>
              <a:defRPr sz="3200">
                <a:latin typeface="Calibri" panose="020F0502020204030204" pitchFamily="34" charset="0"/>
              </a:defRPr>
            </a:lvl1pPr>
          </a:lstStyle>
          <a:p>
            <a:r>
              <a:rPr lang="en-US" dirty="0"/>
              <a:t>20.1	Click to edit Master title style</a:t>
            </a:r>
          </a:p>
        </p:txBody>
      </p:sp>
      <p:sp>
        <p:nvSpPr>
          <p:cNvPr id="4" name="Text Placeholder 3"/>
          <p:cNvSpPr>
            <a:spLocks noGrp="1"/>
          </p:cNvSpPr>
          <p:nvPr>
            <p:ph type="body" sz="quarter" idx="22"/>
          </p:nvPr>
        </p:nvSpPr>
        <p:spPr>
          <a:xfrm>
            <a:off x="20782" y="931285"/>
            <a:ext cx="7924800" cy="457200"/>
          </a:xfrm>
          <a:prstGeom prst="rect">
            <a:avLst/>
          </a:prstGeom>
        </p:spPr>
        <p:txBody>
          <a:bodyPr/>
          <a:lstStyle>
            <a:lvl1pPr marL="0" indent="0">
              <a:buNone/>
              <a:defRPr sz="2800">
                <a:solidFill>
                  <a:srgbClr val="4F74A7"/>
                </a:solidFill>
                <a:latin typeface="Calibri" panose="020F0502020204030204" pitchFamily="34" charset="0"/>
              </a:defRPr>
            </a:lvl1pPr>
          </a:lstStyle>
          <a:p>
            <a:pPr lvl="0"/>
            <a:r>
              <a:rPr lang="en-US" dirty="0"/>
              <a:t>Edit Master text styles</a:t>
            </a:r>
          </a:p>
        </p:txBody>
      </p:sp>
      <p:sp>
        <p:nvSpPr>
          <p:cNvPr id="6" name="Text Placeholder 5"/>
          <p:cNvSpPr>
            <a:spLocks noGrp="1"/>
          </p:cNvSpPr>
          <p:nvPr>
            <p:ph type="body" sz="quarter" idx="23"/>
          </p:nvPr>
        </p:nvSpPr>
        <p:spPr>
          <a:xfrm>
            <a:off x="20782" y="1600200"/>
            <a:ext cx="8153400" cy="2226469"/>
          </a:xfrm>
          <a:prstGeom prst="rect">
            <a:avLst/>
          </a:prstGeom>
        </p:spPr>
        <p:txBody>
          <a:bodyPr/>
          <a:lstStyle>
            <a:lvl1pPr marL="0" indent="0">
              <a:buNone/>
              <a:defRPr sz="2800"/>
            </a:lvl1pPr>
          </a:lstStyle>
          <a:p>
            <a:pPr lvl="0"/>
            <a:r>
              <a:rPr lang="en-US" dirty="0"/>
              <a:t>Edit Master text styles</a:t>
            </a:r>
          </a:p>
        </p:txBody>
      </p:sp>
      <p:sp>
        <p:nvSpPr>
          <p:cNvPr id="21" name="Text Placeholder 20"/>
          <p:cNvSpPr>
            <a:spLocks noGrp="1"/>
          </p:cNvSpPr>
          <p:nvPr>
            <p:ph type="body" sz="quarter" idx="24"/>
          </p:nvPr>
        </p:nvSpPr>
        <p:spPr>
          <a:xfrm>
            <a:off x="0" y="4305084"/>
            <a:ext cx="3581400" cy="1562316"/>
          </a:xfrm>
          <a:prstGeom prst="rect">
            <a:avLst/>
          </a:prstGeom>
        </p:spPr>
        <p:txBody>
          <a:bodyPr/>
          <a:lstStyle>
            <a:lvl1pPr marL="0" indent="0">
              <a:buNone/>
              <a:defRPr sz="2800"/>
            </a:lvl1pPr>
          </a:lstStyle>
          <a:p>
            <a:pPr lvl="0"/>
            <a:r>
              <a:rPr lang="en-US" dirty="0"/>
              <a:t>Edit Master text styles</a:t>
            </a:r>
          </a:p>
        </p:txBody>
      </p:sp>
      <p:sp>
        <p:nvSpPr>
          <p:cNvPr id="5" name="Text Placeholder 4"/>
          <p:cNvSpPr>
            <a:spLocks noGrp="1"/>
          </p:cNvSpPr>
          <p:nvPr>
            <p:ph type="body" sz="quarter" idx="25"/>
          </p:nvPr>
        </p:nvSpPr>
        <p:spPr>
          <a:xfrm>
            <a:off x="4381500" y="4305084"/>
            <a:ext cx="4191000" cy="1828800"/>
          </a:xfrm>
          <a:prstGeom prst="rect">
            <a:avLst/>
          </a:prstGeom>
        </p:spPr>
        <p:txBody>
          <a:bodyPr/>
          <a:lstStyle>
            <a:lvl1pPr marL="0" indent="0">
              <a:buNone/>
              <a:defRPr sz="2800"/>
            </a:lvl1pPr>
          </a:lstStyle>
          <a:p>
            <a:pPr lvl="0"/>
            <a:r>
              <a:rPr lang="en-US" dirty="0"/>
              <a:t>Edit Master text styles</a:t>
            </a:r>
          </a:p>
        </p:txBody>
      </p:sp>
      <p:sp>
        <p:nvSpPr>
          <p:cNvPr id="17" name="TextBox 16"/>
          <p:cNvSpPr txBox="1"/>
          <p:nvPr userDrawn="1"/>
        </p:nvSpPr>
        <p:spPr>
          <a:xfrm>
            <a:off x="7924800" y="6477000"/>
            <a:ext cx="1066800" cy="369332"/>
          </a:xfrm>
          <a:prstGeom prst="rect">
            <a:avLst/>
          </a:prstGeom>
          <a:noFill/>
        </p:spPr>
        <p:txBody>
          <a:bodyPr wrap="square" rtlCol="0">
            <a:spAutoFit/>
          </a:bodyPr>
          <a:lstStyle/>
          <a:p>
            <a:pPr algn="r"/>
            <a:fld id="{8A17E4C5-174A-4D27-AF82-F48E358896BB}" type="slidenum">
              <a:rPr lang="en-US" smtClean="0"/>
              <a:t>‹#›</a:t>
            </a:fld>
            <a:endParaRPr lang="en-US" dirty="0"/>
          </a:p>
        </p:txBody>
      </p:sp>
    </p:spTree>
    <p:extLst>
      <p:ext uri="{BB962C8B-B14F-4D97-AF65-F5344CB8AC3E}">
        <p14:creationId xmlns:p14="http://schemas.microsoft.com/office/powerpoint/2010/main" val="321022197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5_Exposition">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2" name="ObjectiveNumber" hidden="1"/>
          <p:cNvSpPr>
            <a:spLocks noGrp="1"/>
          </p:cNvSpPr>
          <p:nvPr>
            <p:ph type="body" sz="quarter" idx="15" hasCustomPrompt="1"/>
          </p:nvPr>
        </p:nvSpPr>
        <p:spPr>
          <a:xfrm>
            <a:off x="41096" y="1905000"/>
            <a:ext cx="914400" cy="381000"/>
          </a:xfrm>
          <a:prstGeom prst="rect">
            <a:avLst/>
          </a:prstGeom>
        </p:spPr>
        <p:txBody>
          <a:bodyPr anchor="t" anchorCtr="0"/>
          <a:lstStyle>
            <a:lvl1pPr algn="ctr">
              <a:buNone/>
              <a:defRPr sz="2800" b="1">
                <a:solidFill>
                  <a:srgbClr val="C30075"/>
                </a:solidFill>
              </a:defRPr>
            </a:lvl1pPr>
          </a:lstStyle>
          <a:p>
            <a:pPr lvl="0"/>
            <a:r>
              <a:rPr lang="en-US" dirty="0"/>
              <a:t>OB#</a:t>
            </a:r>
          </a:p>
        </p:txBody>
      </p:sp>
      <p:sp>
        <p:nvSpPr>
          <p:cNvPr id="14" name="ItemNumber" hidden="1"/>
          <p:cNvSpPr>
            <a:spLocks noGrp="1"/>
          </p:cNvSpPr>
          <p:nvPr>
            <p:ph type="body" sz="quarter" idx="17" hasCustomPrompt="1"/>
          </p:nvPr>
        </p:nvSpPr>
        <p:spPr>
          <a:xfrm>
            <a:off x="304800" y="4038600"/>
            <a:ext cx="914400" cy="457200"/>
          </a:xfrm>
          <a:prstGeom prst="rect">
            <a:avLst/>
          </a:prstGeom>
        </p:spPr>
        <p:txBody>
          <a:bodyPr anchor="ctr" anchorCtr="0"/>
          <a:lstStyle>
            <a:lvl1pPr>
              <a:buNone/>
              <a:defRPr/>
            </a:lvl1pPr>
          </a:lstStyle>
          <a:p>
            <a:pPr lvl="0"/>
            <a:r>
              <a:rPr lang="en-US" dirty="0"/>
              <a:t>IT#</a:t>
            </a:r>
          </a:p>
        </p:txBody>
      </p:sp>
      <p:sp>
        <p:nvSpPr>
          <p:cNvPr id="15" name="ItemTitle" hidden="1"/>
          <p:cNvSpPr>
            <a:spLocks noGrp="1"/>
          </p:cNvSpPr>
          <p:nvPr>
            <p:ph type="body" sz="quarter" idx="18" hasCustomPrompt="1"/>
          </p:nvPr>
        </p:nvSpPr>
        <p:spPr>
          <a:xfrm>
            <a:off x="0" y="1219200"/>
            <a:ext cx="9144000" cy="533400"/>
          </a:xfrm>
          <a:prstGeom prst="rect">
            <a:avLst/>
          </a:prstGeom>
        </p:spPr>
        <p:txBody>
          <a:bodyPr anchor="ctr" anchorCtr="0"/>
          <a:lstStyle>
            <a:lvl1pPr>
              <a:buNone/>
              <a:defRPr sz="3200" b="1">
                <a:solidFill>
                  <a:srgbClr val="4F74A7"/>
                </a:solidFill>
              </a:defRPr>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sp>
        <p:nvSpPr>
          <p:cNvPr id="2" name="Title 1"/>
          <p:cNvSpPr>
            <a:spLocks noGrp="1"/>
          </p:cNvSpPr>
          <p:nvPr>
            <p:ph type="title" hasCustomPrompt="1"/>
          </p:nvPr>
        </p:nvSpPr>
        <p:spPr>
          <a:xfrm>
            <a:off x="190500" y="-38100"/>
            <a:ext cx="8953500" cy="495300"/>
          </a:xfrm>
          <a:prstGeom prst="rect">
            <a:avLst/>
          </a:prstGeom>
        </p:spPr>
        <p:txBody>
          <a:bodyPr/>
          <a:lstStyle>
            <a:lvl1pPr marL="0" indent="0" algn="l">
              <a:tabLst>
                <a:tab pos="1257300" algn="l"/>
              </a:tabLst>
              <a:defRPr sz="3200">
                <a:latin typeface="Calibri" panose="020F0502020204030204" pitchFamily="34" charset="0"/>
              </a:defRPr>
            </a:lvl1pPr>
          </a:lstStyle>
          <a:p>
            <a:r>
              <a:rPr lang="en-US" dirty="0"/>
              <a:t>20.1	Click to edit Master title style</a:t>
            </a:r>
          </a:p>
        </p:txBody>
      </p:sp>
      <p:sp>
        <p:nvSpPr>
          <p:cNvPr id="4" name="Text Placeholder 3"/>
          <p:cNvSpPr>
            <a:spLocks noGrp="1"/>
          </p:cNvSpPr>
          <p:nvPr>
            <p:ph type="body" sz="quarter" idx="22"/>
          </p:nvPr>
        </p:nvSpPr>
        <p:spPr>
          <a:xfrm>
            <a:off x="166687" y="1471612"/>
            <a:ext cx="7924800" cy="457200"/>
          </a:xfrm>
          <a:prstGeom prst="rect">
            <a:avLst/>
          </a:prstGeom>
        </p:spPr>
        <p:txBody>
          <a:bodyPr/>
          <a:lstStyle>
            <a:lvl1pPr marL="0" indent="0">
              <a:buNone/>
              <a:defRPr sz="2800">
                <a:solidFill>
                  <a:srgbClr val="4F74A7"/>
                </a:solidFill>
                <a:latin typeface="Calibri" panose="020F0502020204030204" pitchFamily="34" charset="0"/>
              </a:defRPr>
            </a:lvl1pPr>
          </a:lstStyle>
          <a:p>
            <a:pPr lvl="0"/>
            <a:r>
              <a:rPr lang="en-US" dirty="0"/>
              <a:t>Edit Master text styles</a:t>
            </a:r>
          </a:p>
        </p:txBody>
      </p:sp>
      <p:sp>
        <p:nvSpPr>
          <p:cNvPr id="6" name="Text Placeholder 5"/>
          <p:cNvSpPr>
            <a:spLocks noGrp="1"/>
          </p:cNvSpPr>
          <p:nvPr>
            <p:ph type="body" sz="quarter" idx="23"/>
          </p:nvPr>
        </p:nvSpPr>
        <p:spPr>
          <a:xfrm>
            <a:off x="166687" y="2040731"/>
            <a:ext cx="8153400" cy="4055269"/>
          </a:xfrm>
          <a:prstGeom prst="rect">
            <a:avLst/>
          </a:prstGeom>
        </p:spPr>
        <p:txBody>
          <a:bodyPr/>
          <a:lstStyle>
            <a:lvl1pPr marL="0" indent="0">
              <a:buNone/>
              <a:defRPr sz="2800"/>
            </a:lvl1pPr>
          </a:lstStyle>
          <a:p>
            <a:pPr lvl="0"/>
            <a:r>
              <a:rPr lang="en-US" dirty="0"/>
              <a:t>Edit Master text styles</a:t>
            </a:r>
          </a:p>
        </p:txBody>
      </p:sp>
      <p:sp>
        <p:nvSpPr>
          <p:cNvPr id="17" name="TextBox 16"/>
          <p:cNvSpPr txBox="1"/>
          <p:nvPr userDrawn="1"/>
        </p:nvSpPr>
        <p:spPr>
          <a:xfrm>
            <a:off x="7924800" y="6477000"/>
            <a:ext cx="1066800" cy="369332"/>
          </a:xfrm>
          <a:prstGeom prst="rect">
            <a:avLst/>
          </a:prstGeom>
          <a:noFill/>
        </p:spPr>
        <p:txBody>
          <a:bodyPr wrap="square" rtlCol="0">
            <a:spAutoFit/>
          </a:bodyPr>
          <a:lstStyle/>
          <a:p>
            <a:pPr algn="r"/>
            <a:fld id="{8A17E4C5-174A-4D27-AF82-F48E358896BB}" type="slidenum">
              <a:rPr lang="en-US" smtClean="0"/>
              <a:t>‹#›</a:t>
            </a:fld>
            <a:endParaRPr lang="en-US" dirty="0"/>
          </a:p>
        </p:txBody>
      </p:sp>
    </p:spTree>
    <p:extLst>
      <p:ext uri="{BB962C8B-B14F-4D97-AF65-F5344CB8AC3E}">
        <p14:creationId xmlns:p14="http://schemas.microsoft.com/office/powerpoint/2010/main" val="126394272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1_Exposition">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2" name="ObjectiveNumber" hidden="1"/>
          <p:cNvSpPr>
            <a:spLocks noGrp="1"/>
          </p:cNvSpPr>
          <p:nvPr>
            <p:ph type="body" sz="quarter" idx="15" hasCustomPrompt="1"/>
          </p:nvPr>
        </p:nvSpPr>
        <p:spPr>
          <a:xfrm>
            <a:off x="41096" y="1905000"/>
            <a:ext cx="914400" cy="381000"/>
          </a:xfrm>
          <a:prstGeom prst="rect">
            <a:avLst/>
          </a:prstGeom>
        </p:spPr>
        <p:txBody>
          <a:bodyPr anchor="t" anchorCtr="0"/>
          <a:lstStyle>
            <a:lvl1pPr algn="ctr">
              <a:buNone/>
              <a:defRPr sz="2800" b="1">
                <a:solidFill>
                  <a:srgbClr val="C30075"/>
                </a:solidFill>
              </a:defRPr>
            </a:lvl1pPr>
          </a:lstStyle>
          <a:p>
            <a:pPr lvl="0"/>
            <a:r>
              <a:rPr lang="en-US" dirty="0"/>
              <a:t>OB#</a:t>
            </a:r>
          </a:p>
        </p:txBody>
      </p:sp>
      <p:sp>
        <p:nvSpPr>
          <p:cNvPr id="14" name="ItemNumber" hidden="1"/>
          <p:cNvSpPr>
            <a:spLocks noGrp="1"/>
          </p:cNvSpPr>
          <p:nvPr>
            <p:ph type="body" sz="quarter" idx="17" hasCustomPrompt="1"/>
          </p:nvPr>
        </p:nvSpPr>
        <p:spPr>
          <a:xfrm>
            <a:off x="304800" y="4038600"/>
            <a:ext cx="914400" cy="457200"/>
          </a:xfrm>
          <a:prstGeom prst="rect">
            <a:avLst/>
          </a:prstGeom>
        </p:spPr>
        <p:txBody>
          <a:bodyPr anchor="ctr" anchorCtr="0"/>
          <a:lstStyle>
            <a:lvl1pPr>
              <a:buNone/>
              <a:defRPr/>
            </a:lvl1pPr>
          </a:lstStyle>
          <a:p>
            <a:pPr lvl="0"/>
            <a:r>
              <a:rPr lang="en-US" dirty="0"/>
              <a:t>IT#</a:t>
            </a:r>
          </a:p>
        </p:txBody>
      </p:sp>
      <p:sp>
        <p:nvSpPr>
          <p:cNvPr id="15" name="ItemTitle" hidden="1"/>
          <p:cNvSpPr>
            <a:spLocks noGrp="1"/>
          </p:cNvSpPr>
          <p:nvPr>
            <p:ph type="body" sz="quarter" idx="18" hasCustomPrompt="1"/>
          </p:nvPr>
        </p:nvSpPr>
        <p:spPr>
          <a:xfrm>
            <a:off x="0" y="1219200"/>
            <a:ext cx="9144000" cy="533400"/>
          </a:xfrm>
          <a:prstGeom prst="rect">
            <a:avLst/>
          </a:prstGeom>
        </p:spPr>
        <p:txBody>
          <a:bodyPr anchor="ctr" anchorCtr="0"/>
          <a:lstStyle>
            <a:lvl1pPr>
              <a:buNone/>
              <a:defRPr sz="3200" b="1">
                <a:solidFill>
                  <a:srgbClr val="4F74A7"/>
                </a:solidFill>
              </a:defRPr>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sp>
        <p:nvSpPr>
          <p:cNvPr id="2" name="Title 1"/>
          <p:cNvSpPr>
            <a:spLocks noGrp="1"/>
          </p:cNvSpPr>
          <p:nvPr>
            <p:ph type="title" hasCustomPrompt="1"/>
          </p:nvPr>
        </p:nvSpPr>
        <p:spPr>
          <a:xfrm>
            <a:off x="190500" y="-38100"/>
            <a:ext cx="8953500" cy="495300"/>
          </a:xfrm>
          <a:prstGeom prst="rect">
            <a:avLst/>
          </a:prstGeom>
        </p:spPr>
        <p:txBody>
          <a:bodyPr/>
          <a:lstStyle>
            <a:lvl1pPr marL="0" indent="0" algn="l">
              <a:tabLst>
                <a:tab pos="1257300" algn="l"/>
              </a:tabLst>
              <a:defRPr sz="3200">
                <a:latin typeface="Calibri" panose="020F0502020204030204" pitchFamily="34" charset="0"/>
              </a:defRPr>
            </a:lvl1pPr>
          </a:lstStyle>
          <a:p>
            <a:r>
              <a:rPr lang="en-US" dirty="0"/>
              <a:t>20.1	Click to edit Master title style</a:t>
            </a:r>
          </a:p>
        </p:txBody>
      </p:sp>
      <p:sp>
        <p:nvSpPr>
          <p:cNvPr id="4" name="Text Placeholder 3"/>
          <p:cNvSpPr>
            <a:spLocks noGrp="1"/>
          </p:cNvSpPr>
          <p:nvPr>
            <p:ph type="body" sz="quarter" idx="22"/>
          </p:nvPr>
        </p:nvSpPr>
        <p:spPr>
          <a:xfrm>
            <a:off x="166687" y="1471612"/>
            <a:ext cx="7924800" cy="457200"/>
          </a:xfrm>
          <a:prstGeom prst="rect">
            <a:avLst/>
          </a:prstGeom>
        </p:spPr>
        <p:txBody>
          <a:bodyPr/>
          <a:lstStyle>
            <a:lvl1pPr marL="0" indent="0">
              <a:buNone/>
              <a:defRPr sz="2800">
                <a:solidFill>
                  <a:srgbClr val="4F74A7"/>
                </a:solidFill>
                <a:latin typeface="Calibri" panose="020F0502020204030204" pitchFamily="34" charset="0"/>
              </a:defRPr>
            </a:lvl1pPr>
          </a:lstStyle>
          <a:p>
            <a:pPr lvl="0"/>
            <a:r>
              <a:rPr lang="en-US" dirty="0"/>
              <a:t>Edit Master text styles</a:t>
            </a:r>
          </a:p>
        </p:txBody>
      </p:sp>
      <p:sp>
        <p:nvSpPr>
          <p:cNvPr id="6" name="Text Placeholder 5"/>
          <p:cNvSpPr>
            <a:spLocks noGrp="1"/>
          </p:cNvSpPr>
          <p:nvPr>
            <p:ph type="body" sz="quarter" idx="23"/>
          </p:nvPr>
        </p:nvSpPr>
        <p:spPr>
          <a:xfrm>
            <a:off x="166687" y="2040731"/>
            <a:ext cx="8153400" cy="3826669"/>
          </a:xfrm>
          <a:prstGeom prst="rect">
            <a:avLst/>
          </a:prstGeom>
        </p:spPr>
        <p:txBody>
          <a:bodyPr/>
          <a:lstStyle>
            <a:lvl1pPr marL="0" indent="0">
              <a:buNone/>
              <a:defRPr sz="2800"/>
            </a:lvl1pPr>
          </a:lstStyle>
          <a:p>
            <a:pPr lvl="0"/>
            <a:r>
              <a:rPr lang="en-US" dirty="0"/>
              <a:t>Edit Master text styles</a:t>
            </a:r>
          </a:p>
        </p:txBody>
      </p:sp>
      <p:sp>
        <p:nvSpPr>
          <p:cNvPr id="17" name="TextBox 16"/>
          <p:cNvSpPr txBox="1"/>
          <p:nvPr userDrawn="1"/>
        </p:nvSpPr>
        <p:spPr>
          <a:xfrm>
            <a:off x="7924800" y="6477000"/>
            <a:ext cx="1066800" cy="369332"/>
          </a:xfrm>
          <a:prstGeom prst="rect">
            <a:avLst/>
          </a:prstGeom>
          <a:noFill/>
        </p:spPr>
        <p:txBody>
          <a:bodyPr wrap="square" rtlCol="0">
            <a:spAutoFit/>
          </a:bodyPr>
          <a:lstStyle/>
          <a:p>
            <a:pPr algn="r"/>
            <a:fld id="{8A17E4C5-174A-4D27-AF82-F48E358896BB}" type="slidenum">
              <a:rPr lang="en-US" smtClean="0"/>
              <a:t>‹#›</a:t>
            </a:fld>
            <a:endParaRPr lang="en-US" dirty="0"/>
          </a:p>
        </p:txBody>
      </p:sp>
      <p:sp>
        <p:nvSpPr>
          <p:cNvPr id="5" name="Content Placeholder 4"/>
          <p:cNvSpPr>
            <a:spLocks noGrp="1"/>
          </p:cNvSpPr>
          <p:nvPr>
            <p:ph sz="quarter" idx="24"/>
          </p:nvPr>
        </p:nvSpPr>
        <p:spPr>
          <a:xfrm>
            <a:off x="4572000" y="5562600"/>
            <a:ext cx="2514600" cy="304800"/>
          </a:xfrm>
          <a:prstGeom prst="rect">
            <a:avLst/>
          </a:prstGeom>
        </p:spPr>
        <p:txBody>
          <a:bodyPr/>
          <a:lstStyle>
            <a:lvl1pPr marL="0" indent="0">
              <a:buNone/>
              <a:defRPr/>
            </a:lvl1pPr>
          </a:lstStyle>
          <a:p>
            <a:pPr lvl="0"/>
            <a:endParaRPr lang="en-US" dirty="0"/>
          </a:p>
        </p:txBody>
      </p:sp>
    </p:spTree>
    <p:extLst>
      <p:ext uri="{BB962C8B-B14F-4D97-AF65-F5344CB8AC3E}">
        <p14:creationId xmlns:p14="http://schemas.microsoft.com/office/powerpoint/2010/main" val="348997195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8_Exposition">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2" name="ObjectiveNumber" hidden="1"/>
          <p:cNvSpPr>
            <a:spLocks noGrp="1"/>
          </p:cNvSpPr>
          <p:nvPr>
            <p:ph type="body" sz="quarter" idx="15" hasCustomPrompt="1"/>
          </p:nvPr>
        </p:nvSpPr>
        <p:spPr>
          <a:xfrm>
            <a:off x="41096" y="1905000"/>
            <a:ext cx="914400" cy="381000"/>
          </a:xfrm>
          <a:prstGeom prst="rect">
            <a:avLst/>
          </a:prstGeom>
        </p:spPr>
        <p:txBody>
          <a:bodyPr anchor="t" anchorCtr="0"/>
          <a:lstStyle>
            <a:lvl1pPr algn="ctr">
              <a:buNone/>
              <a:defRPr sz="2800" b="1">
                <a:solidFill>
                  <a:srgbClr val="C30075"/>
                </a:solidFill>
              </a:defRPr>
            </a:lvl1pPr>
          </a:lstStyle>
          <a:p>
            <a:pPr lvl="0"/>
            <a:r>
              <a:rPr lang="en-US" dirty="0"/>
              <a:t>OB#</a:t>
            </a:r>
          </a:p>
        </p:txBody>
      </p:sp>
      <p:sp>
        <p:nvSpPr>
          <p:cNvPr id="14" name="ItemNumber" hidden="1"/>
          <p:cNvSpPr>
            <a:spLocks noGrp="1"/>
          </p:cNvSpPr>
          <p:nvPr>
            <p:ph type="body" sz="quarter" idx="17" hasCustomPrompt="1"/>
          </p:nvPr>
        </p:nvSpPr>
        <p:spPr>
          <a:xfrm>
            <a:off x="304800" y="4038600"/>
            <a:ext cx="914400" cy="457200"/>
          </a:xfrm>
          <a:prstGeom prst="rect">
            <a:avLst/>
          </a:prstGeom>
        </p:spPr>
        <p:txBody>
          <a:bodyPr anchor="ctr" anchorCtr="0"/>
          <a:lstStyle>
            <a:lvl1pPr>
              <a:buNone/>
              <a:defRPr/>
            </a:lvl1pPr>
          </a:lstStyle>
          <a:p>
            <a:pPr lvl="0"/>
            <a:r>
              <a:rPr lang="en-US" dirty="0"/>
              <a:t>IT#</a:t>
            </a:r>
          </a:p>
        </p:txBody>
      </p:sp>
      <p:sp>
        <p:nvSpPr>
          <p:cNvPr id="15" name="ItemTitle" hidden="1"/>
          <p:cNvSpPr>
            <a:spLocks noGrp="1"/>
          </p:cNvSpPr>
          <p:nvPr>
            <p:ph type="body" sz="quarter" idx="18" hasCustomPrompt="1"/>
          </p:nvPr>
        </p:nvSpPr>
        <p:spPr>
          <a:xfrm>
            <a:off x="0" y="1219200"/>
            <a:ext cx="9144000" cy="533400"/>
          </a:xfrm>
          <a:prstGeom prst="rect">
            <a:avLst/>
          </a:prstGeom>
        </p:spPr>
        <p:txBody>
          <a:bodyPr anchor="ctr" anchorCtr="0"/>
          <a:lstStyle>
            <a:lvl1pPr>
              <a:buNone/>
              <a:defRPr sz="3200" b="1">
                <a:solidFill>
                  <a:srgbClr val="4F74A7"/>
                </a:solidFill>
              </a:defRPr>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sp>
        <p:nvSpPr>
          <p:cNvPr id="2" name="Title 1"/>
          <p:cNvSpPr>
            <a:spLocks noGrp="1"/>
          </p:cNvSpPr>
          <p:nvPr>
            <p:ph type="title" hasCustomPrompt="1"/>
          </p:nvPr>
        </p:nvSpPr>
        <p:spPr>
          <a:xfrm>
            <a:off x="190500" y="-38100"/>
            <a:ext cx="8953500" cy="495300"/>
          </a:xfrm>
          <a:prstGeom prst="rect">
            <a:avLst/>
          </a:prstGeom>
        </p:spPr>
        <p:txBody>
          <a:bodyPr/>
          <a:lstStyle>
            <a:lvl1pPr marL="0" indent="0" algn="l">
              <a:tabLst>
                <a:tab pos="1257300" algn="l"/>
              </a:tabLst>
              <a:defRPr sz="3200">
                <a:latin typeface="Calibri" panose="020F0502020204030204" pitchFamily="34" charset="0"/>
              </a:defRPr>
            </a:lvl1pPr>
          </a:lstStyle>
          <a:p>
            <a:r>
              <a:rPr lang="en-US" dirty="0"/>
              <a:t>20.1	Click to edit Master title style</a:t>
            </a:r>
          </a:p>
        </p:txBody>
      </p:sp>
      <p:sp>
        <p:nvSpPr>
          <p:cNvPr id="4" name="Text Placeholder 3"/>
          <p:cNvSpPr>
            <a:spLocks noGrp="1"/>
          </p:cNvSpPr>
          <p:nvPr>
            <p:ph type="body" sz="quarter" idx="22"/>
          </p:nvPr>
        </p:nvSpPr>
        <p:spPr>
          <a:xfrm>
            <a:off x="166687" y="1471612"/>
            <a:ext cx="3490913" cy="457200"/>
          </a:xfrm>
          <a:prstGeom prst="rect">
            <a:avLst/>
          </a:prstGeom>
        </p:spPr>
        <p:txBody>
          <a:bodyPr/>
          <a:lstStyle>
            <a:lvl1pPr marL="0" indent="0">
              <a:buNone/>
              <a:defRPr sz="2800">
                <a:solidFill>
                  <a:srgbClr val="4F74A7"/>
                </a:solidFill>
                <a:latin typeface="Calibri" panose="020F0502020204030204" pitchFamily="34" charset="0"/>
              </a:defRPr>
            </a:lvl1pPr>
          </a:lstStyle>
          <a:p>
            <a:pPr lvl="0"/>
            <a:r>
              <a:rPr lang="en-US" dirty="0"/>
              <a:t>Edit Master text styles</a:t>
            </a:r>
          </a:p>
        </p:txBody>
      </p:sp>
      <p:sp>
        <p:nvSpPr>
          <p:cNvPr id="6" name="Text Placeholder 5"/>
          <p:cNvSpPr>
            <a:spLocks noGrp="1"/>
          </p:cNvSpPr>
          <p:nvPr>
            <p:ph type="body" sz="quarter" idx="23"/>
          </p:nvPr>
        </p:nvSpPr>
        <p:spPr>
          <a:xfrm>
            <a:off x="166687" y="2040731"/>
            <a:ext cx="3490913" cy="4055269"/>
          </a:xfrm>
          <a:prstGeom prst="rect">
            <a:avLst/>
          </a:prstGeom>
        </p:spPr>
        <p:txBody>
          <a:bodyPr/>
          <a:lstStyle>
            <a:lvl1pPr marL="0" indent="0">
              <a:buNone/>
              <a:defRPr sz="2800"/>
            </a:lvl1pPr>
          </a:lstStyle>
          <a:p>
            <a:pPr lvl="0"/>
            <a:r>
              <a:rPr lang="en-US" dirty="0"/>
              <a:t>Edit Master text styles</a:t>
            </a:r>
          </a:p>
        </p:txBody>
      </p:sp>
      <p:sp>
        <p:nvSpPr>
          <p:cNvPr id="17" name="TextBox 16"/>
          <p:cNvSpPr txBox="1"/>
          <p:nvPr userDrawn="1"/>
        </p:nvSpPr>
        <p:spPr>
          <a:xfrm>
            <a:off x="7924800" y="6477000"/>
            <a:ext cx="1066800" cy="369332"/>
          </a:xfrm>
          <a:prstGeom prst="rect">
            <a:avLst/>
          </a:prstGeom>
          <a:noFill/>
        </p:spPr>
        <p:txBody>
          <a:bodyPr wrap="square" rtlCol="0">
            <a:spAutoFit/>
          </a:bodyPr>
          <a:lstStyle/>
          <a:p>
            <a:pPr algn="r"/>
            <a:fld id="{8A17E4C5-174A-4D27-AF82-F48E358896BB}" type="slidenum">
              <a:rPr lang="en-US" smtClean="0"/>
              <a:t>‹#›</a:t>
            </a:fld>
            <a:endParaRPr lang="en-US" dirty="0"/>
          </a:p>
        </p:txBody>
      </p:sp>
    </p:spTree>
    <p:extLst>
      <p:ext uri="{BB962C8B-B14F-4D97-AF65-F5344CB8AC3E}">
        <p14:creationId xmlns:p14="http://schemas.microsoft.com/office/powerpoint/2010/main" val="9583392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4_Exposition">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2" name="ObjectiveNumber" hidden="1"/>
          <p:cNvSpPr>
            <a:spLocks noGrp="1"/>
          </p:cNvSpPr>
          <p:nvPr>
            <p:ph type="body" sz="quarter" idx="15" hasCustomPrompt="1"/>
          </p:nvPr>
        </p:nvSpPr>
        <p:spPr>
          <a:xfrm>
            <a:off x="41096" y="1905000"/>
            <a:ext cx="914400" cy="381000"/>
          </a:xfrm>
          <a:prstGeom prst="rect">
            <a:avLst/>
          </a:prstGeom>
        </p:spPr>
        <p:txBody>
          <a:bodyPr anchor="t" anchorCtr="0"/>
          <a:lstStyle>
            <a:lvl1pPr algn="ctr">
              <a:buNone/>
              <a:defRPr sz="2800" b="1">
                <a:solidFill>
                  <a:srgbClr val="C30075"/>
                </a:solidFill>
              </a:defRPr>
            </a:lvl1pPr>
          </a:lstStyle>
          <a:p>
            <a:pPr lvl="0"/>
            <a:r>
              <a:rPr lang="en-US" dirty="0"/>
              <a:t>OB#</a:t>
            </a:r>
          </a:p>
        </p:txBody>
      </p:sp>
      <p:sp>
        <p:nvSpPr>
          <p:cNvPr id="14" name="ItemNumber" hidden="1"/>
          <p:cNvSpPr>
            <a:spLocks noGrp="1"/>
          </p:cNvSpPr>
          <p:nvPr>
            <p:ph type="body" sz="quarter" idx="17" hasCustomPrompt="1"/>
          </p:nvPr>
        </p:nvSpPr>
        <p:spPr>
          <a:xfrm>
            <a:off x="304800" y="4038600"/>
            <a:ext cx="914400" cy="457200"/>
          </a:xfrm>
          <a:prstGeom prst="rect">
            <a:avLst/>
          </a:prstGeom>
        </p:spPr>
        <p:txBody>
          <a:bodyPr anchor="ctr" anchorCtr="0"/>
          <a:lstStyle>
            <a:lvl1pPr>
              <a:buNone/>
              <a:defRPr/>
            </a:lvl1pPr>
          </a:lstStyle>
          <a:p>
            <a:pPr lvl="0"/>
            <a:r>
              <a:rPr lang="en-US" dirty="0"/>
              <a:t>IT#</a:t>
            </a:r>
          </a:p>
        </p:txBody>
      </p:sp>
      <p:sp>
        <p:nvSpPr>
          <p:cNvPr id="15" name="ItemTitle" hidden="1"/>
          <p:cNvSpPr>
            <a:spLocks noGrp="1"/>
          </p:cNvSpPr>
          <p:nvPr>
            <p:ph type="body" sz="quarter" idx="18" hasCustomPrompt="1"/>
          </p:nvPr>
        </p:nvSpPr>
        <p:spPr>
          <a:xfrm>
            <a:off x="0" y="1219200"/>
            <a:ext cx="9144000" cy="533400"/>
          </a:xfrm>
          <a:prstGeom prst="rect">
            <a:avLst/>
          </a:prstGeom>
        </p:spPr>
        <p:txBody>
          <a:bodyPr anchor="ctr" anchorCtr="0"/>
          <a:lstStyle>
            <a:lvl1pPr>
              <a:buNone/>
              <a:defRPr sz="3200" b="1">
                <a:solidFill>
                  <a:srgbClr val="4F74A7"/>
                </a:solidFill>
              </a:defRPr>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sp>
        <p:nvSpPr>
          <p:cNvPr id="2" name="Title 1"/>
          <p:cNvSpPr>
            <a:spLocks noGrp="1"/>
          </p:cNvSpPr>
          <p:nvPr>
            <p:ph type="title" hasCustomPrompt="1"/>
          </p:nvPr>
        </p:nvSpPr>
        <p:spPr>
          <a:xfrm>
            <a:off x="209873" y="-38100"/>
            <a:ext cx="8953500" cy="495300"/>
          </a:xfrm>
          <a:prstGeom prst="rect">
            <a:avLst/>
          </a:prstGeom>
        </p:spPr>
        <p:txBody>
          <a:bodyPr/>
          <a:lstStyle>
            <a:lvl1pPr marL="0" indent="0" algn="l">
              <a:tabLst>
                <a:tab pos="1257300" algn="l"/>
              </a:tabLst>
              <a:defRPr sz="3200">
                <a:latin typeface="Calibri" panose="020F0502020204030204" pitchFamily="34" charset="0"/>
              </a:defRPr>
            </a:lvl1pPr>
          </a:lstStyle>
          <a:p>
            <a:r>
              <a:rPr lang="en-US" dirty="0"/>
              <a:t>20.1	Click to edit Master title style</a:t>
            </a:r>
          </a:p>
        </p:txBody>
      </p:sp>
      <p:sp>
        <p:nvSpPr>
          <p:cNvPr id="4" name="Text Placeholder 3"/>
          <p:cNvSpPr>
            <a:spLocks noGrp="1"/>
          </p:cNvSpPr>
          <p:nvPr>
            <p:ph type="body" sz="quarter" idx="22"/>
          </p:nvPr>
        </p:nvSpPr>
        <p:spPr>
          <a:xfrm>
            <a:off x="166687" y="1471612"/>
            <a:ext cx="7924800" cy="457200"/>
          </a:xfrm>
          <a:prstGeom prst="rect">
            <a:avLst/>
          </a:prstGeom>
        </p:spPr>
        <p:txBody>
          <a:bodyPr/>
          <a:lstStyle>
            <a:lvl1pPr marL="0" indent="0">
              <a:buNone/>
              <a:defRPr sz="2800">
                <a:solidFill>
                  <a:srgbClr val="4F74A7"/>
                </a:solidFill>
                <a:latin typeface="Calibri" panose="020F0502020204030204" pitchFamily="34" charset="0"/>
              </a:defRPr>
            </a:lvl1pPr>
          </a:lstStyle>
          <a:p>
            <a:pPr lvl="0"/>
            <a:r>
              <a:rPr lang="en-US" dirty="0"/>
              <a:t>Edit Master text styles</a:t>
            </a:r>
          </a:p>
        </p:txBody>
      </p:sp>
      <p:sp>
        <p:nvSpPr>
          <p:cNvPr id="6" name="Text Placeholder 5"/>
          <p:cNvSpPr>
            <a:spLocks noGrp="1"/>
          </p:cNvSpPr>
          <p:nvPr>
            <p:ph type="body" sz="quarter" idx="23"/>
          </p:nvPr>
        </p:nvSpPr>
        <p:spPr>
          <a:xfrm>
            <a:off x="166687" y="2040731"/>
            <a:ext cx="8153400" cy="2226469"/>
          </a:xfrm>
          <a:prstGeom prst="rect">
            <a:avLst/>
          </a:prstGeom>
        </p:spPr>
        <p:txBody>
          <a:bodyPr/>
          <a:lstStyle>
            <a:lvl1pPr marL="0" indent="0">
              <a:buNone/>
              <a:defRPr sz="2800"/>
            </a:lvl1pPr>
          </a:lstStyle>
          <a:p>
            <a:pPr lvl="0"/>
            <a:r>
              <a:rPr lang="en-US" dirty="0"/>
              <a:t>Edit Master text styles</a:t>
            </a:r>
          </a:p>
        </p:txBody>
      </p:sp>
      <p:sp>
        <p:nvSpPr>
          <p:cNvPr id="21" name="Text Placeholder 20"/>
          <p:cNvSpPr>
            <a:spLocks noGrp="1"/>
          </p:cNvSpPr>
          <p:nvPr>
            <p:ph type="body" sz="quarter" idx="24"/>
          </p:nvPr>
        </p:nvSpPr>
        <p:spPr>
          <a:xfrm>
            <a:off x="166687" y="4495800"/>
            <a:ext cx="8153400" cy="1143000"/>
          </a:xfrm>
          <a:prstGeom prst="rect">
            <a:avLst/>
          </a:prstGeom>
        </p:spPr>
        <p:txBody>
          <a:bodyPr/>
          <a:lstStyle>
            <a:lvl1pPr marL="0" indent="0">
              <a:buNone/>
              <a:defRPr sz="2800"/>
            </a:lvl1pPr>
          </a:lstStyle>
          <a:p>
            <a:pPr lvl="0"/>
            <a:r>
              <a:rPr lang="en-US" dirty="0"/>
              <a:t>Edit Master text styles</a:t>
            </a:r>
          </a:p>
        </p:txBody>
      </p:sp>
      <p:sp>
        <p:nvSpPr>
          <p:cNvPr id="17" name="TextBox 16"/>
          <p:cNvSpPr txBox="1"/>
          <p:nvPr userDrawn="1"/>
        </p:nvSpPr>
        <p:spPr>
          <a:xfrm>
            <a:off x="7924800" y="6477000"/>
            <a:ext cx="1066800" cy="369332"/>
          </a:xfrm>
          <a:prstGeom prst="rect">
            <a:avLst/>
          </a:prstGeom>
          <a:noFill/>
        </p:spPr>
        <p:txBody>
          <a:bodyPr wrap="square" rtlCol="0">
            <a:spAutoFit/>
          </a:bodyPr>
          <a:lstStyle/>
          <a:p>
            <a:pPr algn="r"/>
            <a:fld id="{8A17E4C5-174A-4D27-AF82-F48E358896BB}" type="slidenum">
              <a:rPr lang="en-US" smtClean="0"/>
              <a:t>‹#›</a:t>
            </a:fld>
            <a:endParaRPr lang="en-US" dirty="0"/>
          </a:p>
        </p:txBody>
      </p:sp>
    </p:spTree>
    <p:extLst>
      <p:ext uri="{BB962C8B-B14F-4D97-AF65-F5344CB8AC3E}">
        <p14:creationId xmlns:p14="http://schemas.microsoft.com/office/powerpoint/2010/main" val="252769983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9_Exposition">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2" name="ObjectiveNumber" hidden="1"/>
          <p:cNvSpPr>
            <a:spLocks noGrp="1"/>
          </p:cNvSpPr>
          <p:nvPr>
            <p:ph type="body" sz="quarter" idx="15" hasCustomPrompt="1"/>
          </p:nvPr>
        </p:nvSpPr>
        <p:spPr>
          <a:xfrm>
            <a:off x="41096" y="1905000"/>
            <a:ext cx="914400" cy="381000"/>
          </a:xfrm>
          <a:prstGeom prst="rect">
            <a:avLst/>
          </a:prstGeom>
        </p:spPr>
        <p:txBody>
          <a:bodyPr anchor="t" anchorCtr="0"/>
          <a:lstStyle>
            <a:lvl1pPr algn="ctr">
              <a:buNone/>
              <a:defRPr sz="2800" b="1">
                <a:solidFill>
                  <a:srgbClr val="C30075"/>
                </a:solidFill>
              </a:defRPr>
            </a:lvl1pPr>
          </a:lstStyle>
          <a:p>
            <a:pPr lvl="0"/>
            <a:r>
              <a:rPr lang="en-US" dirty="0"/>
              <a:t>OB#</a:t>
            </a:r>
          </a:p>
        </p:txBody>
      </p:sp>
      <p:sp>
        <p:nvSpPr>
          <p:cNvPr id="14" name="ItemNumber" hidden="1"/>
          <p:cNvSpPr>
            <a:spLocks noGrp="1"/>
          </p:cNvSpPr>
          <p:nvPr>
            <p:ph type="body" sz="quarter" idx="17" hasCustomPrompt="1"/>
          </p:nvPr>
        </p:nvSpPr>
        <p:spPr>
          <a:xfrm>
            <a:off x="304800" y="4038600"/>
            <a:ext cx="914400" cy="457200"/>
          </a:xfrm>
          <a:prstGeom prst="rect">
            <a:avLst/>
          </a:prstGeom>
        </p:spPr>
        <p:txBody>
          <a:bodyPr anchor="ctr" anchorCtr="0"/>
          <a:lstStyle>
            <a:lvl1pPr>
              <a:buNone/>
              <a:defRPr/>
            </a:lvl1pPr>
          </a:lstStyle>
          <a:p>
            <a:pPr lvl="0"/>
            <a:r>
              <a:rPr lang="en-US" dirty="0"/>
              <a:t>IT#</a:t>
            </a:r>
          </a:p>
        </p:txBody>
      </p:sp>
      <p:sp>
        <p:nvSpPr>
          <p:cNvPr id="15" name="ItemTitle" hidden="1"/>
          <p:cNvSpPr>
            <a:spLocks noGrp="1"/>
          </p:cNvSpPr>
          <p:nvPr>
            <p:ph type="body" sz="quarter" idx="18" hasCustomPrompt="1"/>
          </p:nvPr>
        </p:nvSpPr>
        <p:spPr>
          <a:xfrm>
            <a:off x="0" y="1219200"/>
            <a:ext cx="9144000" cy="533400"/>
          </a:xfrm>
          <a:prstGeom prst="rect">
            <a:avLst/>
          </a:prstGeom>
        </p:spPr>
        <p:txBody>
          <a:bodyPr anchor="ctr" anchorCtr="0"/>
          <a:lstStyle>
            <a:lvl1pPr>
              <a:buNone/>
              <a:defRPr sz="3200" b="1">
                <a:solidFill>
                  <a:srgbClr val="4F74A7"/>
                </a:solidFill>
              </a:defRPr>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sp>
        <p:nvSpPr>
          <p:cNvPr id="2" name="Title 1"/>
          <p:cNvSpPr>
            <a:spLocks noGrp="1"/>
          </p:cNvSpPr>
          <p:nvPr>
            <p:ph type="title" hasCustomPrompt="1"/>
          </p:nvPr>
        </p:nvSpPr>
        <p:spPr>
          <a:xfrm>
            <a:off x="152400" y="-38100"/>
            <a:ext cx="8953500" cy="495300"/>
          </a:xfrm>
          <a:prstGeom prst="rect">
            <a:avLst/>
          </a:prstGeom>
        </p:spPr>
        <p:txBody>
          <a:bodyPr/>
          <a:lstStyle>
            <a:lvl1pPr marL="0" indent="0" algn="l">
              <a:tabLst>
                <a:tab pos="1257300" algn="l"/>
              </a:tabLst>
              <a:defRPr sz="3200">
                <a:latin typeface="Calibri" panose="020F0502020204030204" pitchFamily="34" charset="0"/>
              </a:defRPr>
            </a:lvl1pPr>
          </a:lstStyle>
          <a:p>
            <a:r>
              <a:rPr lang="en-US" dirty="0"/>
              <a:t>20.1	Click to edit Master title style</a:t>
            </a:r>
          </a:p>
        </p:txBody>
      </p:sp>
      <p:sp>
        <p:nvSpPr>
          <p:cNvPr id="4" name="Text Placeholder 3"/>
          <p:cNvSpPr>
            <a:spLocks noGrp="1"/>
          </p:cNvSpPr>
          <p:nvPr>
            <p:ph type="body" sz="quarter" idx="22"/>
          </p:nvPr>
        </p:nvSpPr>
        <p:spPr>
          <a:xfrm>
            <a:off x="166687" y="1471612"/>
            <a:ext cx="7924800" cy="457200"/>
          </a:xfrm>
          <a:prstGeom prst="rect">
            <a:avLst/>
          </a:prstGeom>
        </p:spPr>
        <p:txBody>
          <a:bodyPr/>
          <a:lstStyle>
            <a:lvl1pPr marL="0" indent="0">
              <a:buNone/>
              <a:defRPr sz="2800">
                <a:solidFill>
                  <a:srgbClr val="4F74A7"/>
                </a:solidFill>
                <a:latin typeface="Calibri" panose="020F0502020204030204" pitchFamily="34" charset="0"/>
              </a:defRPr>
            </a:lvl1pPr>
          </a:lstStyle>
          <a:p>
            <a:pPr lvl="0"/>
            <a:r>
              <a:rPr lang="en-US" dirty="0"/>
              <a:t>Edit Master text styles</a:t>
            </a:r>
          </a:p>
        </p:txBody>
      </p:sp>
      <p:sp>
        <p:nvSpPr>
          <p:cNvPr id="6" name="Text Placeholder 5"/>
          <p:cNvSpPr>
            <a:spLocks noGrp="1"/>
          </p:cNvSpPr>
          <p:nvPr>
            <p:ph type="body" sz="quarter" idx="23"/>
          </p:nvPr>
        </p:nvSpPr>
        <p:spPr>
          <a:xfrm>
            <a:off x="166687" y="2040731"/>
            <a:ext cx="8153400" cy="802481"/>
          </a:xfrm>
          <a:prstGeom prst="rect">
            <a:avLst/>
          </a:prstGeom>
        </p:spPr>
        <p:txBody>
          <a:bodyPr/>
          <a:lstStyle>
            <a:lvl1pPr marL="0" indent="0">
              <a:buNone/>
              <a:defRPr sz="2800"/>
            </a:lvl1pPr>
          </a:lstStyle>
          <a:p>
            <a:pPr lvl="0"/>
            <a:r>
              <a:rPr lang="en-US" dirty="0"/>
              <a:t>Edit Master text styles</a:t>
            </a:r>
          </a:p>
        </p:txBody>
      </p:sp>
      <p:sp>
        <p:nvSpPr>
          <p:cNvPr id="21" name="Text Placeholder 20"/>
          <p:cNvSpPr>
            <a:spLocks noGrp="1"/>
          </p:cNvSpPr>
          <p:nvPr>
            <p:ph type="body" sz="quarter" idx="24"/>
          </p:nvPr>
        </p:nvSpPr>
        <p:spPr>
          <a:xfrm>
            <a:off x="166687" y="4495800"/>
            <a:ext cx="8153400" cy="1143000"/>
          </a:xfrm>
          <a:prstGeom prst="rect">
            <a:avLst/>
          </a:prstGeom>
        </p:spPr>
        <p:txBody>
          <a:bodyPr/>
          <a:lstStyle>
            <a:lvl1pPr marL="0" indent="0">
              <a:buNone/>
              <a:defRPr sz="2800"/>
            </a:lvl1pPr>
          </a:lstStyle>
          <a:p>
            <a:pPr lvl="0"/>
            <a:r>
              <a:rPr lang="en-US" dirty="0"/>
              <a:t>Edit Master text styles</a:t>
            </a:r>
          </a:p>
        </p:txBody>
      </p:sp>
      <p:sp>
        <p:nvSpPr>
          <p:cNvPr id="5" name="Text Placeholder 4"/>
          <p:cNvSpPr>
            <a:spLocks noGrp="1"/>
          </p:cNvSpPr>
          <p:nvPr>
            <p:ph type="body" sz="quarter" idx="25"/>
          </p:nvPr>
        </p:nvSpPr>
        <p:spPr>
          <a:xfrm>
            <a:off x="228600" y="3352800"/>
            <a:ext cx="1388270" cy="685800"/>
          </a:xfrm>
          <a:prstGeom prst="rect">
            <a:avLst/>
          </a:prstGeom>
        </p:spPr>
        <p:txBody>
          <a:bodyPr/>
          <a:lstStyle>
            <a:lvl1pPr marL="0" indent="0">
              <a:buNone/>
              <a:defRPr sz="2400"/>
            </a:lvl1pPr>
          </a:lstStyle>
          <a:p>
            <a:pPr lvl="0"/>
            <a:r>
              <a:rPr lang="en-US" dirty="0"/>
              <a:t>Edit</a:t>
            </a:r>
          </a:p>
        </p:txBody>
      </p:sp>
      <p:sp>
        <p:nvSpPr>
          <p:cNvPr id="13" name="Text Placeholder 12"/>
          <p:cNvSpPr>
            <a:spLocks noGrp="1"/>
          </p:cNvSpPr>
          <p:nvPr>
            <p:ph type="body" sz="quarter" idx="26"/>
          </p:nvPr>
        </p:nvSpPr>
        <p:spPr>
          <a:xfrm>
            <a:off x="2057401" y="3352800"/>
            <a:ext cx="1295400" cy="685800"/>
          </a:xfrm>
          <a:prstGeom prst="rect">
            <a:avLst/>
          </a:prstGeom>
        </p:spPr>
        <p:txBody>
          <a:bodyPr/>
          <a:lstStyle>
            <a:lvl1pPr marL="0" indent="0">
              <a:buNone/>
              <a:defRPr sz="2400"/>
            </a:lvl1pPr>
          </a:lstStyle>
          <a:p>
            <a:pPr lvl="0"/>
            <a:r>
              <a:rPr lang="en-US" dirty="0"/>
              <a:t>Edit</a:t>
            </a:r>
          </a:p>
        </p:txBody>
      </p:sp>
      <p:sp>
        <p:nvSpPr>
          <p:cNvPr id="19" name="Text Placeholder 18"/>
          <p:cNvSpPr>
            <a:spLocks noGrp="1"/>
          </p:cNvSpPr>
          <p:nvPr>
            <p:ph type="body" sz="quarter" idx="27"/>
          </p:nvPr>
        </p:nvSpPr>
        <p:spPr>
          <a:xfrm>
            <a:off x="4129087" y="3352800"/>
            <a:ext cx="1281113" cy="685800"/>
          </a:xfrm>
          <a:prstGeom prst="rect">
            <a:avLst/>
          </a:prstGeom>
        </p:spPr>
        <p:txBody>
          <a:bodyPr/>
          <a:lstStyle>
            <a:lvl1pPr marL="0" indent="0">
              <a:buNone/>
              <a:defRPr sz="2400"/>
            </a:lvl1pPr>
          </a:lstStyle>
          <a:p>
            <a:pPr lvl="0"/>
            <a:r>
              <a:rPr lang="en-US" dirty="0"/>
              <a:t>Edit</a:t>
            </a:r>
          </a:p>
        </p:txBody>
      </p:sp>
      <p:sp>
        <p:nvSpPr>
          <p:cNvPr id="22" name="Text Placeholder 21"/>
          <p:cNvSpPr>
            <a:spLocks noGrp="1"/>
          </p:cNvSpPr>
          <p:nvPr>
            <p:ph type="body" sz="quarter" idx="28"/>
          </p:nvPr>
        </p:nvSpPr>
        <p:spPr>
          <a:xfrm>
            <a:off x="6048374" y="3352800"/>
            <a:ext cx="1190626" cy="685800"/>
          </a:xfrm>
          <a:prstGeom prst="rect">
            <a:avLst/>
          </a:prstGeom>
        </p:spPr>
        <p:txBody>
          <a:bodyPr/>
          <a:lstStyle>
            <a:lvl1pPr marL="0" indent="0">
              <a:buNone/>
              <a:defRPr sz="2400"/>
            </a:lvl1pPr>
          </a:lstStyle>
          <a:p>
            <a:pPr lvl="0"/>
            <a:r>
              <a:rPr lang="en-US" dirty="0"/>
              <a:t>Edit</a:t>
            </a:r>
          </a:p>
        </p:txBody>
      </p:sp>
      <p:sp>
        <p:nvSpPr>
          <p:cNvPr id="24" name="Text Placeholder 23"/>
          <p:cNvSpPr>
            <a:spLocks noGrp="1"/>
          </p:cNvSpPr>
          <p:nvPr>
            <p:ph type="body" sz="quarter" idx="29"/>
          </p:nvPr>
        </p:nvSpPr>
        <p:spPr>
          <a:xfrm>
            <a:off x="7755731" y="3352800"/>
            <a:ext cx="1083469" cy="685800"/>
          </a:xfrm>
          <a:prstGeom prst="rect">
            <a:avLst/>
          </a:prstGeom>
        </p:spPr>
        <p:txBody>
          <a:bodyPr/>
          <a:lstStyle>
            <a:lvl1pPr marL="0" indent="0">
              <a:buNone/>
              <a:defRPr sz="2400"/>
            </a:lvl1pPr>
          </a:lstStyle>
          <a:p>
            <a:pPr lvl="0"/>
            <a:r>
              <a:rPr lang="en-US" dirty="0"/>
              <a:t>Edit</a:t>
            </a:r>
          </a:p>
        </p:txBody>
      </p:sp>
      <p:sp>
        <p:nvSpPr>
          <p:cNvPr id="20" name="TextBox 19"/>
          <p:cNvSpPr txBox="1"/>
          <p:nvPr userDrawn="1"/>
        </p:nvSpPr>
        <p:spPr>
          <a:xfrm>
            <a:off x="7924800" y="6477000"/>
            <a:ext cx="1066800" cy="369332"/>
          </a:xfrm>
          <a:prstGeom prst="rect">
            <a:avLst/>
          </a:prstGeom>
          <a:noFill/>
        </p:spPr>
        <p:txBody>
          <a:bodyPr wrap="square" rtlCol="0">
            <a:spAutoFit/>
          </a:bodyPr>
          <a:lstStyle/>
          <a:p>
            <a:pPr algn="r"/>
            <a:fld id="{8A17E4C5-174A-4D27-AF82-F48E358896BB}" type="slidenum">
              <a:rPr lang="en-US" smtClean="0"/>
              <a:t>‹#›</a:t>
            </a:fld>
            <a:endParaRPr lang="en-US" dirty="0"/>
          </a:p>
        </p:txBody>
      </p:sp>
    </p:spTree>
    <p:extLst>
      <p:ext uri="{BB962C8B-B14F-4D97-AF65-F5344CB8AC3E}">
        <p14:creationId xmlns:p14="http://schemas.microsoft.com/office/powerpoint/2010/main" val="177270764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_Exposition">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2" name="ObjectiveNumber" hidden="1"/>
          <p:cNvSpPr>
            <a:spLocks noGrp="1"/>
          </p:cNvSpPr>
          <p:nvPr>
            <p:ph type="body" sz="quarter" idx="15" hasCustomPrompt="1"/>
          </p:nvPr>
        </p:nvSpPr>
        <p:spPr>
          <a:xfrm>
            <a:off x="41096" y="1905000"/>
            <a:ext cx="914400" cy="381000"/>
          </a:xfrm>
          <a:prstGeom prst="rect">
            <a:avLst/>
          </a:prstGeom>
        </p:spPr>
        <p:txBody>
          <a:bodyPr anchor="t" anchorCtr="0"/>
          <a:lstStyle>
            <a:lvl1pPr algn="ctr">
              <a:buNone/>
              <a:defRPr sz="2800" b="1">
                <a:solidFill>
                  <a:srgbClr val="C30075"/>
                </a:solidFill>
              </a:defRPr>
            </a:lvl1pPr>
          </a:lstStyle>
          <a:p>
            <a:pPr lvl="0"/>
            <a:r>
              <a:rPr lang="en-US" dirty="0"/>
              <a:t>OB#</a:t>
            </a:r>
          </a:p>
        </p:txBody>
      </p:sp>
      <p:sp>
        <p:nvSpPr>
          <p:cNvPr id="14" name="ItemNumber" hidden="1"/>
          <p:cNvSpPr>
            <a:spLocks noGrp="1"/>
          </p:cNvSpPr>
          <p:nvPr>
            <p:ph type="body" sz="quarter" idx="17" hasCustomPrompt="1"/>
          </p:nvPr>
        </p:nvSpPr>
        <p:spPr>
          <a:xfrm>
            <a:off x="304800" y="4038600"/>
            <a:ext cx="914400" cy="457200"/>
          </a:xfrm>
          <a:prstGeom prst="rect">
            <a:avLst/>
          </a:prstGeom>
        </p:spPr>
        <p:txBody>
          <a:bodyPr anchor="ctr" anchorCtr="0"/>
          <a:lstStyle>
            <a:lvl1pPr>
              <a:buNone/>
              <a:defRPr/>
            </a:lvl1pPr>
          </a:lstStyle>
          <a:p>
            <a:pPr lvl="0"/>
            <a:r>
              <a:rPr lang="en-US" dirty="0"/>
              <a:t>IT#</a:t>
            </a:r>
          </a:p>
        </p:txBody>
      </p:sp>
      <p:sp>
        <p:nvSpPr>
          <p:cNvPr id="15" name="ItemTitle" hidden="1"/>
          <p:cNvSpPr>
            <a:spLocks noGrp="1"/>
          </p:cNvSpPr>
          <p:nvPr>
            <p:ph type="body" sz="quarter" idx="18" hasCustomPrompt="1"/>
          </p:nvPr>
        </p:nvSpPr>
        <p:spPr>
          <a:xfrm>
            <a:off x="0" y="1219200"/>
            <a:ext cx="9144000" cy="533400"/>
          </a:xfrm>
          <a:prstGeom prst="rect">
            <a:avLst/>
          </a:prstGeom>
        </p:spPr>
        <p:txBody>
          <a:bodyPr anchor="ctr" anchorCtr="0"/>
          <a:lstStyle>
            <a:lvl1pPr>
              <a:buNone/>
              <a:defRPr sz="3200" b="1">
                <a:solidFill>
                  <a:srgbClr val="4F74A7"/>
                </a:solidFill>
              </a:defRPr>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sp>
        <p:nvSpPr>
          <p:cNvPr id="2" name="Title 1"/>
          <p:cNvSpPr>
            <a:spLocks noGrp="1"/>
          </p:cNvSpPr>
          <p:nvPr>
            <p:ph type="title" hasCustomPrompt="1"/>
          </p:nvPr>
        </p:nvSpPr>
        <p:spPr>
          <a:xfrm>
            <a:off x="190500" y="-38100"/>
            <a:ext cx="8953500" cy="495300"/>
          </a:xfrm>
          <a:prstGeom prst="rect">
            <a:avLst/>
          </a:prstGeom>
        </p:spPr>
        <p:txBody>
          <a:bodyPr/>
          <a:lstStyle>
            <a:lvl1pPr marL="0" indent="0" algn="l">
              <a:tabLst>
                <a:tab pos="1257300" algn="l"/>
              </a:tabLst>
              <a:defRPr sz="3200">
                <a:latin typeface="Calibri" panose="020F0502020204030204" pitchFamily="34" charset="0"/>
              </a:defRPr>
            </a:lvl1pPr>
          </a:lstStyle>
          <a:p>
            <a:r>
              <a:rPr lang="en-US" dirty="0"/>
              <a:t>20.1	Click to edit Master title style</a:t>
            </a:r>
          </a:p>
        </p:txBody>
      </p:sp>
      <p:sp>
        <p:nvSpPr>
          <p:cNvPr id="4" name="Text Placeholder 3"/>
          <p:cNvSpPr>
            <a:spLocks noGrp="1"/>
          </p:cNvSpPr>
          <p:nvPr>
            <p:ph type="body" sz="quarter" idx="22"/>
          </p:nvPr>
        </p:nvSpPr>
        <p:spPr>
          <a:xfrm>
            <a:off x="190500" y="1166812"/>
            <a:ext cx="7924800" cy="457200"/>
          </a:xfrm>
          <a:prstGeom prst="rect">
            <a:avLst/>
          </a:prstGeom>
        </p:spPr>
        <p:txBody>
          <a:bodyPr/>
          <a:lstStyle>
            <a:lvl1pPr marL="0" indent="0">
              <a:buNone/>
              <a:defRPr sz="2800">
                <a:solidFill>
                  <a:srgbClr val="4F74A7"/>
                </a:solidFill>
                <a:latin typeface="Calibri" panose="020F0502020204030204" pitchFamily="34" charset="0"/>
              </a:defRPr>
            </a:lvl1pPr>
          </a:lstStyle>
          <a:p>
            <a:pPr lvl="0"/>
            <a:r>
              <a:rPr lang="en-US" dirty="0"/>
              <a:t>Edit Master text styles</a:t>
            </a:r>
          </a:p>
        </p:txBody>
      </p:sp>
      <p:sp>
        <p:nvSpPr>
          <p:cNvPr id="6" name="Text Placeholder 5"/>
          <p:cNvSpPr>
            <a:spLocks noGrp="1"/>
          </p:cNvSpPr>
          <p:nvPr>
            <p:ph type="body" sz="quarter" idx="23"/>
          </p:nvPr>
        </p:nvSpPr>
        <p:spPr>
          <a:xfrm>
            <a:off x="176645" y="1862137"/>
            <a:ext cx="8153400" cy="881064"/>
          </a:xfrm>
          <a:prstGeom prst="rect">
            <a:avLst/>
          </a:prstGeom>
        </p:spPr>
        <p:txBody>
          <a:bodyPr/>
          <a:lstStyle>
            <a:lvl1pPr marL="0" indent="0">
              <a:buNone/>
              <a:defRPr sz="2800"/>
            </a:lvl1pPr>
          </a:lstStyle>
          <a:p>
            <a:pPr lvl="0"/>
            <a:r>
              <a:rPr lang="en-US" dirty="0"/>
              <a:t>Edit Master text styles</a:t>
            </a:r>
          </a:p>
        </p:txBody>
      </p:sp>
      <p:sp>
        <p:nvSpPr>
          <p:cNvPr id="5" name="Table Placeholder 4"/>
          <p:cNvSpPr>
            <a:spLocks noGrp="1"/>
          </p:cNvSpPr>
          <p:nvPr>
            <p:ph type="tbl" sz="quarter" idx="24"/>
          </p:nvPr>
        </p:nvSpPr>
        <p:spPr>
          <a:xfrm>
            <a:off x="204355" y="3733799"/>
            <a:ext cx="8153400" cy="2819401"/>
          </a:xfrm>
          <a:prstGeom prst="rect">
            <a:avLst/>
          </a:prstGeom>
        </p:spPr>
        <p:txBody>
          <a:bodyPr/>
          <a:lstStyle/>
          <a:p>
            <a:endParaRPr lang="en-US" dirty="0"/>
          </a:p>
        </p:txBody>
      </p:sp>
      <p:sp>
        <p:nvSpPr>
          <p:cNvPr id="13" name="Text Placeholder 12"/>
          <p:cNvSpPr>
            <a:spLocks noGrp="1"/>
          </p:cNvSpPr>
          <p:nvPr>
            <p:ph type="body" sz="quarter" idx="25"/>
          </p:nvPr>
        </p:nvSpPr>
        <p:spPr>
          <a:xfrm>
            <a:off x="176213" y="2971800"/>
            <a:ext cx="8181975" cy="533400"/>
          </a:xfrm>
          <a:prstGeom prst="rect">
            <a:avLst/>
          </a:prstGeom>
        </p:spPr>
        <p:txBody>
          <a:bodyPr/>
          <a:lstStyle>
            <a:lvl1pPr marL="0" indent="0">
              <a:buNone/>
              <a:defRPr sz="2000">
                <a:latin typeface="Calibri" panose="020F0502020204030204" pitchFamily="34" charset="0"/>
              </a:defRPr>
            </a:lvl1pPr>
          </a:lstStyle>
          <a:p>
            <a:pPr lvl="0"/>
            <a:r>
              <a:rPr lang="en-US" dirty="0"/>
              <a:t>Edit Master text styles</a:t>
            </a:r>
          </a:p>
        </p:txBody>
      </p:sp>
      <p:sp>
        <p:nvSpPr>
          <p:cNvPr id="11" name="Content Placeholder 10"/>
          <p:cNvSpPr>
            <a:spLocks noGrp="1"/>
          </p:cNvSpPr>
          <p:nvPr>
            <p:ph sz="quarter" idx="26"/>
          </p:nvPr>
        </p:nvSpPr>
        <p:spPr>
          <a:xfrm>
            <a:off x="2514600" y="-1600200"/>
            <a:ext cx="5257800" cy="1066800"/>
          </a:xfrm>
          <a:prstGeom prst="rect">
            <a:avLst/>
          </a:prstGeom>
        </p:spPr>
        <p:txBody>
          <a:bodyPr/>
          <a:lstStyle>
            <a:lvl1pPr marL="0" indent="0">
              <a:buNone/>
              <a:defRPr sz="700"/>
            </a:lvl1pPr>
          </a:lstStyle>
          <a:p>
            <a:pPr lvl="0"/>
            <a:r>
              <a:rPr lang="en-US" dirty="0"/>
              <a:t>Edit Master text styles</a:t>
            </a:r>
          </a:p>
        </p:txBody>
      </p:sp>
      <p:sp>
        <p:nvSpPr>
          <p:cNvPr id="17" name="TextBox 16"/>
          <p:cNvSpPr txBox="1"/>
          <p:nvPr userDrawn="1"/>
        </p:nvSpPr>
        <p:spPr>
          <a:xfrm>
            <a:off x="7924800" y="6477000"/>
            <a:ext cx="1066800" cy="369332"/>
          </a:xfrm>
          <a:prstGeom prst="rect">
            <a:avLst/>
          </a:prstGeom>
          <a:noFill/>
        </p:spPr>
        <p:txBody>
          <a:bodyPr wrap="square" rtlCol="0">
            <a:spAutoFit/>
          </a:bodyPr>
          <a:lstStyle/>
          <a:p>
            <a:pPr algn="r"/>
            <a:fld id="{8A17E4C5-174A-4D27-AF82-F48E358896BB}" type="slidenum">
              <a:rPr lang="en-US" smtClean="0"/>
              <a:t>‹#›</a:t>
            </a:fld>
            <a:endParaRPr lang="en-US" dirty="0"/>
          </a:p>
        </p:txBody>
      </p:sp>
    </p:spTree>
    <p:extLst>
      <p:ext uri="{BB962C8B-B14F-4D97-AF65-F5344CB8AC3E}">
        <p14:creationId xmlns:p14="http://schemas.microsoft.com/office/powerpoint/2010/main" val="171787784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Exposition">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2" name="ObjectiveNumber" hidden="1"/>
          <p:cNvSpPr>
            <a:spLocks noGrp="1"/>
          </p:cNvSpPr>
          <p:nvPr>
            <p:ph type="body" sz="quarter" idx="15" hasCustomPrompt="1"/>
          </p:nvPr>
        </p:nvSpPr>
        <p:spPr>
          <a:xfrm>
            <a:off x="41096" y="1905000"/>
            <a:ext cx="914400" cy="381000"/>
          </a:xfrm>
          <a:prstGeom prst="rect">
            <a:avLst/>
          </a:prstGeom>
        </p:spPr>
        <p:txBody>
          <a:bodyPr anchor="t" anchorCtr="0"/>
          <a:lstStyle>
            <a:lvl1pPr algn="ctr">
              <a:buNone/>
              <a:defRPr sz="2800" b="1">
                <a:solidFill>
                  <a:srgbClr val="C30075"/>
                </a:solidFill>
              </a:defRPr>
            </a:lvl1pPr>
          </a:lstStyle>
          <a:p>
            <a:pPr lvl="0"/>
            <a:r>
              <a:rPr lang="en-US" dirty="0"/>
              <a:t>OB#</a:t>
            </a:r>
          </a:p>
        </p:txBody>
      </p:sp>
      <p:sp>
        <p:nvSpPr>
          <p:cNvPr id="14" name="ItemNumber" hidden="1"/>
          <p:cNvSpPr>
            <a:spLocks noGrp="1"/>
          </p:cNvSpPr>
          <p:nvPr>
            <p:ph type="body" sz="quarter" idx="17" hasCustomPrompt="1"/>
          </p:nvPr>
        </p:nvSpPr>
        <p:spPr>
          <a:xfrm>
            <a:off x="304800" y="4038600"/>
            <a:ext cx="914400" cy="457200"/>
          </a:xfrm>
          <a:prstGeom prst="rect">
            <a:avLst/>
          </a:prstGeom>
        </p:spPr>
        <p:txBody>
          <a:bodyPr anchor="ctr" anchorCtr="0"/>
          <a:lstStyle>
            <a:lvl1pPr>
              <a:buNone/>
              <a:defRPr/>
            </a:lvl1pPr>
          </a:lstStyle>
          <a:p>
            <a:pPr lvl="0"/>
            <a:r>
              <a:rPr lang="en-US" dirty="0"/>
              <a:t>IT#</a:t>
            </a:r>
          </a:p>
        </p:txBody>
      </p:sp>
      <p:sp>
        <p:nvSpPr>
          <p:cNvPr id="15" name="ItemTitle" hidden="1"/>
          <p:cNvSpPr>
            <a:spLocks noGrp="1"/>
          </p:cNvSpPr>
          <p:nvPr>
            <p:ph type="body" sz="quarter" idx="18" hasCustomPrompt="1"/>
          </p:nvPr>
        </p:nvSpPr>
        <p:spPr>
          <a:xfrm>
            <a:off x="0" y="1219200"/>
            <a:ext cx="9144000" cy="533400"/>
          </a:xfrm>
          <a:prstGeom prst="rect">
            <a:avLst/>
          </a:prstGeom>
        </p:spPr>
        <p:txBody>
          <a:bodyPr anchor="ctr" anchorCtr="0"/>
          <a:lstStyle>
            <a:lvl1pPr>
              <a:buNone/>
              <a:defRPr sz="3200" b="1">
                <a:solidFill>
                  <a:srgbClr val="4F74A7"/>
                </a:solidFill>
              </a:defRPr>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sp>
        <p:nvSpPr>
          <p:cNvPr id="2" name="Title 1"/>
          <p:cNvSpPr>
            <a:spLocks noGrp="1"/>
          </p:cNvSpPr>
          <p:nvPr>
            <p:ph type="title" hasCustomPrompt="1"/>
          </p:nvPr>
        </p:nvSpPr>
        <p:spPr>
          <a:xfrm>
            <a:off x="381000" y="0"/>
            <a:ext cx="8077200" cy="457200"/>
          </a:xfrm>
          <a:prstGeom prst="rect">
            <a:avLst/>
          </a:prstGeom>
        </p:spPr>
        <p:txBody>
          <a:bodyPr/>
          <a:lstStyle>
            <a:lvl1pPr>
              <a:defRPr sz="3200">
                <a:solidFill>
                  <a:schemeClr val="bg1"/>
                </a:solidFill>
                <a:latin typeface="Calibri" panose="020F0502020204030204" pitchFamily="34" charset="0"/>
              </a:defRPr>
            </a:lvl1pPr>
          </a:lstStyle>
          <a:p>
            <a:r>
              <a:rPr lang="en-US" dirty="0"/>
              <a:t>				Click to edit Master title style</a:t>
            </a:r>
          </a:p>
        </p:txBody>
      </p:sp>
    </p:spTree>
    <p:extLst>
      <p:ext uri="{BB962C8B-B14F-4D97-AF65-F5344CB8AC3E}">
        <p14:creationId xmlns:p14="http://schemas.microsoft.com/office/powerpoint/2010/main" val="14347595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Sections">
    <p:spTree>
      <p:nvGrpSpPr>
        <p:cNvPr id="1" name=""/>
        <p:cNvGrpSpPr/>
        <p:nvPr/>
      </p:nvGrpSpPr>
      <p:grpSpPr>
        <a:xfrm>
          <a:off x="0" y="0"/>
          <a:ext cx="0" cy="0"/>
          <a:chOff x="0" y="0"/>
          <a:chExt cx="0" cy="0"/>
        </a:xfrm>
      </p:grpSpPr>
      <p:sp>
        <p:nvSpPr>
          <p:cNvPr id="6" name="ChapterNumber"/>
          <p:cNvSpPr>
            <a:spLocks noGrp="1"/>
          </p:cNvSpPr>
          <p:nvPr>
            <p:ph type="body" sz="quarter" idx="10" hasCustomPrompt="1"/>
          </p:nvPr>
        </p:nvSpPr>
        <p:spPr>
          <a:xfrm>
            <a:off x="2212848" y="100584"/>
            <a:ext cx="1216152" cy="685800"/>
          </a:xfrm>
          <a:prstGeom prst="rect">
            <a:avLst/>
          </a:prstGeom>
        </p:spPr>
        <p:txBody>
          <a:bodyPr anchor="ctr" anchorCtr="1"/>
          <a:lstStyle>
            <a:lvl1pPr marL="0" indent="0" algn="l" defTabSz="914400" rtl="0" eaLnBrk="1" latinLnBrk="0" hangingPunct="1">
              <a:spcBef>
                <a:spcPct val="20000"/>
              </a:spcBef>
              <a:buFont typeface="Arial" pitchFamily="34" charset="0"/>
              <a:buNone/>
              <a:defRPr sz="6000">
                <a:solidFill>
                  <a:srgbClr val="939598"/>
                </a:solidFill>
                <a:latin typeface="Helvetica" pitchFamily="34" charset="0"/>
                <a:cs typeface="Helvetica" pitchFamily="34" charset="0"/>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dirty="0"/>
              <a:t>XX</a:t>
            </a:r>
          </a:p>
        </p:txBody>
      </p:sp>
      <p:sp>
        <p:nvSpPr>
          <p:cNvPr id="7" name="ChapterTitle"/>
          <p:cNvSpPr>
            <a:spLocks noGrp="1"/>
          </p:cNvSpPr>
          <p:nvPr>
            <p:ph type="body" sz="quarter" idx="11" hasCustomPrompt="1"/>
          </p:nvPr>
        </p:nvSpPr>
        <p:spPr>
          <a:xfrm>
            <a:off x="3429000" y="0"/>
            <a:ext cx="5715000" cy="1499616"/>
          </a:xfrm>
          <a:prstGeom prst="rect">
            <a:avLst/>
          </a:prstGeom>
        </p:spPr>
        <p:txBody>
          <a:bodyPr tIns="0" bIns="0"/>
          <a:lstStyle>
            <a:lvl1pPr marL="0" indent="0" algn="l" defTabSz="914400" rtl="0" eaLnBrk="1" latinLnBrk="0" hangingPunct="1">
              <a:spcBef>
                <a:spcPct val="20000"/>
              </a:spcBef>
              <a:buFont typeface="Arial" pitchFamily="34" charset="0"/>
              <a:buNone/>
              <a:defRPr sz="3200">
                <a:latin typeface="Helvetica" pitchFamily="34" charset="0"/>
                <a:cs typeface="Helvetica" pitchFamily="34" charset="0"/>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dirty="0" err="1"/>
              <a:t>ChapterTitle</a:t>
            </a:r>
            <a:endParaRPr lang="en-US" dirty="0"/>
          </a:p>
        </p:txBody>
      </p:sp>
      <p:sp>
        <p:nvSpPr>
          <p:cNvPr id="8" name="ChapterSubTitle" hidden="1"/>
          <p:cNvSpPr>
            <a:spLocks noGrp="1"/>
          </p:cNvSpPr>
          <p:nvPr>
            <p:ph type="body" sz="quarter" idx="12" hasCustomPrompt="1"/>
          </p:nvPr>
        </p:nvSpPr>
        <p:spPr>
          <a:xfrm>
            <a:off x="1270000" y="1270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ChapterSubTitle</a:t>
            </a:r>
          </a:p>
        </p:txBody>
      </p:sp>
      <p:sp>
        <p:nvSpPr>
          <p:cNvPr id="9" name="SectionNumber" hidden="1"/>
          <p:cNvSpPr>
            <a:spLocks noGrp="1"/>
          </p:cNvSpPr>
          <p:nvPr>
            <p:ph type="body" sz="quarter" idx="13" hasCustomPrompt="1"/>
          </p:nvPr>
        </p:nvSpPr>
        <p:spPr>
          <a:xfrm>
            <a:off x="1270000" y="1778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SectionNumber</a:t>
            </a:r>
          </a:p>
        </p:txBody>
      </p:sp>
      <p:sp>
        <p:nvSpPr>
          <p:cNvPr id="10" name="SectionTitle" hidden="1"/>
          <p:cNvSpPr>
            <a:spLocks noGrp="1"/>
          </p:cNvSpPr>
          <p:nvPr>
            <p:ph type="body" sz="quarter" idx="14" hasCustomPrompt="1"/>
          </p:nvPr>
        </p:nvSpPr>
        <p:spPr>
          <a:xfrm>
            <a:off x="1270000" y="2286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SectionTitle</a:t>
            </a:r>
          </a:p>
        </p:txBody>
      </p:sp>
      <p:sp>
        <p:nvSpPr>
          <p:cNvPr id="11" name="ObjectiveNumber" hidden="1"/>
          <p:cNvSpPr>
            <a:spLocks noGrp="1"/>
          </p:cNvSpPr>
          <p:nvPr>
            <p:ph type="body" sz="quarter" idx="15" hasCustomPrompt="1"/>
          </p:nvPr>
        </p:nvSpPr>
        <p:spPr>
          <a:xfrm>
            <a:off x="1270000" y="2794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ObjectiveNumber</a:t>
            </a:r>
          </a:p>
        </p:txBody>
      </p:sp>
      <p:sp>
        <p:nvSpPr>
          <p:cNvPr id="12" name="Objective" hidden="1"/>
          <p:cNvSpPr>
            <a:spLocks noGrp="1"/>
          </p:cNvSpPr>
          <p:nvPr>
            <p:ph type="body" sz="quarter" idx="16" hasCustomPrompt="1"/>
          </p:nvPr>
        </p:nvSpPr>
        <p:spPr>
          <a:xfrm>
            <a:off x="1270000" y="3302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Objective</a:t>
            </a:r>
          </a:p>
        </p:txBody>
      </p:sp>
      <p:sp>
        <p:nvSpPr>
          <p:cNvPr id="13" name="ItemNumber" hidden="1"/>
          <p:cNvSpPr>
            <a:spLocks noGrp="1"/>
          </p:cNvSpPr>
          <p:nvPr>
            <p:ph type="body" sz="quarter" idx="17" hasCustomPrompt="1"/>
          </p:nvPr>
        </p:nvSpPr>
        <p:spPr>
          <a:xfrm>
            <a:off x="1270000" y="3810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ItemNumber</a:t>
            </a:r>
          </a:p>
        </p:txBody>
      </p:sp>
      <p:sp>
        <p:nvSpPr>
          <p:cNvPr id="14" name="ItemTitle" hidden="1"/>
          <p:cNvSpPr>
            <a:spLocks noGrp="1"/>
          </p:cNvSpPr>
          <p:nvPr>
            <p:ph type="body" sz="quarter" idx="18" hasCustomPrompt="1"/>
          </p:nvPr>
        </p:nvSpPr>
        <p:spPr>
          <a:xfrm>
            <a:off x="1270000" y="4318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ItemTitle</a:t>
            </a:r>
          </a:p>
        </p:txBody>
      </p:sp>
      <p:sp>
        <p:nvSpPr>
          <p:cNvPr id="15" name="CONS" hidden="1"/>
          <p:cNvSpPr>
            <a:spLocks noGrp="1"/>
          </p:cNvSpPr>
          <p:nvPr>
            <p:ph type="body" sz="quarter" idx="19" hasCustomPrompt="1"/>
          </p:nvPr>
        </p:nvSpPr>
        <p:spPr>
          <a:xfrm>
            <a:off x="1270000" y="4826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CONS</a:t>
            </a:r>
          </a:p>
        </p:txBody>
      </p:sp>
      <p:sp>
        <p:nvSpPr>
          <p:cNvPr id="16" name="SlideNumber"/>
          <p:cNvSpPr>
            <a:spLocks noGrp="1"/>
          </p:cNvSpPr>
          <p:nvPr>
            <p:ph type="body" sz="quarter" idx="20" hasCustomPrompt="1"/>
          </p:nvPr>
        </p:nvSpPr>
        <p:spPr>
          <a:xfrm>
            <a:off x="7388352" y="6556248"/>
            <a:ext cx="1527048" cy="228600"/>
          </a:xfrm>
          <a:prstGeom prst="rect">
            <a:avLst/>
          </a:prstGeom>
        </p:spPr>
        <p:txBody>
          <a:bodyPr anchor="ctr" anchorCtr="0"/>
          <a:lstStyle>
            <a:lvl1pPr marL="0" indent="0" algn="r" defTabSz="914400" rtl="0" eaLnBrk="1" latinLnBrk="0" hangingPunct="1">
              <a:spcBef>
                <a:spcPct val="20000"/>
              </a:spcBef>
              <a:buFont typeface="Arial" pitchFamily="34" charset="0"/>
              <a:buNone/>
              <a:defRPr sz="1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dirty="0" err="1"/>
              <a:t>SlideNumber</a:t>
            </a:r>
            <a:endParaRPr lang="en-US" dirty="0"/>
          </a:p>
        </p:txBody>
      </p:sp>
      <p:sp>
        <p:nvSpPr>
          <p:cNvPr id="17" name="Copyright" hidden="1"/>
          <p:cNvSpPr>
            <a:spLocks noGrp="1"/>
          </p:cNvSpPr>
          <p:nvPr>
            <p:ph type="body" sz="quarter" idx="21" hasCustomPrompt="1"/>
          </p:nvPr>
        </p:nvSpPr>
        <p:spPr>
          <a:xfrm>
            <a:off x="1270000" y="5842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Copyright</a:t>
            </a:r>
          </a:p>
        </p:txBody>
      </p:sp>
      <p:graphicFrame>
        <p:nvGraphicFramePr>
          <p:cNvPr id="18" name="SectionsTable"/>
          <p:cNvGraphicFramePr>
            <a:graphicFrameLocks noGrp="1"/>
          </p:cNvGraphicFramePr>
          <p:nvPr userDrawn="1">
            <p:extLst>
              <p:ext uri="{D42A27DB-BD31-4B8C-83A1-F6EECF244321}">
                <p14:modId xmlns:p14="http://schemas.microsoft.com/office/powerpoint/2010/main" val="3219581750"/>
              </p:ext>
            </p:extLst>
          </p:nvPr>
        </p:nvGraphicFramePr>
        <p:xfrm>
          <a:off x="228600" y="1905000"/>
          <a:ext cx="8763000" cy="426720"/>
        </p:xfrm>
        <a:graphic>
          <a:graphicData uri="http://schemas.openxmlformats.org/drawingml/2006/table">
            <a:tbl>
              <a:tblPr>
                <a:tableStyleId>{5C22544A-7EE6-4342-B048-85BDC9FD1C3A}</a:tableStyleId>
              </a:tblPr>
              <a:tblGrid>
                <a:gridCol w="697938">
                  <a:extLst>
                    <a:ext uri="{9D8B030D-6E8A-4147-A177-3AD203B41FA5}">
                      <a16:colId xmlns:a16="http://schemas.microsoft.com/office/drawing/2014/main" val="20000"/>
                    </a:ext>
                  </a:extLst>
                </a:gridCol>
                <a:gridCol w="8065062">
                  <a:extLst>
                    <a:ext uri="{9D8B030D-6E8A-4147-A177-3AD203B41FA5}">
                      <a16:colId xmlns:a16="http://schemas.microsoft.com/office/drawing/2014/main" val="20001"/>
                    </a:ext>
                  </a:extLst>
                </a:gridCol>
              </a:tblGrid>
              <a:tr h="348343">
                <a:tc>
                  <a:txBody>
                    <a:bodyPr/>
                    <a:lstStyle/>
                    <a:p>
                      <a:pPr marL="0" algn="r" defTabSz="914400" rtl="0" eaLnBrk="1" latinLnBrk="0" hangingPunct="1">
                        <a:buNone/>
                      </a:pPr>
                      <a:endParaRPr lang="en-US" sz="2800" b="0" i="0" u="none" baseline="0" dirty="0">
                        <a:solidFill>
                          <a:srgbClr val="CC0000"/>
                        </a:solidFill>
                        <a:latin typeface="Calibri"/>
                      </a:endParaRPr>
                    </a:p>
                  </a:txBody>
                  <a:tcPr marT="0" marB="0">
                    <a:noFill/>
                  </a:tcPr>
                </a:tc>
                <a:tc>
                  <a:txBody>
                    <a:bodyPr/>
                    <a:lstStyle/>
                    <a:p>
                      <a:endParaRPr lang="en-US" sz="2800" dirty="0">
                        <a:solidFill>
                          <a:schemeClr val="tx1"/>
                        </a:solidFill>
                      </a:endParaRPr>
                    </a:p>
                  </a:txBody>
                  <a:tcPr marT="0" marB="0">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89205045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Example">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0" name="SectionNumber" hidden="1"/>
          <p:cNvSpPr>
            <a:spLocks noGrp="1"/>
          </p:cNvSpPr>
          <p:nvPr>
            <p:ph type="body" sz="quarter" idx="13" hasCustomPrompt="1"/>
          </p:nvPr>
        </p:nvSpPr>
        <p:spPr>
          <a:xfrm>
            <a:off x="152400" y="0"/>
            <a:ext cx="1905000" cy="1371600"/>
          </a:xfrm>
          <a:prstGeom prst="rect">
            <a:avLst/>
          </a:prstGeom>
        </p:spPr>
        <p:txBody>
          <a:bodyPr anchor="ctr" anchorCtr="0"/>
          <a:lstStyle>
            <a:lvl1pPr algn="ctr">
              <a:buNone/>
              <a:defRPr sz="7200" b="1">
                <a:solidFill>
                  <a:srgbClr val="C30075"/>
                </a:solidFill>
              </a:defRPr>
            </a:lvl1pPr>
          </a:lstStyle>
          <a:p>
            <a:pPr lvl="0"/>
            <a:r>
              <a:rPr lang="en-US" dirty="0"/>
              <a:t>SC#</a:t>
            </a:r>
          </a:p>
        </p:txBody>
      </p:sp>
      <p:sp>
        <p:nvSpPr>
          <p:cNvPr id="11" name="SectionTitle" hidden="1"/>
          <p:cNvSpPr>
            <a:spLocks noGrp="1"/>
          </p:cNvSpPr>
          <p:nvPr>
            <p:ph type="body" sz="quarter" idx="14" hasCustomPrompt="1"/>
          </p:nvPr>
        </p:nvSpPr>
        <p:spPr>
          <a:xfrm>
            <a:off x="2362200" y="0"/>
            <a:ext cx="6629400" cy="1371600"/>
          </a:xfrm>
          <a:prstGeom prst="rect">
            <a:avLst/>
          </a:prstGeom>
        </p:spPr>
        <p:txBody>
          <a:bodyPr anchor="ctr" anchorCtr="0"/>
          <a:lstStyle>
            <a:lvl1pPr>
              <a:buNone/>
              <a:defRPr b="1"/>
            </a:lvl1pPr>
          </a:lstStyle>
          <a:p>
            <a:pPr lvl="0"/>
            <a:r>
              <a:rPr lang="en-US" dirty="0" err="1"/>
              <a:t>SectionTitle</a:t>
            </a:r>
            <a:endParaRPr lang="en-US" dirty="0"/>
          </a:p>
        </p:txBody>
      </p:sp>
      <p:sp>
        <p:nvSpPr>
          <p:cNvPr id="12" name="ObjectiveNumber" hidden="1"/>
          <p:cNvSpPr>
            <a:spLocks noGrp="1"/>
          </p:cNvSpPr>
          <p:nvPr>
            <p:ph type="body" sz="quarter" idx="15" hasCustomPrompt="1"/>
          </p:nvPr>
        </p:nvSpPr>
        <p:spPr>
          <a:xfrm>
            <a:off x="41096" y="1468348"/>
            <a:ext cx="914400" cy="457200"/>
          </a:xfrm>
          <a:prstGeom prst="rect">
            <a:avLst/>
          </a:prstGeom>
        </p:spPr>
        <p:txBody>
          <a:bodyPr anchor="ctr" anchorCtr="0"/>
          <a:lstStyle>
            <a:lvl1pPr algn="ctr">
              <a:buNone/>
              <a:defRPr sz="2800">
                <a:solidFill>
                  <a:srgbClr val="C30075"/>
                </a:solidFill>
              </a:defRPr>
            </a:lvl1pPr>
          </a:lstStyle>
          <a:p>
            <a:pPr lvl="0"/>
            <a:r>
              <a:rPr lang="en-US" dirty="0"/>
              <a:t>OB#</a:t>
            </a:r>
          </a:p>
        </p:txBody>
      </p:sp>
      <p:sp>
        <p:nvSpPr>
          <p:cNvPr id="13" name="Objective" hidden="1"/>
          <p:cNvSpPr>
            <a:spLocks noGrp="1"/>
          </p:cNvSpPr>
          <p:nvPr>
            <p:ph type="body" sz="quarter" idx="16" hasCustomPrompt="1"/>
          </p:nvPr>
        </p:nvSpPr>
        <p:spPr>
          <a:xfrm>
            <a:off x="838200" y="1447800"/>
            <a:ext cx="8153400" cy="533400"/>
          </a:xfrm>
          <a:prstGeom prst="rect">
            <a:avLst/>
          </a:prstGeom>
        </p:spPr>
        <p:txBody>
          <a:bodyPr anchor="ctr" anchorCtr="0"/>
          <a:lstStyle>
            <a:lvl1pPr marL="0" indent="0">
              <a:buNone/>
              <a:defRPr sz="2400">
                <a:solidFill>
                  <a:srgbClr val="C30075"/>
                </a:solidFill>
              </a:defRPr>
            </a:lvl1pPr>
          </a:lstStyle>
          <a:p>
            <a:pPr lvl="0"/>
            <a:r>
              <a:rPr lang="en-US" dirty="0"/>
              <a:t>Objective</a:t>
            </a:r>
          </a:p>
        </p:txBody>
      </p:sp>
      <p:sp>
        <p:nvSpPr>
          <p:cNvPr id="14" name="ItemNumber"/>
          <p:cNvSpPr>
            <a:spLocks noGrp="1"/>
          </p:cNvSpPr>
          <p:nvPr>
            <p:ph type="body" sz="quarter" idx="17" hasCustomPrompt="1"/>
          </p:nvPr>
        </p:nvSpPr>
        <p:spPr>
          <a:xfrm>
            <a:off x="3310128" y="231648"/>
            <a:ext cx="1005840" cy="454152"/>
          </a:xfrm>
          <a:prstGeom prst="rect">
            <a:avLst/>
          </a:prstGeom>
        </p:spPr>
        <p:txBody>
          <a:bodyPr anchor="t" anchorCtr="0"/>
          <a:lstStyle>
            <a:lvl1pPr marL="0" indent="0" algn="ctr">
              <a:buNone/>
              <a:defRPr sz="2800" b="1">
                <a:solidFill>
                  <a:schemeClr val="bg1"/>
                </a:solidFill>
                <a:latin typeface="+mn-lt"/>
              </a:defRPr>
            </a:lvl1pPr>
          </a:lstStyle>
          <a:p>
            <a:pPr lvl="0"/>
            <a:r>
              <a:rPr lang="en-US" dirty="0"/>
              <a:t>##.##</a:t>
            </a:r>
          </a:p>
        </p:txBody>
      </p:sp>
      <p:sp>
        <p:nvSpPr>
          <p:cNvPr id="15" name="ItemTitle" hidden="1"/>
          <p:cNvSpPr>
            <a:spLocks noGrp="1"/>
          </p:cNvSpPr>
          <p:nvPr>
            <p:ph type="body" sz="quarter" idx="18" hasCustomPrompt="1"/>
          </p:nvPr>
        </p:nvSpPr>
        <p:spPr>
          <a:xfrm>
            <a:off x="152400" y="838200"/>
            <a:ext cx="8991600" cy="530352"/>
          </a:xfrm>
          <a:prstGeom prst="rect">
            <a:avLst/>
          </a:prstGeom>
          <a:solidFill>
            <a:schemeClr val="bg1"/>
          </a:solidFill>
        </p:spPr>
        <p:txBody>
          <a:bodyPr anchor="t" anchorCtr="0"/>
          <a:lstStyle>
            <a:lvl1pPr marL="0" indent="0">
              <a:buNone/>
              <a:defRPr sz="2800"/>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7" name="SlideNumber"/>
          <p:cNvSpPr>
            <a:spLocks noGrp="1"/>
          </p:cNvSpPr>
          <p:nvPr>
            <p:ph type="body" sz="quarter" idx="20" hasCustomPrompt="1"/>
          </p:nvPr>
        </p:nvSpPr>
        <p:spPr>
          <a:xfrm>
            <a:off x="7391400" y="6553200"/>
            <a:ext cx="1524000" cy="228600"/>
          </a:xfrm>
          <a:prstGeom prst="rect">
            <a:avLst/>
          </a:prstGeom>
        </p:spPr>
        <p:txBody>
          <a:bodyPr anchor="ctr" anchorCtr="0"/>
          <a:lstStyle>
            <a:lvl1pPr marL="0" indent="0" algn="r">
              <a:buNone/>
              <a:defRPr sz="1800"/>
            </a:lvl1pPr>
          </a:lstStyle>
          <a:p>
            <a:pPr lvl="0"/>
            <a:r>
              <a:rPr lang="en-US" dirty="0" err="1"/>
              <a:t>SlideNumber</a:t>
            </a:r>
            <a:endParaRPr lang="en-US" dirty="0"/>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spTree>
    <p:extLst>
      <p:ext uri="{BB962C8B-B14F-4D97-AF65-F5344CB8AC3E}">
        <p14:creationId xmlns:p14="http://schemas.microsoft.com/office/powerpoint/2010/main" val="309457225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Example">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0" name="SectionNumber" hidden="1"/>
          <p:cNvSpPr>
            <a:spLocks noGrp="1"/>
          </p:cNvSpPr>
          <p:nvPr>
            <p:ph type="body" sz="quarter" idx="13" hasCustomPrompt="1"/>
          </p:nvPr>
        </p:nvSpPr>
        <p:spPr>
          <a:xfrm>
            <a:off x="152400" y="0"/>
            <a:ext cx="1905000" cy="1371600"/>
          </a:xfrm>
          <a:prstGeom prst="rect">
            <a:avLst/>
          </a:prstGeom>
        </p:spPr>
        <p:txBody>
          <a:bodyPr anchor="ctr" anchorCtr="0"/>
          <a:lstStyle>
            <a:lvl1pPr algn="ctr">
              <a:buNone/>
              <a:defRPr sz="7200" b="1">
                <a:solidFill>
                  <a:srgbClr val="C30075"/>
                </a:solidFill>
              </a:defRPr>
            </a:lvl1pPr>
          </a:lstStyle>
          <a:p>
            <a:pPr lvl="0"/>
            <a:r>
              <a:rPr lang="en-US" dirty="0"/>
              <a:t>SC#</a:t>
            </a:r>
          </a:p>
        </p:txBody>
      </p:sp>
      <p:sp>
        <p:nvSpPr>
          <p:cNvPr id="11" name="SectionTitle" hidden="1"/>
          <p:cNvSpPr>
            <a:spLocks noGrp="1"/>
          </p:cNvSpPr>
          <p:nvPr>
            <p:ph type="body" sz="quarter" idx="14" hasCustomPrompt="1"/>
          </p:nvPr>
        </p:nvSpPr>
        <p:spPr>
          <a:xfrm>
            <a:off x="2362200" y="0"/>
            <a:ext cx="6629400" cy="1371600"/>
          </a:xfrm>
          <a:prstGeom prst="rect">
            <a:avLst/>
          </a:prstGeom>
        </p:spPr>
        <p:txBody>
          <a:bodyPr anchor="ctr" anchorCtr="0"/>
          <a:lstStyle>
            <a:lvl1pPr>
              <a:buNone/>
              <a:defRPr b="1"/>
            </a:lvl1pPr>
          </a:lstStyle>
          <a:p>
            <a:pPr lvl="0"/>
            <a:r>
              <a:rPr lang="en-US" dirty="0" err="1"/>
              <a:t>SectionTitle</a:t>
            </a:r>
            <a:endParaRPr lang="en-US" dirty="0"/>
          </a:p>
        </p:txBody>
      </p:sp>
      <p:sp>
        <p:nvSpPr>
          <p:cNvPr id="12" name="ObjectiveNumber" hidden="1"/>
          <p:cNvSpPr>
            <a:spLocks noGrp="1"/>
          </p:cNvSpPr>
          <p:nvPr>
            <p:ph type="body" sz="quarter" idx="15" hasCustomPrompt="1"/>
          </p:nvPr>
        </p:nvSpPr>
        <p:spPr>
          <a:xfrm>
            <a:off x="41096" y="1468348"/>
            <a:ext cx="914400" cy="457200"/>
          </a:xfrm>
          <a:prstGeom prst="rect">
            <a:avLst/>
          </a:prstGeom>
        </p:spPr>
        <p:txBody>
          <a:bodyPr anchor="ctr" anchorCtr="0"/>
          <a:lstStyle>
            <a:lvl1pPr algn="ctr">
              <a:buNone/>
              <a:defRPr sz="2800">
                <a:solidFill>
                  <a:srgbClr val="C30075"/>
                </a:solidFill>
              </a:defRPr>
            </a:lvl1pPr>
          </a:lstStyle>
          <a:p>
            <a:pPr lvl="0"/>
            <a:r>
              <a:rPr lang="en-US" dirty="0"/>
              <a:t>OB#</a:t>
            </a:r>
          </a:p>
        </p:txBody>
      </p:sp>
      <p:sp>
        <p:nvSpPr>
          <p:cNvPr id="13" name="Objective" hidden="1"/>
          <p:cNvSpPr>
            <a:spLocks noGrp="1"/>
          </p:cNvSpPr>
          <p:nvPr>
            <p:ph type="body" sz="quarter" idx="16" hasCustomPrompt="1"/>
          </p:nvPr>
        </p:nvSpPr>
        <p:spPr>
          <a:xfrm>
            <a:off x="838200" y="1447800"/>
            <a:ext cx="8153400" cy="533400"/>
          </a:xfrm>
          <a:prstGeom prst="rect">
            <a:avLst/>
          </a:prstGeom>
        </p:spPr>
        <p:txBody>
          <a:bodyPr anchor="ctr" anchorCtr="0"/>
          <a:lstStyle>
            <a:lvl1pPr marL="0" indent="0">
              <a:buNone/>
              <a:defRPr sz="2400">
                <a:solidFill>
                  <a:srgbClr val="C30075"/>
                </a:solidFill>
              </a:defRPr>
            </a:lvl1pPr>
          </a:lstStyle>
          <a:p>
            <a:pPr lvl="0"/>
            <a:r>
              <a:rPr lang="en-US" dirty="0"/>
              <a:t>Objective</a:t>
            </a:r>
          </a:p>
        </p:txBody>
      </p:sp>
      <p:sp>
        <p:nvSpPr>
          <p:cNvPr id="15" name="ItemTitle" hidden="1"/>
          <p:cNvSpPr>
            <a:spLocks noGrp="1"/>
          </p:cNvSpPr>
          <p:nvPr>
            <p:ph type="body" sz="quarter" idx="18" hasCustomPrompt="1"/>
          </p:nvPr>
        </p:nvSpPr>
        <p:spPr>
          <a:xfrm>
            <a:off x="152400" y="838200"/>
            <a:ext cx="8991600" cy="530352"/>
          </a:xfrm>
          <a:prstGeom prst="rect">
            <a:avLst/>
          </a:prstGeom>
          <a:solidFill>
            <a:schemeClr val="bg1"/>
          </a:solidFill>
        </p:spPr>
        <p:txBody>
          <a:bodyPr anchor="t" anchorCtr="0"/>
          <a:lstStyle>
            <a:lvl1pPr marL="0" indent="0">
              <a:buNone/>
              <a:defRPr sz="2800"/>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sp>
        <p:nvSpPr>
          <p:cNvPr id="2" name="Title 1"/>
          <p:cNvSpPr>
            <a:spLocks noGrp="1"/>
          </p:cNvSpPr>
          <p:nvPr>
            <p:ph type="title" hasCustomPrompt="1"/>
          </p:nvPr>
        </p:nvSpPr>
        <p:spPr>
          <a:xfrm>
            <a:off x="166254" y="228600"/>
            <a:ext cx="8825346" cy="609600"/>
          </a:xfrm>
          <a:prstGeom prst="rect">
            <a:avLst/>
          </a:prstGeom>
        </p:spPr>
        <p:txBody>
          <a:bodyPr/>
          <a:lstStyle>
            <a:lvl1pPr algn="l" defTabSz="814388">
              <a:tabLst>
                <a:tab pos="858838" algn="l"/>
                <a:tab pos="3200400" algn="l"/>
                <a:tab pos="3311525" algn="l"/>
              </a:tabLst>
              <a:defRPr sz="2800" baseline="0">
                <a:solidFill>
                  <a:srgbClr val="FFF799"/>
                </a:solidFill>
                <a:latin typeface="+mn-lt"/>
              </a:defRPr>
            </a:lvl1pPr>
          </a:lstStyle>
          <a:p>
            <a:r>
              <a:rPr lang="en-US" dirty="0"/>
              <a:t>SAMPLE PROBLEM					</a:t>
            </a:r>
          </a:p>
        </p:txBody>
      </p:sp>
      <p:sp>
        <p:nvSpPr>
          <p:cNvPr id="4" name="Text Placeholder 3"/>
          <p:cNvSpPr>
            <a:spLocks noGrp="1"/>
          </p:cNvSpPr>
          <p:nvPr>
            <p:ph type="body" sz="quarter" idx="22" hasCustomPrompt="1"/>
          </p:nvPr>
        </p:nvSpPr>
        <p:spPr>
          <a:xfrm>
            <a:off x="20782" y="990600"/>
            <a:ext cx="8748712" cy="4267200"/>
          </a:xfrm>
          <a:prstGeom prst="rect">
            <a:avLst/>
          </a:prstGeom>
        </p:spPr>
        <p:txBody>
          <a:bodyPr/>
          <a:lstStyle>
            <a:lvl1pPr marL="0" indent="0">
              <a:buNone/>
              <a:defRPr sz="2800"/>
            </a:lvl1pPr>
          </a:lstStyle>
          <a:p>
            <a:pPr lvl="0"/>
            <a:r>
              <a:rPr lang="en-US" dirty="0"/>
              <a:t>Edit Master Text styles</a:t>
            </a:r>
          </a:p>
        </p:txBody>
      </p:sp>
      <p:sp>
        <p:nvSpPr>
          <p:cNvPr id="5" name="TextBox 4"/>
          <p:cNvSpPr txBox="1"/>
          <p:nvPr userDrawn="1"/>
        </p:nvSpPr>
        <p:spPr>
          <a:xfrm>
            <a:off x="7772400" y="6477000"/>
            <a:ext cx="1219200" cy="369332"/>
          </a:xfrm>
          <a:prstGeom prst="rect">
            <a:avLst/>
          </a:prstGeom>
          <a:noFill/>
        </p:spPr>
        <p:txBody>
          <a:bodyPr wrap="square" rtlCol="0">
            <a:spAutoFit/>
          </a:bodyPr>
          <a:lstStyle/>
          <a:p>
            <a:pPr algn="r"/>
            <a:fld id="{5EADF245-C3EE-4A1D-8E18-4BCDFBCAFD69}" type="slidenum">
              <a:rPr lang="en-US" smtClean="0"/>
              <a:t>‹#›</a:t>
            </a:fld>
            <a:endParaRPr lang="en-US" dirty="0"/>
          </a:p>
        </p:txBody>
      </p:sp>
    </p:spTree>
    <p:extLst>
      <p:ext uri="{BB962C8B-B14F-4D97-AF65-F5344CB8AC3E}">
        <p14:creationId xmlns:p14="http://schemas.microsoft.com/office/powerpoint/2010/main" val="256101881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_Example">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0" name="SectionNumber" hidden="1"/>
          <p:cNvSpPr>
            <a:spLocks noGrp="1"/>
          </p:cNvSpPr>
          <p:nvPr>
            <p:ph type="body" sz="quarter" idx="13" hasCustomPrompt="1"/>
          </p:nvPr>
        </p:nvSpPr>
        <p:spPr>
          <a:xfrm>
            <a:off x="152400" y="0"/>
            <a:ext cx="1905000" cy="1371600"/>
          </a:xfrm>
          <a:prstGeom prst="rect">
            <a:avLst/>
          </a:prstGeom>
        </p:spPr>
        <p:txBody>
          <a:bodyPr anchor="ctr" anchorCtr="0"/>
          <a:lstStyle>
            <a:lvl1pPr algn="ctr">
              <a:buNone/>
              <a:defRPr sz="7200" b="1">
                <a:solidFill>
                  <a:srgbClr val="C30075"/>
                </a:solidFill>
              </a:defRPr>
            </a:lvl1pPr>
          </a:lstStyle>
          <a:p>
            <a:pPr lvl="0"/>
            <a:r>
              <a:rPr lang="en-US" dirty="0"/>
              <a:t>SC#</a:t>
            </a:r>
          </a:p>
        </p:txBody>
      </p:sp>
      <p:sp>
        <p:nvSpPr>
          <p:cNvPr id="11" name="SectionTitle" hidden="1"/>
          <p:cNvSpPr>
            <a:spLocks noGrp="1"/>
          </p:cNvSpPr>
          <p:nvPr>
            <p:ph type="body" sz="quarter" idx="14" hasCustomPrompt="1"/>
          </p:nvPr>
        </p:nvSpPr>
        <p:spPr>
          <a:xfrm>
            <a:off x="2362200" y="0"/>
            <a:ext cx="6629400" cy="1371600"/>
          </a:xfrm>
          <a:prstGeom prst="rect">
            <a:avLst/>
          </a:prstGeom>
        </p:spPr>
        <p:txBody>
          <a:bodyPr anchor="ctr" anchorCtr="0"/>
          <a:lstStyle>
            <a:lvl1pPr>
              <a:buNone/>
              <a:defRPr b="1"/>
            </a:lvl1pPr>
          </a:lstStyle>
          <a:p>
            <a:pPr lvl="0"/>
            <a:r>
              <a:rPr lang="en-US" dirty="0" err="1"/>
              <a:t>SectionTitle</a:t>
            </a:r>
            <a:endParaRPr lang="en-US" dirty="0"/>
          </a:p>
        </p:txBody>
      </p:sp>
      <p:sp>
        <p:nvSpPr>
          <p:cNvPr id="12" name="ObjectiveNumber" hidden="1"/>
          <p:cNvSpPr>
            <a:spLocks noGrp="1"/>
          </p:cNvSpPr>
          <p:nvPr>
            <p:ph type="body" sz="quarter" idx="15" hasCustomPrompt="1"/>
          </p:nvPr>
        </p:nvSpPr>
        <p:spPr>
          <a:xfrm>
            <a:off x="41096" y="1468348"/>
            <a:ext cx="914400" cy="457200"/>
          </a:xfrm>
          <a:prstGeom prst="rect">
            <a:avLst/>
          </a:prstGeom>
        </p:spPr>
        <p:txBody>
          <a:bodyPr anchor="ctr" anchorCtr="0"/>
          <a:lstStyle>
            <a:lvl1pPr algn="ctr">
              <a:buNone/>
              <a:defRPr sz="2800">
                <a:solidFill>
                  <a:srgbClr val="C30075"/>
                </a:solidFill>
              </a:defRPr>
            </a:lvl1pPr>
          </a:lstStyle>
          <a:p>
            <a:pPr lvl="0"/>
            <a:r>
              <a:rPr lang="en-US" dirty="0"/>
              <a:t>OB#</a:t>
            </a:r>
          </a:p>
        </p:txBody>
      </p:sp>
      <p:sp>
        <p:nvSpPr>
          <p:cNvPr id="13" name="Objective" hidden="1"/>
          <p:cNvSpPr>
            <a:spLocks noGrp="1"/>
          </p:cNvSpPr>
          <p:nvPr>
            <p:ph type="body" sz="quarter" idx="16" hasCustomPrompt="1"/>
          </p:nvPr>
        </p:nvSpPr>
        <p:spPr>
          <a:xfrm>
            <a:off x="838200" y="1447800"/>
            <a:ext cx="8153400" cy="533400"/>
          </a:xfrm>
          <a:prstGeom prst="rect">
            <a:avLst/>
          </a:prstGeom>
        </p:spPr>
        <p:txBody>
          <a:bodyPr anchor="ctr" anchorCtr="0"/>
          <a:lstStyle>
            <a:lvl1pPr marL="0" indent="0">
              <a:buNone/>
              <a:defRPr sz="2400">
                <a:solidFill>
                  <a:srgbClr val="C30075"/>
                </a:solidFill>
              </a:defRPr>
            </a:lvl1pPr>
          </a:lstStyle>
          <a:p>
            <a:pPr lvl="0"/>
            <a:r>
              <a:rPr lang="en-US" dirty="0"/>
              <a:t>Objective</a:t>
            </a:r>
          </a:p>
        </p:txBody>
      </p:sp>
      <p:sp>
        <p:nvSpPr>
          <p:cNvPr id="15" name="ItemTitle" hidden="1"/>
          <p:cNvSpPr>
            <a:spLocks noGrp="1"/>
          </p:cNvSpPr>
          <p:nvPr>
            <p:ph type="body" sz="quarter" idx="18" hasCustomPrompt="1"/>
          </p:nvPr>
        </p:nvSpPr>
        <p:spPr>
          <a:xfrm>
            <a:off x="152400" y="838200"/>
            <a:ext cx="8991600" cy="530352"/>
          </a:xfrm>
          <a:prstGeom prst="rect">
            <a:avLst/>
          </a:prstGeom>
          <a:solidFill>
            <a:schemeClr val="bg1"/>
          </a:solidFill>
        </p:spPr>
        <p:txBody>
          <a:bodyPr anchor="t" anchorCtr="0"/>
          <a:lstStyle>
            <a:lvl1pPr marL="0" indent="0">
              <a:buNone/>
              <a:defRPr sz="2800"/>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sp>
        <p:nvSpPr>
          <p:cNvPr id="2" name="Title 1"/>
          <p:cNvSpPr>
            <a:spLocks noGrp="1"/>
          </p:cNvSpPr>
          <p:nvPr>
            <p:ph type="title" hasCustomPrompt="1"/>
          </p:nvPr>
        </p:nvSpPr>
        <p:spPr>
          <a:xfrm>
            <a:off x="166254" y="228600"/>
            <a:ext cx="8825346" cy="609600"/>
          </a:xfrm>
          <a:prstGeom prst="rect">
            <a:avLst/>
          </a:prstGeom>
        </p:spPr>
        <p:txBody>
          <a:bodyPr/>
          <a:lstStyle>
            <a:lvl1pPr algn="l" defTabSz="814388">
              <a:tabLst>
                <a:tab pos="858838" algn="l"/>
                <a:tab pos="3200400" algn="l"/>
                <a:tab pos="3311525" algn="l"/>
              </a:tabLst>
              <a:defRPr sz="2800" baseline="0">
                <a:solidFill>
                  <a:srgbClr val="FFF799"/>
                </a:solidFill>
                <a:latin typeface="+mn-lt"/>
              </a:defRPr>
            </a:lvl1pPr>
          </a:lstStyle>
          <a:p>
            <a:r>
              <a:rPr lang="en-US" dirty="0"/>
              <a:t>SAMPLE PROBLEM					</a:t>
            </a:r>
          </a:p>
        </p:txBody>
      </p:sp>
      <p:sp>
        <p:nvSpPr>
          <p:cNvPr id="4" name="Text Placeholder 3"/>
          <p:cNvSpPr>
            <a:spLocks noGrp="1"/>
          </p:cNvSpPr>
          <p:nvPr>
            <p:ph type="body" sz="quarter" idx="22" hasCustomPrompt="1"/>
          </p:nvPr>
        </p:nvSpPr>
        <p:spPr>
          <a:xfrm>
            <a:off x="20782" y="990600"/>
            <a:ext cx="9123218" cy="1524000"/>
          </a:xfrm>
          <a:prstGeom prst="rect">
            <a:avLst/>
          </a:prstGeom>
        </p:spPr>
        <p:txBody>
          <a:bodyPr/>
          <a:lstStyle>
            <a:lvl1pPr marL="0" indent="0">
              <a:buNone/>
              <a:defRPr sz="2800"/>
            </a:lvl1pPr>
          </a:lstStyle>
          <a:p>
            <a:pPr lvl="0"/>
            <a:r>
              <a:rPr lang="en-US" dirty="0"/>
              <a:t>Edit Master Text styles</a:t>
            </a:r>
          </a:p>
        </p:txBody>
      </p:sp>
      <p:sp>
        <p:nvSpPr>
          <p:cNvPr id="5" name="TextBox 4"/>
          <p:cNvSpPr txBox="1"/>
          <p:nvPr userDrawn="1"/>
        </p:nvSpPr>
        <p:spPr>
          <a:xfrm>
            <a:off x="7772400" y="6477000"/>
            <a:ext cx="1219200" cy="369332"/>
          </a:xfrm>
          <a:prstGeom prst="rect">
            <a:avLst/>
          </a:prstGeom>
          <a:noFill/>
        </p:spPr>
        <p:txBody>
          <a:bodyPr wrap="square" rtlCol="0">
            <a:spAutoFit/>
          </a:bodyPr>
          <a:lstStyle/>
          <a:p>
            <a:pPr algn="r"/>
            <a:fld id="{5EADF245-C3EE-4A1D-8E18-4BCDFBCAFD69}" type="slidenum">
              <a:rPr lang="en-US" smtClean="0"/>
              <a:t>‹#›</a:t>
            </a:fld>
            <a:endParaRPr lang="en-US" dirty="0"/>
          </a:p>
        </p:txBody>
      </p:sp>
      <p:sp>
        <p:nvSpPr>
          <p:cNvPr id="6" name="Text Placeholder 5"/>
          <p:cNvSpPr>
            <a:spLocks noGrp="1"/>
          </p:cNvSpPr>
          <p:nvPr>
            <p:ph type="body" sz="quarter" idx="23"/>
          </p:nvPr>
        </p:nvSpPr>
        <p:spPr>
          <a:xfrm>
            <a:off x="0" y="3048000"/>
            <a:ext cx="9144000" cy="609600"/>
          </a:xfrm>
          <a:prstGeom prst="rect">
            <a:avLst/>
          </a:prstGeom>
        </p:spPr>
        <p:txBody>
          <a:bodyPr/>
          <a:lstStyle>
            <a:lvl1pPr marL="0" indent="0">
              <a:buNone/>
              <a:defRPr sz="2800"/>
            </a:lvl1pPr>
          </a:lstStyle>
          <a:p>
            <a:pPr lvl="0"/>
            <a:r>
              <a:rPr lang="en-US" dirty="0"/>
              <a:t>Edit Master text styles</a:t>
            </a:r>
          </a:p>
        </p:txBody>
      </p:sp>
      <p:sp>
        <p:nvSpPr>
          <p:cNvPr id="17" name="Text Placeholder 16"/>
          <p:cNvSpPr>
            <a:spLocks noGrp="1"/>
          </p:cNvSpPr>
          <p:nvPr>
            <p:ph type="body" sz="quarter" idx="24"/>
          </p:nvPr>
        </p:nvSpPr>
        <p:spPr>
          <a:xfrm>
            <a:off x="20638" y="4572000"/>
            <a:ext cx="9123362" cy="1524000"/>
          </a:xfrm>
          <a:prstGeom prst="rect">
            <a:avLst/>
          </a:prstGeom>
        </p:spPr>
        <p:txBody>
          <a:bodyPr/>
          <a:lstStyle>
            <a:lvl1pPr marL="0" indent="0">
              <a:buNone/>
              <a:defRPr sz="2800"/>
            </a:lvl1pPr>
          </a:lstStyle>
          <a:p>
            <a:pPr lvl="0"/>
            <a:r>
              <a:rPr lang="en-US" dirty="0"/>
              <a:t>Edit Master text styles</a:t>
            </a:r>
          </a:p>
        </p:txBody>
      </p:sp>
    </p:spTree>
    <p:extLst>
      <p:ext uri="{BB962C8B-B14F-4D97-AF65-F5344CB8AC3E}">
        <p14:creationId xmlns:p14="http://schemas.microsoft.com/office/powerpoint/2010/main" val="384620805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4_Example">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0" name="SectionNumber" hidden="1"/>
          <p:cNvSpPr>
            <a:spLocks noGrp="1"/>
          </p:cNvSpPr>
          <p:nvPr>
            <p:ph type="body" sz="quarter" idx="13" hasCustomPrompt="1"/>
          </p:nvPr>
        </p:nvSpPr>
        <p:spPr>
          <a:xfrm>
            <a:off x="152400" y="0"/>
            <a:ext cx="1905000" cy="1371600"/>
          </a:xfrm>
          <a:prstGeom prst="rect">
            <a:avLst/>
          </a:prstGeom>
        </p:spPr>
        <p:txBody>
          <a:bodyPr anchor="ctr" anchorCtr="0"/>
          <a:lstStyle>
            <a:lvl1pPr algn="ctr">
              <a:buNone/>
              <a:defRPr sz="7200" b="1">
                <a:solidFill>
                  <a:srgbClr val="C30075"/>
                </a:solidFill>
              </a:defRPr>
            </a:lvl1pPr>
          </a:lstStyle>
          <a:p>
            <a:pPr lvl="0"/>
            <a:r>
              <a:rPr lang="en-US" dirty="0"/>
              <a:t>SC#</a:t>
            </a:r>
          </a:p>
        </p:txBody>
      </p:sp>
      <p:sp>
        <p:nvSpPr>
          <p:cNvPr id="11" name="SectionTitle" hidden="1"/>
          <p:cNvSpPr>
            <a:spLocks noGrp="1"/>
          </p:cNvSpPr>
          <p:nvPr>
            <p:ph type="body" sz="quarter" idx="14" hasCustomPrompt="1"/>
          </p:nvPr>
        </p:nvSpPr>
        <p:spPr>
          <a:xfrm>
            <a:off x="2362200" y="0"/>
            <a:ext cx="6629400" cy="1371600"/>
          </a:xfrm>
          <a:prstGeom prst="rect">
            <a:avLst/>
          </a:prstGeom>
        </p:spPr>
        <p:txBody>
          <a:bodyPr anchor="ctr" anchorCtr="0"/>
          <a:lstStyle>
            <a:lvl1pPr>
              <a:buNone/>
              <a:defRPr b="1"/>
            </a:lvl1pPr>
          </a:lstStyle>
          <a:p>
            <a:pPr lvl="0"/>
            <a:r>
              <a:rPr lang="en-US" dirty="0" err="1"/>
              <a:t>SectionTitle</a:t>
            </a:r>
            <a:endParaRPr lang="en-US" dirty="0"/>
          </a:p>
        </p:txBody>
      </p:sp>
      <p:sp>
        <p:nvSpPr>
          <p:cNvPr id="12" name="ObjectiveNumber" hidden="1"/>
          <p:cNvSpPr>
            <a:spLocks noGrp="1"/>
          </p:cNvSpPr>
          <p:nvPr>
            <p:ph type="body" sz="quarter" idx="15" hasCustomPrompt="1"/>
          </p:nvPr>
        </p:nvSpPr>
        <p:spPr>
          <a:xfrm>
            <a:off x="41096" y="1468348"/>
            <a:ext cx="914400" cy="457200"/>
          </a:xfrm>
          <a:prstGeom prst="rect">
            <a:avLst/>
          </a:prstGeom>
        </p:spPr>
        <p:txBody>
          <a:bodyPr anchor="ctr" anchorCtr="0"/>
          <a:lstStyle>
            <a:lvl1pPr algn="ctr">
              <a:buNone/>
              <a:defRPr sz="2800">
                <a:solidFill>
                  <a:srgbClr val="C30075"/>
                </a:solidFill>
              </a:defRPr>
            </a:lvl1pPr>
          </a:lstStyle>
          <a:p>
            <a:pPr lvl="0"/>
            <a:r>
              <a:rPr lang="en-US" dirty="0"/>
              <a:t>OB#</a:t>
            </a:r>
          </a:p>
        </p:txBody>
      </p:sp>
      <p:sp>
        <p:nvSpPr>
          <p:cNvPr id="13" name="Objective" hidden="1"/>
          <p:cNvSpPr>
            <a:spLocks noGrp="1"/>
          </p:cNvSpPr>
          <p:nvPr>
            <p:ph type="body" sz="quarter" idx="16" hasCustomPrompt="1"/>
          </p:nvPr>
        </p:nvSpPr>
        <p:spPr>
          <a:xfrm>
            <a:off x="838200" y="1447800"/>
            <a:ext cx="8153400" cy="533400"/>
          </a:xfrm>
          <a:prstGeom prst="rect">
            <a:avLst/>
          </a:prstGeom>
        </p:spPr>
        <p:txBody>
          <a:bodyPr anchor="ctr" anchorCtr="0"/>
          <a:lstStyle>
            <a:lvl1pPr marL="0" indent="0">
              <a:buNone/>
              <a:defRPr sz="2400">
                <a:solidFill>
                  <a:srgbClr val="C30075"/>
                </a:solidFill>
              </a:defRPr>
            </a:lvl1pPr>
          </a:lstStyle>
          <a:p>
            <a:pPr lvl="0"/>
            <a:r>
              <a:rPr lang="en-US" dirty="0"/>
              <a:t>Objective</a:t>
            </a:r>
          </a:p>
        </p:txBody>
      </p:sp>
      <p:sp>
        <p:nvSpPr>
          <p:cNvPr id="15" name="ItemTitle" hidden="1"/>
          <p:cNvSpPr>
            <a:spLocks noGrp="1"/>
          </p:cNvSpPr>
          <p:nvPr>
            <p:ph type="body" sz="quarter" idx="18" hasCustomPrompt="1"/>
          </p:nvPr>
        </p:nvSpPr>
        <p:spPr>
          <a:xfrm>
            <a:off x="152400" y="838200"/>
            <a:ext cx="8991600" cy="530352"/>
          </a:xfrm>
          <a:prstGeom prst="rect">
            <a:avLst/>
          </a:prstGeom>
          <a:solidFill>
            <a:schemeClr val="bg1"/>
          </a:solidFill>
        </p:spPr>
        <p:txBody>
          <a:bodyPr anchor="t" anchorCtr="0"/>
          <a:lstStyle>
            <a:lvl1pPr marL="0" indent="0">
              <a:buNone/>
              <a:defRPr sz="2800"/>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sp>
        <p:nvSpPr>
          <p:cNvPr id="2" name="Title 1"/>
          <p:cNvSpPr>
            <a:spLocks noGrp="1"/>
          </p:cNvSpPr>
          <p:nvPr>
            <p:ph type="title" hasCustomPrompt="1"/>
          </p:nvPr>
        </p:nvSpPr>
        <p:spPr>
          <a:xfrm>
            <a:off x="166254" y="228600"/>
            <a:ext cx="8825346" cy="609600"/>
          </a:xfrm>
          <a:prstGeom prst="rect">
            <a:avLst/>
          </a:prstGeom>
        </p:spPr>
        <p:txBody>
          <a:bodyPr/>
          <a:lstStyle>
            <a:lvl1pPr algn="l" defTabSz="814388">
              <a:tabLst>
                <a:tab pos="858838" algn="l"/>
                <a:tab pos="3200400" algn="l"/>
                <a:tab pos="3311525" algn="l"/>
              </a:tabLst>
              <a:defRPr sz="2800" baseline="0">
                <a:solidFill>
                  <a:srgbClr val="FFF799"/>
                </a:solidFill>
                <a:latin typeface="+mn-lt"/>
              </a:defRPr>
            </a:lvl1pPr>
          </a:lstStyle>
          <a:p>
            <a:r>
              <a:rPr lang="en-US" dirty="0"/>
              <a:t>SAMPLE PROBLEM					</a:t>
            </a:r>
          </a:p>
        </p:txBody>
      </p:sp>
      <p:sp>
        <p:nvSpPr>
          <p:cNvPr id="4" name="Text Placeholder 3"/>
          <p:cNvSpPr>
            <a:spLocks noGrp="1"/>
          </p:cNvSpPr>
          <p:nvPr>
            <p:ph type="body" sz="quarter" idx="22" hasCustomPrompt="1"/>
          </p:nvPr>
        </p:nvSpPr>
        <p:spPr>
          <a:xfrm>
            <a:off x="20782" y="990600"/>
            <a:ext cx="9123218" cy="2971800"/>
          </a:xfrm>
          <a:prstGeom prst="rect">
            <a:avLst/>
          </a:prstGeom>
        </p:spPr>
        <p:txBody>
          <a:bodyPr/>
          <a:lstStyle>
            <a:lvl1pPr marL="0" indent="0">
              <a:buNone/>
              <a:defRPr sz="2800"/>
            </a:lvl1pPr>
          </a:lstStyle>
          <a:p>
            <a:pPr lvl="0"/>
            <a:r>
              <a:rPr lang="en-US" dirty="0"/>
              <a:t>Edit Master Text styles</a:t>
            </a:r>
          </a:p>
        </p:txBody>
      </p:sp>
      <p:sp>
        <p:nvSpPr>
          <p:cNvPr id="5" name="TextBox 4"/>
          <p:cNvSpPr txBox="1"/>
          <p:nvPr userDrawn="1"/>
        </p:nvSpPr>
        <p:spPr>
          <a:xfrm>
            <a:off x="7772400" y="6477000"/>
            <a:ext cx="1219200" cy="369332"/>
          </a:xfrm>
          <a:prstGeom prst="rect">
            <a:avLst/>
          </a:prstGeom>
          <a:noFill/>
        </p:spPr>
        <p:txBody>
          <a:bodyPr wrap="square" rtlCol="0">
            <a:spAutoFit/>
          </a:bodyPr>
          <a:lstStyle/>
          <a:p>
            <a:pPr algn="r"/>
            <a:fld id="{5EADF245-C3EE-4A1D-8E18-4BCDFBCAFD69}" type="slidenum">
              <a:rPr lang="en-US" smtClean="0"/>
              <a:t>‹#›</a:t>
            </a:fld>
            <a:endParaRPr lang="en-US" dirty="0"/>
          </a:p>
        </p:txBody>
      </p:sp>
      <p:sp>
        <p:nvSpPr>
          <p:cNvPr id="6" name="Text Placeholder 5"/>
          <p:cNvSpPr>
            <a:spLocks noGrp="1"/>
          </p:cNvSpPr>
          <p:nvPr>
            <p:ph type="body" sz="quarter" idx="23"/>
          </p:nvPr>
        </p:nvSpPr>
        <p:spPr>
          <a:xfrm>
            <a:off x="0" y="4495800"/>
            <a:ext cx="9144000" cy="609600"/>
          </a:xfrm>
          <a:prstGeom prst="rect">
            <a:avLst/>
          </a:prstGeom>
        </p:spPr>
        <p:txBody>
          <a:bodyPr/>
          <a:lstStyle>
            <a:lvl1pPr marL="0" indent="0">
              <a:buNone/>
              <a:defRPr sz="2800"/>
            </a:lvl1pPr>
          </a:lstStyle>
          <a:p>
            <a:pPr lvl="0"/>
            <a:r>
              <a:rPr lang="en-US" dirty="0"/>
              <a:t>Edit Master text styles</a:t>
            </a:r>
          </a:p>
        </p:txBody>
      </p:sp>
    </p:spTree>
    <p:extLst>
      <p:ext uri="{BB962C8B-B14F-4D97-AF65-F5344CB8AC3E}">
        <p14:creationId xmlns:p14="http://schemas.microsoft.com/office/powerpoint/2010/main" val="244806077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_Example">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0" name="SectionNumber" hidden="1"/>
          <p:cNvSpPr>
            <a:spLocks noGrp="1"/>
          </p:cNvSpPr>
          <p:nvPr>
            <p:ph type="body" sz="quarter" idx="13" hasCustomPrompt="1"/>
          </p:nvPr>
        </p:nvSpPr>
        <p:spPr>
          <a:xfrm>
            <a:off x="152400" y="0"/>
            <a:ext cx="1905000" cy="1371600"/>
          </a:xfrm>
          <a:prstGeom prst="rect">
            <a:avLst/>
          </a:prstGeom>
        </p:spPr>
        <p:txBody>
          <a:bodyPr anchor="ctr" anchorCtr="0"/>
          <a:lstStyle>
            <a:lvl1pPr algn="ctr">
              <a:buNone/>
              <a:defRPr sz="7200" b="1">
                <a:solidFill>
                  <a:srgbClr val="C30075"/>
                </a:solidFill>
              </a:defRPr>
            </a:lvl1pPr>
          </a:lstStyle>
          <a:p>
            <a:pPr lvl="0"/>
            <a:r>
              <a:rPr lang="en-US" dirty="0"/>
              <a:t>SC#</a:t>
            </a:r>
          </a:p>
        </p:txBody>
      </p:sp>
      <p:sp>
        <p:nvSpPr>
          <p:cNvPr id="11" name="SectionTitle" hidden="1"/>
          <p:cNvSpPr>
            <a:spLocks noGrp="1"/>
          </p:cNvSpPr>
          <p:nvPr>
            <p:ph type="body" sz="quarter" idx="14" hasCustomPrompt="1"/>
          </p:nvPr>
        </p:nvSpPr>
        <p:spPr>
          <a:xfrm>
            <a:off x="2362200" y="0"/>
            <a:ext cx="6629400" cy="1371600"/>
          </a:xfrm>
          <a:prstGeom prst="rect">
            <a:avLst/>
          </a:prstGeom>
        </p:spPr>
        <p:txBody>
          <a:bodyPr anchor="ctr" anchorCtr="0"/>
          <a:lstStyle>
            <a:lvl1pPr>
              <a:buNone/>
              <a:defRPr b="1"/>
            </a:lvl1pPr>
          </a:lstStyle>
          <a:p>
            <a:pPr lvl="0"/>
            <a:r>
              <a:rPr lang="en-US" dirty="0" err="1"/>
              <a:t>SectionTitle</a:t>
            </a:r>
            <a:endParaRPr lang="en-US" dirty="0"/>
          </a:p>
        </p:txBody>
      </p:sp>
      <p:sp>
        <p:nvSpPr>
          <p:cNvPr id="12" name="ObjectiveNumber" hidden="1"/>
          <p:cNvSpPr>
            <a:spLocks noGrp="1"/>
          </p:cNvSpPr>
          <p:nvPr>
            <p:ph type="body" sz="quarter" idx="15" hasCustomPrompt="1"/>
          </p:nvPr>
        </p:nvSpPr>
        <p:spPr>
          <a:xfrm>
            <a:off x="41096" y="1468348"/>
            <a:ext cx="914400" cy="457200"/>
          </a:xfrm>
          <a:prstGeom prst="rect">
            <a:avLst/>
          </a:prstGeom>
        </p:spPr>
        <p:txBody>
          <a:bodyPr anchor="ctr" anchorCtr="0"/>
          <a:lstStyle>
            <a:lvl1pPr algn="ctr">
              <a:buNone/>
              <a:defRPr sz="2800">
                <a:solidFill>
                  <a:srgbClr val="C30075"/>
                </a:solidFill>
              </a:defRPr>
            </a:lvl1pPr>
          </a:lstStyle>
          <a:p>
            <a:pPr lvl="0"/>
            <a:r>
              <a:rPr lang="en-US" dirty="0"/>
              <a:t>OB#</a:t>
            </a:r>
          </a:p>
        </p:txBody>
      </p:sp>
      <p:sp>
        <p:nvSpPr>
          <p:cNvPr id="13" name="Objective" hidden="1"/>
          <p:cNvSpPr>
            <a:spLocks noGrp="1"/>
          </p:cNvSpPr>
          <p:nvPr>
            <p:ph type="body" sz="quarter" idx="16" hasCustomPrompt="1"/>
          </p:nvPr>
        </p:nvSpPr>
        <p:spPr>
          <a:xfrm>
            <a:off x="838200" y="1447800"/>
            <a:ext cx="8153400" cy="533400"/>
          </a:xfrm>
          <a:prstGeom prst="rect">
            <a:avLst/>
          </a:prstGeom>
        </p:spPr>
        <p:txBody>
          <a:bodyPr anchor="ctr" anchorCtr="0"/>
          <a:lstStyle>
            <a:lvl1pPr marL="0" indent="0">
              <a:buNone/>
              <a:defRPr sz="2400">
                <a:solidFill>
                  <a:srgbClr val="C30075"/>
                </a:solidFill>
              </a:defRPr>
            </a:lvl1pPr>
          </a:lstStyle>
          <a:p>
            <a:pPr lvl="0"/>
            <a:r>
              <a:rPr lang="en-US" dirty="0"/>
              <a:t>Objective</a:t>
            </a:r>
          </a:p>
        </p:txBody>
      </p:sp>
      <p:sp>
        <p:nvSpPr>
          <p:cNvPr id="15" name="ItemTitle" hidden="1"/>
          <p:cNvSpPr>
            <a:spLocks noGrp="1"/>
          </p:cNvSpPr>
          <p:nvPr>
            <p:ph type="body" sz="quarter" idx="18" hasCustomPrompt="1"/>
          </p:nvPr>
        </p:nvSpPr>
        <p:spPr>
          <a:xfrm>
            <a:off x="152400" y="838200"/>
            <a:ext cx="8991600" cy="530352"/>
          </a:xfrm>
          <a:prstGeom prst="rect">
            <a:avLst/>
          </a:prstGeom>
          <a:solidFill>
            <a:schemeClr val="bg1"/>
          </a:solidFill>
        </p:spPr>
        <p:txBody>
          <a:bodyPr anchor="t" anchorCtr="0"/>
          <a:lstStyle>
            <a:lvl1pPr marL="0" indent="0">
              <a:buNone/>
              <a:defRPr sz="2800"/>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sp>
        <p:nvSpPr>
          <p:cNvPr id="2" name="Title 1"/>
          <p:cNvSpPr>
            <a:spLocks noGrp="1"/>
          </p:cNvSpPr>
          <p:nvPr>
            <p:ph type="title" hasCustomPrompt="1"/>
          </p:nvPr>
        </p:nvSpPr>
        <p:spPr>
          <a:xfrm>
            <a:off x="166254" y="228600"/>
            <a:ext cx="6934200" cy="609600"/>
          </a:xfrm>
          <a:prstGeom prst="rect">
            <a:avLst/>
          </a:prstGeom>
        </p:spPr>
        <p:txBody>
          <a:bodyPr/>
          <a:lstStyle>
            <a:lvl1pPr algn="l" defTabSz="814388">
              <a:tabLst>
                <a:tab pos="858838" algn="l"/>
                <a:tab pos="3200400" algn="l"/>
                <a:tab pos="3311525" algn="l"/>
              </a:tabLst>
              <a:defRPr sz="2800" baseline="0">
                <a:solidFill>
                  <a:srgbClr val="FFF799"/>
                </a:solidFill>
                <a:latin typeface="+mn-lt"/>
              </a:defRPr>
            </a:lvl1pPr>
          </a:lstStyle>
          <a:p>
            <a:r>
              <a:rPr lang="en-US" dirty="0"/>
              <a:t>SAMPLE PROBLEM					</a:t>
            </a:r>
          </a:p>
        </p:txBody>
      </p:sp>
      <p:sp>
        <p:nvSpPr>
          <p:cNvPr id="4" name="Text Placeholder 3"/>
          <p:cNvSpPr>
            <a:spLocks noGrp="1"/>
          </p:cNvSpPr>
          <p:nvPr>
            <p:ph type="body" sz="quarter" idx="22" hasCustomPrompt="1"/>
          </p:nvPr>
        </p:nvSpPr>
        <p:spPr>
          <a:xfrm>
            <a:off x="20782" y="990600"/>
            <a:ext cx="9123218" cy="5334000"/>
          </a:xfrm>
          <a:prstGeom prst="rect">
            <a:avLst/>
          </a:prstGeom>
        </p:spPr>
        <p:txBody>
          <a:bodyPr/>
          <a:lstStyle>
            <a:lvl1pPr marL="0" indent="0">
              <a:buNone/>
              <a:defRPr sz="2800"/>
            </a:lvl1pPr>
          </a:lstStyle>
          <a:p>
            <a:pPr lvl="0"/>
            <a:r>
              <a:rPr lang="en-US" dirty="0"/>
              <a:t>Edit Master Text styles</a:t>
            </a:r>
          </a:p>
        </p:txBody>
      </p:sp>
      <p:sp>
        <p:nvSpPr>
          <p:cNvPr id="5" name="TextBox 4"/>
          <p:cNvSpPr txBox="1"/>
          <p:nvPr userDrawn="1"/>
        </p:nvSpPr>
        <p:spPr>
          <a:xfrm>
            <a:off x="7772400" y="6477000"/>
            <a:ext cx="1219200" cy="369332"/>
          </a:xfrm>
          <a:prstGeom prst="rect">
            <a:avLst/>
          </a:prstGeom>
          <a:noFill/>
        </p:spPr>
        <p:txBody>
          <a:bodyPr wrap="square" rtlCol="0">
            <a:spAutoFit/>
          </a:bodyPr>
          <a:lstStyle/>
          <a:p>
            <a:pPr algn="r"/>
            <a:fld id="{5EADF245-C3EE-4A1D-8E18-4BCDFBCAFD69}" type="slidenum">
              <a:rPr lang="en-US" smtClean="0"/>
              <a:t>‹#›</a:t>
            </a:fld>
            <a:endParaRPr lang="en-US" dirty="0"/>
          </a:p>
        </p:txBody>
      </p:sp>
    </p:spTree>
    <p:extLst>
      <p:ext uri="{BB962C8B-B14F-4D97-AF65-F5344CB8AC3E}">
        <p14:creationId xmlns:p14="http://schemas.microsoft.com/office/powerpoint/2010/main" val="9518032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Sections">
    <p:spTree>
      <p:nvGrpSpPr>
        <p:cNvPr id="1" name=""/>
        <p:cNvGrpSpPr/>
        <p:nvPr/>
      </p:nvGrpSpPr>
      <p:grpSpPr>
        <a:xfrm>
          <a:off x="0" y="0"/>
          <a:ext cx="0" cy="0"/>
          <a:chOff x="0" y="0"/>
          <a:chExt cx="0" cy="0"/>
        </a:xfrm>
      </p:grpSpPr>
      <p:sp>
        <p:nvSpPr>
          <p:cNvPr id="8" name="ChapterSubTitle" hidden="1"/>
          <p:cNvSpPr>
            <a:spLocks noGrp="1"/>
          </p:cNvSpPr>
          <p:nvPr>
            <p:ph type="body" sz="quarter" idx="12" hasCustomPrompt="1"/>
          </p:nvPr>
        </p:nvSpPr>
        <p:spPr>
          <a:xfrm>
            <a:off x="1270000" y="1270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ChapterSubTitle</a:t>
            </a:r>
          </a:p>
        </p:txBody>
      </p:sp>
      <p:sp>
        <p:nvSpPr>
          <p:cNvPr id="9" name="SectionNumber" hidden="1"/>
          <p:cNvSpPr>
            <a:spLocks noGrp="1"/>
          </p:cNvSpPr>
          <p:nvPr>
            <p:ph type="body" sz="quarter" idx="13" hasCustomPrompt="1"/>
          </p:nvPr>
        </p:nvSpPr>
        <p:spPr>
          <a:xfrm>
            <a:off x="1270000" y="1778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SectionNumber</a:t>
            </a:r>
          </a:p>
        </p:txBody>
      </p:sp>
      <p:sp>
        <p:nvSpPr>
          <p:cNvPr id="10" name="SectionTitle" hidden="1"/>
          <p:cNvSpPr>
            <a:spLocks noGrp="1"/>
          </p:cNvSpPr>
          <p:nvPr>
            <p:ph type="body" sz="quarter" idx="14" hasCustomPrompt="1"/>
          </p:nvPr>
        </p:nvSpPr>
        <p:spPr>
          <a:xfrm>
            <a:off x="1270000" y="2286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SectionTitle</a:t>
            </a:r>
          </a:p>
        </p:txBody>
      </p:sp>
      <p:sp>
        <p:nvSpPr>
          <p:cNvPr id="11" name="ObjectiveNumber" hidden="1"/>
          <p:cNvSpPr>
            <a:spLocks noGrp="1"/>
          </p:cNvSpPr>
          <p:nvPr>
            <p:ph type="body" sz="quarter" idx="15" hasCustomPrompt="1"/>
          </p:nvPr>
        </p:nvSpPr>
        <p:spPr>
          <a:xfrm>
            <a:off x="1270000" y="2794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ObjectiveNumber</a:t>
            </a:r>
          </a:p>
        </p:txBody>
      </p:sp>
      <p:sp>
        <p:nvSpPr>
          <p:cNvPr id="12" name="Objective" hidden="1"/>
          <p:cNvSpPr>
            <a:spLocks noGrp="1"/>
          </p:cNvSpPr>
          <p:nvPr>
            <p:ph type="body" sz="quarter" idx="16" hasCustomPrompt="1"/>
          </p:nvPr>
        </p:nvSpPr>
        <p:spPr>
          <a:xfrm>
            <a:off x="1270000" y="3302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Objective</a:t>
            </a:r>
          </a:p>
        </p:txBody>
      </p:sp>
      <p:sp>
        <p:nvSpPr>
          <p:cNvPr id="13" name="ItemNumber" hidden="1"/>
          <p:cNvSpPr>
            <a:spLocks noGrp="1"/>
          </p:cNvSpPr>
          <p:nvPr>
            <p:ph type="body" sz="quarter" idx="17" hasCustomPrompt="1"/>
          </p:nvPr>
        </p:nvSpPr>
        <p:spPr>
          <a:xfrm>
            <a:off x="1270000" y="3810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ItemNumber</a:t>
            </a:r>
          </a:p>
        </p:txBody>
      </p:sp>
      <p:sp>
        <p:nvSpPr>
          <p:cNvPr id="14" name="ItemTitle" hidden="1"/>
          <p:cNvSpPr>
            <a:spLocks noGrp="1"/>
          </p:cNvSpPr>
          <p:nvPr>
            <p:ph type="body" sz="quarter" idx="18" hasCustomPrompt="1"/>
          </p:nvPr>
        </p:nvSpPr>
        <p:spPr>
          <a:xfrm>
            <a:off x="1270000" y="4318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ItemTitle</a:t>
            </a:r>
          </a:p>
        </p:txBody>
      </p:sp>
      <p:sp>
        <p:nvSpPr>
          <p:cNvPr id="15" name="CONS" hidden="1"/>
          <p:cNvSpPr>
            <a:spLocks noGrp="1"/>
          </p:cNvSpPr>
          <p:nvPr>
            <p:ph type="body" sz="quarter" idx="19" hasCustomPrompt="1"/>
          </p:nvPr>
        </p:nvSpPr>
        <p:spPr>
          <a:xfrm>
            <a:off x="1270000" y="4826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CONS</a:t>
            </a:r>
          </a:p>
        </p:txBody>
      </p:sp>
      <p:sp>
        <p:nvSpPr>
          <p:cNvPr id="17" name="Copyright" hidden="1"/>
          <p:cNvSpPr>
            <a:spLocks noGrp="1"/>
          </p:cNvSpPr>
          <p:nvPr>
            <p:ph type="body" sz="quarter" idx="21" hasCustomPrompt="1"/>
          </p:nvPr>
        </p:nvSpPr>
        <p:spPr>
          <a:xfrm>
            <a:off x="1270000" y="5842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Copyright</a:t>
            </a:r>
          </a:p>
        </p:txBody>
      </p:sp>
      <p:sp>
        <p:nvSpPr>
          <p:cNvPr id="3" name="Text Placeholder 2"/>
          <p:cNvSpPr>
            <a:spLocks noGrp="1"/>
          </p:cNvSpPr>
          <p:nvPr>
            <p:ph type="body" sz="quarter" idx="22"/>
          </p:nvPr>
        </p:nvSpPr>
        <p:spPr>
          <a:xfrm>
            <a:off x="228600" y="152400"/>
            <a:ext cx="1984375" cy="457200"/>
          </a:xfrm>
          <a:prstGeom prst="rect">
            <a:avLst/>
          </a:prstGeom>
        </p:spPr>
        <p:txBody>
          <a:bodyPr/>
          <a:lstStyle>
            <a:lvl1pPr marL="0" indent="0" algn="ctr">
              <a:buNone/>
              <a:defRPr sz="3200">
                <a:solidFill>
                  <a:schemeClr val="bg1"/>
                </a:solidFill>
                <a:latin typeface="Helvetica" panose="020B0604020202020204" pitchFamily="34" charset="0"/>
                <a:cs typeface="Helvetica" panose="020B0604020202020204" pitchFamily="34" charset="0"/>
              </a:defRPr>
            </a:lvl1pPr>
            <a:lvl2pPr>
              <a:defRPr sz="3200">
                <a:latin typeface="Helvetica" panose="020B0604020202020204" pitchFamily="34" charset="0"/>
                <a:cs typeface="Helvetica" panose="020B0604020202020204" pitchFamily="34" charset="0"/>
              </a:defRPr>
            </a:lvl2pPr>
          </a:lstStyle>
          <a:p>
            <a:pPr lvl="0"/>
            <a:r>
              <a:rPr lang="en-US" dirty="0"/>
              <a:t>Edit</a:t>
            </a:r>
          </a:p>
        </p:txBody>
      </p:sp>
      <p:sp>
        <p:nvSpPr>
          <p:cNvPr id="5" name="Text Placeholder 4"/>
          <p:cNvSpPr>
            <a:spLocks noGrp="1"/>
          </p:cNvSpPr>
          <p:nvPr>
            <p:ph type="body" sz="quarter" idx="23"/>
          </p:nvPr>
        </p:nvSpPr>
        <p:spPr>
          <a:xfrm>
            <a:off x="2212848" y="100584"/>
            <a:ext cx="1216152" cy="685800"/>
          </a:xfrm>
          <a:prstGeom prst="rect">
            <a:avLst/>
          </a:prstGeom>
        </p:spPr>
        <p:txBody>
          <a:bodyPr/>
          <a:lstStyle>
            <a:lvl1pPr marL="0" indent="0">
              <a:buNone/>
              <a:defRPr sz="6000">
                <a:solidFill>
                  <a:srgbClr val="6E7072"/>
                </a:solidFill>
                <a:latin typeface="Helvetica" panose="020B0604020202020204" pitchFamily="34" charset="0"/>
                <a:cs typeface="Helvetica" panose="020B0604020202020204" pitchFamily="34" charset="0"/>
              </a:defRPr>
            </a:lvl1pPr>
            <a:lvl2pPr>
              <a:defRPr>
                <a:solidFill>
                  <a:schemeClr val="bg1">
                    <a:lumMod val="50000"/>
                  </a:schemeClr>
                </a:solidFill>
                <a:latin typeface="Helvetica" panose="020B0604020202020204" pitchFamily="34" charset="0"/>
                <a:cs typeface="Helvetica" panose="020B0604020202020204" pitchFamily="34" charset="0"/>
              </a:defRPr>
            </a:lvl2pPr>
          </a:lstStyle>
          <a:p>
            <a:pPr lvl="0"/>
            <a:r>
              <a:rPr lang="en-US" dirty="0"/>
              <a:t>Edit</a:t>
            </a:r>
          </a:p>
        </p:txBody>
      </p:sp>
      <p:sp>
        <p:nvSpPr>
          <p:cNvPr id="19" name="Title 18"/>
          <p:cNvSpPr>
            <a:spLocks noGrp="1"/>
          </p:cNvSpPr>
          <p:nvPr>
            <p:ph type="title"/>
          </p:nvPr>
        </p:nvSpPr>
        <p:spPr>
          <a:xfrm>
            <a:off x="3455894" y="20129"/>
            <a:ext cx="5688106" cy="1479487"/>
          </a:xfrm>
          <a:prstGeom prst="rect">
            <a:avLst/>
          </a:prstGeom>
        </p:spPr>
        <p:txBody>
          <a:bodyPr/>
          <a:lstStyle>
            <a:lvl1pPr algn="l">
              <a:defRPr sz="3200">
                <a:latin typeface="Helvetica" panose="020B0604020202020204" pitchFamily="34" charset="0"/>
                <a:cs typeface="Helvetica" panose="020B0604020202020204" pitchFamily="34" charset="0"/>
              </a:defRPr>
            </a:lvl1pPr>
          </a:lstStyle>
          <a:p>
            <a:r>
              <a:rPr lang="en-US" dirty="0"/>
              <a:t>Click to edit Master title style</a:t>
            </a:r>
          </a:p>
        </p:txBody>
      </p:sp>
      <p:sp>
        <p:nvSpPr>
          <p:cNvPr id="16" name="TextBox 15"/>
          <p:cNvSpPr txBox="1"/>
          <p:nvPr userDrawn="1"/>
        </p:nvSpPr>
        <p:spPr>
          <a:xfrm>
            <a:off x="7924800" y="6477000"/>
            <a:ext cx="1066800" cy="369332"/>
          </a:xfrm>
          <a:prstGeom prst="rect">
            <a:avLst/>
          </a:prstGeom>
          <a:noFill/>
        </p:spPr>
        <p:txBody>
          <a:bodyPr wrap="square" rtlCol="0">
            <a:spAutoFit/>
          </a:bodyPr>
          <a:lstStyle/>
          <a:p>
            <a:pPr algn="r"/>
            <a:fld id="{8A17E4C5-174A-4D27-AF82-F48E358896BB}" type="slidenum">
              <a:rPr lang="en-US" smtClean="0"/>
              <a:t>‹#›</a:t>
            </a:fld>
            <a:endParaRPr lang="en-US" dirty="0"/>
          </a:p>
        </p:txBody>
      </p:sp>
      <p:sp>
        <p:nvSpPr>
          <p:cNvPr id="4" name="Content Placeholder 3"/>
          <p:cNvSpPr>
            <a:spLocks noGrp="1"/>
          </p:cNvSpPr>
          <p:nvPr>
            <p:ph sz="quarter" idx="24"/>
          </p:nvPr>
        </p:nvSpPr>
        <p:spPr>
          <a:xfrm>
            <a:off x="990600" y="2362200"/>
            <a:ext cx="5943600" cy="3048000"/>
          </a:xfrm>
          <a:prstGeom prst="rect">
            <a:avLst/>
          </a:prstGeom>
        </p:spPr>
        <p:txBody>
          <a:bodyPr/>
          <a:lstStyle>
            <a:lvl1pPr marL="0" indent="0">
              <a:buNone/>
              <a:defRPr sz="2800"/>
            </a:lvl1pPr>
          </a:lstStyle>
          <a:p>
            <a:pPr lvl="0"/>
            <a:r>
              <a:rPr lang="en-US" dirty="0"/>
              <a:t>Edit Master text styles</a:t>
            </a:r>
          </a:p>
        </p:txBody>
      </p:sp>
    </p:spTree>
    <p:extLst>
      <p:ext uri="{BB962C8B-B14F-4D97-AF65-F5344CB8AC3E}">
        <p14:creationId xmlns:p14="http://schemas.microsoft.com/office/powerpoint/2010/main" val="42571402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bjectives">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9" name="SectionNumber"/>
          <p:cNvSpPr>
            <a:spLocks noGrp="1"/>
          </p:cNvSpPr>
          <p:nvPr>
            <p:ph type="body" sz="quarter" idx="13" hasCustomPrompt="1"/>
          </p:nvPr>
        </p:nvSpPr>
        <p:spPr>
          <a:xfrm>
            <a:off x="0" y="0"/>
            <a:ext cx="1371600" cy="441434"/>
          </a:xfrm>
          <a:prstGeom prst="rect">
            <a:avLst/>
          </a:prstGeom>
        </p:spPr>
        <p:txBody>
          <a:bodyPr lIns="91440" tIns="0" rIns="91440" bIns="0" anchor="t" anchorCtr="1"/>
          <a:lstStyle>
            <a:lvl1pPr marL="0" indent="0" algn="l">
              <a:buNone/>
              <a:defRPr sz="3200" b="0">
                <a:solidFill>
                  <a:schemeClr val="bg1"/>
                </a:solidFill>
                <a:latin typeface="Helvetica" pitchFamily="34" charset="0"/>
              </a:defRPr>
            </a:lvl1pPr>
          </a:lstStyle>
          <a:p>
            <a:pPr lvl="0"/>
            <a:r>
              <a:rPr lang="en-US" dirty="0"/>
              <a:t>SC#</a:t>
            </a:r>
          </a:p>
        </p:txBody>
      </p:sp>
      <p:sp>
        <p:nvSpPr>
          <p:cNvPr id="20" name="SectionTitle"/>
          <p:cNvSpPr>
            <a:spLocks noGrp="1"/>
          </p:cNvSpPr>
          <p:nvPr>
            <p:ph type="body" sz="quarter" idx="14" hasCustomPrompt="1"/>
          </p:nvPr>
        </p:nvSpPr>
        <p:spPr>
          <a:xfrm>
            <a:off x="1447800" y="0"/>
            <a:ext cx="7696200" cy="1097280"/>
          </a:xfrm>
          <a:prstGeom prst="rect">
            <a:avLst/>
          </a:prstGeom>
        </p:spPr>
        <p:txBody>
          <a:bodyPr lIns="91440" tIns="0" rIns="91440" bIns="0" anchor="t" anchorCtr="0"/>
          <a:lstStyle>
            <a:lvl1pPr marL="0" indent="0">
              <a:buNone/>
              <a:defRPr sz="3200" b="1" cap="none" baseline="0">
                <a:solidFill>
                  <a:srgbClr val="CE171F"/>
                </a:solidFill>
                <a:latin typeface="Helvetica" pitchFamily="34" charset="0"/>
              </a:defRPr>
            </a:lvl1pPr>
          </a:lstStyle>
          <a:p>
            <a:pPr lvl="0"/>
            <a:r>
              <a:rPr lang="en-US" dirty="0" err="1"/>
              <a:t>Sectiontitle</a:t>
            </a:r>
            <a:endParaRPr lang="en-US" dirty="0"/>
          </a:p>
        </p:txBody>
      </p:sp>
      <p:sp>
        <p:nvSpPr>
          <p:cNvPr id="12" name="ObjectiveNumber" hidden="1"/>
          <p:cNvSpPr>
            <a:spLocks noGrp="1"/>
          </p:cNvSpPr>
          <p:nvPr>
            <p:ph type="body" sz="quarter" idx="15" hasCustomPrompt="1"/>
          </p:nvPr>
        </p:nvSpPr>
        <p:spPr>
          <a:xfrm>
            <a:off x="41096" y="1905000"/>
            <a:ext cx="914400" cy="381000"/>
          </a:xfrm>
          <a:prstGeom prst="rect">
            <a:avLst/>
          </a:prstGeom>
        </p:spPr>
        <p:txBody>
          <a:bodyPr anchor="t" anchorCtr="0"/>
          <a:lstStyle>
            <a:lvl1pPr algn="ctr">
              <a:buNone/>
              <a:defRPr sz="2800" b="1">
                <a:solidFill>
                  <a:srgbClr val="C30075"/>
                </a:solidFill>
              </a:defRPr>
            </a:lvl1pPr>
          </a:lstStyle>
          <a:p>
            <a:pPr lvl="0"/>
            <a:r>
              <a:rPr lang="en-US" dirty="0"/>
              <a:t>OB#</a:t>
            </a:r>
          </a:p>
        </p:txBody>
      </p:sp>
      <p:sp>
        <p:nvSpPr>
          <p:cNvPr id="13" name="Objective" hidden="1"/>
          <p:cNvSpPr>
            <a:spLocks noGrp="1"/>
          </p:cNvSpPr>
          <p:nvPr>
            <p:ph type="body" sz="quarter" idx="16" hasCustomPrompt="1"/>
          </p:nvPr>
        </p:nvSpPr>
        <p:spPr>
          <a:xfrm>
            <a:off x="0" y="1219200"/>
            <a:ext cx="9144000" cy="533400"/>
          </a:xfrm>
          <a:prstGeom prst="rect">
            <a:avLst/>
          </a:prstGeom>
        </p:spPr>
        <p:txBody>
          <a:bodyPr anchor="t" anchorCtr="0"/>
          <a:lstStyle>
            <a:lvl1pPr marL="0" indent="0">
              <a:buNone/>
              <a:defRPr sz="2800" b="1">
                <a:solidFill>
                  <a:srgbClr val="4F74A7"/>
                </a:solidFill>
              </a:defRPr>
            </a:lvl1pPr>
          </a:lstStyle>
          <a:p>
            <a:pPr lvl="0"/>
            <a:r>
              <a:rPr lang="en-US" dirty="0"/>
              <a:t>Objective</a:t>
            </a:r>
          </a:p>
        </p:txBody>
      </p:sp>
      <p:sp>
        <p:nvSpPr>
          <p:cNvPr id="14" name="ItemNumber" hidden="1"/>
          <p:cNvSpPr>
            <a:spLocks noGrp="1"/>
          </p:cNvSpPr>
          <p:nvPr>
            <p:ph type="body" sz="quarter" idx="17" hasCustomPrompt="1"/>
          </p:nvPr>
        </p:nvSpPr>
        <p:spPr>
          <a:xfrm>
            <a:off x="304800" y="4038600"/>
            <a:ext cx="914400" cy="457200"/>
          </a:xfrm>
          <a:prstGeom prst="rect">
            <a:avLst/>
          </a:prstGeom>
        </p:spPr>
        <p:txBody>
          <a:bodyPr anchor="ctr" anchorCtr="0"/>
          <a:lstStyle>
            <a:lvl1pPr>
              <a:buNone/>
              <a:defRPr/>
            </a:lvl1pPr>
          </a:lstStyle>
          <a:p>
            <a:pPr lvl="0"/>
            <a:r>
              <a:rPr lang="en-US" dirty="0"/>
              <a:t>IT#</a:t>
            </a:r>
          </a:p>
        </p:txBody>
      </p:sp>
      <p:sp>
        <p:nvSpPr>
          <p:cNvPr id="15" name="ItemTitle" hidden="1"/>
          <p:cNvSpPr>
            <a:spLocks noGrp="1"/>
          </p:cNvSpPr>
          <p:nvPr>
            <p:ph type="body" sz="quarter" idx="18" hasCustomPrompt="1"/>
          </p:nvPr>
        </p:nvSpPr>
        <p:spPr>
          <a:xfrm>
            <a:off x="0" y="1219200"/>
            <a:ext cx="9144000" cy="533400"/>
          </a:xfrm>
          <a:prstGeom prst="rect">
            <a:avLst/>
          </a:prstGeom>
        </p:spPr>
        <p:txBody>
          <a:bodyPr anchor="ctr" anchorCtr="0"/>
          <a:lstStyle>
            <a:lvl1pPr>
              <a:buNone/>
              <a:defRPr sz="3200" b="1">
                <a:solidFill>
                  <a:srgbClr val="4F74A7"/>
                </a:solidFill>
              </a:defRPr>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7" name="SlideNumber"/>
          <p:cNvSpPr>
            <a:spLocks noGrp="1"/>
          </p:cNvSpPr>
          <p:nvPr>
            <p:ph type="body" sz="quarter" idx="20" hasCustomPrompt="1"/>
          </p:nvPr>
        </p:nvSpPr>
        <p:spPr>
          <a:xfrm>
            <a:off x="7391400" y="6553200"/>
            <a:ext cx="1524000" cy="228600"/>
          </a:xfrm>
          <a:prstGeom prst="rect">
            <a:avLst/>
          </a:prstGeom>
        </p:spPr>
        <p:txBody>
          <a:bodyPr anchor="ctr" anchorCtr="0"/>
          <a:lstStyle>
            <a:lvl1pPr marL="0" indent="0" algn="r">
              <a:buNone/>
              <a:defRPr sz="1800"/>
            </a:lvl1pPr>
          </a:lstStyle>
          <a:p>
            <a:pPr lvl="0"/>
            <a:r>
              <a:rPr lang="en-US" dirty="0" err="1"/>
              <a:t>SlideNumber</a:t>
            </a:r>
            <a:endParaRPr lang="en-US" dirty="0"/>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graphicFrame>
        <p:nvGraphicFramePr>
          <p:cNvPr id="21" name="ObjectivesTable"/>
          <p:cNvGraphicFramePr>
            <a:graphicFrameLocks noGrp="1"/>
          </p:cNvGraphicFramePr>
          <p:nvPr userDrawn="1">
            <p:extLst>
              <p:ext uri="{D42A27DB-BD31-4B8C-83A1-F6EECF244321}">
                <p14:modId xmlns:p14="http://schemas.microsoft.com/office/powerpoint/2010/main" val="3814396398"/>
              </p:ext>
            </p:extLst>
          </p:nvPr>
        </p:nvGraphicFramePr>
        <p:xfrm>
          <a:off x="152400" y="1905001"/>
          <a:ext cx="8839200" cy="426720"/>
        </p:xfrm>
        <a:graphic>
          <a:graphicData uri="http://schemas.openxmlformats.org/drawingml/2006/table">
            <a:tbl>
              <a:tblPr>
                <a:tableStyleId>{5C22544A-7EE6-4342-B048-85BDC9FD1C3A}</a:tableStyleId>
              </a:tblPr>
              <a:tblGrid>
                <a:gridCol w="8839200">
                  <a:extLst>
                    <a:ext uri="{9D8B030D-6E8A-4147-A177-3AD203B41FA5}">
                      <a16:colId xmlns:a16="http://schemas.microsoft.com/office/drawing/2014/main" val="20000"/>
                    </a:ext>
                  </a:extLst>
                </a:gridCol>
              </a:tblGrid>
              <a:tr h="304799">
                <a:tc>
                  <a:txBody>
                    <a:bodyPr/>
                    <a:lstStyle/>
                    <a:p>
                      <a:pPr algn="ctr"/>
                      <a:endParaRPr lang="en-US" sz="2800" dirty="0">
                        <a:solidFill>
                          <a:schemeClr val="tx1"/>
                        </a:solidFill>
                      </a:endParaRPr>
                    </a:p>
                  </a:txBody>
                  <a:tcPr marT="0" marB="0">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9427325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Objectives">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2" name="ObjectiveNumber" hidden="1"/>
          <p:cNvSpPr>
            <a:spLocks noGrp="1"/>
          </p:cNvSpPr>
          <p:nvPr>
            <p:ph type="body" sz="quarter" idx="15" hasCustomPrompt="1"/>
          </p:nvPr>
        </p:nvSpPr>
        <p:spPr>
          <a:xfrm>
            <a:off x="41096" y="1905000"/>
            <a:ext cx="914400" cy="381000"/>
          </a:xfrm>
          <a:prstGeom prst="rect">
            <a:avLst/>
          </a:prstGeom>
        </p:spPr>
        <p:txBody>
          <a:bodyPr anchor="t" anchorCtr="0"/>
          <a:lstStyle>
            <a:lvl1pPr algn="ctr">
              <a:buNone/>
              <a:defRPr sz="2800" b="1">
                <a:solidFill>
                  <a:srgbClr val="C30075"/>
                </a:solidFill>
              </a:defRPr>
            </a:lvl1pPr>
          </a:lstStyle>
          <a:p>
            <a:pPr lvl="0"/>
            <a:r>
              <a:rPr lang="en-US" dirty="0"/>
              <a:t>OB#</a:t>
            </a:r>
          </a:p>
        </p:txBody>
      </p:sp>
      <p:sp>
        <p:nvSpPr>
          <p:cNvPr id="13" name="Objective" hidden="1"/>
          <p:cNvSpPr>
            <a:spLocks noGrp="1"/>
          </p:cNvSpPr>
          <p:nvPr>
            <p:ph type="body" sz="quarter" idx="16" hasCustomPrompt="1"/>
          </p:nvPr>
        </p:nvSpPr>
        <p:spPr>
          <a:xfrm>
            <a:off x="0" y="1219200"/>
            <a:ext cx="9144000" cy="533400"/>
          </a:xfrm>
          <a:prstGeom prst="rect">
            <a:avLst/>
          </a:prstGeom>
        </p:spPr>
        <p:txBody>
          <a:bodyPr anchor="t" anchorCtr="0"/>
          <a:lstStyle>
            <a:lvl1pPr marL="0" indent="0">
              <a:buNone/>
              <a:defRPr sz="2800" b="1">
                <a:solidFill>
                  <a:srgbClr val="4F74A7"/>
                </a:solidFill>
              </a:defRPr>
            </a:lvl1pPr>
          </a:lstStyle>
          <a:p>
            <a:pPr lvl="0"/>
            <a:r>
              <a:rPr lang="en-US" dirty="0"/>
              <a:t>Objective</a:t>
            </a:r>
          </a:p>
        </p:txBody>
      </p:sp>
      <p:sp>
        <p:nvSpPr>
          <p:cNvPr id="14" name="ItemNumber" hidden="1"/>
          <p:cNvSpPr>
            <a:spLocks noGrp="1"/>
          </p:cNvSpPr>
          <p:nvPr>
            <p:ph type="body" sz="quarter" idx="17" hasCustomPrompt="1"/>
          </p:nvPr>
        </p:nvSpPr>
        <p:spPr>
          <a:xfrm>
            <a:off x="304800" y="4038600"/>
            <a:ext cx="914400" cy="457200"/>
          </a:xfrm>
          <a:prstGeom prst="rect">
            <a:avLst/>
          </a:prstGeom>
        </p:spPr>
        <p:txBody>
          <a:bodyPr anchor="ctr" anchorCtr="0"/>
          <a:lstStyle>
            <a:lvl1pPr>
              <a:buNone/>
              <a:defRPr/>
            </a:lvl1pPr>
          </a:lstStyle>
          <a:p>
            <a:pPr lvl="0"/>
            <a:r>
              <a:rPr lang="en-US" dirty="0"/>
              <a:t>IT#</a:t>
            </a:r>
          </a:p>
        </p:txBody>
      </p:sp>
      <p:sp>
        <p:nvSpPr>
          <p:cNvPr id="15" name="ItemTitle" hidden="1"/>
          <p:cNvSpPr>
            <a:spLocks noGrp="1"/>
          </p:cNvSpPr>
          <p:nvPr>
            <p:ph type="body" sz="quarter" idx="18" hasCustomPrompt="1"/>
          </p:nvPr>
        </p:nvSpPr>
        <p:spPr>
          <a:xfrm>
            <a:off x="0" y="1219200"/>
            <a:ext cx="9144000" cy="533400"/>
          </a:xfrm>
          <a:prstGeom prst="rect">
            <a:avLst/>
          </a:prstGeom>
        </p:spPr>
        <p:txBody>
          <a:bodyPr anchor="ctr" anchorCtr="0"/>
          <a:lstStyle>
            <a:lvl1pPr>
              <a:buNone/>
              <a:defRPr sz="3200" b="1">
                <a:solidFill>
                  <a:srgbClr val="4F74A7"/>
                </a:solidFill>
              </a:defRPr>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graphicFrame>
        <p:nvGraphicFramePr>
          <p:cNvPr id="21" name="ObjectivesTable"/>
          <p:cNvGraphicFramePr>
            <a:graphicFrameLocks noGrp="1"/>
          </p:cNvGraphicFramePr>
          <p:nvPr userDrawn="1">
            <p:extLst>
              <p:ext uri="{D42A27DB-BD31-4B8C-83A1-F6EECF244321}">
                <p14:modId xmlns:p14="http://schemas.microsoft.com/office/powerpoint/2010/main" val="1581024236"/>
              </p:ext>
            </p:extLst>
          </p:nvPr>
        </p:nvGraphicFramePr>
        <p:xfrm>
          <a:off x="152400" y="1905001"/>
          <a:ext cx="8839200" cy="426720"/>
        </p:xfrm>
        <a:graphic>
          <a:graphicData uri="http://schemas.openxmlformats.org/drawingml/2006/table">
            <a:tbl>
              <a:tblPr>
                <a:tableStyleId>{5C22544A-7EE6-4342-B048-85BDC9FD1C3A}</a:tableStyleId>
              </a:tblPr>
              <a:tblGrid>
                <a:gridCol w="8839200">
                  <a:extLst>
                    <a:ext uri="{9D8B030D-6E8A-4147-A177-3AD203B41FA5}">
                      <a16:colId xmlns:a16="http://schemas.microsoft.com/office/drawing/2014/main" val="20000"/>
                    </a:ext>
                  </a:extLst>
                </a:gridCol>
              </a:tblGrid>
              <a:tr h="304799">
                <a:tc>
                  <a:txBody>
                    <a:bodyPr/>
                    <a:lstStyle/>
                    <a:p>
                      <a:pPr algn="ctr"/>
                      <a:endParaRPr lang="en-US" sz="2800" dirty="0">
                        <a:solidFill>
                          <a:schemeClr val="tx1"/>
                        </a:solidFill>
                      </a:endParaRPr>
                    </a:p>
                  </a:txBody>
                  <a:tcPr marT="0" marB="0">
                    <a:noFill/>
                  </a:tcPr>
                </a:tc>
                <a:extLst>
                  <a:ext uri="{0D108BD9-81ED-4DB2-BD59-A6C34878D82A}">
                    <a16:rowId xmlns:a16="http://schemas.microsoft.com/office/drawing/2014/main" val="10000"/>
                  </a:ext>
                </a:extLst>
              </a:tr>
            </a:tbl>
          </a:graphicData>
        </a:graphic>
      </p:graphicFrame>
      <p:sp>
        <p:nvSpPr>
          <p:cNvPr id="5" name="TextBox 4"/>
          <p:cNvSpPr txBox="1"/>
          <p:nvPr userDrawn="1"/>
        </p:nvSpPr>
        <p:spPr>
          <a:xfrm>
            <a:off x="7924800" y="6477000"/>
            <a:ext cx="1066800" cy="369332"/>
          </a:xfrm>
          <a:prstGeom prst="rect">
            <a:avLst/>
          </a:prstGeom>
          <a:noFill/>
        </p:spPr>
        <p:txBody>
          <a:bodyPr wrap="square" rtlCol="0">
            <a:spAutoFit/>
          </a:bodyPr>
          <a:lstStyle/>
          <a:p>
            <a:pPr algn="r"/>
            <a:fld id="{8A17E4C5-174A-4D27-AF82-F48E358896BB}" type="slidenum">
              <a:rPr lang="en-US" smtClean="0"/>
              <a:t>‹#›</a:t>
            </a:fld>
            <a:endParaRPr lang="en-US" dirty="0"/>
          </a:p>
        </p:txBody>
      </p:sp>
      <p:sp>
        <p:nvSpPr>
          <p:cNvPr id="23" name="Title 22"/>
          <p:cNvSpPr>
            <a:spLocks noGrp="1"/>
          </p:cNvSpPr>
          <p:nvPr>
            <p:ph type="title" hasCustomPrompt="1"/>
          </p:nvPr>
        </p:nvSpPr>
        <p:spPr>
          <a:xfrm>
            <a:off x="228600" y="0"/>
            <a:ext cx="8915400" cy="457200"/>
          </a:xfrm>
          <a:prstGeom prst="rect">
            <a:avLst/>
          </a:prstGeom>
        </p:spPr>
        <p:txBody>
          <a:bodyPr/>
          <a:lstStyle>
            <a:lvl1pPr marL="61913" indent="-61913" algn="l" defTabSz="1081088">
              <a:tabLst>
                <a:tab pos="1257300" algn="l"/>
              </a:tabLst>
              <a:defRPr sz="3200">
                <a:latin typeface="Calibri" panose="020F0502020204030204" pitchFamily="34" charset="0"/>
              </a:defRPr>
            </a:lvl1pPr>
          </a:lstStyle>
          <a:p>
            <a:r>
              <a:rPr lang="en-US" dirty="0"/>
              <a:t>20			Click to edit Master title style</a:t>
            </a:r>
          </a:p>
        </p:txBody>
      </p:sp>
      <p:sp>
        <p:nvSpPr>
          <p:cNvPr id="3" name="Content Placeholder 2"/>
          <p:cNvSpPr>
            <a:spLocks noGrp="1"/>
          </p:cNvSpPr>
          <p:nvPr>
            <p:ph sz="quarter" idx="22"/>
          </p:nvPr>
        </p:nvSpPr>
        <p:spPr>
          <a:xfrm>
            <a:off x="2133600" y="1447800"/>
            <a:ext cx="4724400" cy="685800"/>
          </a:xfrm>
          <a:prstGeom prst="rect">
            <a:avLst/>
          </a:prstGeom>
        </p:spPr>
        <p:txBody>
          <a:bodyPr/>
          <a:lstStyle>
            <a:lvl1pPr marL="0" indent="0" algn="ctr">
              <a:buNone/>
              <a:defRPr b="1">
                <a:solidFill>
                  <a:srgbClr val="4F74A7"/>
                </a:solidFill>
              </a:defRPr>
            </a:lvl1pPr>
          </a:lstStyle>
          <a:p>
            <a:pPr lvl="0"/>
            <a:r>
              <a:rPr lang="en-US" dirty="0"/>
              <a:t>Edit Master text styles</a:t>
            </a:r>
          </a:p>
          <a:p>
            <a:pPr lvl="1"/>
            <a:endParaRPr lang="en-US" dirty="0"/>
          </a:p>
        </p:txBody>
      </p:sp>
      <p:sp>
        <p:nvSpPr>
          <p:cNvPr id="6" name="Content Placeholder 5"/>
          <p:cNvSpPr>
            <a:spLocks noGrp="1"/>
          </p:cNvSpPr>
          <p:nvPr>
            <p:ph sz="quarter" idx="23"/>
          </p:nvPr>
        </p:nvSpPr>
        <p:spPr>
          <a:xfrm>
            <a:off x="0" y="2369821"/>
            <a:ext cx="9144000" cy="533400"/>
          </a:xfrm>
          <a:prstGeom prst="rect">
            <a:avLst/>
          </a:prstGeom>
        </p:spPr>
        <p:txBody>
          <a:bodyPr/>
          <a:lstStyle>
            <a:lvl1pPr marL="0" indent="0" algn="ctr">
              <a:buNone/>
              <a:defRPr sz="2800"/>
            </a:lvl1pPr>
          </a:lstStyle>
          <a:p>
            <a:pPr lvl="0"/>
            <a:r>
              <a:rPr lang="en-US" dirty="0"/>
              <a:t>Edit Master text styles</a:t>
            </a:r>
          </a:p>
        </p:txBody>
      </p:sp>
    </p:spTree>
    <p:extLst>
      <p:ext uri="{BB962C8B-B14F-4D97-AF65-F5344CB8AC3E}">
        <p14:creationId xmlns:p14="http://schemas.microsoft.com/office/powerpoint/2010/main" val="26172699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Objectives">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2" name="ObjectiveNumber" hidden="1"/>
          <p:cNvSpPr>
            <a:spLocks noGrp="1"/>
          </p:cNvSpPr>
          <p:nvPr>
            <p:ph type="body" sz="quarter" idx="15" hasCustomPrompt="1"/>
          </p:nvPr>
        </p:nvSpPr>
        <p:spPr>
          <a:xfrm>
            <a:off x="41096" y="1905000"/>
            <a:ext cx="914400" cy="381000"/>
          </a:xfrm>
          <a:prstGeom prst="rect">
            <a:avLst/>
          </a:prstGeom>
        </p:spPr>
        <p:txBody>
          <a:bodyPr anchor="t" anchorCtr="0"/>
          <a:lstStyle>
            <a:lvl1pPr algn="ctr">
              <a:buNone/>
              <a:defRPr sz="2800" b="1">
                <a:solidFill>
                  <a:srgbClr val="C30075"/>
                </a:solidFill>
              </a:defRPr>
            </a:lvl1pPr>
          </a:lstStyle>
          <a:p>
            <a:pPr lvl="0"/>
            <a:r>
              <a:rPr lang="en-US" dirty="0"/>
              <a:t>OB#</a:t>
            </a:r>
          </a:p>
        </p:txBody>
      </p:sp>
      <p:sp>
        <p:nvSpPr>
          <p:cNvPr id="13" name="Objective" hidden="1"/>
          <p:cNvSpPr>
            <a:spLocks noGrp="1"/>
          </p:cNvSpPr>
          <p:nvPr>
            <p:ph type="body" sz="quarter" idx="16" hasCustomPrompt="1"/>
          </p:nvPr>
        </p:nvSpPr>
        <p:spPr>
          <a:xfrm>
            <a:off x="0" y="1219200"/>
            <a:ext cx="9144000" cy="533400"/>
          </a:xfrm>
          <a:prstGeom prst="rect">
            <a:avLst/>
          </a:prstGeom>
        </p:spPr>
        <p:txBody>
          <a:bodyPr anchor="t" anchorCtr="0"/>
          <a:lstStyle>
            <a:lvl1pPr marL="0" indent="0">
              <a:buNone/>
              <a:defRPr sz="2800" b="1">
                <a:solidFill>
                  <a:srgbClr val="4F74A7"/>
                </a:solidFill>
              </a:defRPr>
            </a:lvl1pPr>
          </a:lstStyle>
          <a:p>
            <a:pPr lvl="0"/>
            <a:r>
              <a:rPr lang="en-US" dirty="0"/>
              <a:t>Objective</a:t>
            </a:r>
          </a:p>
        </p:txBody>
      </p:sp>
      <p:sp>
        <p:nvSpPr>
          <p:cNvPr id="14" name="ItemNumber" hidden="1"/>
          <p:cNvSpPr>
            <a:spLocks noGrp="1"/>
          </p:cNvSpPr>
          <p:nvPr>
            <p:ph type="body" sz="quarter" idx="17" hasCustomPrompt="1"/>
          </p:nvPr>
        </p:nvSpPr>
        <p:spPr>
          <a:xfrm>
            <a:off x="304800" y="4038600"/>
            <a:ext cx="914400" cy="457200"/>
          </a:xfrm>
          <a:prstGeom prst="rect">
            <a:avLst/>
          </a:prstGeom>
        </p:spPr>
        <p:txBody>
          <a:bodyPr anchor="ctr" anchorCtr="0"/>
          <a:lstStyle>
            <a:lvl1pPr>
              <a:buNone/>
              <a:defRPr/>
            </a:lvl1pPr>
          </a:lstStyle>
          <a:p>
            <a:pPr lvl="0"/>
            <a:r>
              <a:rPr lang="en-US" dirty="0"/>
              <a:t>IT#</a:t>
            </a:r>
          </a:p>
        </p:txBody>
      </p:sp>
      <p:sp>
        <p:nvSpPr>
          <p:cNvPr id="15" name="ItemTitle" hidden="1"/>
          <p:cNvSpPr>
            <a:spLocks noGrp="1"/>
          </p:cNvSpPr>
          <p:nvPr>
            <p:ph type="body" sz="quarter" idx="18" hasCustomPrompt="1"/>
          </p:nvPr>
        </p:nvSpPr>
        <p:spPr>
          <a:xfrm>
            <a:off x="0" y="1219200"/>
            <a:ext cx="9144000" cy="533400"/>
          </a:xfrm>
          <a:prstGeom prst="rect">
            <a:avLst/>
          </a:prstGeom>
        </p:spPr>
        <p:txBody>
          <a:bodyPr anchor="ctr" anchorCtr="0"/>
          <a:lstStyle>
            <a:lvl1pPr>
              <a:buNone/>
              <a:defRPr sz="3200" b="1">
                <a:solidFill>
                  <a:srgbClr val="4F74A7"/>
                </a:solidFill>
              </a:defRPr>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graphicFrame>
        <p:nvGraphicFramePr>
          <p:cNvPr id="21" name="ObjectivesTable"/>
          <p:cNvGraphicFramePr>
            <a:graphicFrameLocks noGrp="1"/>
          </p:cNvGraphicFramePr>
          <p:nvPr userDrawn="1">
            <p:extLst>
              <p:ext uri="{D42A27DB-BD31-4B8C-83A1-F6EECF244321}">
                <p14:modId xmlns:p14="http://schemas.microsoft.com/office/powerpoint/2010/main" val="3151430259"/>
              </p:ext>
            </p:extLst>
          </p:nvPr>
        </p:nvGraphicFramePr>
        <p:xfrm>
          <a:off x="152400" y="1905001"/>
          <a:ext cx="8839200" cy="426720"/>
        </p:xfrm>
        <a:graphic>
          <a:graphicData uri="http://schemas.openxmlformats.org/drawingml/2006/table">
            <a:tbl>
              <a:tblPr>
                <a:tableStyleId>{5C22544A-7EE6-4342-B048-85BDC9FD1C3A}</a:tableStyleId>
              </a:tblPr>
              <a:tblGrid>
                <a:gridCol w="8839200">
                  <a:extLst>
                    <a:ext uri="{9D8B030D-6E8A-4147-A177-3AD203B41FA5}">
                      <a16:colId xmlns:a16="http://schemas.microsoft.com/office/drawing/2014/main" val="20000"/>
                    </a:ext>
                  </a:extLst>
                </a:gridCol>
              </a:tblGrid>
              <a:tr h="304799">
                <a:tc>
                  <a:txBody>
                    <a:bodyPr/>
                    <a:lstStyle/>
                    <a:p>
                      <a:pPr algn="ctr"/>
                      <a:endParaRPr lang="en-US" sz="2800" dirty="0">
                        <a:solidFill>
                          <a:schemeClr val="tx1"/>
                        </a:solidFill>
                      </a:endParaRPr>
                    </a:p>
                  </a:txBody>
                  <a:tcPr marT="0" marB="0">
                    <a:noFill/>
                  </a:tcPr>
                </a:tc>
                <a:extLst>
                  <a:ext uri="{0D108BD9-81ED-4DB2-BD59-A6C34878D82A}">
                    <a16:rowId xmlns:a16="http://schemas.microsoft.com/office/drawing/2014/main" val="10000"/>
                  </a:ext>
                </a:extLst>
              </a:tr>
            </a:tbl>
          </a:graphicData>
        </a:graphic>
      </p:graphicFrame>
      <p:sp>
        <p:nvSpPr>
          <p:cNvPr id="5" name="TextBox 4"/>
          <p:cNvSpPr txBox="1"/>
          <p:nvPr userDrawn="1"/>
        </p:nvSpPr>
        <p:spPr>
          <a:xfrm>
            <a:off x="7924800" y="6477000"/>
            <a:ext cx="1066800" cy="369332"/>
          </a:xfrm>
          <a:prstGeom prst="rect">
            <a:avLst/>
          </a:prstGeom>
          <a:noFill/>
        </p:spPr>
        <p:txBody>
          <a:bodyPr wrap="square" rtlCol="0">
            <a:spAutoFit/>
          </a:bodyPr>
          <a:lstStyle/>
          <a:p>
            <a:pPr algn="r"/>
            <a:fld id="{8A17E4C5-174A-4D27-AF82-F48E358896BB}" type="slidenum">
              <a:rPr lang="en-US" smtClean="0"/>
              <a:t>‹#›</a:t>
            </a:fld>
            <a:endParaRPr lang="en-US" dirty="0"/>
          </a:p>
        </p:txBody>
      </p:sp>
      <p:sp>
        <p:nvSpPr>
          <p:cNvPr id="22" name="Text Placeholder 21"/>
          <p:cNvSpPr>
            <a:spLocks noGrp="1"/>
          </p:cNvSpPr>
          <p:nvPr>
            <p:ph type="body" sz="quarter" idx="22"/>
          </p:nvPr>
        </p:nvSpPr>
        <p:spPr>
          <a:xfrm>
            <a:off x="1524000" y="1985119"/>
            <a:ext cx="6096000" cy="563562"/>
          </a:xfrm>
          <a:prstGeom prst="rect">
            <a:avLst/>
          </a:prstGeom>
        </p:spPr>
        <p:txBody>
          <a:bodyPr/>
          <a:lstStyle>
            <a:lvl1pPr marL="0" indent="0" algn="ctr">
              <a:buNone/>
              <a:defRPr sz="2800"/>
            </a:lvl1pPr>
          </a:lstStyle>
          <a:p>
            <a:pPr lvl="0"/>
            <a:r>
              <a:rPr lang="en-US" dirty="0"/>
              <a:t>Edit Master text styles</a:t>
            </a:r>
          </a:p>
        </p:txBody>
      </p:sp>
      <p:sp>
        <p:nvSpPr>
          <p:cNvPr id="23" name="Title 22"/>
          <p:cNvSpPr>
            <a:spLocks noGrp="1"/>
          </p:cNvSpPr>
          <p:nvPr>
            <p:ph type="title" hasCustomPrompt="1"/>
          </p:nvPr>
        </p:nvSpPr>
        <p:spPr>
          <a:xfrm>
            <a:off x="381000" y="0"/>
            <a:ext cx="8763000" cy="457200"/>
          </a:xfrm>
          <a:prstGeom prst="rect">
            <a:avLst/>
          </a:prstGeom>
        </p:spPr>
        <p:txBody>
          <a:bodyPr/>
          <a:lstStyle>
            <a:lvl1pPr algn="l" defTabSz="1081088">
              <a:tabLst>
                <a:tab pos="1081088" algn="l"/>
              </a:tabLst>
              <a:defRPr sz="3200">
                <a:latin typeface="Calibri" panose="020F0502020204030204" pitchFamily="34" charset="0"/>
              </a:defRPr>
            </a:lvl1pPr>
          </a:lstStyle>
          <a:p>
            <a:r>
              <a:rPr lang="en-US" dirty="0"/>
              <a:t>20	Click to edit Master title style</a:t>
            </a:r>
          </a:p>
        </p:txBody>
      </p:sp>
    </p:spTree>
    <p:extLst>
      <p:ext uri="{BB962C8B-B14F-4D97-AF65-F5344CB8AC3E}">
        <p14:creationId xmlns:p14="http://schemas.microsoft.com/office/powerpoint/2010/main" val="1913192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Exposition">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9" name="SectionNumber"/>
          <p:cNvSpPr>
            <a:spLocks noGrp="1"/>
          </p:cNvSpPr>
          <p:nvPr>
            <p:ph type="body" sz="quarter" idx="13" hasCustomPrompt="1"/>
          </p:nvPr>
        </p:nvSpPr>
        <p:spPr>
          <a:xfrm>
            <a:off x="0" y="0"/>
            <a:ext cx="1371600" cy="441434"/>
          </a:xfrm>
          <a:prstGeom prst="rect">
            <a:avLst/>
          </a:prstGeom>
        </p:spPr>
        <p:txBody>
          <a:bodyPr lIns="91440" tIns="0" rIns="91440" bIns="0" anchor="t" anchorCtr="1"/>
          <a:lstStyle>
            <a:lvl1pPr marL="0" indent="0" algn="l">
              <a:buNone/>
              <a:defRPr sz="3200" b="0">
                <a:solidFill>
                  <a:schemeClr val="bg1"/>
                </a:solidFill>
                <a:latin typeface="Helvetica" pitchFamily="34" charset="0"/>
              </a:defRPr>
            </a:lvl1pPr>
          </a:lstStyle>
          <a:p>
            <a:pPr lvl="0"/>
            <a:r>
              <a:rPr lang="en-US" dirty="0"/>
              <a:t>SC#</a:t>
            </a:r>
          </a:p>
        </p:txBody>
      </p:sp>
      <p:sp>
        <p:nvSpPr>
          <p:cNvPr id="20" name="SectionTitle"/>
          <p:cNvSpPr>
            <a:spLocks noGrp="1"/>
          </p:cNvSpPr>
          <p:nvPr>
            <p:ph type="body" sz="quarter" idx="14" hasCustomPrompt="1"/>
          </p:nvPr>
        </p:nvSpPr>
        <p:spPr>
          <a:xfrm>
            <a:off x="1447800" y="0"/>
            <a:ext cx="7696200" cy="1097280"/>
          </a:xfrm>
          <a:prstGeom prst="rect">
            <a:avLst/>
          </a:prstGeom>
        </p:spPr>
        <p:txBody>
          <a:bodyPr lIns="91440" tIns="0" rIns="91440" bIns="0" anchor="t" anchorCtr="0"/>
          <a:lstStyle>
            <a:lvl1pPr marL="0" indent="0">
              <a:buNone/>
              <a:defRPr sz="3200" b="1" cap="none" baseline="0">
                <a:solidFill>
                  <a:srgbClr val="CE171F"/>
                </a:solidFill>
                <a:latin typeface="Helvetica" pitchFamily="34" charset="0"/>
              </a:defRPr>
            </a:lvl1pPr>
          </a:lstStyle>
          <a:p>
            <a:pPr lvl="0"/>
            <a:r>
              <a:rPr lang="en-US" dirty="0" err="1"/>
              <a:t>Sectiontitle</a:t>
            </a:r>
            <a:endParaRPr lang="en-US" dirty="0"/>
          </a:p>
        </p:txBody>
      </p:sp>
      <p:sp>
        <p:nvSpPr>
          <p:cNvPr id="12" name="ObjectiveNumber" hidden="1"/>
          <p:cNvSpPr>
            <a:spLocks noGrp="1"/>
          </p:cNvSpPr>
          <p:nvPr>
            <p:ph type="body" sz="quarter" idx="15" hasCustomPrompt="1"/>
          </p:nvPr>
        </p:nvSpPr>
        <p:spPr>
          <a:xfrm>
            <a:off x="41096" y="1905000"/>
            <a:ext cx="914400" cy="381000"/>
          </a:xfrm>
          <a:prstGeom prst="rect">
            <a:avLst/>
          </a:prstGeom>
        </p:spPr>
        <p:txBody>
          <a:bodyPr anchor="t" anchorCtr="0"/>
          <a:lstStyle>
            <a:lvl1pPr algn="ctr">
              <a:buNone/>
              <a:defRPr sz="2800" b="1">
                <a:solidFill>
                  <a:srgbClr val="C30075"/>
                </a:solidFill>
              </a:defRPr>
            </a:lvl1pPr>
          </a:lstStyle>
          <a:p>
            <a:pPr lvl="0"/>
            <a:r>
              <a:rPr lang="en-US" dirty="0"/>
              <a:t>OB#</a:t>
            </a:r>
          </a:p>
        </p:txBody>
      </p:sp>
      <p:sp>
        <p:nvSpPr>
          <p:cNvPr id="13" name="Objective"/>
          <p:cNvSpPr>
            <a:spLocks noGrp="1"/>
          </p:cNvSpPr>
          <p:nvPr>
            <p:ph type="body" sz="quarter" idx="16" hasCustomPrompt="1"/>
          </p:nvPr>
        </p:nvSpPr>
        <p:spPr>
          <a:xfrm>
            <a:off x="0" y="1091046"/>
            <a:ext cx="9144000" cy="484909"/>
          </a:xfrm>
          <a:prstGeom prst="rect">
            <a:avLst/>
          </a:prstGeom>
        </p:spPr>
        <p:txBody>
          <a:bodyPr anchor="t" anchorCtr="0"/>
          <a:lstStyle>
            <a:lvl1pPr marL="0" indent="0">
              <a:buNone/>
              <a:defRPr sz="2800" b="1">
                <a:solidFill>
                  <a:srgbClr val="4F74A7"/>
                </a:solidFill>
              </a:defRPr>
            </a:lvl1pPr>
          </a:lstStyle>
          <a:p>
            <a:pPr lvl="0"/>
            <a:r>
              <a:rPr lang="en-US" dirty="0"/>
              <a:t>Objective</a:t>
            </a:r>
          </a:p>
        </p:txBody>
      </p:sp>
      <p:sp>
        <p:nvSpPr>
          <p:cNvPr id="14" name="ItemNumber" hidden="1"/>
          <p:cNvSpPr>
            <a:spLocks noGrp="1"/>
          </p:cNvSpPr>
          <p:nvPr>
            <p:ph type="body" sz="quarter" idx="17" hasCustomPrompt="1"/>
          </p:nvPr>
        </p:nvSpPr>
        <p:spPr>
          <a:xfrm>
            <a:off x="304800" y="4038600"/>
            <a:ext cx="914400" cy="457200"/>
          </a:xfrm>
          <a:prstGeom prst="rect">
            <a:avLst/>
          </a:prstGeom>
        </p:spPr>
        <p:txBody>
          <a:bodyPr anchor="ctr" anchorCtr="0"/>
          <a:lstStyle>
            <a:lvl1pPr>
              <a:buNone/>
              <a:defRPr/>
            </a:lvl1pPr>
          </a:lstStyle>
          <a:p>
            <a:pPr lvl="0"/>
            <a:r>
              <a:rPr lang="en-US" dirty="0"/>
              <a:t>IT#</a:t>
            </a:r>
          </a:p>
        </p:txBody>
      </p:sp>
      <p:sp>
        <p:nvSpPr>
          <p:cNvPr id="15" name="ItemTitle" hidden="1"/>
          <p:cNvSpPr>
            <a:spLocks noGrp="1"/>
          </p:cNvSpPr>
          <p:nvPr>
            <p:ph type="body" sz="quarter" idx="18" hasCustomPrompt="1"/>
          </p:nvPr>
        </p:nvSpPr>
        <p:spPr>
          <a:xfrm>
            <a:off x="0" y="1219200"/>
            <a:ext cx="9144000" cy="533400"/>
          </a:xfrm>
          <a:prstGeom prst="rect">
            <a:avLst/>
          </a:prstGeom>
        </p:spPr>
        <p:txBody>
          <a:bodyPr anchor="ctr" anchorCtr="0"/>
          <a:lstStyle>
            <a:lvl1pPr>
              <a:buNone/>
              <a:defRPr sz="3200" b="1">
                <a:solidFill>
                  <a:srgbClr val="4F74A7"/>
                </a:solidFill>
              </a:defRPr>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7" name="SlideNumber"/>
          <p:cNvSpPr>
            <a:spLocks noGrp="1"/>
          </p:cNvSpPr>
          <p:nvPr>
            <p:ph type="body" sz="quarter" idx="20" hasCustomPrompt="1"/>
          </p:nvPr>
        </p:nvSpPr>
        <p:spPr>
          <a:xfrm>
            <a:off x="7391400" y="6553200"/>
            <a:ext cx="1524000" cy="228600"/>
          </a:xfrm>
          <a:prstGeom prst="rect">
            <a:avLst/>
          </a:prstGeom>
        </p:spPr>
        <p:txBody>
          <a:bodyPr anchor="ctr" anchorCtr="0"/>
          <a:lstStyle>
            <a:lvl1pPr marL="0" indent="0" algn="r">
              <a:buNone/>
              <a:defRPr sz="1800"/>
            </a:lvl1pPr>
          </a:lstStyle>
          <a:p>
            <a:pPr lvl="0"/>
            <a:r>
              <a:rPr lang="en-US" dirty="0" err="1"/>
              <a:t>SlideNumber</a:t>
            </a:r>
            <a:endParaRPr lang="en-US" dirty="0"/>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spTree>
    <p:extLst>
      <p:ext uri="{BB962C8B-B14F-4D97-AF65-F5344CB8AC3E}">
        <p14:creationId xmlns:p14="http://schemas.microsoft.com/office/powerpoint/2010/main" val="9782844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Exposition">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2" name="ObjectiveNumber" hidden="1"/>
          <p:cNvSpPr>
            <a:spLocks noGrp="1"/>
          </p:cNvSpPr>
          <p:nvPr>
            <p:ph type="body" sz="quarter" idx="15" hasCustomPrompt="1"/>
          </p:nvPr>
        </p:nvSpPr>
        <p:spPr>
          <a:xfrm>
            <a:off x="41096" y="1905000"/>
            <a:ext cx="914400" cy="381000"/>
          </a:xfrm>
          <a:prstGeom prst="rect">
            <a:avLst/>
          </a:prstGeom>
        </p:spPr>
        <p:txBody>
          <a:bodyPr anchor="t" anchorCtr="0"/>
          <a:lstStyle>
            <a:lvl1pPr algn="ctr">
              <a:buNone/>
              <a:defRPr sz="2800" b="1">
                <a:solidFill>
                  <a:srgbClr val="C30075"/>
                </a:solidFill>
              </a:defRPr>
            </a:lvl1pPr>
          </a:lstStyle>
          <a:p>
            <a:pPr lvl="0"/>
            <a:r>
              <a:rPr lang="en-US" dirty="0"/>
              <a:t>OB#</a:t>
            </a:r>
          </a:p>
        </p:txBody>
      </p:sp>
      <p:sp>
        <p:nvSpPr>
          <p:cNvPr id="14" name="ItemNumber" hidden="1"/>
          <p:cNvSpPr>
            <a:spLocks noGrp="1"/>
          </p:cNvSpPr>
          <p:nvPr>
            <p:ph type="body" sz="quarter" idx="17" hasCustomPrompt="1"/>
          </p:nvPr>
        </p:nvSpPr>
        <p:spPr>
          <a:xfrm>
            <a:off x="304800" y="4038600"/>
            <a:ext cx="914400" cy="457200"/>
          </a:xfrm>
          <a:prstGeom prst="rect">
            <a:avLst/>
          </a:prstGeom>
        </p:spPr>
        <p:txBody>
          <a:bodyPr anchor="ctr" anchorCtr="0"/>
          <a:lstStyle>
            <a:lvl1pPr>
              <a:buNone/>
              <a:defRPr/>
            </a:lvl1pPr>
          </a:lstStyle>
          <a:p>
            <a:pPr lvl="0"/>
            <a:r>
              <a:rPr lang="en-US" dirty="0"/>
              <a:t>IT#</a:t>
            </a:r>
          </a:p>
        </p:txBody>
      </p:sp>
      <p:sp>
        <p:nvSpPr>
          <p:cNvPr id="15" name="ItemTitle" hidden="1"/>
          <p:cNvSpPr>
            <a:spLocks noGrp="1"/>
          </p:cNvSpPr>
          <p:nvPr>
            <p:ph type="body" sz="quarter" idx="18" hasCustomPrompt="1"/>
          </p:nvPr>
        </p:nvSpPr>
        <p:spPr>
          <a:xfrm>
            <a:off x="0" y="1219200"/>
            <a:ext cx="9144000" cy="533400"/>
          </a:xfrm>
          <a:prstGeom prst="rect">
            <a:avLst/>
          </a:prstGeom>
        </p:spPr>
        <p:txBody>
          <a:bodyPr anchor="ctr" anchorCtr="0"/>
          <a:lstStyle>
            <a:lvl1pPr>
              <a:buNone/>
              <a:defRPr sz="3200" b="1">
                <a:solidFill>
                  <a:srgbClr val="4F74A7"/>
                </a:solidFill>
              </a:defRPr>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sp>
        <p:nvSpPr>
          <p:cNvPr id="2" name="Title 1"/>
          <p:cNvSpPr>
            <a:spLocks noGrp="1"/>
          </p:cNvSpPr>
          <p:nvPr>
            <p:ph type="title" hasCustomPrompt="1"/>
          </p:nvPr>
        </p:nvSpPr>
        <p:spPr>
          <a:xfrm>
            <a:off x="190500" y="-38100"/>
            <a:ext cx="8953500" cy="495300"/>
          </a:xfrm>
          <a:prstGeom prst="rect">
            <a:avLst/>
          </a:prstGeom>
        </p:spPr>
        <p:txBody>
          <a:bodyPr/>
          <a:lstStyle>
            <a:lvl1pPr marL="0" indent="0" algn="l">
              <a:tabLst>
                <a:tab pos="1257300" algn="l"/>
              </a:tabLst>
              <a:defRPr sz="3200">
                <a:latin typeface="Calibri" panose="020F0502020204030204" pitchFamily="34" charset="0"/>
              </a:defRPr>
            </a:lvl1pPr>
          </a:lstStyle>
          <a:p>
            <a:r>
              <a:rPr lang="en-US" dirty="0"/>
              <a:t>20.1	Click to edit Master title style</a:t>
            </a:r>
          </a:p>
        </p:txBody>
      </p:sp>
      <p:sp>
        <p:nvSpPr>
          <p:cNvPr id="4" name="Text Placeholder 3"/>
          <p:cNvSpPr>
            <a:spLocks noGrp="1"/>
          </p:cNvSpPr>
          <p:nvPr>
            <p:ph type="body" sz="quarter" idx="22"/>
          </p:nvPr>
        </p:nvSpPr>
        <p:spPr>
          <a:xfrm>
            <a:off x="166686" y="1471612"/>
            <a:ext cx="8977313" cy="457200"/>
          </a:xfrm>
          <a:prstGeom prst="rect">
            <a:avLst/>
          </a:prstGeom>
        </p:spPr>
        <p:txBody>
          <a:bodyPr/>
          <a:lstStyle>
            <a:lvl1pPr marL="0" indent="0">
              <a:buNone/>
              <a:defRPr sz="2800">
                <a:solidFill>
                  <a:srgbClr val="4F74A7"/>
                </a:solidFill>
                <a:latin typeface="Calibri" panose="020F0502020204030204" pitchFamily="34" charset="0"/>
              </a:defRPr>
            </a:lvl1pPr>
          </a:lstStyle>
          <a:p>
            <a:pPr lvl="0"/>
            <a:r>
              <a:rPr lang="en-US" dirty="0"/>
              <a:t>Edit Master text styles</a:t>
            </a:r>
          </a:p>
        </p:txBody>
      </p:sp>
      <p:sp>
        <p:nvSpPr>
          <p:cNvPr id="6" name="Text Placeholder 5"/>
          <p:cNvSpPr>
            <a:spLocks noGrp="1"/>
          </p:cNvSpPr>
          <p:nvPr>
            <p:ph type="body" sz="quarter" idx="23"/>
          </p:nvPr>
        </p:nvSpPr>
        <p:spPr>
          <a:xfrm>
            <a:off x="166687" y="2040731"/>
            <a:ext cx="8153400" cy="2226469"/>
          </a:xfrm>
          <a:prstGeom prst="rect">
            <a:avLst/>
          </a:prstGeom>
        </p:spPr>
        <p:txBody>
          <a:bodyPr/>
          <a:lstStyle>
            <a:lvl1pPr marL="0" indent="0">
              <a:buNone/>
              <a:defRPr sz="2800"/>
            </a:lvl1pPr>
          </a:lstStyle>
          <a:p>
            <a:pPr lvl="0"/>
            <a:r>
              <a:rPr lang="en-US" dirty="0"/>
              <a:t>Edit Master text styles</a:t>
            </a:r>
          </a:p>
        </p:txBody>
      </p:sp>
      <p:sp>
        <p:nvSpPr>
          <p:cNvPr id="21" name="Text Placeholder 20"/>
          <p:cNvSpPr>
            <a:spLocks noGrp="1"/>
          </p:cNvSpPr>
          <p:nvPr>
            <p:ph type="body" sz="quarter" idx="24"/>
          </p:nvPr>
        </p:nvSpPr>
        <p:spPr>
          <a:xfrm>
            <a:off x="166687" y="4495800"/>
            <a:ext cx="8153400" cy="1143000"/>
          </a:xfrm>
          <a:prstGeom prst="rect">
            <a:avLst/>
          </a:prstGeom>
        </p:spPr>
        <p:txBody>
          <a:bodyPr/>
          <a:lstStyle>
            <a:lvl1pPr marL="0" indent="0">
              <a:buNone/>
              <a:defRPr sz="2800"/>
            </a:lvl1pPr>
          </a:lstStyle>
          <a:p>
            <a:pPr lvl="0"/>
            <a:r>
              <a:rPr lang="en-US" dirty="0"/>
              <a:t>Edit Master text styles</a:t>
            </a:r>
          </a:p>
        </p:txBody>
      </p:sp>
      <p:sp>
        <p:nvSpPr>
          <p:cNvPr id="19" name="TextBox 18"/>
          <p:cNvSpPr txBox="1"/>
          <p:nvPr userDrawn="1"/>
        </p:nvSpPr>
        <p:spPr>
          <a:xfrm>
            <a:off x="7924800" y="6477000"/>
            <a:ext cx="1066800" cy="369332"/>
          </a:xfrm>
          <a:prstGeom prst="rect">
            <a:avLst/>
          </a:prstGeom>
          <a:noFill/>
        </p:spPr>
        <p:txBody>
          <a:bodyPr wrap="square" rtlCol="0">
            <a:spAutoFit/>
          </a:bodyPr>
          <a:lstStyle/>
          <a:p>
            <a:pPr algn="r"/>
            <a:fld id="{8A17E4C5-174A-4D27-AF82-F48E358896BB}" type="slidenum">
              <a:rPr lang="en-US" smtClean="0"/>
              <a:t>‹#›</a:t>
            </a:fld>
            <a:endParaRPr lang="en-US" dirty="0"/>
          </a:p>
        </p:txBody>
      </p:sp>
    </p:spTree>
    <p:extLst>
      <p:ext uri="{BB962C8B-B14F-4D97-AF65-F5344CB8AC3E}">
        <p14:creationId xmlns:p14="http://schemas.microsoft.com/office/powerpoint/2010/main" val="1182647316"/>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Layout" Target="../slideLayouts/slideLayout3.xml"/><Relationship Id="rId1" Type="http://schemas.openxmlformats.org/officeDocument/2006/relationships/slideLayout" Target="../slideLayouts/slideLayout2.xml"/><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slideLayout" Target="../slideLayouts/slideLayout20.xml"/><Relationship Id="rId18" Type="http://schemas.openxmlformats.org/officeDocument/2006/relationships/slideLayout" Target="../slideLayouts/slideLayout25.xml"/><Relationship Id="rId3" Type="http://schemas.openxmlformats.org/officeDocument/2006/relationships/slideLayout" Target="../slideLayouts/slideLayout10.xml"/><Relationship Id="rId21" Type="http://schemas.openxmlformats.org/officeDocument/2006/relationships/slideLayout" Target="../slideLayouts/slideLayout28.xml"/><Relationship Id="rId7" Type="http://schemas.openxmlformats.org/officeDocument/2006/relationships/slideLayout" Target="../slideLayouts/slideLayout14.xml"/><Relationship Id="rId12" Type="http://schemas.openxmlformats.org/officeDocument/2006/relationships/slideLayout" Target="../slideLayouts/slideLayout19.xml"/><Relationship Id="rId17" Type="http://schemas.openxmlformats.org/officeDocument/2006/relationships/slideLayout" Target="../slideLayouts/slideLayout24.xml"/><Relationship Id="rId2" Type="http://schemas.openxmlformats.org/officeDocument/2006/relationships/slideLayout" Target="../slideLayouts/slideLayout9.xml"/><Relationship Id="rId16" Type="http://schemas.openxmlformats.org/officeDocument/2006/relationships/slideLayout" Target="../slideLayouts/slideLayout23.xml"/><Relationship Id="rId20" Type="http://schemas.openxmlformats.org/officeDocument/2006/relationships/slideLayout" Target="../slideLayouts/slideLayout27.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5" Type="http://schemas.openxmlformats.org/officeDocument/2006/relationships/slideLayout" Target="../slideLayouts/slideLayout22.xml"/><Relationship Id="rId23" Type="http://schemas.openxmlformats.org/officeDocument/2006/relationships/theme" Target="../theme/theme4.xml"/><Relationship Id="rId10" Type="http://schemas.openxmlformats.org/officeDocument/2006/relationships/slideLayout" Target="../slideLayouts/slideLayout17.xml"/><Relationship Id="rId19" Type="http://schemas.openxmlformats.org/officeDocument/2006/relationships/slideLayout" Target="../slideLayouts/slideLayout26.xml"/><Relationship Id="rId4" Type="http://schemas.openxmlformats.org/officeDocument/2006/relationships/slideLayout" Target="../slideLayouts/slideLayout11.xml"/><Relationship Id="rId9" Type="http://schemas.openxmlformats.org/officeDocument/2006/relationships/slideLayout" Target="../slideLayouts/slideLayout16.xml"/><Relationship Id="rId14" Type="http://schemas.openxmlformats.org/officeDocument/2006/relationships/slideLayout" Target="../slideLayouts/slideLayout21.xml"/><Relationship Id="rId22" Type="http://schemas.openxmlformats.org/officeDocument/2006/relationships/slideLayout" Target="../slideLayouts/slideLayout29.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32.xml"/><Relationship Id="rId7" Type="http://schemas.openxmlformats.org/officeDocument/2006/relationships/image" Target="../media/image1.tif"/><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theme" Target="../theme/theme5.xml"/><Relationship Id="rId5" Type="http://schemas.openxmlformats.org/officeDocument/2006/relationships/slideLayout" Target="../slideLayouts/slideLayout34.xml"/><Relationship Id="rId4"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591675"/>
      </p:ext>
    </p:extLst>
  </p:cSld>
  <p:clrMap bg1="lt1" tx1="dk1" bg2="lt2" tx2="dk2" accent1="accent1" accent2="accent2" accent3="accent3" accent4="accent4" accent5="accent5" accent6="accent6" hlink="hlink" folHlink="folHlink"/>
  <p:sldLayoutIdLst>
    <p:sldLayoutId id="2147483669"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name="Sections_2">
    <p:bg>
      <p:bgRef idx="1001">
        <a:schemeClr val="bg1"/>
      </p:bgRef>
    </p:bg>
    <p:spTree>
      <p:nvGrpSpPr>
        <p:cNvPr id="1" name=""/>
        <p:cNvGrpSpPr/>
        <p:nvPr/>
      </p:nvGrpSpPr>
      <p:grpSpPr>
        <a:xfrm>
          <a:off x="0" y="0"/>
          <a:ext cx="0" cy="0"/>
          <a:chOff x="0" y="0"/>
          <a:chExt cx="0" cy="0"/>
        </a:xfrm>
      </p:grpSpPr>
      <p:sp>
        <p:nvSpPr>
          <p:cNvPr id="8" name="Rectangle 7"/>
          <p:cNvSpPr/>
          <p:nvPr/>
        </p:nvSpPr>
        <p:spPr>
          <a:xfrm>
            <a:off x="0" y="0"/>
            <a:ext cx="354518" cy="1143000"/>
          </a:xfrm>
          <a:prstGeom prst="rect">
            <a:avLst/>
          </a:prstGeom>
          <a:solidFill>
            <a:srgbClr val="4F74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9" name="Group 8"/>
          <p:cNvGrpSpPr/>
          <p:nvPr/>
        </p:nvGrpSpPr>
        <p:grpSpPr>
          <a:xfrm>
            <a:off x="125918" y="152400"/>
            <a:ext cx="2020824" cy="846385"/>
            <a:chOff x="265176" y="405825"/>
            <a:chExt cx="2020824" cy="846385"/>
          </a:xfrm>
          <a:effectLst>
            <a:outerShdw blurRad="50800" dist="88900" dir="2700000" algn="tl" rotWithShape="0">
              <a:prstClr val="black">
                <a:alpha val="23000"/>
              </a:prstClr>
            </a:outerShdw>
          </a:effectLst>
        </p:grpSpPr>
        <p:sp>
          <p:nvSpPr>
            <p:cNvPr id="10" name="Rectangle 9"/>
            <p:cNvSpPr/>
            <p:nvPr userDrawn="1"/>
          </p:nvSpPr>
          <p:spPr>
            <a:xfrm>
              <a:off x="266700" y="405825"/>
              <a:ext cx="2019300" cy="584775"/>
            </a:xfrm>
            <a:prstGeom prst="rect">
              <a:avLst/>
            </a:prstGeom>
            <a:solidFill>
              <a:srgbClr val="CE17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ight Triangle 10"/>
            <p:cNvSpPr/>
            <p:nvPr userDrawn="1"/>
          </p:nvSpPr>
          <p:spPr>
            <a:xfrm flipH="1" flipV="1">
              <a:off x="265176" y="990600"/>
              <a:ext cx="228600" cy="261610"/>
            </a:xfrm>
            <a:prstGeom prst="rtTriangle">
              <a:avLst/>
            </a:prstGeom>
            <a:solidFill>
              <a:srgbClr val="910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3" name="TextBox 12"/>
          <p:cNvSpPr txBox="1"/>
          <p:nvPr userDrawn="1"/>
        </p:nvSpPr>
        <p:spPr>
          <a:xfrm>
            <a:off x="685800" y="6566356"/>
            <a:ext cx="7924800" cy="215444"/>
          </a:xfrm>
          <a:prstGeom prst="rect">
            <a:avLst/>
          </a:prstGeom>
          <a:noFill/>
        </p:spPr>
        <p:txBody>
          <a:bodyPr wrap="square" rtlCol="0">
            <a:spAutoFit/>
          </a:bodyPr>
          <a:lstStyle/>
          <a:p>
            <a:pPr algn="ctr"/>
            <a:r>
              <a:rPr lang="en-US" sz="800" dirty="0"/>
              <a:t>Copyright ©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965632098"/>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Snip Single Corner Rectangle 6"/>
          <p:cNvSpPr/>
          <p:nvPr/>
        </p:nvSpPr>
        <p:spPr>
          <a:xfrm>
            <a:off x="0" y="0"/>
            <a:ext cx="1371600" cy="457200"/>
          </a:xfrm>
          <a:prstGeom prst="snip1Rect">
            <a:avLst>
              <a:gd name="adj" fmla="val 44253"/>
            </a:avLst>
          </a:prstGeom>
          <a:solidFill>
            <a:srgbClr val="6E7072"/>
          </a:solidFill>
          <a:ln>
            <a:noFill/>
          </a:ln>
          <a:effectLst>
            <a:outerShdw blurRad="50800" dist="101600" dir="2700000" algn="tl"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p:cNvSpPr txBox="1"/>
          <p:nvPr userDrawn="1"/>
        </p:nvSpPr>
        <p:spPr>
          <a:xfrm>
            <a:off x="685800" y="6566356"/>
            <a:ext cx="7924800" cy="215444"/>
          </a:xfrm>
          <a:prstGeom prst="rect">
            <a:avLst/>
          </a:prstGeom>
          <a:noFill/>
        </p:spPr>
        <p:txBody>
          <a:bodyPr wrap="square" rtlCol="0">
            <a:spAutoFit/>
          </a:bodyPr>
          <a:lstStyle/>
          <a:p>
            <a:pPr algn="ctr"/>
            <a:r>
              <a:rPr lang="en-US" sz="800" dirty="0"/>
              <a:t>Copyright ©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863315712"/>
      </p:ext>
    </p:extLst>
  </p:cSld>
  <p:clrMap bg1="lt1" tx1="dk1" bg2="lt2" tx2="dk2" accent1="accent1" accent2="accent2" accent3="accent3" accent4="accent4" accent5="accent5" accent6="accent6" hlink="hlink" folHlink="folHlink"/>
  <p:sldLayoutIdLst>
    <p:sldLayoutId id="2147483684" r:id="rId1"/>
    <p:sldLayoutId id="2147483701" r:id="rId2"/>
    <p:sldLayoutId id="2147483709"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Snip Single Corner Rectangle 2"/>
          <p:cNvSpPr/>
          <p:nvPr/>
        </p:nvSpPr>
        <p:spPr>
          <a:xfrm>
            <a:off x="0" y="0"/>
            <a:ext cx="1371600" cy="457200"/>
          </a:xfrm>
          <a:prstGeom prst="snip1Rect">
            <a:avLst>
              <a:gd name="adj" fmla="val 44253"/>
            </a:avLst>
          </a:prstGeom>
          <a:solidFill>
            <a:srgbClr val="6E7072"/>
          </a:solidFill>
          <a:ln>
            <a:noFill/>
          </a:ln>
          <a:effectLst>
            <a:outerShdw blurRad="50800" dist="101600" dir="2700000" algn="tl"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p:cNvSpPr txBox="1"/>
          <p:nvPr userDrawn="1"/>
        </p:nvSpPr>
        <p:spPr>
          <a:xfrm>
            <a:off x="685800" y="6566356"/>
            <a:ext cx="7924800" cy="215444"/>
          </a:xfrm>
          <a:prstGeom prst="rect">
            <a:avLst/>
          </a:prstGeom>
          <a:noFill/>
        </p:spPr>
        <p:txBody>
          <a:bodyPr wrap="square" rtlCol="0">
            <a:spAutoFit/>
          </a:bodyPr>
          <a:lstStyle/>
          <a:p>
            <a:pPr algn="ctr"/>
            <a:r>
              <a:rPr lang="en-US" sz="800" dirty="0"/>
              <a:t>Copyright ©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261693926"/>
      </p:ext>
    </p:extLst>
  </p:cSld>
  <p:clrMap bg1="lt1" tx1="dk1" bg2="lt2" tx2="dk2" accent1="accent1" accent2="accent2" accent3="accent3" accent4="accent4" accent5="accent5" accent6="accent6" hlink="hlink" folHlink="folHlink"/>
  <p:sldLayoutIdLst>
    <p:sldLayoutId id="2147483673" r:id="rId1"/>
    <p:sldLayoutId id="2147483702" r:id="rId2"/>
    <p:sldLayoutId id="2147483725" r:id="rId3"/>
    <p:sldLayoutId id="2147483718" r:id="rId4"/>
    <p:sldLayoutId id="2147483722" r:id="rId5"/>
    <p:sldLayoutId id="2147483721" r:id="rId6"/>
    <p:sldLayoutId id="2147483720" r:id="rId7"/>
    <p:sldLayoutId id="2147483723" r:id="rId8"/>
    <p:sldLayoutId id="2147483714" r:id="rId9"/>
    <p:sldLayoutId id="2147483716" r:id="rId10"/>
    <p:sldLayoutId id="2147483717" r:id="rId11"/>
    <p:sldLayoutId id="2147483713" r:id="rId12"/>
    <p:sldLayoutId id="2147483710" r:id="rId13"/>
    <p:sldLayoutId id="2147483706" r:id="rId14"/>
    <p:sldLayoutId id="2147483712" r:id="rId15"/>
    <p:sldLayoutId id="2147483705" r:id="rId16"/>
    <p:sldLayoutId id="2147483726" r:id="rId17"/>
    <p:sldLayoutId id="2147483711" r:id="rId18"/>
    <p:sldLayoutId id="2147483704" r:id="rId19"/>
    <p:sldLayoutId id="2147483724" r:id="rId20"/>
    <p:sldLayoutId id="2147483703" r:id="rId21"/>
    <p:sldLayoutId id="2147483700" r:id="rId2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929490"/>
            <a:ext cx="9144000" cy="5471309"/>
          </a:xfrm>
          <a:prstGeom prst="rect">
            <a:avLst/>
          </a:prstGeom>
          <a:solidFill>
            <a:srgbClr val="F2E8DA"/>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0" name="Picture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0"/>
            <a:ext cx="9144000" cy="982413"/>
          </a:xfrm>
          <a:prstGeom prst="rect">
            <a:avLst/>
          </a:prstGeom>
        </p:spPr>
      </p:pic>
      <p:sp>
        <p:nvSpPr>
          <p:cNvPr id="6" name="TextBox 5"/>
          <p:cNvSpPr txBox="1"/>
          <p:nvPr userDrawn="1"/>
        </p:nvSpPr>
        <p:spPr>
          <a:xfrm>
            <a:off x="685800" y="6566356"/>
            <a:ext cx="7924800" cy="215444"/>
          </a:xfrm>
          <a:prstGeom prst="rect">
            <a:avLst/>
          </a:prstGeom>
          <a:noFill/>
        </p:spPr>
        <p:txBody>
          <a:bodyPr wrap="square" rtlCol="0">
            <a:spAutoFit/>
          </a:bodyPr>
          <a:lstStyle/>
          <a:p>
            <a:pPr algn="ctr"/>
            <a:r>
              <a:rPr lang="en-US" sz="800" dirty="0"/>
              <a:t>Copyright ©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860561827"/>
      </p:ext>
    </p:extLst>
  </p:cSld>
  <p:clrMap bg1="lt1" tx1="dk1" bg2="lt2" tx2="dk2" accent1="accent1" accent2="accent2" accent3="accent3" accent4="accent4" accent5="accent5" accent6="accent6" hlink="hlink" folHlink="folHlink"/>
  <p:sldLayoutIdLst>
    <p:sldLayoutId id="2147483675" r:id="rId1"/>
    <p:sldLayoutId id="2147483707" r:id="rId2"/>
    <p:sldLayoutId id="2147483715" r:id="rId3"/>
    <p:sldLayoutId id="2147483719" r:id="rId4"/>
    <p:sldLayoutId id="2147483708" r:id="rId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4.xml"/></Relationships>
</file>

<file path=ppt/slides/_rels/slide100.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25.xml"/><Relationship Id="rId1" Type="http://schemas.openxmlformats.org/officeDocument/2006/relationships/slideLayout" Target="../slideLayouts/slideLayout20.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7.xml"/></Relationships>
</file>

<file path=ppt/slides/_rels/slide10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5.xml"/></Relationships>
</file>

<file path=ppt/slides/_rels/slide10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6.xml"/></Relationships>
</file>

<file path=ppt/slides/_rels/slide10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8.xml"/></Relationships>
</file>

<file path=ppt/slides/_rels/slide10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8.xml"/></Relationships>
</file>

<file path=ppt/slides/_rels/slide107.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5.xml"/></Relationships>
</file>

<file path=ppt/slides/_rels/slide108.xml.rels><?xml version="1.0" encoding="UTF-8" standalone="yes"?>
<Relationships xmlns="http://schemas.openxmlformats.org/package/2006/relationships"><Relationship Id="rId3" Type="http://schemas.openxmlformats.org/officeDocument/2006/relationships/image" Target="../media/image72.jpg"/><Relationship Id="rId2" Type="http://schemas.openxmlformats.org/officeDocument/2006/relationships/image" Target="../media/image98.png"/><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6.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21.xml"/><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0.xml"/></Relationships>
</file>

<file path=ppt/slides/_rels/slide1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22.xml"/><Relationship Id="rId4" Type="http://schemas.openxmlformats.org/officeDocument/2006/relationships/image" Target="../media/image20.png"/></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9.png"/><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1.png"/><Relationship Id="rId1" Type="http://schemas.openxmlformats.org/officeDocument/2006/relationships/slideLayout" Target="../slideLayouts/slideLayout2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3.xml"/></Relationships>
</file>

<file path=ppt/slides/_rels/slide25.xml.rels><?xml version="1.0" encoding="UTF-8" standalone="yes"?>
<Relationships xmlns="http://schemas.openxmlformats.org/package/2006/relationships"><Relationship Id="rId3" Type="http://schemas.openxmlformats.org/officeDocument/2006/relationships/image" Target="../media/image190.png"/><Relationship Id="rId2" Type="http://schemas.openxmlformats.org/officeDocument/2006/relationships/notesSlide" Target="../notesSlides/notesSlide4.xml"/><Relationship Id="rId1" Type="http://schemas.openxmlformats.org/officeDocument/2006/relationships/slideLayout" Target="../slideLayouts/slideLayout19.xml"/><Relationship Id="rId5" Type="http://schemas.openxmlformats.org/officeDocument/2006/relationships/image" Target="../media/image27.png"/><Relationship Id="rId4" Type="http://schemas.openxmlformats.org/officeDocument/2006/relationships/image" Target="../media/image26.png"/></Relationships>
</file>

<file path=ppt/slides/_rels/slide26.xml.rels><?xml version="1.0" encoding="UTF-8" standalone="yes"?>
<Relationships xmlns="http://schemas.openxmlformats.org/package/2006/relationships"><Relationship Id="rId3" Type="http://schemas.openxmlformats.org/officeDocument/2006/relationships/image" Target="../media/image240.png"/><Relationship Id="rId2" Type="http://schemas.openxmlformats.org/officeDocument/2006/relationships/notesSlide" Target="../notesSlides/notesSlide5.xml"/><Relationship Id="rId1" Type="http://schemas.openxmlformats.org/officeDocument/2006/relationships/slideLayout" Target="../slideLayouts/slideLayout21.xml"/></Relationships>
</file>

<file path=ppt/slides/_rels/slide2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6.xml"/><Relationship Id="rId1" Type="http://schemas.openxmlformats.org/officeDocument/2006/relationships/slideLayout" Target="../slideLayouts/slideLayout19.xml"/><Relationship Id="rId4" Type="http://schemas.openxmlformats.org/officeDocument/2006/relationships/image" Target="../media/image29.png"/></Relationships>
</file>

<file path=ppt/slides/_rels/slide2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1.xml"/></Relationships>
</file>

<file path=ppt/slides/_rels/slide2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7.xml"/><Relationship Id="rId1" Type="http://schemas.openxmlformats.org/officeDocument/2006/relationships/slideLayout" Target="../slideLayouts/slideLayout9.xml"/><Relationship Id="rId4" Type="http://schemas.openxmlformats.org/officeDocument/2006/relationships/image" Target="../media/image34.png"/></Relationships>
</file>

<file path=ppt/slides/_rels/slide31.xml.rels><?xml version="1.0" encoding="UTF-8" standalone="yes"?>
<Relationships xmlns="http://schemas.openxmlformats.org/package/2006/relationships"><Relationship Id="rId2" Type="http://schemas.openxmlformats.org/officeDocument/2006/relationships/image" Target="../media/image290.png"/><Relationship Id="rId1" Type="http://schemas.openxmlformats.org/officeDocument/2006/relationships/slideLayout" Target="../slideLayouts/slideLayout21.xml"/></Relationships>
</file>

<file path=ppt/slides/_rels/slide3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8.xml"/><Relationship Id="rId1" Type="http://schemas.openxmlformats.org/officeDocument/2006/relationships/slideLayout" Target="../slideLayouts/slideLayout19.xml"/></Relationships>
</file>

<file path=ppt/slides/_rels/slide3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6.xml"/></Relationships>
</file>

<file path=ppt/slides/_rels/slide34.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31.xml"/></Relationships>
</file>

<file path=ppt/slides/_rels/slide3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32.xml"/><Relationship Id="rId4" Type="http://schemas.openxmlformats.org/officeDocument/2006/relationships/image" Target="../media/image40.png"/></Relationships>
</file>

<file path=ppt/slides/_rels/slide36.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32.xml"/></Relationships>
</file>

<file path=ppt/slides/_rels/slide3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9.xml"/><Relationship Id="rId1" Type="http://schemas.openxmlformats.org/officeDocument/2006/relationships/slideLayout" Target="../slideLayouts/slideLayout32.xml"/><Relationship Id="rId4" Type="http://schemas.openxmlformats.org/officeDocument/2006/relationships/image" Target="../media/image33.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36.png"/><Relationship Id="rId1" Type="http://schemas.openxmlformats.org/officeDocument/2006/relationships/slideLayout" Target="../slideLayouts/slideLayout9.xml"/></Relationships>
</file>

<file path=ppt/slides/_rels/slide42.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7.xml"/></Relationships>
</file>

<file path=ppt/slides/_rels/slide43.xml.rels><?xml version="1.0" encoding="UTF-8" standalone="yes"?>
<Relationships xmlns="http://schemas.openxmlformats.org/package/2006/relationships"><Relationship Id="rId3" Type="http://schemas.openxmlformats.org/officeDocument/2006/relationships/image" Target="../media/image360.png"/><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4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3.png"/><Relationship Id="rId1" Type="http://schemas.openxmlformats.org/officeDocument/2006/relationships/slideLayout" Target="../slideLayouts/slideLayout21.xml"/></Relationships>
</file>

<file path=ppt/slides/_rels/slide4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1.xml"/><Relationship Id="rId1" Type="http://schemas.openxmlformats.org/officeDocument/2006/relationships/slideLayout" Target="../slideLayouts/slideLayout19.xml"/><Relationship Id="rId4" Type="http://schemas.openxmlformats.org/officeDocument/2006/relationships/image" Target="../media/image53.png"/></Relationships>
</file>

<file path=ppt/slides/_rels/slide46.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6.xml"/></Relationships>
</file>

<file path=ppt/slides/_rels/slide47.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31.xml"/></Relationships>
</file>

<file path=ppt/slides/_rels/slide48.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31.xml"/></Relationships>
</file>

<file path=ppt/slides/_rels/slide4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3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50.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19.xml"/></Relationships>
</file>

<file path=ppt/slides/_rels/slide51.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2.xml"/><Relationship Id="rId1" Type="http://schemas.openxmlformats.org/officeDocument/2006/relationships/slideLayout" Target="../slideLayouts/slideLayout11.xml"/><Relationship Id="rId4" Type="http://schemas.openxmlformats.org/officeDocument/2006/relationships/image" Target="../media/image6.jpg"/></Relationships>
</file>

<file path=ppt/slides/_rels/slide52.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31.xml"/></Relationships>
</file>

<file path=ppt/slides/_rels/slide53.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7.png"/><Relationship Id="rId1" Type="http://schemas.openxmlformats.org/officeDocument/2006/relationships/slideLayout" Target="../slideLayouts/slideLayout32.xml"/><Relationship Id="rId4" Type="http://schemas.openxmlformats.org/officeDocument/2006/relationships/image" Target="../media/image510.png"/></Relationships>
</file>

<file path=ppt/slides/_rels/slide54.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3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57.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4.xml"/><Relationship Id="rId1" Type="http://schemas.openxmlformats.org/officeDocument/2006/relationships/slideLayout" Target="../slideLayouts/slideLayout9.xml"/><Relationship Id="rId4" Type="http://schemas.openxmlformats.org/officeDocument/2006/relationships/image" Target="../media/image67.png"/></Relationships>
</file>

<file path=ppt/slides/_rels/slide58.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31.xml"/></Relationships>
</file>

<file path=ppt/slides/_rels/slide59.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33.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62.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9.xml"/></Relationships>
</file>

<file path=ppt/slides/_rels/slide63.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9.xml"/></Relationships>
</file>

<file path=ppt/slides/_rels/slide6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8.xml"/></Relationships>
</file>

<file path=ppt/slides/_rels/slide6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17.xml"/><Relationship Id="rId1" Type="http://schemas.openxmlformats.org/officeDocument/2006/relationships/slideLayout" Target="../slideLayouts/slideLayout9.xml"/><Relationship Id="rId4" Type="http://schemas.openxmlformats.org/officeDocument/2006/relationships/image" Target="../media/image77.png"/></Relationships>
</file>

<file path=ppt/slides/_rels/slide68.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20.xml"/><Relationship Id="rId4" Type="http://schemas.openxmlformats.org/officeDocument/2006/relationships/image" Target="../media/image75.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3.xml"/></Relationships>
</file>

<file path=ppt/slides/_rels/slide7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80.png"/><Relationship Id="rId1" Type="http://schemas.openxmlformats.org/officeDocument/2006/relationships/slideLayout" Target="../slideLayouts/slideLayout18.xml"/></Relationships>
</file>

<file path=ppt/slides/_rels/slide71.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73.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19.xml"/><Relationship Id="rId1" Type="http://schemas.openxmlformats.org/officeDocument/2006/relationships/slideLayout" Target="../slideLayouts/slideLayout23.xml"/></Relationships>
</file>

<file path=ppt/slides/_rels/slide74.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5.xml"/></Relationships>
</file>

<file path=ppt/slides/_rels/slide75.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180.png"/><Relationship Id="rId1" Type="http://schemas.openxmlformats.org/officeDocument/2006/relationships/slideLayout" Target="../slideLayouts/slideLayout9.xml"/></Relationships>
</file>

<file path=ppt/slides/_rels/slide76.xml.rels><?xml version="1.0" encoding="UTF-8" standalone="yes"?>
<Relationships xmlns="http://schemas.openxmlformats.org/package/2006/relationships"><Relationship Id="rId2" Type="http://schemas.openxmlformats.org/officeDocument/2006/relationships/image" Target="../media/image460.png"/><Relationship Id="rId1" Type="http://schemas.openxmlformats.org/officeDocument/2006/relationships/slideLayout" Target="../slideLayouts/slideLayout17.xml"/></Relationships>
</file>

<file path=ppt/slides/_rels/slide77.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17.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82.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17.xml"/></Relationships>
</file>

<file path=ppt/slides/_rels/slide83.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22.xml"/><Relationship Id="rId1" Type="http://schemas.openxmlformats.org/officeDocument/2006/relationships/slideLayout" Target="../slideLayouts/slideLayout10.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86.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9.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88.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23.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1.xml"/></Relationships>
</file>

<file path=ppt/slides/_rels/slide90.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81.png"/><Relationship Id="rId1" Type="http://schemas.openxmlformats.org/officeDocument/2006/relationships/slideLayout" Target="../slideLayouts/slideLayout9.xml"/></Relationships>
</file>

<file path=ppt/slides/_rels/slide9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3.xml"/><Relationship Id="rId1" Type="http://schemas.openxmlformats.org/officeDocument/2006/relationships/slideLayout" Target="../slideLayouts/slideLayout24.xml"/><Relationship Id="rId5" Type="http://schemas.openxmlformats.org/officeDocument/2006/relationships/image" Target="../media/image71.png"/><Relationship Id="rId4" Type="http://schemas.openxmlformats.org/officeDocument/2006/relationships/image" Target="../media/image63.png"/></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94.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19.xml"/></Relationships>
</file>

<file path=ppt/slides/_rels/slide95.xml.rels><?xml version="1.0" encoding="UTF-8" standalone="yes"?>
<Relationships xmlns="http://schemas.openxmlformats.org/package/2006/relationships"><Relationship Id="rId3" Type="http://schemas.openxmlformats.org/officeDocument/2006/relationships/image" Target="../media/image72.jpg"/><Relationship Id="rId2" Type="http://schemas.openxmlformats.org/officeDocument/2006/relationships/image" Target="../media/image98.png"/><Relationship Id="rId1" Type="http://schemas.openxmlformats.org/officeDocument/2006/relationships/slideLayout" Target="../slideLayouts/slideLayout16.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7.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17.xml"/></Relationships>
</file>

<file path=ppt/slides/_rels/slide98.xml.rels><?xml version="1.0" encoding="UTF-8" standalone="yes"?>
<Relationships xmlns="http://schemas.openxmlformats.org/package/2006/relationships"><Relationship Id="rId2" Type="http://schemas.openxmlformats.org/officeDocument/2006/relationships/image" Target="../media/image810.png"/><Relationship Id="rId1" Type="http://schemas.openxmlformats.org/officeDocument/2006/relationships/slideLayout" Target="../slideLayouts/slideLayout17.xml"/></Relationships>
</file>

<file path=ppt/slides/_rels/slide99.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24.xml"/><Relationship Id="rId1" Type="http://schemas.openxmlformats.org/officeDocument/2006/relationships/slideLayout" Target="../slideLayouts/slideLayout9.xml"/><Relationship Id="rId4" Type="http://schemas.openxmlformats.org/officeDocument/2006/relationships/image" Target="../media/image10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a:xfrm>
            <a:off x="3476625" y="990600"/>
            <a:ext cx="2190750" cy="533400"/>
          </a:xfrm>
        </p:spPr>
        <p:txBody>
          <a:bodyPr/>
          <a:lstStyle/>
          <a:p>
            <a:r>
              <a:rPr lang="en-US" dirty="0">
                <a:solidFill>
                  <a:schemeClr val="accent1">
                    <a:lumMod val="75000"/>
                  </a:schemeClr>
                </a:solidFill>
                <a:latin typeface="+mn-lt"/>
              </a:rPr>
              <a:t>Chemistry</a:t>
            </a:r>
            <a:endParaRPr lang="en-US" dirty="0">
              <a:latin typeface="+mn-lt"/>
            </a:endParaRPr>
          </a:p>
        </p:txBody>
      </p:sp>
      <p:sp>
        <p:nvSpPr>
          <p:cNvPr id="27" name="Content Placeholder 26"/>
          <p:cNvSpPr>
            <a:spLocks noGrp="1"/>
          </p:cNvSpPr>
          <p:nvPr>
            <p:ph sz="quarter" idx="21"/>
          </p:nvPr>
        </p:nvSpPr>
        <p:spPr>
          <a:xfrm>
            <a:off x="3200400" y="1639237"/>
            <a:ext cx="2743200" cy="533400"/>
          </a:xfrm>
        </p:spPr>
        <p:txBody>
          <a:bodyPr/>
          <a:lstStyle/>
          <a:p>
            <a:r>
              <a:rPr lang="en-US" dirty="0">
                <a:solidFill>
                  <a:schemeClr val="accent1">
                    <a:lumMod val="75000"/>
                  </a:schemeClr>
                </a:solidFill>
              </a:rPr>
              <a:t>Fifth Edition</a:t>
            </a:r>
          </a:p>
        </p:txBody>
      </p:sp>
      <p:sp>
        <p:nvSpPr>
          <p:cNvPr id="28" name="Content Placeholder 27"/>
          <p:cNvSpPr>
            <a:spLocks noGrp="1"/>
          </p:cNvSpPr>
          <p:nvPr>
            <p:ph sz="quarter" idx="22"/>
          </p:nvPr>
        </p:nvSpPr>
        <p:spPr>
          <a:xfrm>
            <a:off x="3058332" y="2102318"/>
            <a:ext cx="3027336" cy="3579525"/>
          </a:xfrm>
        </p:spPr>
        <p:txBody>
          <a:bodyPr/>
          <a:lstStyle/>
          <a:p>
            <a:pPr>
              <a:lnSpc>
                <a:spcPct val="200000"/>
              </a:lnSpc>
              <a:spcBef>
                <a:spcPts val="0"/>
              </a:spcBef>
            </a:pPr>
            <a:r>
              <a:rPr lang="en-US" dirty="0">
                <a:solidFill>
                  <a:schemeClr val="accent1">
                    <a:lumMod val="75000"/>
                  </a:schemeClr>
                </a:solidFill>
              </a:rPr>
              <a:t>Julia Burdge</a:t>
            </a:r>
          </a:p>
          <a:p>
            <a:pPr>
              <a:lnSpc>
                <a:spcPct val="200000"/>
              </a:lnSpc>
              <a:spcBef>
                <a:spcPts val="0"/>
              </a:spcBef>
            </a:pPr>
            <a:r>
              <a:rPr lang="en-US" b="1" dirty="0">
                <a:solidFill>
                  <a:schemeClr val="accent1">
                    <a:lumMod val="75000"/>
                  </a:schemeClr>
                </a:solidFill>
              </a:rPr>
              <a:t>Lecture PowerPoints</a:t>
            </a:r>
          </a:p>
          <a:p>
            <a:pPr>
              <a:lnSpc>
                <a:spcPct val="200000"/>
              </a:lnSpc>
              <a:spcBef>
                <a:spcPts val="0"/>
              </a:spcBef>
            </a:pPr>
            <a:r>
              <a:rPr lang="en-US" dirty="0">
                <a:solidFill>
                  <a:schemeClr val="accent1">
                    <a:lumMod val="75000"/>
                  </a:schemeClr>
                </a:solidFill>
              </a:rPr>
              <a:t>Chapter 20</a:t>
            </a:r>
          </a:p>
          <a:p>
            <a:pPr>
              <a:lnSpc>
                <a:spcPct val="200000"/>
              </a:lnSpc>
              <a:spcBef>
                <a:spcPts val="0"/>
              </a:spcBef>
            </a:pPr>
            <a:r>
              <a:rPr lang="en-US" dirty="0">
                <a:solidFill>
                  <a:schemeClr val="tx2"/>
                </a:solidFill>
              </a:rPr>
              <a:t>Nuclear Chemistry</a:t>
            </a:r>
            <a:endParaRPr lang="en-US" dirty="0"/>
          </a:p>
        </p:txBody>
      </p:sp>
      <p:pic>
        <p:nvPicPr>
          <p:cNvPr id="19" name="Picture 1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86800" y="640080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Content Placeholder 28"/>
          <p:cNvSpPr>
            <a:spLocks noGrp="1"/>
          </p:cNvSpPr>
          <p:nvPr>
            <p:ph sz="quarter" idx="23"/>
          </p:nvPr>
        </p:nvSpPr>
        <p:spPr>
          <a:xfrm>
            <a:off x="1110342" y="6571344"/>
            <a:ext cx="7086600" cy="228600"/>
          </a:xfrm>
        </p:spPr>
        <p:txBody>
          <a:bodyPr/>
          <a:lstStyle/>
          <a:p>
            <a:r>
              <a:rPr lang="en-US" dirty="0"/>
              <a:t>Copyright ©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6369525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66254" y="228600"/>
            <a:ext cx="5853546" cy="609600"/>
          </a:xfrm>
        </p:spPr>
        <p:txBody>
          <a:bodyPr/>
          <a:lstStyle/>
          <a:p>
            <a:pPr algn="ctr">
              <a:tabLst>
                <a:tab pos="858838" algn="l"/>
                <a:tab pos="3200400" algn="l"/>
                <a:tab pos="3311525" algn="l"/>
                <a:tab pos="4348163" algn="l"/>
              </a:tabLst>
            </a:pPr>
            <a:r>
              <a:rPr lang="en-US" b="1" dirty="0"/>
              <a:t>SAMPLE PROBLEM	</a:t>
            </a:r>
            <a:r>
              <a:rPr lang="en-US" b="1" dirty="0">
                <a:solidFill>
                  <a:schemeClr val="bg1"/>
                </a:solidFill>
              </a:rPr>
              <a:t>20.1</a:t>
            </a:r>
            <a:r>
              <a:rPr lang="en-US" b="1" dirty="0"/>
              <a:t>	</a:t>
            </a:r>
            <a:r>
              <a:rPr lang="en-US" b="1" dirty="0">
                <a:solidFill>
                  <a:schemeClr val="bg1"/>
                </a:solidFill>
              </a:rPr>
              <a:t>Strategy</a:t>
            </a:r>
            <a:r>
              <a:rPr lang="en-US" dirty="0">
                <a:solidFill>
                  <a:schemeClr val="bg1"/>
                </a:solidFill>
              </a:rPr>
              <a:t>	</a:t>
            </a:r>
            <a:endParaRPr lang="en-US" dirty="0"/>
          </a:p>
        </p:txBody>
      </p:sp>
      <mc:AlternateContent xmlns:mc="http://schemas.openxmlformats.org/markup-compatibility/2006" xmlns:a14="http://schemas.microsoft.com/office/drawing/2010/main">
        <mc:Choice Requires="a14">
          <p:sp>
            <p:nvSpPr>
              <p:cNvPr id="23" name="Text Placeholder 22"/>
              <p:cNvSpPr>
                <a:spLocks noGrp="1"/>
              </p:cNvSpPr>
              <p:nvPr>
                <p:ph type="body" sz="quarter" idx="22"/>
              </p:nvPr>
            </p:nvSpPr>
            <p:spPr>
              <a:xfrm>
                <a:off x="0" y="952500"/>
                <a:ext cx="9123218" cy="5029201"/>
              </a:xfrm>
            </p:spPr>
            <p:txBody>
              <a:bodyPr/>
              <a:lstStyle/>
              <a:p>
                <a:pPr>
                  <a:spcBef>
                    <a:spcPts val="0"/>
                  </a:spcBef>
                  <a:spcAft>
                    <a:spcPts val="1000"/>
                  </a:spcAft>
                </a:pPr>
                <a:r>
                  <a:rPr lang="en-US" b="1" dirty="0">
                    <a:solidFill>
                      <a:srgbClr val="43638E"/>
                    </a:solidFill>
                  </a:rPr>
                  <a:t>Strategy</a:t>
                </a:r>
              </a:p>
              <a:p>
                <a:pPr marL="809625">
                  <a:spcBef>
                    <a:spcPts val="0"/>
                  </a:spcBef>
                  <a:spcAft>
                    <a:spcPts val="2000"/>
                  </a:spcAft>
                </a:pPr>
                <a14:m>
                  <m:oMathPara xmlns:m="http://schemas.openxmlformats.org/officeDocument/2006/math">
                    <m:oMathParaPr>
                      <m:jc m:val="left"/>
                    </m:oMathParaPr>
                    <m:oMath xmlns:m="http://schemas.openxmlformats.org/officeDocument/2006/math">
                      <m:nary>
                        <m:naryPr>
                          <m:chr m:val="∑"/>
                          <m:subHide m:val="on"/>
                          <m:supHide m:val="on"/>
                          <m:ctrlPr>
                            <a:rPr lang="en-US" sz="1800" i="1" smtClean="0">
                              <a:solidFill>
                                <a:schemeClr val="tx1"/>
                              </a:solidFill>
                              <a:latin typeface="Cambria Math" panose="02040503050406030204" pitchFamily="18" charset="0"/>
                            </a:rPr>
                          </m:ctrlPr>
                        </m:naryPr>
                        <m:sub/>
                        <m:sup/>
                        <m:e>
                          <m:r>
                            <m:rPr>
                              <m:sty m:val="p"/>
                            </m:rPr>
                            <a:rPr lang="en-US" sz="1800" b="0" i="0" smtClean="0">
                              <a:solidFill>
                                <a:schemeClr val="tx1"/>
                              </a:solidFill>
                              <a:latin typeface="Cambria Math" panose="02040503050406030204" pitchFamily="18" charset="0"/>
                            </a:rPr>
                            <m:t>reactant</m:t>
                          </m:r>
                          <m:r>
                            <a:rPr lang="en-US" sz="1800" b="0" i="0" smtClean="0">
                              <a:solidFill>
                                <a:schemeClr val="tx1"/>
                              </a:solidFill>
                              <a:latin typeface="Cambria Math" panose="02040503050406030204" pitchFamily="18" charset="0"/>
                            </a:rPr>
                            <m:t> </m:t>
                          </m:r>
                          <m:r>
                            <m:rPr>
                              <m:sty m:val="p"/>
                            </m:rPr>
                            <a:rPr lang="en-US" sz="1800" b="0" i="0" smtClean="0">
                              <a:solidFill>
                                <a:schemeClr val="tx1"/>
                              </a:solidFill>
                              <a:latin typeface="Cambria Math" panose="02040503050406030204" pitchFamily="18" charset="0"/>
                            </a:rPr>
                            <m:t>mass</m:t>
                          </m:r>
                          <m:r>
                            <a:rPr lang="en-US" sz="1800" b="0" i="0" smtClean="0">
                              <a:solidFill>
                                <a:schemeClr val="tx1"/>
                              </a:solidFill>
                              <a:latin typeface="Cambria Math" panose="02040503050406030204" pitchFamily="18" charset="0"/>
                            </a:rPr>
                            <m:t> </m:t>
                          </m:r>
                          <m:r>
                            <m:rPr>
                              <m:sty m:val="p"/>
                            </m:rPr>
                            <a:rPr lang="en-US" sz="1800" b="0" i="0" smtClean="0">
                              <a:solidFill>
                                <a:schemeClr val="tx1"/>
                              </a:solidFill>
                              <a:latin typeface="Cambria Math" panose="02040503050406030204" pitchFamily="18" charset="0"/>
                            </a:rPr>
                            <m:t>mumbers</m:t>
                          </m:r>
                          <m:r>
                            <a:rPr lang="en-US" sz="1800" b="0" i="0" smtClean="0">
                              <a:solidFill>
                                <a:schemeClr val="tx1"/>
                              </a:solidFill>
                              <a:latin typeface="Cambria Math" panose="02040503050406030204" pitchFamily="18" charset="0"/>
                              <a:ea typeface="Cambria Math" panose="02040503050406030204" pitchFamily="18" charset="0"/>
                            </a:rPr>
                            <m:t>=</m:t>
                          </m:r>
                          <m:nary>
                            <m:naryPr>
                              <m:chr m:val="∑"/>
                              <m:subHide m:val="on"/>
                              <m:supHide m:val="on"/>
                              <m:ctrlPr>
                                <a:rPr lang="en-US" sz="1800" i="1" smtClean="0">
                                  <a:solidFill>
                                    <a:schemeClr val="tx1"/>
                                  </a:solidFill>
                                  <a:latin typeface="Cambria Math" panose="02040503050406030204" pitchFamily="18" charset="0"/>
                                  <a:ea typeface="Cambria Math" panose="02040503050406030204" pitchFamily="18" charset="0"/>
                                </a:rPr>
                              </m:ctrlPr>
                            </m:naryPr>
                            <m:sub/>
                            <m:sup/>
                            <m:e>
                              <m:r>
                                <m:rPr>
                                  <m:sty m:val="p"/>
                                </m:rPr>
                                <a:rPr lang="en-US" sz="1800" b="0" i="0" smtClean="0">
                                  <a:solidFill>
                                    <a:schemeClr val="tx1"/>
                                  </a:solidFill>
                                  <a:latin typeface="Cambria Math" panose="02040503050406030204" pitchFamily="18" charset="0"/>
                                  <a:ea typeface="Cambria Math" panose="02040503050406030204" pitchFamily="18" charset="0"/>
                                </a:rPr>
                                <m:t>product</m:t>
                              </m:r>
                              <m:r>
                                <a:rPr lang="en-US" sz="1800" b="0" i="0" smtClean="0">
                                  <a:solidFill>
                                    <a:schemeClr val="tx1"/>
                                  </a:solidFill>
                                  <a:latin typeface="Cambria Math" panose="02040503050406030204" pitchFamily="18" charset="0"/>
                                  <a:ea typeface="Cambria Math" panose="02040503050406030204" pitchFamily="18" charset="0"/>
                                </a:rPr>
                                <m:t> </m:t>
                              </m:r>
                              <m:r>
                                <m:rPr>
                                  <m:sty m:val="p"/>
                                </m:rPr>
                                <a:rPr lang="en-US" sz="1800" b="0" i="0" smtClean="0">
                                  <a:solidFill>
                                    <a:schemeClr val="tx1"/>
                                  </a:solidFill>
                                  <a:latin typeface="Cambria Math" panose="02040503050406030204" pitchFamily="18" charset="0"/>
                                  <a:ea typeface="Cambria Math" panose="02040503050406030204" pitchFamily="18" charset="0"/>
                                </a:rPr>
                                <m:t>mass</m:t>
                              </m:r>
                              <m:r>
                                <a:rPr lang="en-US" sz="1800" b="0" i="0" smtClean="0">
                                  <a:solidFill>
                                    <a:schemeClr val="tx1"/>
                                  </a:solidFill>
                                  <a:latin typeface="Cambria Math" panose="02040503050406030204" pitchFamily="18" charset="0"/>
                                  <a:ea typeface="Cambria Math" panose="02040503050406030204" pitchFamily="18" charset="0"/>
                                </a:rPr>
                                <m:t> </m:t>
                              </m:r>
                              <m:r>
                                <m:rPr>
                                  <m:sty m:val="p"/>
                                </m:rPr>
                                <a:rPr lang="en-US" sz="1800" b="0" i="0" smtClean="0">
                                  <a:solidFill>
                                    <a:schemeClr val="tx1"/>
                                  </a:solidFill>
                                  <a:latin typeface="Cambria Math" panose="02040503050406030204" pitchFamily="18" charset="0"/>
                                  <a:ea typeface="Cambria Math" panose="02040503050406030204" pitchFamily="18" charset="0"/>
                                </a:rPr>
                                <m:t>numbers</m:t>
                              </m:r>
                            </m:e>
                          </m:nary>
                        </m:e>
                      </m:nary>
                    </m:oMath>
                  </m:oMathPara>
                </a14:m>
                <a:endParaRPr lang="en-US" sz="1800" dirty="0">
                  <a:solidFill>
                    <a:schemeClr val="tx1"/>
                  </a:solidFill>
                </a:endParaRPr>
              </a:p>
              <a:p>
                <a:pPr marL="862013">
                  <a:spcBef>
                    <a:spcPts val="0"/>
                  </a:spcBef>
                </a:pPr>
                <a14:m>
                  <m:oMathPara xmlns:m="http://schemas.openxmlformats.org/officeDocument/2006/math">
                    <m:oMathParaPr>
                      <m:jc m:val="left"/>
                    </m:oMathParaPr>
                    <m:oMath xmlns:m="http://schemas.openxmlformats.org/officeDocument/2006/math">
                      <m:nary>
                        <m:naryPr>
                          <m:chr m:val="∑"/>
                          <m:subHide m:val="on"/>
                          <m:supHide m:val="on"/>
                          <m:ctrlPr>
                            <a:rPr lang="en-US" sz="1800" i="1" smtClean="0">
                              <a:solidFill>
                                <a:schemeClr val="tx1"/>
                              </a:solidFill>
                              <a:latin typeface="Cambria Math" panose="02040503050406030204" pitchFamily="18" charset="0"/>
                            </a:rPr>
                          </m:ctrlPr>
                        </m:naryPr>
                        <m:sub/>
                        <m:sup/>
                        <m:e>
                          <m:r>
                            <m:rPr>
                              <m:sty m:val="p"/>
                            </m:rPr>
                            <a:rPr lang="en-US" sz="1800" b="0" i="0" smtClean="0">
                              <a:solidFill>
                                <a:schemeClr val="tx1"/>
                              </a:solidFill>
                              <a:latin typeface="Cambria Math" panose="02040503050406030204" pitchFamily="18" charset="0"/>
                            </a:rPr>
                            <m:t>reactant</m:t>
                          </m:r>
                          <m:r>
                            <a:rPr lang="en-US" sz="1800" b="0" i="0" smtClean="0">
                              <a:solidFill>
                                <a:schemeClr val="tx1"/>
                              </a:solidFill>
                              <a:latin typeface="Cambria Math" panose="02040503050406030204" pitchFamily="18" charset="0"/>
                            </a:rPr>
                            <m:t> </m:t>
                          </m:r>
                          <m:r>
                            <m:rPr>
                              <m:sty m:val="p"/>
                            </m:rPr>
                            <a:rPr lang="en-US" sz="1800" b="0" i="0" smtClean="0">
                              <a:solidFill>
                                <a:schemeClr val="tx1"/>
                              </a:solidFill>
                              <a:latin typeface="Cambria Math" panose="02040503050406030204" pitchFamily="18" charset="0"/>
                            </a:rPr>
                            <m:t>atomic</m:t>
                          </m:r>
                          <m:r>
                            <a:rPr lang="en-US" sz="1800" b="0" i="0" smtClean="0">
                              <a:solidFill>
                                <a:schemeClr val="tx1"/>
                              </a:solidFill>
                              <a:latin typeface="Cambria Math" panose="02040503050406030204" pitchFamily="18" charset="0"/>
                            </a:rPr>
                            <m:t> </m:t>
                          </m:r>
                          <m:r>
                            <m:rPr>
                              <m:sty m:val="p"/>
                            </m:rPr>
                            <a:rPr lang="en-US" sz="1800" b="0" i="0" smtClean="0">
                              <a:solidFill>
                                <a:schemeClr val="tx1"/>
                              </a:solidFill>
                              <a:latin typeface="Cambria Math" panose="02040503050406030204" pitchFamily="18" charset="0"/>
                            </a:rPr>
                            <m:t>numbers</m:t>
                          </m:r>
                          <m:r>
                            <a:rPr lang="en-US" sz="1800" b="0" i="0" smtClean="0">
                              <a:solidFill>
                                <a:schemeClr val="tx1"/>
                              </a:solidFill>
                              <a:latin typeface="Cambria Math" panose="02040503050406030204" pitchFamily="18" charset="0"/>
                              <a:ea typeface="Cambria Math" panose="02040503050406030204" pitchFamily="18" charset="0"/>
                            </a:rPr>
                            <m:t>=</m:t>
                          </m:r>
                          <m:nary>
                            <m:naryPr>
                              <m:chr m:val="∑"/>
                              <m:subHide m:val="on"/>
                              <m:supHide m:val="on"/>
                              <m:ctrlPr>
                                <a:rPr lang="en-US" sz="1800" i="1" smtClean="0">
                                  <a:solidFill>
                                    <a:schemeClr val="tx1"/>
                                  </a:solidFill>
                                  <a:latin typeface="Cambria Math" panose="02040503050406030204" pitchFamily="18" charset="0"/>
                                  <a:ea typeface="Cambria Math" panose="02040503050406030204" pitchFamily="18" charset="0"/>
                                </a:rPr>
                              </m:ctrlPr>
                            </m:naryPr>
                            <m:sub/>
                            <m:sup/>
                            <m:e>
                              <m:r>
                                <m:rPr>
                                  <m:sty m:val="p"/>
                                </m:rPr>
                                <a:rPr lang="en-US" sz="1800" b="0" i="0" smtClean="0">
                                  <a:solidFill>
                                    <a:schemeClr val="tx1"/>
                                  </a:solidFill>
                                  <a:latin typeface="Cambria Math" panose="02040503050406030204" pitchFamily="18" charset="0"/>
                                  <a:ea typeface="Cambria Math" panose="02040503050406030204" pitchFamily="18" charset="0"/>
                                </a:rPr>
                                <m:t>product</m:t>
                              </m:r>
                              <m:r>
                                <a:rPr lang="en-US" sz="1800" b="0" i="0" smtClean="0">
                                  <a:solidFill>
                                    <a:schemeClr val="tx1"/>
                                  </a:solidFill>
                                  <a:latin typeface="Cambria Math" panose="02040503050406030204" pitchFamily="18" charset="0"/>
                                  <a:ea typeface="Cambria Math" panose="02040503050406030204" pitchFamily="18" charset="0"/>
                                </a:rPr>
                                <m:t> </m:t>
                              </m:r>
                              <m:r>
                                <m:rPr>
                                  <m:sty m:val="p"/>
                                </m:rPr>
                                <a:rPr lang="en-US" sz="1800" b="0" i="0" smtClean="0">
                                  <a:solidFill>
                                    <a:schemeClr val="tx1"/>
                                  </a:solidFill>
                                  <a:latin typeface="Cambria Math" panose="02040503050406030204" pitchFamily="18" charset="0"/>
                                  <a:ea typeface="Cambria Math" panose="02040503050406030204" pitchFamily="18" charset="0"/>
                                </a:rPr>
                                <m:t>atomic</m:t>
                              </m:r>
                              <m:r>
                                <a:rPr lang="en-US" sz="1800" b="0" i="0" smtClean="0">
                                  <a:solidFill>
                                    <a:schemeClr val="tx1"/>
                                  </a:solidFill>
                                  <a:latin typeface="Cambria Math" panose="02040503050406030204" pitchFamily="18" charset="0"/>
                                  <a:ea typeface="Cambria Math" panose="02040503050406030204" pitchFamily="18" charset="0"/>
                                </a:rPr>
                                <m:t> </m:t>
                              </m:r>
                              <m:r>
                                <m:rPr>
                                  <m:sty m:val="p"/>
                                </m:rPr>
                                <a:rPr lang="en-US" sz="1800" b="0" i="0" smtClean="0">
                                  <a:solidFill>
                                    <a:schemeClr val="tx1"/>
                                  </a:solidFill>
                                  <a:latin typeface="Cambria Math" panose="02040503050406030204" pitchFamily="18" charset="0"/>
                                  <a:ea typeface="Cambria Math" panose="02040503050406030204" pitchFamily="18" charset="0"/>
                                </a:rPr>
                                <m:t>numbers</m:t>
                              </m:r>
                            </m:e>
                          </m:nary>
                        </m:e>
                      </m:nary>
                    </m:oMath>
                  </m:oMathPara>
                </a14:m>
                <a:endParaRPr lang="en-US" sz="1800" b="1" dirty="0">
                  <a:solidFill>
                    <a:srgbClr val="4F74A7"/>
                  </a:solidFill>
                </a:endParaRPr>
              </a:p>
              <a:p>
                <a:pPr>
                  <a:spcBef>
                    <a:spcPts val="0"/>
                  </a:spcBef>
                </a:pPr>
                <a:r>
                  <a:rPr lang="en-US" b="1" dirty="0">
                    <a:solidFill>
                      <a:srgbClr val="43638E"/>
                    </a:solidFill>
                  </a:rPr>
                  <a:t>Setup</a:t>
                </a:r>
                <a:endParaRPr lang="en-US" dirty="0">
                  <a:solidFill>
                    <a:srgbClr val="43638E"/>
                  </a:solidFill>
                </a:endParaRPr>
              </a:p>
              <a:p>
                <a:pPr marL="514350" indent="-514350">
                  <a:spcBef>
                    <a:spcPts val="0"/>
                  </a:spcBef>
                  <a:spcAft>
                    <a:spcPts val="3300"/>
                  </a:spcAft>
                  <a:buFont typeface="+mj-lt"/>
                  <a:buAutoNum type="alphaLcParenR"/>
                </a:pPr>
                <a:r>
                  <a:rPr lang="en-US" dirty="0"/>
                  <a:t>212 = (208 + mass number of X); mass number of X = 4. </a:t>
                </a:r>
              </a:p>
              <a:p>
                <a:pPr marL="509588">
                  <a:spcBef>
                    <a:spcPts val="0"/>
                  </a:spcBef>
                  <a:spcAft>
                    <a:spcPts val="3300"/>
                  </a:spcAft>
                  <a:tabLst>
                    <a:tab pos="581025" algn="l"/>
                  </a:tabLst>
                </a:pPr>
                <a:r>
                  <a:rPr lang="en-US" dirty="0"/>
                  <a:t>84 = (82 + atomic number of X); atomic number of X = 2.</a:t>
                </a:r>
              </a:p>
              <a:p>
                <a:pPr marL="514350" indent="-514350">
                  <a:spcBef>
                    <a:spcPts val="0"/>
                  </a:spcBef>
                  <a:buFont typeface="+mj-lt"/>
                  <a:buAutoNum type="alphaLcParenR" startAt="2"/>
                  <a:tabLst>
                    <a:tab pos="517525" algn="l"/>
                  </a:tabLst>
                </a:pPr>
                <a:r>
                  <a:rPr lang="en-US" dirty="0"/>
                  <a:t>	90 = (mass number of X + 0); mass number of X = 90. </a:t>
                </a:r>
              </a:p>
            </p:txBody>
          </p:sp>
        </mc:Choice>
        <mc:Fallback xmlns="">
          <p:sp>
            <p:nvSpPr>
              <p:cNvPr id="23" name="Text Placeholder 22"/>
              <p:cNvSpPr>
                <a:spLocks noGrp="1" noRot="1" noChangeAspect="1" noMove="1" noResize="1" noEditPoints="1" noAdjustHandles="1" noChangeArrowheads="1" noChangeShapeType="1" noTextEdit="1"/>
              </p:cNvSpPr>
              <p:nvPr>
                <p:ph type="body" sz="quarter" idx="22"/>
              </p:nvPr>
            </p:nvSpPr>
            <p:spPr>
              <a:xfrm>
                <a:off x="0" y="952500"/>
                <a:ext cx="9123218" cy="5029201"/>
              </a:xfrm>
              <a:blipFill>
                <a:blip r:embed="rId2"/>
                <a:stretch>
                  <a:fillRect l="-1403" t="-1091"/>
                </a:stretch>
              </a:blipFill>
            </p:spPr>
            <p:txBody>
              <a:bodyPr/>
              <a:lstStyle/>
              <a:p>
                <a:r>
                  <a:rPr lang="en-US">
                    <a:noFill/>
                  </a:rPr>
                  <a:t> </a:t>
                </a:r>
              </a:p>
            </p:txBody>
          </p:sp>
        </mc:Fallback>
      </mc:AlternateContent>
    </p:spTree>
    <p:extLst>
      <p:ext uri="{BB962C8B-B14F-4D97-AF65-F5344CB8AC3E}">
        <p14:creationId xmlns:p14="http://schemas.microsoft.com/office/powerpoint/2010/main" val="2506806338"/>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title"/>
          </p:nvPr>
        </p:nvSpPr>
        <p:spPr>
          <a:xfrm>
            <a:off x="228600" y="0"/>
            <a:ext cx="8648700" cy="495300"/>
          </a:xfrm>
        </p:spPr>
        <p:txBody>
          <a:bodyPr/>
          <a:lstStyle/>
          <a:p>
            <a:pPr>
              <a:tabLst>
                <a:tab pos="1312863" algn="l"/>
              </a:tabLst>
            </a:pPr>
            <a:r>
              <a:rPr lang="en-US" dirty="0">
                <a:solidFill>
                  <a:schemeClr val="bg1">
                    <a:lumMod val="95000"/>
                  </a:schemeClr>
                </a:solidFill>
              </a:rPr>
              <a:t>20.8</a:t>
            </a:r>
            <a:r>
              <a:rPr lang="en-US" dirty="0"/>
              <a:t>	</a:t>
            </a:r>
            <a:r>
              <a:rPr lang="en-US" dirty="0">
                <a:solidFill>
                  <a:srgbClr val="CE171F"/>
                </a:solidFill>
                <a:latin typeface="Calibri"/>
              </a:rPr>
              <a:t>Biological Effects of Radiation (4) </a:t>
            </a:r>
            <a:endParaRPr lang="en-US" dirty="0">
              <a:solidFill>
                <a:srgbClr val="CE171F"/>
              </a:solidFill>
            </a:endParaRPr>
          </a:p>
        </p:txBody>
      </p:sp>
      <p:sp>
        <p:nvSpPr>
          <p:cNvPr id="11" name="Text Placeholder 10"/>
          <p:cNvSpPr>
            <a:spLocks noGrp="1"/>
          </p:cNvSpPr>
          <p:nvPr>
            <p:ph type="body" sz="quarter" idx="22"/>
          </p:nvPr>
        </p:nvSpPr>
        <p:spPr>
          <a:xfrm>
            <a:off x="0" y="1091801"/>
            <a:ext cx="5045254" cy="457200"/>
          </a:xfrm>
        </p:spPr>
        <p:txBody>
          <a:bodyPr/>
          <a:lstStyle/>
          <a:p>
            <a:r>
              <a:rPr lang="en-US" dirty="0">
                <a:latin typeface="Calibri"/>
              </a:rPr>
              <a:t>Biological Effects of Radiation</a:t>
            </a:r>
          </a:p>
        </p:txBody>
      </p:sp>
      <p:sp>
        <p:nvSpPr>
          <p:cNvPr id="27" name="Text Placeholder 26"/>
          <p:cNvSpPr>
            <a:spLocks noGrp="1"/>
          </p:cNvSpPr>
          <p:nvPr>
            <p:ph type="body" sz="quarter" idx="11"/>
          </p:nvPr>
        </p:nvSpPr>
        <p:spPr>
          <a:xfrm>
            <a:off x="457200" y="2010597"/>
            <a:ext cx="7924800" cy="269810"/>
          </a:xfrm>
        </p:spPr>
        <p:txBody>
          <a:bodyPr/>
          <a:lstStyle/>
          <a:p>
            <a:pPr>
              <a:tabLst>
                <a:tab pos="1423988" algn="l"/>
              </a:tabLst>
            </a:pPr>
            <a:r>
              <a:rPr lang="en-US" sz="2000" b="1" dirty="0"/>
              <a:t>TABLE 20.5 </a:t>
            </a:r>
            <a:r>
              <a:rPr lang="en-US" sz="1800" dirty="0"/>
              <a:t>Average Yearly Radiation Doses for Americans</a:t>
            </a:r>
          </a:p>
        </p:txBody>
      </p:sp>
      <mc:AlternateContent xmlns:mc="http://schemas.openxmlformats.org/markup-compatibility/2006" xmlns:a14="http://schemas.microsoft.com/office/drawing/2010/main">
        <mc:Choice Requires="a14">
          <p:graphicFrame>
            <p:nvGraphicFramePr>
              <p:cNvPr id="33" name="Table Placeholder 32"/>
              <p:cNvGraphicFramePr>
                <a:graphicFrameLocks noGrp="1"/>
              </p:cNvGraphicFramePr>
              <p:nvPr>
                <p:ph type="tbl" sz="quarter" idx="25"/>
                <p:extLst>
                  <p:ext uri="{D42A27DB-BD31-4B8C-83A1-F6EECF244321}">
                    <p14:modId xmlns:p14="http://schemas.microsoft.com/office/powerpoint/2010/main" val="1843974731"/>
                  </p:ext>
                </p:extLst>
              </p:nvPr>
            </p:nvGraphicFramePr>
            <p:xfrm>
              <a:off x="457200" y="2362200"/>
              <a:ext cx="8077200" cy="3337560"/>
            </p:xfrm>
            <a:graphic>
              <a:graphicData uri="http://schemas.openxmlformats.org/drawingml/2006/table">
                <a:tbl>
                  <a:tblPr firstRow="1" bandRow="1">
                    <a:tableStyleId>{5C22544A-7EE6-4342-B048-85BDC9FD1C3A}</a:tableStyleId>
                  </a:tblPr>
                  <a:tblGrid>
                    <a:gridCol w="4038600">
                      <a:extLst>
                        <a:ext uri="{9D8B030D-6E8A-4147-A177-3AD203B41FA5}">
                          <a16:colId xmlns:a16="http://schemas.microsoft.com/office/drawing/2014/main" val="1000161457"/>
                        </a:ext>
                      </a:extLst>
                    </a:gridCol>
                    <a:gridCol w="4038600">
                      <a:extLst>
                        <a:ext uri="{9D8B030D-6E8A-4147-A177-3AD203B41FA5}">
                          <a16:colId xmlns:a16="http://schemas.microsoft.com/office/drawing/2014/main" val="3126821779"/>
                        </a:ext>
                      </a:extLst>
                    </a:gridCol>
                  </a:tblGrid>
                  <a:tr h="370840">
                    <a:tc>
                      <a:txBody>
                        <a:bodyPr/>
                        <a:lstStyle/>
                        <a:p>
                          <a:pPr algn="ctr"/>
                          <a:r>
                            <a:rPr lang="en-US" dirty="0">
                              <a:solidFill>
                                <a:schemeClr val="tx1"/>
                              </a:solidFill>
                            </a:rPr>
                            <a:t>Source</a:t>
                          </a:r>
                        </a:p>
                      </a:txBody>
                      <a:tcPr marL="81730" marR="8173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2E3E5"/>
                        </a:solidFill>
                      </a:tcPr>
                    </a:tc>
                    <a:tc>
                      <a:txBody>
                        <a:bodyPr/>
                        <a:lstStyle/>
                        <a:p>
                          <a:pPr algn="ctr"/>
                          <a:r>
                            <a:rPr lang="en-US" dirty="0">
                              <a:solidFill>
                                <a:schemeClr val="tx1"/>
                              </a:solidFill>
                            </a:rPr>
                            <a:t>Dose</a:t>
                          </a:r>
                          <a14:m>
                            <m:oMath xmlns:m="http://schemas.openxmlformats.org/officeDocument/2006/math">
                              <m:sSup>
                                <m:sSupPr>
                                  <m:ctrlPr>
                                    <a:rPr lang="en-US" i="1" smtClean="0">
                                      <a:solidFill>
                                        <a:schemeClr val="tx1"/>
                                      </a:solidFill>
                                      <a:latin typeface="Cambria Math" panose="02040503050406030204" pitchFamily="18" charset="0"/>
                                    </a:rPr>
                                  </m:ctrlPr>
                                </m:sSupPr>
                                <m:e>
                                  <m:d>
                                    <m:dPr>
                                      <m:ctrlPr>
                                        <a:rPr lang="en-US" i="1" smtClean="0">
                                          <a:solidFill>
                                            <a:schemeClr val="tx1"/>
                                          </a:solidFill>
                                          <a:latin typeface="Cambria Math" panose="02040503050406030204" pitchFamily="18" charset="0"/>
                                        </a:rPr>
                                      </m:ctrlPr>
                                    </m:dPr>
                                    <m:e>
                                      <m:f>
                                        <m:fPr>
                                          <m:type m:val="lin"/>
                                          <m:ctrlPr>
                                            <a:rPr lang="en-US" i="1" smtClean="0">
                                              <a:solidFill>
                                                <a:schemeClr val="tx1"/>
                                              </a:solidFill>
                                              <a:latin typeface="Cambria Math" panose="02040503050406030204" pitchFamily="18" charset="0"/>
                                            </a:rPr>
                                          </m:ctrlPr>
                                        </m:fPr>
                                        <m:num>
                                          <m:r>
                                            <a:rPr lang="en-US" b="1" i="0" smtClean="0">
                                              <a:solidFill>
                                                <a:schemeClr val="tx1"/>
                                              </a:solidFill>
                                              <a:latin typeface="Cambria Math" panose="02040503050406030204" pitchFamily="18" charset="0"/>
                                            </a:rPr>
                                            <m:t>𝐦𝐫𝐞𝐦</m:t>
                                          </m:r>
                                        </m:num>
                                        <m:den>
                                          <m:r>
                                            <a:rPr lang="en-US" b="1" i="0" smtClean="0">
                                              <a:solidFill>
                                                <a:schemeClr val="tx1"/>
                                              </a:solidFill>
                                              <a:latin typeface="Cambria Math" panose="02040503050406030204" pitchFamily="18" charset="0"/>
                                            </a:rPr>
                                            <m:t>𝐲𝐫</m:t>
                                          </m:r>
                                        </m:den>
                                      </m:f>
                                    </m:e>
                                  </m:d>
                                </m:e>
                                <m:sup>
                                  <m:r>
                                    <a:rPr lang="en-US" b="1" i="1" smtClean="0">
                                      <a:solidFill>
                                        <a:schemeClr val="tx1"/>
                                      </a:solidFill>
                                      <a:latin typeface="Cambria Math" panose="02040503050406030204" pitchFamily="18" charset="0"/>
                                    </a:rPr>
                                    <m:t>∗</m:t>
                                  </m:r>
                                </m:sup>
                              </m:sSup>
                            </m:oMath>
                          </a14:m>
                          <a:endParaRPr lang="en-US" dirty="0">
                            <a:solidFill>
                              <a:schemeClr val="tx1"/>
                            </a:solidFill>
                          </a:endParaRPr>
                        </a:p>
                      </a:txBody>
                      <a:tcPr marL="81730" marR="8173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2E3E5"/>
                        </a:solidFill>
                      </a:tcPr>
                    </a:tc>
                    <a:extLst>
                      <a:ext uri="{0D108BD9-81ED-4DB2-BD59-A6C34878D82A}">
                        <a16:rowId xmlns:a16="http://schemas.microsoft.com/office/drawing/2014/main" val="2842253892"/>
                      </a:ext>
                    </a:extLst>
                  </a:tr>
                  <a:tr h="370840">
                    <a:tc>
                      <a:txBody>
                        <a:bodyPr/>
                        <a:lstStyle/>
                        <a:p>
                          <a:pPr algn="ctr"/>
                          <a:r>
                            <a:rPr lang="en-US" dirty="0">
                              <a:solidFill>
                                <a:schemeClr val="tx1"/>
                              </a:solidFill>
                            </a:rPr>
                            <a:t>Cosmic rays</a:t>
                          </a:r>
                        </a:p>
                      </a:txBody>
                      <a:tcPr marL="81730" marR="8173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lgn="ctr"/>
                          <a:r>
                            <a:rPr lang="en-US" dirty="0">
                              <a:solidFill>
                                <a:schemeClr val="tx1"/>
                              </a:solidFill>
                            </a:rPr>
                            <a:t>20-50</a:t>
                          </a:r>
                        </a:p>
                      </a:txBody>
                      <a:tcPr marL="81730" marR="8173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val="3239456242"/>
                      </a:ext>
                    </a:extLst>
                  </a:tr>
                  <a:tr h="370840">
                    <a:tc>
                      <a:txBody>
                        <a:bodyPr/>
                        <a:lstStyle/>
                        <a:p>
                          <a:pPr algn="ctr"/>
                          <a:r>
                            <a:rPr lang="en-US" dirty="0">
                              <a:solidFill>
                                <a:schemeClr val="tx1"/>
                              </a:solidFill>
                            </a:rPr>
                            <a:t>Ground and surroundings</a:t>
                          </a:r>
                        </a:p>
                      </a:txBody>
                      <a:tcPr marL="81730" marR="8173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lgn="ctr"/>
                          <a:r>
                            <a:rPr lang="en-US" dirty="0">
                              <a:solidFill>
                                <a:schemeClr val="tx1"/>
                              </a:solidFill>
                            </a:rPr>
                            <a:t>25</a:t>
                          </a:r>
                        </a:p>
                      </a:txBody>
                      <a:tcPr marL="81730" marR="8173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val="194765548"/>
                      </a:ext>
                    </a:extLst>
                  </a:tr>
                  <a:tr h="370840">
                    <a:tc>
                      <a:txBody>
                        <a:bodyPr/>
                        <a:lstStyle/>
                        <a:p>
                          <a:pPr algn="ctr"/>
                          <a:r>
                            <a:rPr lang="en-US" dirty="0">
                              <a:solidFill>
                                <a:schemeClr val="tx1"/>
                              </a:solidFill>
                            </a:rPr>
                            <a:t>Human body</a:t>
                          </a:r>
                          <a:r>
                            <a:rPr lang="en-US" baseline="30000" dirty="0">
                              <a:solidFill>
                                <a:schemeClr val="tx1"/>
                              </a:solidFill>
                            </a:rPr>
                            <a:t>+</a:t>
                          </a:r>
                        </a:p>
                      </a:txBody>
                      <a:tcPr marL="81730" marR="8173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lgn="ctr"/>
                          <a:r>
                            <a:rPr lang="en-US" dirty="0">
                              <a:solidFill>
                                <a:schemeClr val="tx1"/>
                              </a:solidFill>
                            </a:rPr>
                            <a:t>26</a:t>
                          </a:r>
                        </a:p>
                      </a:txBody>
                      <a:tcPr marL="81730" marR="8173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val="1537615422"/>
                      </a:ext>
                    </a:extLst>
                  </a:tr>
                  <a:tr h="370840">
                    <a:tc>
                      <a:txBody>
                        <a:bodyPr/>
                        <a:lstStyle/>
                        <a:p>
                          <a:pPr algn="ctr"/>
                          <a:r>
                            <a:rPr lang="en-US" dirty="0">
                              <a:solidFill>
                                <a:schemeClr val="tx1"/>
                              </a:solidFill>
                            </a:rPr>
                            <a:t>Medical and X rays</a:t>
                          </a:r>
                        </a:p>
                      </a:txBody>
                      <a:tcPr marL="81730" marR="8173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lgn="ctr"/>
                          <a:r>
                            <a:rPr lang="en-US" dirty="0">
                              <a:solidFill>
                                <a:schemeClr val="tx1"/>
                              </a:solidFill>
                            </a:rPr>
                            <a:t>50-75</a:t>
                          </a:r>
                        </a:p>
                      </a:txBody>
                      <a:tcPr marL="81730" marR="8173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val="88513357"/>
                      </a:ext>
                    </a:extLst>
                  </a:tr>
                  <a:tr h="370840">
                    <a:tc>
                      <a:txBody>
                        <a:bodyPr/>
                        <a:lstStyle/>
                        <a:p>
                          <a:pPr algn="ctr"/>
                          <a:r>
                            <a:rPr lang="en-US" dirty="0">
                              <a:solidFill>
                                <a:schemeClr val="tx1"/>
                              </a:solidFill>
                            </a:rPr>
                            <a:t>Air travel</a:t>
                          </a:r>
                        </a:p>
                      </a:txBody>
                      <a:tcPr marL="81730" marR="8173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lgn="ctr"/>
                          <a:r>
                            <a:rPr lang="en-US" dirty="0">
                              <a:solidFill>
                                <a:schemeClr val="tx1"/>
                              </a:solidFill>
                            </a:rPr>
                            <a:t>5</a:t>
                          </a:r>
                        </a:p>
                      </a:txBody>
                      <a:tcPr marL="81730" marR="8173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val="2639945445"/>
                      </a:ext>
                    </a:extLst>
                  </a:tr>
                  <a:tr h="370840">
                    <a:tc>
                      <a:txBody>
                        <a:bodyPr/>
                        <a:lstStyle/>
                        <a:p>
                          <a:pPr algn="ctr"/>
                          <a:r>
                            <a:rPr lang="en-US" dirty="0">
                              <a:solidFill>
                                <a:schemeClr val="tx1"/>
                              </a:solidFill>
                            </a:rPr>
                            <a:t>Fallout from weapons tests</a:t>
                          </a:r>
                        </a:p>
                      </a:txBody>
                      <a:tcPr marL="81730" marR="8173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lgn="ctr"/>
                          <a:r>
                            <a:rPr lang="en-US" dirty="0">
                              <a:solidFill>
                                <a:schemeClr val="tx1"/>
                              </a:solidFill>
                            </a:rPr>
                            <a:t>5</a:t>
                          </a:r>
                        </a:p>
                      </a:txBody>
                      <a:tcPr marL="81730" marR="8173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val="278723766"/>
                      </a:ext>
                    </a:extLst>
                  </a:tr>
                  <a:tr h="370840">
                    <a:tc>
                      <a:txBody>
                        <a:bodyPr/>
                        <a:lstStyle/>
                        <a:p>
                          <a:pPr algn="ctr"/>
                          <a:r>
                            <a:rPr lang="en-US" dirty="0">
                              <a:solidFill>
                                <a:schemeClr val="tx1"/>
                              </a:solidFill>
                            </a:rPr>
                            <a:t>Nuclear waste</a:t>
                          </a:r>
                        </a:p>
                      </a:txBody>
                      <a:tcPr marL="81730" marR="8173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lgn="ctr"/>
                          <a:r>
                            <a:rPr lang="en-US" dirty="0">
                              <a:solidFill>
                                <a:schemeClr val="tx1"/>
                              </a:solidFill>
                            </a:rPr>
                            <a:t>2</a:t>
                          </a:r>
                        </a:p>
                      </a:txBody>
                      <a:tcPr marL="81730" marR="8173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val="4069394764"/>
                      </a:ext>
                    </a:extLst>
                  </a:tr>
                  <a:tr h="370840">
                    <a:tc>
                      <a:txBody>
                        <a:bodyPr/>
                        <a:lstStyle/>
                        <a:p>
                          <a:pPr algn="ctr"/>
                          <a:r>
                            <a:rPr lang="en-US" dirty="0">
                              <a:solidFill>
                                <a:schemeClr val="tx1"/>
                              </a:solidFill>
                            </a:rPr>
                            <a:t>Total</a:t>
                          </a:r>
                        </a:p>
                      </a:txBody>
                      <a:tcPr marL="81730" marR="8173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lgn="ctr"/>
                          <a:r>
                            <a:rPr lang="en-US" dirty="0">
                              <a:solidFill>
                                <a:schemeClr val="tx1"/>
                              </a:solidFill>
                            </a:rPr>
                            <a:t>133-188</a:t>
                          </a:r>
                        </a:p>
                      </a:txBody>
                      <a:tcPr marL="81730" marR="81730">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val="4031202552"/>
                      </a:ext>
                    </a:extLst>
                  </a:tr>
                </a:tbl>
              </a:graphicData>
            </a:graphic>
          </p:graphicFrame>
        </mc:Choice>
        <mc:Fallback xmlns="">
          <p:graphicFrame>
            <p:nvGraphicFramePr>
              <p:cNvPr id="33" name="Table Placeholder 32"/>
              <p:cNvGraphicFramePr>
                <a:graphicFrameLocks noGrp="1"/>
              </p:cNvGraphicFramePr>
              <p:nvPr>
                <p:ph type="tbl" sz="quarter" idx="25"/>
                <p:extLst>
                  <p:ext uri="{D42A27DB-BD31-4B8C-83A1-F6EECF244321}">
                    <p14:modId xmlns:p14="http://schemas.microsoft.com/office/powerpoint/2010/main" val="1843974731"/>
                  </p:ext>
                </p:extLst>
              </p:nvPr>
            </p:nvGraphicFramePr>
            <p:xfrm>
              <a:off x="457200" y="2362200"/>
              <a:ext cx="8077200" cy="3337560"/>
            </p:xfrm>
            <a:graphic>
              <a:graphicData uri="http://schemas.openxmlformats.org/drawingml/2006/table">
                <a:tbl>
                  <a:tblPr firstRow="1" bandRow="1">
                    <a:tableStyleId>{5C22544A-7EE6-4342-B048-85BDC9FD1C3A}</a:tableStyleId>
                  </a:tblPr>
                  <a:tblGrid>
                    <a:gridCol w="4038600">
                      <a:extLst>
                        <a:ext uri="{9D8B030D-6E8A-4147-A177-3AD203B41FA5}">
                          <a16:colId xmlns:a16="http://schemas.microsoft.com/office/drawing/2014/main" val="1000161457"/>
                        </a:ext>
                      </a:extLst>
                    </a:gridCol>
                    <a:gridCol w="4038600">
                      <a:extLst>
                        <a:ext uri="{9D8B030D-6E8A-4147-A177-3AD203B41FA5}">
                          <a16:colId xmlns:a16="http://schemas.microsoft.com/office/drawing/2014/main" val="3126821779"/>
                        </a:ext>
                      </a:extLst>
                    </a:gridCol>
                  </a:tblGrid>
                  <a:tr h="370840">
                    <a:tc>
                      <a:txBody>
                        <a:bodyPr/>
                        <a:lstStyle/>
                        <a:p>
                          <a:pPr algn="ctr"/>
                          <a:r>
                            <a:rPr lang="en-US" dirty="0">
                              <a:solidFill>
                                <a:schemeClr val="tx1"/>
                              </a:solidFill>
                            </a:rPr>
                            <a:t>Source</a:t>
                          </a:r>
                        </a:p>
                      </a:txBody>
                      <a:tcPr marL="81730" marR="8173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2E3E5"/>
                        </a:solidFill>
                      </a:tcPr>
                    </a:tc>
                    <a:tc>
                      <a:txBody>
                        <a:bodyPr/>
                        <a:lstStyle/>
                        <a:p>
                          <a:endParaRPr lang="en-US"/>
                        </a:p>
                      </a:txBody>
                      <a:tcPr marL="81730" marR="81730">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blipFill>
                          <a:blip r:embed="rId3"/>
                          <a:stretch>
                            <a:fillRect l="-100151" t="-114754" r="-302" b="-822951"/>
                          </a:stretch>
                        </a:blipFill>
                      </a:tcPr>
                    </a:tc>
                    <a:extLst>
                      <a:ext uri="{0D108BD9-81ED-4DB2-BD59-A6C34878D82A}">
                        <a16:rowId xmlns:a16="http://schemas.microsoft.com/office/drawing/2014/main" val="2842253892"/>
                      </a:ext>
                    </a:extLst>
                  </a:tr>
                  <a:tr h="370840">
                    <a:tc>
                      <a:txBody>
                        <a:bodyPr/>
                        <a:lstStyle/>
                        <a:p>
                          <a:pPr algn="ctr"/>
                          <a:r>
                            <a:rPr lang="en-US" dirty="0">
                              <a:solidFill>
                                <a:schemeClr val="tx1"/>
                              </a:solidFill>
                            </a:rPr>
                            <a:t>Cosmic rays</a:t>
                          </a:r>
                        </a:p>
                      </a:txBody>
                      <a:tcPr marL="81730" marR="8173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lgn="ctr"/>
                          <a:r>
                            <a:rPr lang="en-US" dirty="0">
                              <a:solidFill>
                                <a:schemeClr val="tx1"/>
                              </a:solidFill>
                            </a:rPr>
                            <a:t>20-50</a:t>
                          </a:r>
                        </a:p>
                      </a:txBody>
                      <a:tcPr marL="81730" marR="8173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val="3239456242"/>
                      </a:ext>
                    </a:extLst>
                  </a:tr>
                  <a:tr h="370840">
                    <a:tc>
                      <a:txBody>
                        <a:bodyPr/>
                        <a:lstStyle/>
                        <a:p>
                          <a:pPr algn="ctr"/>
                          <a:r>
                            <a:rPr lang="en-US" dirty="0">
                              <a:solidFill>
                                <a:schemeClr val="tx1"/>
                              </a:solidFill>
                            </a:rPr>
                            <a:t>Ground and surroundings</a:t>
                          </a:r>
                        </a:p>
                      </a:txBody>
                      <a:tcPr marL="81730" marR="8173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lgn="ctr"/>
                          <a:r>
                            <a:rPr lang="en-US" dirty="0">
                              <a:solidFill>
                                <a:schemeClr val="tx1"/>
                              </a:solidFill>
                            </a:rPr>
                            <a:t>25</a:t>
                          </a:r>
                        </a:p>
                      </a:txBody>
                      <a:tcPr marL="81730" marR="8173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val="194765548"/>
                      </a:ext>
                    </a:extLst>
                  </a:tr>
                  <a:tr h="370840">
                    <a:tc>
                      <a:txBody>
                        <a:bodyPr/>
                        <a:lstStyle/>
                        <a:p>
                          <a:pPr algn="ctr"/>
                          <a:r>
                            <a:rPr lang="en-US" dirty="0">
                              <a:solidFill>
                                <a:schemeClr val="tx1"/>
                              </a:solidFill>
                            </a:rPr>
                            <a:t>Human body</a:t>
                          </a:r>
                          <a:r>
                            <a:rPr lang="en-US" baseline="30000" dirty="0">
                              <a:solidFill>
                                <a:schemeClr val="tx1"/>
                              </a:solidFill>
                            </a:rPr>
                            <a:t>+</a:t>
                          </a:r>
                        </a:p>
                      </a:txBody>
                      <a:tcPr marL="81730" marR="8173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lgn="ctr"/>
                          <a:r>
                            <a:rPr lang="en-US" dirty="0">
                              <a:solidFill>
                                <a:schemeClr val="tx1"/>
                              </a:solidFill>
                            </a:rPr>
                            <a:t>26</a:t>
                          </a:r>
                        </a:p>
                      </a:txBody>
                      <a:tcPr marL="81730" marR="8173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val="1537615422"/>
                      </a:ext>
                    </a:extLst>
                  </a:tr>
                  <a:tr h="370840">
                    <a:tc>
                      <a:txBody>
                        <a:bodyPr/>
                        <a:lstStyle/>
                        <a:p>
                          <a:pPr algn="ctr"/>
                          <a:r>
                            <a:rPr lang="en-US" dirty="0">
                              <a:solidFill>
                                <a:schemeClr val="tx1"/>
                              </a:solidFill>
                            </a:rPr>
                            <a:t>Medical and X rays</a:t>
                          </a:r>
                        </a:p>
                      </a:txBody>
                      <a:tcPr marL="81730" marR="8173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lgn="ctr"/>
                          <a:r>
                            <a:rPr lang="en-US" dirty="0">
                              <a:solidFill>
                                <a:schemeClr val="tx1"/>
                              </a:solidFill>
                            </a:rPr>
                            <a:t>50-75</a:t>
                          </a:r>
                        </a:p>
                      </a:txBody>
                      <a:tcPr marL="81730" marR="8173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val="88513357"/>
                      </a:ext>
                    </a:extLst>
                  </a:tr>
                  <a:tr h="370840">
                    <a:tc>
                      <a:txBody>
                        <a:bodyPr/>
                        <a:lstStyle/>
                        <a:p>
                          <a:pPr algn="ctr"/>
                          <a:r>
                            <a:rPr lang="en-US" dirty="0">
                              <a:solidFill>
                                <a:schemeClr val="tx1"/>
                              </a:solidFill>
                            </a:rPr>
                            <a:t>Air travel</a:t>
                          </a:r>
                        </a:p>
                      </a:txBody>
                      <a:tcPr marL="81730" marR="8173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lgn="ctr"/>
                          <a:r>
                            <a:rPr lang="en-US" dirty="0">
                              <a:solidFill>
                                <a:schemeClr val="tx1"/>
                              </a:solidFill>
                            </a:rPr>
                            <a:t>5</a:t>
                          </a:r>
                        </a:p>
                      </a:txBody>
                      <a:tcPr marL="81730" marR="8173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val="2639945445"/>
                      </a:ext>
                    </a:extLst>
                  </a:tr>
                  <a:tr h="370840">
                    <a:tc>
                      <a:txBody>
                        <a:bodyPr/>
                        <a:lstStyle/>
                        <a:p>
                          <a:pPr algn="ctr"/>
                          <a:r>
                            <a:rPr lang="en-US" dirty="0">
                              <a:solidFill>
                                <a:schemeClr val="tx1"/>
                              </a:solidFill>
                            </a:rPr>
                            <a:t>Fallout from weapons tests</a:t>
                          </a:r>
                        </a:p>
                      </a:txBody>
                      <a:tcPr marL="81730" marR="8173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lgn="ctr"/>
                          <a:r>
                            <a:rPr lang="en-US" dirty="0">
                              <a:solidFill>
                                <a:schemeClr val="tx1"/>
                              </a:solidFill>
                            </a:rPr>
                            <a:t>5</a:t>
                          </a:r>
                        </a:p>
                      </a:txBody>
                      <a:tcPr marL="81730" marR="8173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val="278723766"/>
                      </a:ext>
                    </a:extLst>
                  </a:tr>
                  <a:tr h="370840">
                    <a:tc>
                      <a:txBody>
                        <a:bodyPr/>
                        <a:lstStyle/>
                        <a:p>
                          <a:pPr algn="ctr"/>
                          <a:r>
                            <a:rPr lang="en-US" dirty="0">
                              <a:solidFill>
                                <a:schemeClr val="tx1"/>
                              </a:solidFill>
                            </a:rPr>
                            <a:t>Nuclear waste</a:t>
                          </a:r>
                        </a:p>
                      </a:txBody>
                      <a:tcPr marL="81730" marR="8173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lgn="ctr"/>
                          <a:r>
                            <a:rPr lang="en-US" dirty="0">
                              <a:solidFill>
                                <a:schemeClr val="tx1"/>
                              </a:solidFill>
                            </a:rPr>
                            <a:t>2</a:t>
                          </a:r>
                        </a:p>
                      </a:txBody>
                      <a:tcPr marL="81730" marR="8173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val="4069394764"/>
                      </a:ext>
                    </a:extLst>
                  </a:tr>
                  <a:tr h="370840">
                    <a:tc>
                      <a:txBody>
                        <a:bodyPr/>
                        <a:lstStyle/>
                        <a:p>
                          <a:pPr algn="ctr"/>
                          <a:r>
                            <a:rPr lang="en-US" dirty="0">
                              <a:solidFill>
                                <a:schemeClr val="tx1"/>
                              </a:solidFill>
                            </a:rPr>
                            <a:t>Total</a:t>
                          </a:r>
                        </a:p>
                      </a:txBody>
                      <a:tcPr marL="81730" marR="81730">
                        <a:lnL w="12700" cmpd="sng">
                          <a:noFill/>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lgn="ctr"/>
                          <a:r>
                            <a:rPr lang="en-US" dirty="0">
                              <a:solidFill>
                                <a:schemeClr val="tx1"/>
                              </a:solidFill>
                            </a:rPr>
                            <a:t>133-188</a:t>
                          </a:r>
                        </a:p>
                      </a:txBody>
                      <a:tcPr marL="81730" marR="81730">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val="4031202552"/>
                      </a:ext>
                    </a:extLst>
                  </a:tr>
                </a:tbl>
              </a:graphicData>
            </a:graphic>
          </p:graphicFrame>
        </mc:Fallback>
      </mc:AlternateContent>
      <p:sp>
        <p:nvSpPr>
          <p:cNvPr id="14" name="Content Placeholder 13"/>
          <p:cNvSpPr>
            <a:spLocks noGrp="1"/>
          </p:cNvSpPr>
          <p:nvPr>
            <p:ph sz="quarter" idx="26"/>
          </p:nvPr>
        </p:nvSpPr>
        <p:spPr>
          <a:xfrm>
            <a:off x="2556713" y="1828800"/>
            <a:ext cx="3725773" cy="152400"/>
          </a:xfrm>
        </p:spPr>
        <p:txBody>
          <a:bodyPr/>
          <a:lstStyle/>
          <a:p>
            <a:r>
              <a:rPr lang="en-US" sz="700" dirty="0"/>
              <a:t>Copyright © The McGraw-Hill Companies, Inc. Permission required for reproduction or display</a:t>
            </a:r>
          </a:p>
        </p:txBody>
      </p:sp>
    </p:spTree>
    <p:extLst>
      <p:ext uri="{BB962C8B-B14F-4D97-AF65-F5344CB8AC3E}">
        <p14:creationId xmlns:p14="http://schemas.microsoft.com/office/powerpoint/2010/main" val="1796752127"/>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0"/>
            <a:ext cx="7581900" cy="495300"/>
          </a:xfrm>
        </p:spPr>
        <p:txBody>
          <a:bodyPr/>
          <a:lstStyle/>
          <a:p>
            <a:pPr>
              <a:tabLst>
                <a:tab pos="1312863" algn="l"/>
              </a:tabLst>
            </a:pPr>
            <a:r>
              <a:rPr lang="en-US" dirty="0">
                <a:solidFill>
                  <a:schemeClr val="bg1">
                    <a:lumMod val="95000"/>
                  </a:schemeClr>
                </a:solidFill>
              </a:rPr>
              <a:t>20.8</a:t>
            </a:r>
            <a:r>
              <a:rPr lang="en-US" dirty="0"/>
              <a:t>	</a:t>
            </a:r>
            <a:r>
              <a:rPr lang="en-US" dirty="0">
                <a:solidFill>
                  <a:srgbClr val="CE171F"/>
                </a:solidFill>
                <a:latin typeface="Calibri"/>
              </a:rPr>
              <a:t>Biological Effects of Radiation (5)</a:t>
            </a:r>
            <a:endParaRPr lang="en-US" dirty="0">
              <a:solidFill>
                <a:srgbClr val="CE171F"/>
              </a:solidFill>
            </a:endParaRPr>
          </a:p>
        </p:txBody>
      </p:sp>
      <p:sp>
        <p:nvSpPr>
          <p:cNvPr id="19" name="Text Placeholder 18"/>
          <p:cNvSpPr>
            <a:spLocks noGrp="1"/>
          </p:cNvSpPr>
          <p:nvPr>
            <p:ph type="body" sz="quarter" idx="22"/>
          </p:nvPr>
        </p:nvSpPr>
        <p:spPr>
          <a:xfrm>
            <a:off x="0" y="1091801"/>
            <a:ext cx="5867400" cy="457200"/>
          </a:xfrm>
        </p:spPr>
        <p:txBody>
          <a:bodyPr/>
          <a:lstStyle/>
          <a:p>
            <a:r>
              <a:rPr lang="en-US" dirty="0">
                <a:latin typeface="Calibri"/>
              </a:rPr>
              <a:t>Biological Effects of Radiation</a:t>
            </a:r>
          </a:p>
        </p:txBody>
      </p:sp>
      <p:sp>
        <p:nvSpPr>
          <p:cNvPr id="20" name="Text Placeholder 19"/>
          <p:cNvSpPr>
            <a:spLocks noGrp="1"/>
          </p:cNvSpPr>
          <p:nvPr>
            <p:ph type="body" sz="quarter" idx="23"/>
          </p:nvPr>
        </p:nvSpPr>
        <p:spPr>
          <a:xfrm>
            <a:off x="0" y="1600200"/>
            <a:ext cx="9144000" cy="4350431"/>
          </a:xfrm>
        </p:spPr>
        <p:txBody>
          <a:bodyPr/>
          <a:lstStyle/>
          <a:p>
            <a:pPr>
              <a:spcBef>
                <a:spcPts val="0"/>
              </a:spcBef>
              <a:spcAft>
                <a:spcPts val="3300"/>
              </a:spcAft>
            </a:pPr>
            <a:r>
              <a:rPr lang="en-US" dirty="0"/>
              <a:t>Radiation can remove electrons from atoms and molecules in its path, leading to the formation of ions and radicals.</a:t>
            </a:r>
            <a:endParaRPr lang="en-US" b="1" i="1" dirty="0"/>
          </a:p>
          <a:p>
            <a:pPr>
              <a:spcBef>
                <a:spcPts val="0"/>
              </a:spcBef>
              <a:spcAft>
                <a:spcPts val="3300"/>
              </a:spcAft>
            </a:pPr>
            <a:r>
              <a:rPr lang="en-US" b="1" i="1" dirty="0"/>
              <a:t>Radicals </a:t>
            </a:r>
            <a:r>
              <a:rPr lang="en-US" dirty="0"/>
              <a:t>(also called </a:t>
            </a:r>
            <a:r>
              <a:rPr lang="en-US" i="1" dirty="0"/>
              <a:t>free radicals</a:t>
            </a:r>
            <a:r>
              <a:rPr lang="en-US" dirty="0"/>
              <a:t>) are molecular fragments having one or more unpaired electrons; they are usually short lived and highly reactive.</a:t>
            </a:r>
          </a:p>
          <a:p>
            <a:pPr>
              <a:spcBef>
                <a:spcPts val="0"/>
              </a:spcBef>
            </a:pPr>
            <a:r>
              <a:rPr lang="en-US" dirty="0"/>
              <a:t>In tissues, free radicals attack cell membranes and a host of organic compounds.</a:t>
            </a:r>
          </a:p>
        </p:txBody>
      </p:sp>
    </p:spTree>
    <p:extLst>
      <p:ext uri="{BB962C8B-B14F-4D97-AF65-F5344CB8AC3E}">
        <p14:creationId xmlns:p14="http://schemas.microsoft.com/office/powerpoint/2010/main" val="1725438486"/>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0"/>
            <a:ext cx="7429500" cy="495300"/>
          </a:xfrm>
        </p:spPr>
        <p:txBody>
          <a:bodyPr/>
          <a:lstStyle/>
          <a:p>
            <a:pPr>
              <a:tabLst>
                <a:tab pos="1312863" algn="l"/>
              </a:tabLst>
            </a:pPr>
            <a:r>
              <a:rPr lang="en-US" dirty="0">
                <a:solidFill>
                  <a:schemeClr val="bg1">
                    <a:lumMod val="95000"/>
                  </a:schemeClr>
                </a:solidFill>
              </a:rPr>
              <a:t>20.8</a:t>
            </a:r>
            <a:r>
              <a:rPr lang="en-US" dirty="0"/>
              <a:t>	</a:t>
            </a:r>
            <a:r>
              <a:rPr lang="en-US" dirty="0">
                <a:solidFill>
                  <a:srgbClr val="CE171F"/>
                </a:solidFill>
                <a:latin typeface="Calibri"/>
              </a:rPr>
              <a:t>Biological Effects of Radiation (6)</a:t>
            </a:r>
            <a:endParaRPr lang="en-US" dirty="0">
              <a:solidFill>
                <a:srgbClr val="CE171F"/>
              </a:solidFill>
            </a:endParaRPr>
          </a:p>
        </p:txBody>
      </p:sp>
      <p:sp>
        <p:nvSpPr>
          <p:cNvPr id="19" name="Text Placeholder 18"/>
          <p:cNvSpPr>
            <a:spLocks noGrp="1"/>
          </p:cNvSpPr>
          <p:nvPr>
            <p:ph type="body" sz="quarter" idx="22"/>
          </p:nvPr>
        </p:nvSpPr>
        <p:spPr>
          <a:xfrm>
            <a:off x="0" y="1091801"/>
            <a:ext cx="5638800" cy="457200"/>
          </a:xfrm>
        </p:spPr>
        <p:txBody>
          <a:bodyPr/>
          <a:lstStyle/>
          <a:p>
            <a:r>
              <a:rPr lang="en-US" dirty="0">
                <a:latin typeface="Calibri"/>
              </a:rPr>
              <a:t>Biological Effects of Radiation</a:t>
            </a:r>
          </a:p>
        </p:txBody>
      </p:sp>
      <p:sp>
        <p:nvSpPr>
          <p:cNvPr id="20" name="Text Placeholder 19"/>
          <p:cNvSpPr>
            <a:spLocks noGrp="1"/>
          </p:cNvSpPr>
          <p:nvPr>
            <p:ph type="body" sz="quarter" idx="23"/>
          </p:nvPr>
        </p:nvSpPr>
        <p:spPr>
          <a:xfrm>
            <a:off x="0" y="1752600"/>
            <a:ext cx="9144000" cy="4350431"/>
          </a:xfrm>
        </p:spPr>
        <p:txBody>
          <a:bodyPr/>
          <a:lstStyle/>
          <a:p>
            <a:pPr>
              <a:spcBef>
                <a:spcPts val="0"/>
              </a:spcBef>
              <a:spcAft>
                <a:spcPts val="3300"/>
              </a:spcAft>
            </a:pPr>
            <a:r>
              <a:rPr lang="en-US" dirty="0"/>
              <a:t>Radiation damage to living systems is generally classified as </a:t>
            </a:r>
            <a:r>
              <a:rPr lang="en-US" i="1" dirty="0"/>
              <a:t>somatic </a:t>
            </a:r>
            <a:r>
              <a:rPr lang="en-US" dirty="0"/>
              <a:t>or </a:t>
            </a:r>
            <a:r>
              <a:rPr lang="en-US" i="1" dirty="0"/>
              <a:t>genetic. </a:t>
            </a:r>
          </a:p>
          <a:p>
            <a:pPr>
              <a:spcBef>
                <a:spcPts val="0"/>
              </a:spcBef>
              <a:spcAft>
                <a:spcPts val="3300"/>
              </a:spcAft>
            </a:pPr>
            <a:r>
              <a:rPr lang="en-US" dirty="0"/>
              <a:t>Somatic injuries are those that affect the organism during its own lifetime. </a:t>
            </a:r>
          </a:p>
          <a:p>
            <a:pPr>
              <a:spcBef>
                <a:spcPts val="0"/>
              </a:spcBef>
            </a:pPr>
            <a:r>
              <a:rPr lang="en-US" dirty="0"/>
              <a:t>Genetic damage means inheritable changes or gene mutations. </a:t>
            </a:r>
          </a:p>
        </p:txBody>
      </p:sp>
    </p:spTree>
    <p:extLst>
      <p:ext uri="{BB962C8B-B14F-4D97-AF65-F5344CB8AC3E}">
        <p14:creationId xmlns:p14="http://schemas.microsoft.com/office/powerpoint/2010/main" val="3234352140"/>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28600" y="13904"/>
            <a:ext cx="8953500" cy="457200"/>
          </a:xfrm>
        </p:spPr>
        <p:txBody>
          <a:bodyPr/>
          <a:lstStyle/>
          <a:p>
            <a:r>
              <a:rPr lang="en-US" dirty="0">
                <a:solidFill>
                  <a:schemeClr val="bg1"/>
                </a:solidFill>
              </a:rPr>
              <a:t>20.2</a:t>
            </a:r>
            <a:r>
              <a:rPr lang="en-US" dirty="0"/>
              <a:t>	</a:t>
            </a:r>
            <a:r>
              <a:rPr lang="en-US" dirty="0">
                <a:solidFill>
                  <a:srgbClr val="CE171F"/>
                </a:solidFill>
                <a:latin typeface="Calibri"/>
              </a:rPr>
              <a:t>Nuclear Stability (7) - Appendix</a:t>
            </a:r>
            <a:endParaRPr lang="en-US" dirty="0">
              <a:solidFill>
                <a:srgbClr val="CE171F"/>
              </a:solidFill>
            </a:endParaRPr>
          </a:p>
        </p:txBody>
      </p:sp>
      <p:sp>
        <p:nvSpPr>
          <p:cNvPr id="20" name="Text Placeholder 19"/>
          <p:cNvSpPr>
            <a:spLocks noGrp="1"/>
          </p:cNvSpPr>
          <p:nvPr>
            <p:ph type="body" sz="quarter" idx="22"/>
          </p:nvPr>
        </p:nvSpPr>
        <p:spPr>
          <a:xfrm>
            <a:off x="16618" y="1070681"/>
            <a:ext cx="4530904" cy="457200"/>
          </a:xfrm>
        </p:spPr>
        <p:txBody>
          <a:bodyPr/>
          <a:lstStyle/>
          <a:p>
            <a:r>
              <a:rPr lang="en-US" dirty="0">
                <a:latin typeface="Calibri"/>
              </a:rPr>
              <a:t>Patterns of Nuclear Stability </a:t>
            </a:r>
          </a:p>
        </p:txBody>
      </p:sp>
      <p:sp>
        <p:nvSpPr>
          <p:cNvPr id="21" name="Text Placeholder 20"/>
          <p:cNvSpPr>
            <a:spLocks noGrp="1"/>
          </p:cNvSpPr>
          <p:nvPr>
            <p:ph type="body" sz="quarter" idx="23"/>
          </p:nvPr>
        </p:nvSpPr>
        <p:spPr>
          <a:xfrm>
            <a:off x="0" y="2065162"/>
            <a:ext cx="3995057" cy="3385913"/>
          </a:xfrm>
        </p:spPr>
        <p:txBody>
          <a:bodyPr/>
          <a:lstStyle/>
          <a:p>
            <a:pPr>
              <a:spcBef>
                <a:spcPts val="0"/>
              </a:spcBef>
              <a:spcAft>
                <a:spcPts val="3300"/>
              </a:spcAft>
            </a:pPr>
            <a:r>
              <a:rPr lang="en-US" dirty="0"/>
              <a:t>Stable nuclei are located in an area of the graph known as the </a:t>
            </a:r>
            <a:r>
              <a:rPr lang="en-US" i="1" dirty="0"/>
              <a:t>belt of stability. </a:t>
            </a:r>
          </a:p>
          <a:p>
            <a:pPr>
              <a:spcBef>
                <a:spcPts val="0"/>
              </a:spcBef>
              <a:spcAft>
                <a:spcPts val="2800"/>
              </a:spcAft>
            </a:pPr>
            <a:r>
              <a:rPr lang="en-US" dirty="0"/>
              <a:t>Most radioactive nuclei lie outside this belt. </a:t>
            </a:r>
          </a:p>
        </p:txBody>
      </p:sp>
      <p:pic>
        <p:nvPicPr>
          <p:cNvPr id="15" name="Picture 3" descr="A plot of neutrons vs protons for various stable isotopes. The belt of stability centers around 1:1 proton neutron ratio only in atomic numbers around 11 and below. Above this value, the number of neutrons must be greater than the number of protons to create stability in an atom."/>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4274128" y="609600"/>
            <a:ext cx="4394365" cy="593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83617684"/>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11164" y="2906"/>
            <a:ext cx="8932836" cy="495300"/>
          </a:xfrm>
        </p:spPr>
        <p:txBody>
          <a:bodyPr/>
          <a:lstStyle/>
          <a:p>
            <a:r>
              <a:rPr lang="en-US" dirty="0">
                <a:solidFill>
                  <a:schemeClr val="bg1">
                    <a:lumMod val="95000"/>
                  </a:schemeClr>
                </a:solidFill>
              </a:rPr>
              <a:t>20.2</a:t>
            </a:r>
            <a:r>
              <a:rPr lang="en-US" dirty="0"/>
              <a:t>	</a:t>
            </a:r>
            <a:r>
              <a:rPr lang="en-US" dirty="0">
                <a:solidFill>
                  <a:srgbClr val="CE171F"/>
                </a:solidFill>
                <a:latin typeface="Calibri"/>
              </a:rPr>
              <a:t>Nuclear Stability (21) - Appendix </a:t>
            </a:r>
            <a:endParaRPr lang="en-US" dirty="0">
              <a:solidFill>
                <a:srgbClr val="CE171F"/>
              </a:solidFill>
            </a:endParaRPr>
          </a:p>
        </p:txBody>
      </p:sp>
      <p:sp>
        <p:nvSpPr>
          <p:cNvPr id="20" name="Text Placeholder 19"/>
          <p:cNvSpPr>
            <a:spLocks noGrp="1"/>
          </p:cNvSpPr>
          <p:nvPr>
            <p:ph type="body" sz="quarter" idx="22"/>
          </p:nvPr>
        </p:nvSpPr>
        <p:spPr>
          <a:xfrm>
            <a:off x="19052" y="1093080"/>
            <a:ext cx="9144000" cy="457200"/>
          </a:xfrm>
        </p:spPr>
        <p:txBody>
          <a:bodyPr/>
          <a:lstStyle/>
          <a:p>
            <a:r>
              <a:rPr lang="en-US" dirty="0">
                <a:latin typeface="Calibri"/>
              </a:rPr>
              <a:t>Nuclear Binding Energy </a:t>
            </a:r>
          </a:p>
        </p:txBody>
      </p:sp>
      <p:sp>
        <p:nvSpPr>
          <p:cNvPr id="21" name="Text Placeholder 20"/>
          <p:cNvSpPr>
            <a:spLocks noGrp="1"/>
          </p:cNvSpPr>
          <p:nvPr>
            <p:ph type="body" sz="quarter" idx="23"/>
          </p:nvPr>
        </p:nvSpPr>
        <p:spPr>
          <a:xfrm>
            <a:off x="0" y="1600200"/>
            <a:ext cx="9144000" cy="1767055"/>
          </a:xfrm>
        </p:spPr>
        <p:txBody>
          <a:bodyPr/>
          <a:lstStyle/>
          <a:p>
            <a:r>
              <a:rPr lang="en-US" dirty="0"/>
              <a:t>The highest binding energies per nucleon belong to elements with intermediate mass numbers—between 40 and 100—and are greatest for elements in the Fe, Co, and Ni region of the periodic table.</a:t>
            </a:r>
          </a:p>
        </p:txBody>
      </p:sp>
      <p:pic>
        <p:nvPicPr>
          <p:cNvPr id="15" name="Picture 3" descr="The nuclear binding energy per nucleon is plotted as a function of mass number. The binding energy rises dramatically in the first few elements, rises more slowly when the mass number is around 10, then, at around a mass number of 56 (Fe), a slight downward trend is observed."/>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1943100" y="3367255"/>
            <a:ext cx="5257800" cy="3212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78612490"/>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35085" y="0"/>
            <a:ext cx="8908915" cy="495300"/>
          </a:xfrm>
        </p:spPr>
        <p:txBody>
          <a:bodyPr/>
          <a:lstStyle/>
          <a:p>
            <a:r>
              <a:rPr lang="en-US" dirty="0">
                <a:solidFill>
                  <a:schemeClr val="bg1">
                    <a:lumMod val="95000"/>
                  </a:schemeClr>
                </a:solidFill>
              </a:rPr>
              <a:t>20.3	</a:t>
            </a:r>
            <a:r>
              <a:rPr lang="en-US" dirty="0">
                <a:solidFill>
                  <a:srgbClr val="CE171F"/>
                </a:solidFill>
                <a:latin typeface="Calibri"/>
              </a:rPr>
              <a:t>Natural Radioactivity (2) - Appendix</a:t>
            </a:r>
            <a:endParaRPr lang="en-US" dirty="0">
              <a:solidFill>
                <a:srgbClr val="CE171F"/>
              </a:solidFill>
            </a:endParaRPr>
          </a:p>
        </p:txBody>
      </p:sp>
      <p:sp>
        <p:nvSpPr>
          <p:cNvPr id="20" name="Text Placeholder 19"/>
          <p:cNvSpPr>
            <a:spLocks noGrp="1"/>
          </p:cNvSpPr>
          <p:nvPr>
            <p:ph type="body" sz="quarter" idx="22"/>
          </p:nvPr>
        </p:nvSpPr>
        <p:spPr>
          <a:xfrm>
            <a:off x="0" y="1091801"/>
            <a:ext cx="4696692" cy="457200"/>
          </a:xfrm>
        </p:spPr>
        <p:txBody>
          <a:bodyPr/>
          <a:lstStyle/>
          <a:p>
            <a:r>
              <a:rPr lang="en-US" dirty="0">
                <a:latin typeface="Calibri"/>
              </a:rPr>
              <a:t>Kinetics of Radioactive Decay </a:t>
            </a:r>
          </a:p>
        </p:txBody>
      </p:sp>
      <p:sp>
        <p:nvSpPr>
          <p:cNvPr id="21" name="Text Placeholder 20"/>
          <p:cNvSpPr>
            <a:spLocks noGrp="1"/>
          </p:cNvSpPr>
          <p:nvPr>
            <p:ph type="body" sz="quarter" idx="23"/>
          </p:nvPr>
        </p:nvSpPr>
        <p:spPr>
          <a:xfrm>
            <a:off x="0" y="1981200"/>
            <a:ext cx="4696692" cy="3359831"/>
          </a:xfrm>
        </p:spPr>
        <p:txBody>
          <a:bodyPr/>
          <a:lstStyle/>
          <a:p>
            <a:pPr>
              <a:spcBef>
                <a:spcPts val="0"/>
              </a:spcBef>
              <a:spcAft>
                <a:spcPts val="3300"/>
              </a:spcAft>
            </a:pPr>
            <a:r>
              <a:rPr lang="en-US" dirty="0"/>
              <a:t>A </a:t>
            </a:r>
            <a:r>
              <a:rPr lang="en-US" b="1" i="1" dirty="0"/>
              <a:t>radioactive decay series </a:t>
            </a:r>
            <a:r>
              <a:rPr lang="en-US" dirty="0"/>
              <a:t>is a </a:t>
            </a:r>
            <a:r>
              <a:rPr lang="en-US" i="1" dirty="0"/>
              <a:t>sequence </a:t>
            </a:r>
            <a:r>
              <a:rPr lang="en-US" dirty="0"/>
              <a:t>of nuclear reactions that ultimately result in the formation of a stable isotope.</a:t>
            </a:r>
          </a:p>
          <a:p>
            <a:pPr>
              <a:spcBef>
                <a:spcPts val="0"/>
              </a:spcBef>
              <a:spcAft>
                <a:spcPts val="2800"/>
              </a:spcAft>
            </a:pPr>
            <a:r>
              <a:rPr lang="en-US" dirty="0"/>
              <a:t>Here is the </a:t>
            </a:r>
            <a:r>
              <a:rPr lang="en-US" i="1" dirty="0"/>
              <a:t>uranium decay series</a:t>
            </a:r>
            <a:r>
              <a:rPr lang="en-US" dirty="0"/>
              <a:t>:</a:t>
            </a:r>
            <a:r>
              <a:rPr lang="en-US" i="1" dirty="0"/>
              <a:t> </a:t>
            </a:r>
            <a:endParaRPr lang="en-US" dirty="0"/>
          </a:p>
        </p:txBody>
      </p:sp>
      <p:pic>
        <p:nvPicPr>
          <p:cNvPr id="14" name="Picture 3" descr="The decay series for uranium involves over 14 steps. Many alpha and beta particles are emitted in this process. Each step involves a change in the atom's mass number, atomic number, or both."/>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6372225" y="701829"/>
            <a:ext cx="1933575" cy="5759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83511615"/>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28600" y="0"/>
            <a:ext cx="7865623" cy="495300"/>
          </a:xfrm>
        </p:spPr>
        <p:txBody>
          <a:bodyPr/>
          <a:lstStyle/>
          <a:p>
            <a:r>
              <a:rPr lang="en-US" dirty="0">
                <a:solidFill>
                  <a:schemeClr val="bg1">
                    <a:lumMod val="95000"/>
                  </a:schemeClr>
                </a:solidFill>
              </a:rPr>
              <a:t>20.4</a:t>
            </a:r>
            <a:r>
              <a:rPr lang="en-US" dirty="0"/>
              <a:t>	</a:t>
            </a:r>
            <a:r>
              <a:rPr lang="en-US" dirty="0">
                <a:solidFill>
                  <a:srgbClr val="CE171F"/>
                </a:solidFill>
                <a:latin typeface="Calibri"/>
              </a:rPr>
              <a:t>Nuclear Transmutation (7) - Appendix</a:t>
            </a:r>
            <a:endParaRPr lang="en-US" dirty="0">
              <a:solidFill>
                <a:srgbClr val="CE171F"/>
              </a:solidFill>
            </a:endParaRPr>
          </a:p>
        </p:txBody>
      </p:sp>
      <p:sp>
        <p:nvSpPr>
          <p:cNvPr id="20" name="Text Placeholder 19"/>
          <p:cNvSpPr>
            <a:spLocks noGrp="1"/>
          </p:cNvSpPr>
          <p:nvPr>
            <p:ph type="body" sz="quarter" idx="22"/>
          </p:nvPr>
        </p:nvSpPr>
        <p:spPr>
          <a:xfrm>
            <a:off x="-14205" y="1145649"/>
            <a:ext cx="4814805" cy="457200"/>
          </a:xfrm>
        </p:spPr>
        <p:txBody>
          <a:bodyPr/>
          <a:lstStyle/>
          <a:p>
            <a:r>
              <a:rPr lang="en-US" dirty="0">
                <a:latin typeface="Calibri"/>
              </a:rPr>
              <a:t>Nuclear Transmutation</a:t>
            </a:r>
          </a:p>
        </p:txBody>
      </p:sp>
      <p:sp>
        <p:nvSpPr>
          <p:cNvPr id="21" name="Text Placeholder 20"/>
          <p:cNvSpPr>
            <a:spLocks noGrp="1"/>
          </p:cNvSpPr>
          <p:nvPr>
            <p:ph type="body" sz="quarter" idx="23"/>
          </p:nvPr>
        </p:nvSpPr>
        <p:spPr>
          <a:xfrm>
            <a:off x="0" y="1661565"/>
            <a:ext cx="3733800" cy="4832092"/>
          </a:xfrm>
        </p:spPr>
        <p:txBody>
          <a:bodyPr/>
          <a:lstStyle/>
          <a:p>
            <a:pPr>
              <a:spcBef>
                <a:spcPts val="0"/>
              </a:spcBef>
            </a:pPr>
            <a:r>
              <a:rPr lang="en-US" dirty="0"/>
              <a:t>Alternating the polarity on specially constructed plates causes the particles to accelerate along a spiral path. When they have sufficient energy, they are guided out of the accelerator into a collision with a target substance. </a:t>
            </a:r>
          </a:p>
        </p:txBody>
      </p:sp>
      <p:pic>
        <p:nvPicPr>
          <p:cNvPr id="15" name="Picture 3" descr="A schematic diagram of a cyclotron particle accelerator is shown. The particle (an ion) to be accelerated starts at the center and is forced to move in a spiral path through the influence of electric and magnetic fields until it emerges at a high velocity. The magnetic fields are perpendicular to the plane of the dees (so-called because of their shape), which are hollow and serve as electrodes."/>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3810507" y="1371600"/>
            <a:ext cx="5097242"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37668219"/>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28600" y="0"/>
            <a:ext cx="6819900" cy="495300"/>
          </a:xfrm>
        </p:spPr>
        <p:txBody>
          <a:bodyPr/>
          <a:lstStyle/>
          <a:p>
            <a:r>
              <a:rPr lang="en-US" dirty="0">
                <a:solidFill>
                  <a:schemeClr val="bg1">
                    <a:lumMod val="95000"/>
                  </a:schemeClr>
                </a:solidFill>
              </a:rPr>
              <a:t>20.5</a:t>
            </a:r>
            <a:r>
              <a:rPr lang="en-US" dirty="0"/>
              <a:t>	</a:t>
            </a:r>
            <a:r>
              <a:rPr lang="en-US" dirty="0">
                <a:solidFill>
                  <a:srgbClr val="CB171F"/>
                </a:solidFill>
                <a:latin typeface="Calibri"/>
              </a:rPr>
              <a:t>Nuclear Fission (8) - Appendix</a:t>
            </a:r>
            <a:endParaRPr lang="en-US" dirty="0">
              <a:solidFill>
                <a:srgbClr val="CB171F"/>
              </a:solidFill>
            </a:endParaRPr>
          </a:p>
        </p:txBody>
      </p:sp>
      <p:sp>
        <p:nvSpPr>
          <p:cNvPr id="20" name="Text Placeholder 19"/>
          <p:cNvSpPr>
            <a:spLocks noGrp="1"/>
          </p:cNvSpPr>
          <p:nvPr>
            <p:ph type="body" sz="quarter" idx="22"/>
          </p:nvPr>
        </p:nvSpPr>
        <p:spPr>
          <a:xfrm>
            <a:off x="0" y="1143000"/>
            <a:ext cx="3490913" cy="457200"/>
          </a:xfrm>
        </p:spPr>
        <p:txBody>
          <a:bodyPr/>
          <a:lstStyle/>
          <a:p>
            <a:r>
              <a:rPr lang="en-US" dirty="0">
                <a:latin typeface="Calibri"/>
              </a:rPr>
              <a:t>Nuclear Fission</a:t>
            </a:r>
          </a:p>
        </p:txBody>
      </p:sp>
      <p:sp>
        <p:nvSpPr>
          <p:cNvPr id="21" name="Text Placeholder 20"/>
          <p:cNvSpPr>
            <a:spLocks noGrp="1"/>
          </p:cNvSpPr>
          <p:nvPr>
            <p:ph type="body" sz="quarter" idx="23"/>
          </p:nvPr>
        </p:nvSpPr>
        <p:spPr>
          <a:xfrm>
            <a:off x="85100" y="1828800"/>
            <a:ext cx="2734300" cy="1355705"/>
          </a:xfrm>
        </p:spPr>
        <p:txBody>
          <a:bodyPr/>
          <a:lstStyle/>
          <a:p>
            <a:pPr>
              <a:spcBef>
                <a:spcPts val="0"/>
              </a:spcBef>
            </a:pPr>
            <a:r>
              <a:rPr lang="en-US" dirty="0"/>
              <a:t>A nuclear fission </a:t>
            </a:r>
          </a:p>
          <a:p>
            <a:pPr>
              <a:spcBef>
                <a:spcPts val="0"/>
              </a:spcBef>
            </a:pPr>
            <a:r>
              <a:rPr lang="en-US" dirty="0"/>
              <a:t>reactor: </a:t>
            </a:r>
          </a:p>
        </p:txBody>
      </p:sp>
      <p:pic>
        <p:nvPicPr>
          <p:cNvPr id="16" name="Picture 3" descr="The fission process in a nuclear fission reactor is controlled by cadmium or boron rods. The heat generated by the process is used to produce steam for the generation of electricity via a heat exchange system."/>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3120129" y="1447800"/>
            <a:ext cx="4858822" cy="460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10637686"/>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28600" y="0"/>
            <a:ext cx="8001000" cy="495300"/>
          </a:xfrm>
        </p:spPr>
        <p:txBody>
          <a:bodyPr/>
          <a:lstStyle/>
          <a:p>
            <a:r>
              <a:rPr lang="en-US" dirty="0">
                <a:solidFill>
                  <a:schemeClr val="bg1">
                    <a:lumMod val="95000"/>
                  </a:schemeClr>
                </a:solidFill>
              </a:rPr>
              <a:t>20.7</a:t>
            </a:r>
            <a:r>
              <a:rPr lang="en-US" dirty="0"/>
              <a:t>	</a:t>
            </a:r>
            <a:r>
              <a:rPr lang="en-US" dirty="0">
                <a:solidFill>
                  <a:srgbClr val="CE171F"/>
                </a:solidFill>
                <a:latin typeface="Calibri"/>
              </a:rPr>
              <a:t>Uses of Isotopes (6) - Appendix</a:t>
            </a:r>
            <a:endParaRPr lang="en-US" dirty="0">
              <a:solidFill>
                <a:srgbClr val="CE171F"/>
              </a:solidFill>
            </a:endParaRPr>
          </a:p>
        </p:txBody>
      </p:sp>
      <p:sp>
        <p:nvSpPr>
          <p:cNvPr id="20" name="Text Placeholder 19"/>
          <p:cNvSpPr>
            <a:spLocks noGrp="1"/>
          </p:cNvSpPr>
          <p:nvPr>
            <p:ph type="body" sz="quarter" idx="22"/>
          </p:nvPr>
        </p:nvSpPr>
        <p:spPr>
          <a:xfrm>
            <a:off x="19052" y="1066800"/>
            <a:ext cx="6553200" cy="457200"/>
          </a:xfrm>
        </p:spPr>
        <p:txBody>
          <a:bodyPr/>
          <a:lstStyle/>
          <a:p>
            <a:r>
              <a:rPr lang="en-US" dirty="0">
                <a:latin typeface="Calibri"/>
              </a:rPr>
              <a:t>Isotopes in Medicine </a:t>
            </a:r>
          </a:p>
        </p:txBody>
      </p:sp>
      <mc:AlternateContent xmlns:mc="http://schemas.openxmlformats.org/markup-compatibility/2006" xmlns:a14="http://schemas.microsoft.com/office/drawing/2010/main">
        <mc:Choice Requires="a14">
          <p:sp>
            <p:nvSpPr>
              <p:cNvPr id="21" name="Text Placeholder 20"/>
              <p:cNvSpPr>
                <a:spLocks noGrp="1"/>
              </p:cNvSpPr>
              <p:nvPr>
                <p:ph type="body" sz="quarter" idx="23"/>
              </p:nvPr>
            </p:nvSpPr>
            <p:spPr>
              <a:xfrm>
                <a:off x="0" y="1730989"/>
                <a:ext cx="9171214" cy="2226469"/>
              </a:xfrm>
            </p:spPr>
            <p:txBody>
              <a:bodyPr/>
              <a:lstStyle/>
              <a:p>
                <a:pPr>
                  <a:spcBef>
                    <a:spcPts val="0"/>
                  </a:spcBef>
                  <a:spcAft>
                    <a:spcPts val="3300"/>
                  </a:spcAft>
                </a:pPr>
                <a:r>
                  <a:rPr lang="en-US" dirty="0"/>
                  <a:t>By detecting the </a:t>
                </a:r>
                <a14:m>
                  <m:oMath xmlns:m="http://schemas.openxmlformats.org/officeDocument/2006/math">
                    <m:r>
                      <a:rPr lang="el-GR" i="1" dirty="0" smtClean="0">
                        <a:latin typeface="Cambria Math" panose="02040503050406030204" pitchFamily="18" charset="0"/>
                      </a:rPr>
                      <m:t>𝛾</m:t>
                    </m:r>
                  </m:oMath>
                </a14:m>
                <a:r>
                  <a:rPr lang="en-US" i="1" dirty="0"/>
                  <a:t> </a:t>
                </a:r>
                <a:r>
                  <a:rPr lang="en-US" dirty="0"/>
                  <a:t>rays emitted by </a:t>
                </a:r>
                <a14:m>
                  <m:oMath xmlns:m="http://schemas.openxmlformats.org/officeDocument/2006/math">
                    <m:r>
                      <a:rPr lang="en-US" i="0" baseline="30000" dirty="0" smtClean="0">
                        <a:latin typeface="Cambria Math" panose="02040503050406030204" pitchFamily="18" charset="0"/>
                      </a:rPr>
                      <m:t>99</m:t>
                    </m:r>
                    <m:r>
                      <m:rPr>
                        <m:sty m:val="p"/>
                      </m:rPr>
                      <a:rPr lang="en-US" i="0" baseline="30000" dirty="0" smtClean="0">
                        <a:latin typeface="Cambria Math" panose="02040503050406030204" pitchFamily="18" charset="0"/>
                      </a:rPr>
                      <m:t>mTc</m:t>
                    </m:r>
                  </m:oMath>
                </a14:m>
                <a:r>
                  <a:rPr lang="en-US" dirty="0"/>
                  <a:t>, doctors can obtain images of organs such as the heart, liver, and lungs.</a:t>
                </a:r>
              </a:p>
              <a:p>
                <a:pPr>
                  <a:spcBef>
                    <a:spcPts val="0"/>
                  </a:spcBef>
                  <a:spcAft>
                    <a:spcPts val="2800"/>
                  </a:spcAft>
                </a:pPr>
                <a:r>
                  <a:rPr lang="en-US" dirty="0"/>
                  <a:t>A major advantage of using radioactive isotopes as tracers is that they are easy to detect using a Geiger counter.</a:t>
                </a:r>
              </a:p>
            </p:txBody>
          </p:sp>
        </mc:Choice>
        <mc:Fallback xmlns="">
          <p:sp>
            <p:nvSpPr>
              <p:cNvPr id="21" name="Text Placeholder 20"/>
              <p:cNvSpPr>
                <a:spLocks noGrp="1" noRot="1" noChangeAspect="1" noMove="1" noResize="1" noEditPoints="1" noAdjustHandles="1" noChangeArrowheads="1" noChangeShapeType="1" noTextEdit="1"/>
              </p:cNvSpPr>
              <p:nvPr>
                <p:ph type="body" sz="quarter" idx="23"/>
              </p:nvPr>
            </p:nvSpPr>
            <p:spPr>
              <a:xfrm>
                <a:off x="0" y="1730989"/>
                <a:ext cx="9171214" cy="2226469"/>
              </a:xfrm>
              <a:blipFill>
                <a:blip r:embed="rId2"/>
                <a:stretch>
                  <a:fillRect l="-1330" t="-2740" b="-7397"/>
                </a:stretch>
              </a:blipFill>
            </p:spPr>
            <p:txBody>
              <a:bodyPr/>
              <a:lstStyle/>
              <a:p>
                <a:r>
                  <a:rPr lang="en-US">
                    <a:noFill/>
                  </a:rPr>
                  <a:t> </a:t>
                </a:r>
              </a:p>
            </p:txBody>
          </p:sp>
        </mc:Fallback>
      </mc:AlternateContent>
      <p:pic>
        <p:nvPicPr>
          <p:cNvPr id="15" name="Picture 3" descr="In a geiger counter, radiation (alpha, beta, or gamma rays) entering through the window ionizes the argon gas to generate a small current flow between the electrodes. This current is amplified and is used to flash a light or operate a counter with a clicking sound."/>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2546736" y="3967609"/>
            <a:ext cx="3745727" cy="2465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9264829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166254" y="228600"/>
            <a:ext cx="5777346" cy="609600"/>
          </a:xfrm>
        </p:spPr>
        <p:txBody>
          <a:bodyPr/>
          <a:lstStyle/>
          <a:p>
            <a:pPr algn="ctr">
              <a:tabLst>
                <a:tab pos="858838" algn="l"/>
                <a:tab pos="3252788" algn="l"/>
                <a:tab pos="3311525" algn="l"/>
                <a:tab pos="4348163" algn="l"/>
              </a:tabLst>
            </a:pPr>
            <a:r>
              <a:rPr lang="en-US" b="1" dirty="0"/>
              <a:t>SAMPLE PROBLEM	</a:t>
            </a:r>
            <a:r>
              <a:rPr lang="en-US" b="1" dirty="0">
                <a:solidFill>
                  <a:schemeClr val="bg1"/>
                </a:solidFill>
              </a:rPr>
              <a:t>20.1</a:t>
            </a:r>
            <a:r>
              <a:rPr lang="en-US" b="1" dirty="0"/>
              <a:t>	</a:t>
            </a:r>
            <a:r>
              <a:rPr lang="en-US" b="1" dirty="0">
                <a:solidFill>
                  <a:schemeClr val="bg1"/>
                </a:solidFill>
              </a:rPr>
              <a:t>Solution	</a:t>
            </a:r>
          </a:p>
        </p:txBody>
      </p:sp>
      <p:sp>
        <p:nvSpPr>
          <p:cNvPr id="11" name="Text Placeholder 10"/>
          <p:cNvSpPr>
            <a:spLocks noGrp="1"/>
          </p:cNvSpPr>
          <p:nvPr>
            <p:ph type="body" sz="quarter" idx="22"/>
          </p:nvPr>
        </p:nvSpPr>
        <p:spPr>
          <a:xfrm>
            <a:off x="-10621" y="966984"/>
            <a:ext cx="8894618" cy="2750119"/>
          </a:xfrm>
        </p:spPr>
        <p:txBody>
          <a:bodyPr/>
          <a:lstStyle/>
          <a:p>
            <a:pPr algn="ctr">
              <a:spcBef>
                <a:spcPts val="0"/>
              </a:spcBef>
              <a:tabLst>
                <a:tab pos="509588" algn="l"/>
              </a:tabLst>
            </a:pPr>
            <a:r>
              <a:rPr lang="en-US" dirty="0"/>
              <a:t>38 = [atomic number of X + (‒1)]; atomic number of </a:t>
            </a:r>
          </a:p>
          <a:p>
            <a:pPr>
              <a:spcBef>
                <a:spcPts val="0"/>
              </a:spcBef>
              <a:spcAft>
                <a:spcPts val="2800"/>
              </a:spcAft>
              <a:tabLst>
                <a:tab pos="509588" algn="l"/>
              </a:tabLst>
            </a:pPr>
            <a:r>
              <a:rPr lang="en-US" dirty="0"/>
              <a:t>	X = 39.</a:t>
            </a:r>
          </a:p>
          <a:p>
            <a:pPr marL="514350" indent="-514350">
              <a:spcBef>
                <a:spcPts val="0"/>
              </a:spcBef>
              <a:spcAft>
                <a:spcPts val="2800"/>
              </a:spcAft>
              <a:buFont typeface="+mj-lt"/>
              <a:buAutoNum type="alphaLcParenR" startAt="3"/>
            </a:pPr>
            <a:r>
              <a:rPr lang="en-US" dirty="0"/>
              <a:t>Mass number of X = (18 + 0); mass number of X = 18. </a:t>
            </a:r>
          </a:p>
          <a:p>
            <a:pPr>
              <a:spcBef>
                <a:spcPts val="0"/>
              </a:spcBef>
              <a:spcAft>
                <a:spcPts val="6000"/>
              </a:spcAft>
              <a:tabLst>
                <a:tab pos="517525" algn="l"/>
              </a:tabLst>
            </a:pPr>
            <a:r>
              <a:rPr lang="en-US" dirty="0"/>
              <a:t>	Atomic number of X = (8 + 1); atomic number of X = 9</a:t>
            </a:r>
            <a:endParaRPr lang="en-US" sz="2000" dirty="0">
              <a:latin typeface="Cambria Math" panose="02040503050406030204" pitchFamily="18" charset="0"/>
              <a:ea typeface="Cambria Math" panose="02040503050406030204" pitchFamily="18" charset="0"/>
            </a:endParaRPr>
          </a:p>
        </p:txBody>
      </p:sp>
      <mc:AlternateContent xmlns:mc="http://schemas.openxmlformats.org/markup-compatibility/2006" xmlns:a14="http://schemas.microsoft.com/office/drawing/2010/main">
        <mc:Choice Requires="a14">
          <p:sp>
            <p:nvSpPr>
              <p:cNvPr id="12" name="Text Placeholder 11"/>
              <p:cNvSpPr>
                <a:spLocks noGrp="1"/>
              </p:cNvSpPr>
              <p:nvPr>
                <p:ph type="body" sz="quarter" idx="23"/>
              </p:nvPr>
            </p:nvSpPr>
            <p:spPr>
              <a:xfrm>
                <a:off x="0" y="3740718"/>
                <a:ext cx="9144000" cy="2660081"/>
              </a:xfrm>
            </p:spPr>
            <p:txBody>
              <a:bodyPr/>
              <a:lstStyle/>
              <a:p>
                <a:pPr>
                  <a:spcBef>
                    <a:spcPts val="0"/>
                  </a:spcBef>
                </a:pPr>
                <a:r>
                  <a:rPr lang="en-US" b="1" dirty="0">
                    <a:solidFill>
                      <a:srgbClr val="43638E"/>
                    </a:solidFill>
                  </a:rPr>
                  <a:t>Solution</a:t>
                </a:r>
              </a:p>
              <a:p>
                <a:pPr marL="457200" indent="-457200" defTabSz="715963">
                  <a:spcBef>
                    <a:spcPts val="0"/>
                  </a:spcBef>
                  <a:spcAft>
                    <a:spcPts val="1500"/>
                  </a:spcAft>
                  <a:buAutoNum type="alphaLcParenBoth"/>
                  <a:tabLst>
                    <a:tab pos="0" algn="l"/>
                    <a:tab pos="52388" algn="l"/>
                    <a:tab pos="223838" algn="l"/>
                    <a:tab pos="293688" algn="l"/>
                    <a:tab pos="2173288" algn="l"/>
                  </a:tabLst>
                </a:pPr>
                <a:r>
                  <a:rPr lang="en-US" sz="2400" dirty="0">
                    <a:ea typeface="Cambria Math" panose="02040503050406030204" pitchFamily="18" charset="0"/>
                  </a:rPr>
                  <a:t> </a:t>
                </a:r>
                <a14:m>
                  <m:oMath xmlns:m="http://schemas.openxmlformats.org/officeDocument/2006/math">
                    <m:r>
                      <m:rPr>
                        <m:sty m:val="p"/>
                      </m:rPr>
                      <a:rPr lang="en-US" sz="2400">
                        <a:latin typeface="Cambria Math" panose="02040503050406030204" pitchFamily="18" charset="0"/>
                        <a:ea typeface="Cambria Math" panose="02040503050406030204" pitchFamily="18" charset="0"/>
                      </a:rPr>
                      <m:t>X</m:t>
                    </m:r>
                    <m:r>
                      <a:rPr lang="en-US" sz="2400">
                        <a:latin typeface="Cambria Math" panose="02040503050406030204" pitchFamily="18" charset="0"/>
                        <a:ea typeface="Cambria Math" panose="02040503050406030204" pitchFamily="18" charset="0"/>
                      </a:rPr>
                      <m:t>=</m:t>
                    </m:r>
                    <m:sPre>
                      <m:sPrePr>
                        <m:ctrlPr>
                          <a:rPr lang="en-US" sz="2400" i="1">
                            <a:latin typeface="Cambria Math" panose="02040503050406030204" pitchFamily="18" charset="0"/>
                          </a:rPr>
                        </m:ctrlPr>
                      </m:sPrePr>
                      <m:sub>
                        <m:r>
                          <a:rPr lang="en-US" sz="2400" b="0" i="0" smtClean="0">
                            <a:latin typeface="Cambria Math" panose="02040503050406030204" pitchFamily="18" charset="0"/>
                          </a:rPr>
                          <m:t>2</m:t>
                        </m:r>
                      </m:sub>
                      <m:sup>
                        <m:r>
                          <a:rPr lang="en-US" sz="2400" b="0" i="0" smtClean="0">
                            <a:latin typeface="Cambria Math" panose="02040503050406030204" pitchFamily="18" charset="0"/>
                          </a:rPr>
                          <m:t>4</m:t>
                        </m:r>
                      </m:sup>
                      <m:e>
                        <m:r>
                          <a:rPr lang="en-US" sz="2400" i="1">
                            <a:latin typeface="Cambria Math" panose="02040503050406030204" pitchFamily="18" charset="0"/>
                            <a:ea typeface="Cambria Math" panose="02040503050406030204" pitchFamily="18" charset="0"/>
                          </a:rPr>
                          <m:t>𝛼</m:t>
                        </m:r>
                        <m:r>
                          <a:rPr lang="en-US" sz="2400">
                            <a:latin typeface="Cambria Math" panose="02040503050406030204" pitchFamily="18" charset="0"/>
                          </a:rPr>
                          <m:t>:</m:t>
                        </m:r>
                      </m:e>
                    </m:sPre>
                    <m:sPre>
                      <m:sPrePr>
                        <m:ctrlPr>
                          <a:rPr lang="en-US" sz="2400" i="1">
                            <a:latin typeface="Cambria Math" panose="02040503050406030204" pitchFamily="18" charset="0"/>
                          </a:rPr>
                        </m:ctrlPr>
                      </m:sPrePr>
                      <m:sub>
                        <m:r>
                          <a:rPr lang="en-US" sz="2400">
                            <a:latin typeface="Cambria Math" panose="02040503050406030204" pitchFamily="18" charset="0"/>
                          </a:rPr>
                          <m:t>82</m:t>
                        </m:r>
                      </m:sub>
                      <m:sup>
                        <m:r>
                          <a:rPr lang="en-US" sz="2400">
                            <a:latin typeface="Cambria Math" panose="02040503050406030204" pitchFamily="18" charset="0"/>
                          </a:rPr>
                          <m:t>208</m:t>
                        </m:r>
                      </m:sup>
                      <m:e>
                        <m:r>
                          <m:rPr>
                            <m:sty m:val="p"/>
                          </m:rPr>
                          <a:rPr lang="en-US" sz="2400">
                            <a:latin typeface="Cambria Math" panose="02040503050406030204" pitchFamily="18" charset="0"/>
                          </a:rPr>
                          <m:t>Po</m:t>
                        </m:r>
                        <m:r>
                          <a:rPr lang="en-US" sz="2400">
                            <a:latin typeface="Cambria Math" panose="02040503050406030204" pitchFamily="18" charset="0"/>
                            <a:ea typeface="Cambria Math" panose="02040503050406030204" pitchFamily="18" charset="0"/>
                          </a:rPr>
                          <m:t>→</m:t>
                        </m:r>
                        <m:sPre>
                          <m:sPrePr>
                            <m:ctrlPr>
                              <a:rPr lang="en-US" sz="2400" i="1">
                                <a:latin typeface="Cambria Math" panose="02040503050406030204" pitchFamily="18" charset="0"/>
                                <a:ea typeface="Cambria Math" panose="02040503050406030204" pitchFamily="18" charset="0"/>
                              </a:rPr>
                            </m:ctrlPr>
                          </m:sPrePr>
                          <m:sub>
                            <m:r>
                              <a:rPr lang="en-US" sz="2400">
                                <a:latin typeface="Cambria Math" panose="02040503050406030204" pitchFamily="18" charset="0"/>
                                <a:ea typeface="Cambria Math" panose="02040503050406030204" pitchFamily="18" charset="0"/>
                              </a:rPr>
                              <m:t>82</m:t>
                            </m:r>
                          </m:sub>
                          <m:sup>
                            <m:r>
                              <a:rPr lang="en-US" sz="2400">
                                <a:latin typeface="Cambria Math" panose="02040503050406030204" pitchFamily="18" charset="0"/>
                              </a:rPr>
                              <m:t>208</m:t>
                            </m:r>
                          </m:sup>
                          <m:e>
                            <m:r>
                              <m:rPr>
                                <m:sty m:val="p"/>
                              </m:rPr>
                              <a:rPr lang="en-US" sz="2400" b="0" i="0" smtClean="0">
                                <a:latin typeface="Cambria Math" panose="02040503050406030204" pitchFamily="18" charset="0"/>
                              </a:rPr>
                              <m:t>P</m:t>
                            </m:r>
                            <m:r>
                              <m:rPr>
                                <m:sty m:val="p"/>
                              </m:rPr>
                              <a:rPr lang="en-US" sz="2400">
                                <a:latin typeface="Cambria Math" panose="02040503050406030204" pitchFamily="18" charset="0"/>
                              </a:rPr>
                              <m:t>b</m:t>
                            </m:r>
                          </m:e>
                        </m:sPre>
                      </m:e>
                    </m:sPre>
                    <m:r>
                      <a:rPr lang="en-US" sz="2400" dirty="0">
                        <a:latin typeface="Cambria Math" panose="02040503050406030204" pitchFamily="18" charset="0"/>
                        <a:ea typeface="Cambria Math" panose="02040503050406030204" pitchFamily="18" charset="0"/>
                      </a:rPr>
                      <m:t>+</m:t>
                    </m:r>
                    <m:sPre>
                      <m:sPrePr>
                        <m:ctrlPr>
                          <a:rPr lang="en-US" sz="2400" i="1" dirty="0">
                            <a:latin typeface="Cambria Math" panose="02040503050406030204" pitchFamily="18" charset="0"/>
                            <a:ea typeface="Cambria Math" panose="02040503050406030204" pitchFamily="18" charset="0"/>
                          </a:rPr>
                        </m:ctrlPr>
                      </m:sPrePr>
                      <m:sub>
                        <m:r>
                          <a:rPr lang="en-US" sz="2400" dirty="0">
                            <a:latin typeface="Cambria Math" panose="02040503050406030204" pitchFamily="18" charset="0"/>
                            <a:ea typeface="Cambria Math" panose="02040503050406030204" pitchFamily="18" charset="0"/>
                          </a:rPr>
                          <m:t>2</m:t>
                        </m:r>
                      </m:sub>
                      <m:sup>
                        <m:r>
                          <a:rPr lang="en-US" sz="2400">
                            <a:latin typeface="Cambria Math" panose="02040503050406030204" pitchFamily="18" charset="0"/>
                            <a:ea typeface="Cambria Math" panose="02040503050406030204" pitchFamily="18" charset="0"/>
                          </a:rPr>
                          <m:t>4</m:t>
                        </m:r>
                      </m:sup>
                      <m:e>
                        <m:r>
                          <a:rPr lang="en-US" sz="2400" i="1">
                            <a:latin typeface="Cambria Math" panose="02040503050406030204" pitchFamily="18" charset="0"/>
                            <a:ea typeface="Cambria Math" panose="02040503050406030204" pitchFamily="18" charset="0"/>
                          </a:rPr>
                          <m:t>𝛼</m:t>
                        </m:r>
                      </m:e>
                    </m:sPre>
                  </m:oMath>
                </a14:m>
                <a:r>
                  <a:rPr lang="en-US" sz="2400" dirty="0">
                    <a:latin typeface="Cambria Math" panose="02040503050406030204" pitchFamily="18" charset="0"/>
                    <a:ea typeface="Cambria Math" panose="02040503050406030204" pitchFamily="18" charset="0"/>
                  </a:rPr>
                  <a:t> 	</a:t>
                </a:r>
                <a:endParaRPr lang="en-US" sz="2400" dirty="0">
                  <a:latin typeface="Cambria Math" panose="02040503050406030204" pitchFamily="18" charset="0"/>
                </a:endParaRPr>
              </a:p>
              <a:p>
                <a:pPr marL="457200" indent="-457200" defTabSz="715963">
                  <a:spcBef>
                    <a:spcPts val="0"/>
                  </a:spcBef>
                  <a:spcAft>
                    <a:spcPts val="1500"/>
                  </a:spcAft>
                  <a:buAutoNum type="alphaLcParenBoth"/>
                  <a:tabLst>
                    <a:tab pos="0" algn="l"/>
                    <a:tab pos="52388" algn="l"/>
                    <a:tab pos="223838" algn="l"/>
                    <a:tab pos="293688" algn="l"/>
                    <a:tab pos="2173288" algn="l"/>
                  </a:tabLst>
                </a:pPr>
                <a:r>
                  <a:rPr lang="en-US" sz="2400" dirty="0"/>
                  <a:t> </a:t>
                </a:r>
                <a14:m>
                  <m:oMath xmlns:m="http://schemas.openxmlformats.org/officeDocument/2006/math">
                    <m:r>
                      <m:rPr>
                        <m:sty m:val="p"/>
                      </m:rPr>
                      <a:rPr lang="en-US" sz="2400">
                        <a:latin typeface="Cambria Math" panose="02040503050406030204" pitchFamily="18" charset="0"/>
                      </a:rPr>
                      <m:t>X</m:t>
                    </m:r>
                    <m:r>
                      <a:rPr lang="en-US" sz="2400">
                        <a:latin typeface="Cambria Math" panose="02040503050406030204" pitchFamily="18" charset="0"/>
                      </a:rPr>
                      <m:t>=</m:t>
                    </m:r>
                    <m:sPre>
                      <m:sPrePr>
                        <m:ctrlPr>
                          <a:rPr lang="en-US" sz="2400" i="1">
                            <a:latin typeface="Cambria Math" panose="02040503050406030204" pitchFamily="18" charset="0"/>
                          </a:rPr>
                        </m:ctrlPr>
                      </m:sPrePr>
                      <m:sub>
                        <m:r>
                          <a:rPr lang="en-US" sz="2400">
                            <a:latin typeface="Cambria Math" panose="02040503050406030204" pitchFamily="18" charset="0"/>
                          </a:rPr>
                          <m:t>39</m:t>
                        </m:r>
                      </m:sub>
                      <m:sup>
                        <m:r>
                          <a:rPr lang="en-US" sz="2400">
                            <a:latin typeface="Cambria Math" panose="02040503050406030204" pitchFamily="18" charset="0"/>
                          </a:rPr>
                          <m:t>90</m:t>
                        </m:r>
                      </m:sup>
                      <m:e>
                        <m:r>
                          <m:rPr>
                            <m:sty m:val="p"/>
                          </m:rPr>
                          <a:rPr lang="en-US" sz="2400">
                            <a:latin typeface="Cambria Math" panose="02040503050406030204" pitchFamily="18" charset="0"/>
                          </a:rPr>
                          <m:t>Y</m:t>
                        </m:r>
                        <m:r>
                          <a:rPr lang="en-US" sz="2400">
                            <a:latin typeface="Cambria Math" panose="02040503050406030204" pitchFamily="18" charset="0"/>
                          </a:rPr>
                          <m:t>:</m:t>
                        </m:r>
                        <m:sPre>
                          <m:sPrePr>
                            <m:ctrlPr>
                              <a:rPr lang="en-US" sz="2400" i="1" smtClean="0">
                                <a:latin typeface="Cambria Math" panose="02040503050406030204" pitchFamily="18" charset="0"/>
                              </a:rPr>
                            </m:ctrlPr>
                          </m:sPrePr>
                          <m:sub>
                            <m:r>
                              <a:rPr lang="en-US" sz="2400">
                                <a:latin typeface="Cambria Math" panose="02040503050406030204" pitchFamily="18" charset="0"/>
                              </a:rPr>
                              <m:t>38</m:t>
                            </m:r>
                          </m:sub>
                          <m:sup>
                            <m:r>
                              <a:rPr lang="en-US" sz="2400">
                                <a:latin typeface="Cambria Math" panose="02040503050406030204" pitchFamily="18" charset="0"/>
                              </a:rPr>
                              <m:t>90</m:t>
                            </m:r>
                          </m:sup>
                          <m:e>
                            <m:r>
                              <m:rPr>
                                <m:sty m:val="p"/>
                              </m:rPr>
                              <a:rPr lang="en-US" sz="2400">
                                <a:latin typeface="Cambria Math" panose="02040503050406030204" pitchFamily="18" charset="0"/>
                              </a:rPr>
                              <m:t>Sr</m:t>
                            </m:r>
                            <m:r>
                              <a:rPr lang="en-US" sz="2400">
                                <a:latin typeface="Cambria Math" panose="02040503050406030204" pitchFamily="18" charset="0"/>
                                <a:ea typeface="Cambria Math" panose="02040503050406030204" pitchFamily="18" charset="0"/>
                              </a:rPr>
                              <m:t>→</m:t>
                            </m:r>
                            <m:sPre>
                              <m:sPrePr>
                                <m:ctrlPr>
                                  <a:rPr lang="en-US" sz="2400" i="1">
                                    <a:latin typeface="Cambria Math" panose="02040503050406030204" pitchFamily="18" charset="0"/>
                                    <a:ea typeface="Cambria Math" panose="02040503050406030204" pitchFamily="18" charset="0"/>
                                  </a:rPr>
                                </m:ctrlPr>
                              </m:sPrePr>
                              <m:sub>
                                <m:r>
                                  <a:rPr lang="en-US" sz="2400">
                                    <a:latin typeface="Cambria Math" panose="02040503050406030204" pitchFamily="18" charset="0"/>
                                    <a:ea typeface="Cambria Math" panose="02040503050406030204" pitchFamily="18" charset="0"/>
                                  </a:rPr>
                                  <m:t>39</m:t>
                                </m:r>
                              </m:sub>
                              <m:sup>
                                <m:r>
                                  <a:rPr lang="en-US" sz="2400">
                                    <a:latin typeface="Cambria Math" panose="02040503050406030204" pitchFamily="18" charset="0"/>
                                  </a:rPr>
                                  <m:t>90</m:t>
                                </m:r>
                              </m:sup>
                              <m:e>
                                <m:r>
                                  <m:rPr>
                                    <m:sty m:val="p"/>
                                  </m:rPr>
                                  <a:rPr lang="en-US" sz="2400">
                                    <a:latin typeface="Cambria Math" panose="02040503050406030204" pitchFamily="18" charset="0"/>
                                  </a:rPr>
                                  <m:t>Y</m:t>
                                </m:r>
                                <m:r>
                                  <a:rPr lang="en-US" sz="2400">
                                    <a:latin typeface="Cambria Math" panose="02040503050406030204" pitchFamily="18" charset="0"/>
                                    <a:ea typeface="Cambria Math" panose="02040503050406030204" pitchFamily="18" charset="0"/>
                                  </a:rPr>
                                  <m:t>+</m:t>
                                </m:r>
                              </m:e>
                            </m:sPre>
                          </m:e>
                        </m:sPre>
                      </m:e>
                    </m:sPre>
                    <m:sPre>
                      <m:sPrePr>
                        <m:ctrlPr>
                          <a:rPr lang="en-US" sz="2400" i="1" smtClean="0">
                            <a:latin typeface="Cambria Math" panose="02040503050406030204" pitchFamily="18" charset="0"/>
                          </a:rPr>
                        </m:ctrlPr>
                      </m:sPrePr>
                      <m:sub>
                        <m:r>
                          <a:rPr lang="en-US" sz="2400" i="1">
                            <a:latin typeface="Cambria Math" panose="02040503050406030204" pitchFamily="18" charset="0"/>
                          </a:rPr>
                          <m:t>−1</m:t>
                        </m:r>
                      </m:sub>
                      <m:sup>
                        <m:r>
                          <a:rPr lang="en-US" sz="2400" i="1">
                            <a:latin typeface="Cambria Math" panose="02040503050406030204" pitchFamily="18" charset="0"/>
                          </a:rPr>
                          <m:t>0</m:t>
                        </m:r>
                      </m:sup>
                      <m:e>
                        <m:r>
                          <a:rPr lang="en-US" sz="2400" i="1" smtClean="0">
                            <a:latin typeface="Cambria Math" panose="02040503050406030204" pitchFamily="18" charset="0"/>
                            <a:ea typeface="Cambria Math" panose="02040503050406030204" pitchFamily="18" charset="0"/>
                          </a:rPr>
                          <m:t>𝛽</m:t>
                        </m:r>
                      </m:e>
                    </m:sPre>
                  </m:oMath>
                </a14:m>
                <a:endParaRPr lang="en-US" sz="2400" dirty="0"/>
              </a:p>
              <a:p>
                <a:pPr marL="457200" indent="-457200" defTabSz="715963">
                  <a:spcBef>
                    <a:spcPts val="0"/>
                  </a:spcBef>
                  <a:spcAft>
                    <a:spcPts val="1500"/>
                  </a:spcAft>
                  <a:buAutoNum type="alphaLcParenBoth"/>
                  <a:tabLst>
                    <a:tab pos="0" algn="l"/>
                    <a:tab pos="52388" algn="l"/>
                    <a:tab pos="223838" algn="l"/>
                    <a:tab pos="293688" algn="l"/>
                    <a:tab pos="2173288" algn="l"/>
                  </a:tabLst>
                </a:pPr>
                <a:r>
                  <a:rPr lang="en-US" sz="2400" dirty="0"/>
                  <a:t> </a:t>
                </a:r>
                <a14:m>
                  <m:oMath xmlns:m="http://schemas.openxmlformats.org/officeDocument/2006/math">
                    <m:r>
                      <m:rPr>
                        <m:sty m:val="p"/>
                      </m:rPr>
                      <a:rPr lang="en-US" sz="2400">
                        <a:latin typeface="Cambria Math" panose="02040503050406030204" pitchFamily="18" charset="0"/>
                      </a:rPr>
                      <m:t>X</m:t>
                    </m:r>
                    <m:r>
                      <a:rPr lang="en-US" sz="2400">
                        <a:latin typeface="Cambria Math" panose="02040503050406030204" pitchFamily="18" charset="0"/>
                      </a:rPr>
                      <m:t>=</m:t>
                    </m:r>
                    <m:sPre>
                      <m:sPrePr>
                        <m:ctrlPr>
                          <a:rPr lang="en-US" sz="2400" i="1">
                            <a:latin typeface="Cambria Math" panose="02040503050406030204" pitchFamily="18" charset="0"/>
                          </a:rPr>
                        </m:ctrlPr>
                      </m:sPrePr>
                      <m:sub>
                        <m:r>
                          <a:rPr lang="en-US" sz="2400">
                            <a:latin typeface="Cambria Math" panose="02040503050406030204" pitchFamily="18" charset="0"/>
                          </a:rPr>
                          <m:t>9</m:t>
                        </m:r>
                      </m:sub>
                      <m:sup>
                        <m:r>
                          <a:rPr lang="en-US" sz="2400">
                            <a:latin typeface="Cambria Math" panose="02040503050406030204" pitchFamily="18" charset="0"/>
                          </a:rPr>
                          <m:t>18</m:t>
                        </m:r>
                      </m:sup>
                      <m:e>
                        <m:r>
                          <m:rPr>
                            <m:sty m:val="p"/>
                          </m:rPr>
                          <a:rPr lang="en-US" sz="2400">
                            <a:latin typeface="Cambria Math" panose="02040503050406030204" pitchFamily="18" charset="0"/>
                          </a:rPr>
                          <m:t>F</m:t>
                        </m:r>
                        <m:r>
                          <a:rPr lang="en-US" sz="2400">
                            <a:latin typeface="Cambria Math" panose="02040503050406030204" pitchFamily="18" charset="0"/>
                          </a:rPr>
                          <m:t>:</m:t>
                        </m:r>
                        <m:sPre>
                          <m:sPrePr>
                            <m:ctrlPr>
                              <a:rPr lang="en-US" sz="2400" i="1">
                                <a:latin typeface="Cambria Math" panose="02040503050406030204" pitchFamily="18" charset="0"/>
                              </a:rPr>
                            </m:ctrlPr>
                          </m:sPrePr>
                          <m:sub>
                            <m:r>
                              <a:rPr lang="en-US" sz="2400">
                                <a:latin typeface="Cambria Math" panose="02040503050406030204" pitchFamily="18" charset="0"/>
                              </a:rPr>
                              <m:t>9</m:t>
                            </m:r>
                          </m:sub>
                          <m:sup>
                            <m:r>
                              <a:rPr lang="en-US" sz="2400">
                                <a:latin typeface="Cambria Math" panose="02040503050406030204" pitchFamily="18" charset="0"/>
                              </a:rPr>
                              <m:t>18</m:t>
                            </m:r>
                          </m:sup>
                          <m:e>
                            <m:r>
                              <m:rPr>
                                <m:sty m:val="p"/>
                              </m:rPr>
                              <a:rPr lang="en-US" sz="2400">
                                <a:latin typeface="Cambria Math" panose="02040503050406030204" pitchFamily="18" charset="0"/>
                              </a:rPr>
                              <m:t>F</m:t>
                            </m:r>
                            <m:r>
                              <a:rPr lang="en-US" sz="2400">
                                <a:latin typeface="Cambria Math" panose="02040503050406030204" pitchFamily="18" charset="0"/>
                                <a:ea typeface="Cambria Math" panose="02040503050406030204" pitchFamily="18" charset="0"/>
                              </a:rPr>
                              <m:t>→</m:t>
                            </m:r>
                            <m:sPre>
                              <m:sPrePr>
                                <m:ctrlPr>
                                  <a:rPr lang="en-US" sz="2400" i="1">
                                    <a:latin typeface="Cambria Math" panose="02040503050406030204" pitchFamily="18" charset="0"/>
                                    <a:ea typeface="Cambria Math" panose="02040503050406030204" pitchFamily="18" charset="0"/>
                                  </a:rPr>
                                </m:ctrlPr>
                              </m:sPrePr>
                              <m:sub>
                                <m:r>
                                  <a:rPr lang="en-US" sz="2400">
                                    <a:latin typeface="Cambria Math" panose="02040503050406030204" pitchFamily="18" charset="0"/>
                                    <a:ea typeface="Cambria Math" panose="02040503050406030204" pitchFamily="18" charset="0"/>
                                  </a:rPr>
                                  <m:t>8</m:t>
                                </m:r>
                              </m:sub>
                              <m:sup>
                                <m:r>
                                  <a:rPr lang="en-US" sz="2400">
                                    <a:latin typeface="Cambria Math" panose="02040503050406030204" pitchFamily="18" charset="0"/>
                                  </a:rPr>
                                  <m:t>18</m:t>
                                </m:r>
                              </m:sup>
                              <m:e>
                                <m:r>
                                  <m:rPr>
                                    <m:sty m:val="p"/>
                                  </m:rPr>
                                  <a:rPr lang="en-US" sz="2400">
                                    <a:latin typeface="Cambria Math" panose="02040503050406030204" pitchFamily="18" charset="0"/>
                                  </a:rPr>
                                  <m:t>O</m:t>
                                </m:r>
                                <m:r>
                                  <a:rPr lang="en-US" sz="2400">
                                    <a:latin typeface="Cambria Math" panose="02040503050406030204" pitchFamily="18" charset="0"/>
                                    <a:ea typeface="Cambria Math" panose="02040503050406030204" pitchFamily="18" charset="0"/>
                                  </a:rPr>
                                  <m:t>+</m:t>
                                </m:r>
                                <m:sPre>
                                  <m:sPrePr>
                                    <m:ctrlPr>
                                      <a:rPr lang="en-US" sz="2400" i="1">
                                        <a:latin typeface="Cambria Math" panose="02040503050406030204" pitchFamily="18" charset="0"/>
                                      </a:rPr>
                                    </m:ctrlPr>
                                  </m:sPrePr>
                                  <m:sub>
                                    <m:r>
                                      <a:rPr lang="en-US" sz="2400" b="0" i="1" smtClean="0">
                                        <a:latin typeface="Cambria Math" panose="02040503050406030204" pitchFamily="18" charset="0"/>
                                      </a:rPr>
                                      <m:t>+</m:t>
                                    </m:r>
                                    <m:r>
                                      <a:rPr lang="en-US" sz="2400" i="1">
                                        <a:latin typeface="Cambria Math" panose="02040503050406030204" pitchFamily="18" charset="0"/>
                                      </a:rPr>
                                      <m:t>1</m:t>
                                    </m:r>
                                  </m:sub>
                                  <m:sup>
                                    <m:r>
                                      <a:rPr lang="en-US" sz="2400" i="1">
                                        <a:latin typeface="Cambria Math" panose="02040503050406030204" pitchFamily="18" charset="0"/>
                                      </a:rPr>
                                      <m:t>0</m:t>
                                    </m:r>
                                  </m:sup>
                                  <m:e>
                                    <m:r>
                                      <a:rPr lang="en-US" sz="2400" i="1">
                                        <a:latin typeface="Cambria Math" panose="02040503050406030204" pitchFamily="18" charset="0"/>
                                        <a:ea typeface="Cambria Math" panose="02040503050406030204" pitchFamily="18" charset="0"/>
                                      </a:rPr>
                                      <m:t>𝛽</m:t>
                                    </m:r>
                                  </m:e>
                                </m:sPre>
                              </m:e>
                            </m:sPre>
                          </m:e>
                        </m:sPre>
                      </m:e>
                    </m:sPre>
                  </m:oMath>
                </a14:m>
                <a:endParaRPr lang="en-US" sz="2400" b="1" dirty="0">
                  <a:solidFill>
                    <a:srgbClr val="4F74A7"/>
                  </a:solidFill>
                </a:endParaRPr>
              </a:p>
            </p:txBody>
          </p:sp>
        </mc:Choice>
        <mc:Fallback xmlns="">
          <p:sp>
            <p:nvSpPr>
              <p:cNvPr id="12" name="Text Placeholder 11"/>
              <p:cNvSpPr>
                <a:spLocks noGrp="1" noRot="1" noChangeAspect="1" noMove="1" noResize="1" noEditPoints="1" noAdjustHandles="1" noChangeArrowheads="1" noChangeShapeType="1" noTextEdit="1"/>
              </p:cNvSpPr>
              <p:nvPr>
                <p:ph type="body" sz="quarter" idx="23"/>
              </p:nvPr>
            </p:nvSpPr>
            <p:spPr>
              <a:xfrm>
                <a:off x="0" y="3740718"/>
                <a:ext cx="9144000" cy="2660081"/>
              </a:xfrm>
              <a:blipFill>
                <a:blip r:embed="rId2"/>
                <a:stretch>
                  <a:fillRect l="-1333" t="-2294"/>
                </a:stretch>
              </a:blipFill>
            </p:spPr>
            <p:txBody>
              <a:bodyPr/>
              <a:lstStyle/>
              <a:p>
                <a:r>
                  <a:rPr lang="en-US">
                    <a:noFill/>
                  </a:rPr>
                  <a:t> </a:t>
                </a:r>
              </a:p>
            </p:txBody>
          </p:sp>
        </mc:Fallback>
      </mc:AlternateContent>
    </p:spTree>
    <p:extLst>
      <p:ext uri="{BB962C8B-B14F-4D97-AF65-F5344CB8AC3E}">
        <p14:creationId xmlns:p14="http://schemas.microsoft.com/office/powerpoint/2010/main" val="38029677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r>
              <a:rPr lang="en-US" dirty="0">
                <a:solidFill>
                  <a:schemeClr val="bg1">
                    <a:lumMod val="95000"/>
                  </a:schemeClr>
                </a:solidFill>
              </a:rPr>
              <a:t>20.2</a:t>
            </a:r>
            <a:r>
              <a:rPr lang="en-US" dirty="0"/>
              <a:t>	</a:t>
            </a:r>
            <a:r>
              <a:rPr lang="en-US" dirty="0">
                <a:solidFill>
                  <a:srgbClr val="CE171F"/>
                </a:solidFill>
                <a:latin typeface="Calibri"/>
              </a:rPr>
              <a:t>Nuclear Stability </a:t>
            </a:r>
            <a:endParaRPr lang="en-US" dirty="0">
              <a:solidFill>
                <a:srgbClr val="CE171F"/>
              </a:solidFill>
            </a:endParaRPr>
          </a:p>
        </p:txBody>
      </p:sp>
      <p:sp>
        <p:nvSpPr>
          <p:cNvPr id="10" name="Content Placeholder 9"/>
          <p:cNvSpPr>
            <a:spLocks noGrp="1"/>
          </p:cNvSpPr>
          <p:nvPr>
            <p:ph sz="quarter" idx="22"/>
          </p:nvPr>
        </p:nvSpPr>
        <p:spPr>
          <a:xfrm>
            <a:off x="0" y="1219200"/>
            <a:ext cx="8991600" cy="533400"/>
          </a:xfrm>
        </p:spPr>
        <p:txBody>
          <a:bodyPr/>
          <a:lstStyle/>
          <a:p>
            <a:r>
              <a:rPr lang="en-US" dirty="0"/>
              <a:t>Topics</a:t>
            </a:r>
          </a:p>
        </p:txBody>
      </p:sp>
      <p:sp>
        <p:nvSpPr>
          <p:cNvPr id="11" name="Content Placeholder 10"/>
          <p:cNvSpPr>
            <a:spLocks noGrp="1"/>
          </p:cNvSpPr>
          <p:nvPr>
            <p:ph sz="quarter" idx="23"/>
          </p:nvPr>
        </p:nvSpPr>
        <p:spPr>
          <a:xfrm>
            <a:off x="0" y="1840231"/>
            <a:ext cx="9144000" cy="982979"/>
          </a:xfrm>
        </p:spPr>
        <p:txBody>
          <a:bodyPr/>
          <a:lstStyle/>
          <a:p>
            <a:pPr fontAlgn="t">
              <a:spcBef>
                <a:spcPts val="0"/>
              </a:spcBef>
            </a:pPr>
            <a:r>
              <a:rPr lang="en-US" dirty="0"/>
              <a:t>Patterns of Nuclear Stability </a:t>
            </a:r>
          </a:p>
          <a:p>
            <a:pPr fontAlgn="t">
              <a:spcBef>
                <a:spcPts val="0"/>
              </a:spcBef>
            </a:pPr>
            <a:r>
              <a:rPr lang="en-US" dirty="0"/>
              <a:t>Nuclear Binding Energy </a:t>
            </a:r>
          </a:p>
        </p:txBody>
      </p:sp>
    </p:spTree>
    <p:extLst>
      <p:ext uri="{BB962C8B-B14F-4D97-AF65-F5344CB8AC3E}">
        <p14:creationId xmlns:p14="http://schemas.microsoft.com/office/powerpoint/2010/main" val="29169639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171652" y="0"/>
            <a:ext cx="8800695" cy="457200"/>
          </a:xfrm>
        </p:spPr>
        <p:txBody>
          <a:bodyPr/>
          <a:lstStyle/>
          <a:p>
            <a:pPr indent="58738">
              <a:tabLst>
                <a:tab pos="1319213" algn="l"/>
              </a:tabLst>
            </a:pPr>
            <a:r>
              <a:rPr lang="en-US" dirty="0">
                <a:solidFill>
                  <a:srgbClr val="F3F3F5"/>
                </a:solidFill>
              </a:rPr>
              <a:t>20.2</a:t>
            </a:r>
            <a:r>
              <a:rPr lang="en-US" dirty="0"/>
              <a:t>	</a:t>
            </a:r>
            <a:r>
              <a:rPr lang="en-US" dirty="0">
                <a:solidFill>
                  <a:srgbClr val="CE171F"/>
                </a:solidFill>
                <a:latin typeface="Calibri"/>
              </a:rPr>
              <a:t>Nuclear Stability (1)</a:t>
            </a:r>
            <a:endParaRPr lang="en-US" dirty="0">
              <a:solidFill>
                <a:srgbClr val="CE171F"/>
              </a:solidFill>
            </a:endParaRPr>
          </a:p>
        </p:txBody>
      </p:sp>
      <p:sp>
        <p:nvSpPr>
          <p:cNvPr id="20" name="Text Placeholder 19"/>
          <p:cNvSpPr>
            <a:spLocks noGrp="1"/>
          </p:cNvSpPr>
          <p:nvPr>
            <p:ph type="body" sz="quarter" idx="22"/>
          </p:nvPr>
        </p:nvSpPr>
        <p:spPr>
          <a:xfrm>
            <a:off x="13882" y="1079644"/>
            <a:ext cx="9130118" cy="457200"/>
          </a:xfrm>
        </p:spPr>
        <p:txBody>
          <a:bodyPr/>
          <a:lstStyle/>
          <a:p>
            <a:r>
              <a:rPr lang="en-US" dirty="0">
                <a:latin typeface="Calibri"/>
              </a:rPr>
              <a:t>Patterns of Nuclear Stability </a:t>
            </a:r>
          </a:p>
        </p:txBody>
      </p:sp>
      <p:sp>
        <p:nvSpPr>
          <p:cNvPr id="21" name="Text Placeholder 20"/>
          <p:cNvSpPr>
            <a:spLocks noGrp="1"/>
          </p:cNvSpPr>
          <p:nvPr>
            <p:ph type="body" sz="quarter" idx="23"/>
          </p:nvPr>
        </p:nvSpPr>
        <p:spPr>
          <a:xfrm>
            <a:off x="13882" y="1600200"/>
            <a:ext cx="8977313" cy="954107"/>
          </a:xfrm>
        </p:spPr>
        <p:txBody>
          <a:bodyPr/>
          <a:lstStyle/>
          <a:p>
            <a:pPr>
              <a:spcBef>
                <a:spcPts val="0"/>
              </a:spcBef>
            </a:pPr>
            <a:r>
              <a:rPr lang="en-US" dirty="0"/>
              <a:t>The nucleus occupies a small portion of the total volume of an atom, but it contains most of the atom’s mass.</a:t>
            </a:r>
          </a:p>
        </p:txBody>
      </p:sp>
      <mc:AlternateContent xmlns:mc="http://schemas.openxmlformats.org/markup-compatibility/2006" xmlns:a14="http://schemas.microsoft.com/office/drawing/2010/main">
        <mc:Choice Requires="a14">
          <p:sp>
            <p:nvSpPr>
              <p:cNvPr id="22" name="Text Placeholder 21"/>
              <p:cNvSpPr>
                <a:spLocks noGrp="1"/>
              </p:cNvSpPr>
              <p:nvPr>
                <p:ph type="body" sz="quarter" idx="24"/>
              </p:nvPr>
            </p:nvSpPr>
            <p:spPr>
              <a:xfrm>
                <a:off x="0" y="2808514"/>
                <a:ext cx="9144000" cy="3276600"/>
              </a:xfrm>
            </p:spPr>
            <p:txBody>
              <a:bodyPr/>
              <a:lstStyle/>
              <a:p>
                <a:pPr>
                  <a:spcBef>
                    <a:spcPts val="0"/>
                  </a:spcBef>
                  <a:spcAft>
                    <a:spcPts val="3300"/>
                  </a:spcAft>
                </a:pPr>
                <a:r>
                  <a:rPr lang="en-US" dirty="0"/>
                  <a:t>Assume that a nucleus has a radius of </a:t>
                </a:r>
                <a14:m>
                  <m:oMath xmlns:m="http://schemas.openxmlformats.org/officeDocument/2006/math">
                    <m:r>
                      <a:rPr lang="en-US" b="0" i="0" smtClean="0">
                        <a:latin typeface="Cambria Math" panose="02040503050406030204" pitchFamily="18" charset="0"/>
                      </a:rPr>
                      <m:t>5</m:t>
                    </m:r>
                    <m:r>
                      <a:rPr lang="en-US" b="0" i="0"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0" smtClean="0">
                            <a:latin typeface="Cambria Math" panose="02040503050406030204" pitchFamily="18" charset="0"/>
                            <a:ea typeface="Cambria Math" panose="02040503050406030204" pitchFamily="18" charset="0"/>
                          </a:rPr>
                          <m:t>10</m:t>
                        </m:r>
                      </m:e>
                      <m:sup>
                        <m:r>
                          <a:rPr lang="en-US" b="0" i="0" smtClean="0">
                            <a:latin typeface="Cambria Math" panose="02040503050406030204" pitchFamily="18" charset="0"/>
                            <a:ea typeface="Cambria Math" panose="02040503050406030204" pitchFamily="18" charset="0"/>
                          </a:rPr>
                          <m:t>−3</m:t>
                        </m:r>
                      </m:sup>
                    </m:sSup>
                    <m:r>
                      <a:rPr lang="en-US" b="0" i="1" smtClean="0">
                        <a:latin typeface="Cambria Math" panose="02040503050406030204" pitchFamily="18" charset="0"/>
                        <a:ea typeface="Cambria Math" panose="02040503050406030204" pitchFamily="18" charset="0"/>
                      </a:rPr>
                      <m:t> </m:t>
                    </m:r>
                    <m:r>
                      <m:rPr>
                        <m:sty m:val="p"/>
                      </m:rPr>
                      <a:rPr lang="en-US" b="0" i="0" smtClean="0">
                        <a:latin typeface="Cambria Math" panose="02040503050406030204" pitchFamily="18" charset="0"/>
                        <a:ea typeface="Cambria Math" panose="02040503050406030204" pitchFamily="18" charset="0"/>
                      </a:rPr>
                      <m:t>pm</m:t>
                    </m:r>
                  </m:oMath>
                </a14:m>
                <a:r>
                  <a:rPr lang="en-US" dirty="0"/>
                  <a:t> and a mass of </a:t>
                </a:r>
                <a14:m>
                  <m:oMath xmlns:m="http://schemas.openxmlformats.org/officeDocument/2006/math">
                    <m:r>
                      <a:rPr lang="en-US" b="0" i="0" smtClean="0">
                        <a:latin typeface="Cambria Math" panose="02040503050406030204" pitchFamily="18" charset="0"/>
                      </a:rPr>
                      <m:t>1</m:t>
                    </m:r>
                    <m:r>
                      <a:rPr lang="en-US" b="0" i="0"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0" smtClean="0">
                            <a:latin typeface="Cambria Math" panose="02040503050406030204" pitchFamily="18" charset="0"/>
                            <a:ea typeface="Cambria Math" panose="02040503050406030204" pitchFamily="18" charset="0"/>
                          </a:rPr>
                          <m:t>10</m:t>
                        </m:r>
                      </m:e>
                      <m:sup>
                        <m:r>
                          <a:rPr lang="en-US" b="0" i="0" smtClean="0">
                            <a:latin typeface="Cambria Math" panose="02040503050406030204" pitchFamily="18" charset="0"/>
                            <a:ea typeface="Cambria Math" panose="02040503050406030204" pitchFamily="18" charset="0"/>
                          </a:rPr>
                          <m:t>−22</m:t>
                        </m:r>
                      </m:sup>
                    </m:sSup>
                    <m:r>
                      <m:rPr>
                        <m:sty m:val="p"/>
                      </m:rPr>
                      <a:rPr lang="en-US" b="0" i="0" smtClean="0">
                        <a:latin typeface="Cambria Math" panose="02040503050406030204" pitchFamily="18" charset="0"/>
                        <a:ea typeface="Cambria Math" panose="02040503050406030204" pitchFamily="18" charset="0"/>
                      </a:rPr>
                      <m:t>g</m:t>
                    </m:r>
                  </m:oMath>
                </a14:m>
                <a:r>
                  <a:rPr lang="en-US" dirty="0"/>
                  <a:t>. </a:t>
                </a:r>
              </a:p>
              <a:p>
                <a:pPr>
                  <a:spcBef>
                    <a:spcPts val="0"/>
                  </a:spcBef>
                  <a:spcAft>
                    <a:spcPts val="3300"/>
                  </a:spcAft>
                </a:pPr>
                <a:r>
                  <a:rPr lang="en-US" dirty="0"/>
                  <a:t>Density is mass/volume.</a:t>
                </a:r>
              </a:p>
              <a:p>
                <a:pPr>
                  <a:spcBef>
                    <a:spcPts val="0"/>
                  </a:spcBef>
                </a:pPr>
                <a:r>
                  <a:rPr lang="en-US" dirty="0"/>
                  <a:t>Calculate volume from the known radius ‒ the volume of a sphere is </a:t>
                </a:r>
                <a14:m>
                  <m:oMath xmlns:m="http://schemas.openxmlformats.org/officeDocument/2006/math">
                    <m:f>
                      <m:fPr>
                        <m:ctrlPr>
                          <a:rPr lang="en-US" i="1" dirty="0" smtClean="0">
                            <a:latin typeface="Cambria Math" panose="02040503050406030204" pitchFamily="18" charset="0"/>
                          </a:rPr>
                        </m:ctrlPr>
                      </m:fPr>
                      <m:num>
                        <m:r>
                          <a:rPr lang="en-US" b="0" i="1" dirty="0" smtClean="0">
                            <a:latin typeface="Cambria Math" panose="02040503050406030204" pitchFamily="18" charset="0"/>
                          </a:rPr>
                          <m:t>4</m:t>
                        </m:r>
                      </m:num>
                      <m:den>
                        <m:r>
                          <a:rPr lang="en-US" b="0" i="1" dirty="0" smtClean="0">
                            <a:latin typeface="Cambria Math" panose="02040503050406030204" pitchFamily="18" charset="0"/>
                          </a:rPr>
                          <m:t>3</m:t>
                        </m:r>
                      </m:den>
                    </m:f>
                    <m:sSup>
                      <m:sSupPr>
                        <m:ctrlPr>
                          <a:rPr lang="en-US" i="1" dirty="0" smtClean="0">
                            <a:latin typeface="Cambria Math" panose="02040503050406030204" pitchFamily="18" charset="0"/>
                          </a:rPr>
                        </m:ctrlPr>
                      </m:sSupPr>
                      <m:e>
                        <m:r>
                          <a:rPr lang="en-US" i="1" dirty="0" smtClean="0">
                            <a:latin typeface="Cambria Math" panose="02040503050406030204" pitchFamily="18" charset="0"/>
                            <a:ea typeface="Cambria Math" panose="02040503050406030204" pitchFamily="18" charset="0"/>
                          </a:rPr>
                          <m:t>𝜋</m:t>
                        </m:r>
                        <m:r>
                          <a:rPr lang="en-US" b="0" i="1" dirty="0" smtClean="0">
                            <a:latin typeface="Cambria Math" panose="02040503050406030204" pitchFamily="18" charset="0"/>
                            <a:ea typeface="Cambria Math" panose="02040503050406030204" pitchFamily="18" charset="0"/>
                          </a:rPr>
                          <m:t>𝑟</m:t>
                        </m:r>
                      </m:e>
                      <m:sup>
                        <m:r>
                          <a:rPr lang="en-US" b="0" i="1" dirty="0" smtClean="0">
                            <a:latin typeface="Cambria Math" panose="02040503050406030204" pitchFamily="18" charset="0"/>
                          </a:rPr>
                          <m:t>3</m:t>
                        </m:r>
                      </m:sup>
                    </m:sSup>
                  </m:oMath>
                </a14:m>
                <a:r>
                  <a:rPr lang="en-US" dirty="0"/>
                  <a:t>, where </a:t>
                </a:r>
                <a:r>
                  <a:rPr lang="en-US" i="1" dirty="0"/>
                  <a:t>r </a:t>
                </a:r>
                <a:r>
                  <a:rPr lang="en-US" dirty="0"/>
                  <a:t>is the radius of the sphere. </a:t>
                </a:r>
              </a:p>
            </p:txBody>
          </p:sp>
        </mc:Choice>
        <mc:Fallback xmlns="">
          <p:sp>
            <p:nvSpPr>
              <p:cNvPr id="22" name="Text Placeholder 21"/>
              <p:cNvSpPr>
                <a:spLocks noGrp="1" noRot="1" noChangeAspect="1" noMove="1" noResize="1" noEditPoints="1" noAdjustHandles="1" noChangeArrowheads="1" noChangeShapeType="1" noTextEdit="1"/>
              </p:cNvSpPr>
              <p:nvPr>
                <p:ph type="body" sz="quarter" idx="24"/>
              </p:nvPr>
            </p:nvSpPr>
            <p:spPr>
              <a:xfrm>
                <a:off x="0" y="2808514"/>
                <a:ext cx="9144000" cy="3276600"/>
              </a:xfrm>
              <a:blipFill>
                <a:blip r:embed="rId2"/>
                <a:stretch>
                  <a:fillRect l="-1333" t="-1862" b="-1676"/>
                </a:stretch>
              </a:blipFill>
            </p:spPr>
            <p:txBody>
              <a:bodyPr/>
              <a:lstStyle/>
              <a:p>
                <a:r>
                  <a:rPr lang="en-US">
                    <a:noFill/>
                  </a:rPr>
                  <a:t> </a:t>
                </a:r>
              </a:p>
            </p:txBody>
          </p:sp>
        </mc:Fallback>
      </mc:AlternateContent>
    </p:spTree>
    <p:extLst>
      <p:ext uri="{BB962C8B-B14F-4D97-AF65-F5344CB8AC3E}">
        <p14:creationId xmlns:p14="http://schemas.microsoft.com/office/powerpoint/2010/main" val="41295663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0"/>
            <a:ext cx="8932836" cy="457200"/>
          </a:xfrm>
        </p:spPr>
        <p:txBody>
          <a:bodyPr/>
          <a:lstStyle/>
          <a:p>
            <a:r>
              <a:rPr lang="en-US" dirty="0">
                <a:solidFill>
                  <a:schemeClr val="bg1">
                    <a:lumMod val="95000"/>
                  </a:schemeClr>
                </a:solidFill>
              </a:rPr>
              <a:t>20.2</a:t>
            </a:r>
            <a:r>
              <a:rPr lang="en-US" dirty="0"/>
              <a:t>	</a:t>
            </a:r>
            <a:r>
              <a:rPr lang="en-US" dirty="0">
                <a:solidFill>
                  <a:srgbClr val="CE171F"/>
                </a:solidFill>
                <a:latin typeface="Calibri"/>
              </a:rPr>
              <a:t>Nuclear Stability (2)</a:t>
            </a:r>
            <a:endParaRPr lang="en-US" dirty="0">
              <a:solidFill>
                <a:srgbClr val="CE171F"/>
              </a:solidFill>
            </a:endParaRPr>
          </a:p>
        </p:txBody>
      </p:sp>
      <p:sp>
        <p:nvSpPr>
          <p:cNvPr id="19" name="Text Placeholder 18"/>
          <p:cNvSpPr>
            <a:spLocks noGrp="1"/>
          </p:cNvSpPr>
          <p:nvPr>
            <p:ph type="body" sz="quarter" idx="22"/>
          </p:nvPr>
        </p:nvSpPr>
        <p:spPr>
          <a:xfrm>
            <a:off x="22403" y="1082036"/>
            <a:ext cx="9123218" cy="457200"/>
          </a:xfrm>
        </p:spPr>
        <p:txBody>
          <a:bodyPr/>
          <a:lstStyle/>
          <a:p>
            <a:pPr defTabSz="231775"/>
            <a:r>
              <a:rPr lang="en-US" dirty="0">
                <a:latin typeface="Calibri"/>
              </a:rPr>
              <a:t>Patterns of Nuclear Stability </a:t>
            </a:r>
          </a:p>
        </p:txBody>
      </p:sp>
      <mc:AlternateContent xmlns:mc="http://schemas.openxmlformats.org/markup-compatibility/2006" xmlns:a14="http://schemas.microsoft.com/office/drawing/2010/main">
        <mc:Choice Requires="a14">
          <p:sp>
            <p:nvSpPr>
              <p:cNvPr id="20" name="Text Placeholder 19"/>
              <p:cNvSpPr>
                <a:spLocks noGrp="1"/>
              </p:cNvSpPr>
              <p:nvPr>
                <p:ph type="body" sz="quarter" idx="23"/>
              </p:nvPr>
            </p:nvSpPr>
            <p:spPr>
              <a:xfrm>
                <a:off x="20781" y="1905000"/>
                <a:ext cx="9123219" cy="2895600"/>
              </a:xfrm>
            </p:spPr>
            <p:txBody>
              <a:bodyPr/>
              <a:lstStyle/>
              <a:p>
                <a:pPr indent="809625" defTabSz="114300">
                  <a:spcBef>
                    <a:spcPts val="1500"/>
                  </a:spcBef>
                  <a:spcAft>
                    <a:spcPts val="1000"/>
                  </a:spcAft>
                </a:pPr>
                <a14:m>
                  <m:oMathPara xmlns:m="http://schemas.openxmlformats.org/officeDocument/2006/math">
                    <m:oMathParaPr>
                      <m:jc m:val="left"/>
                    </m:oMathParaPr>
                    <m:oMath xmlns:m="http://schemas.openxmlformats.org/officeDocument/2006/math">
                      <m:r>
                        <a:rPr lang="en-US" sz="2500" b="0" i="1" smtClean="0">
                          <a:latin typeface="Cambria Math" panose="02040503050406030204" pitchFamily="18" charset="0"/>
                        </a:rPr>
                        <m:t>𝑟</m:t>
                      </m:r>
                      <m:r>
                        <a:rPr lang="en-US" sz="2500" b="0" i="1" smtClean="0">
                          <a:latin typeface="Cambria Math" panose="02040503050406030204" pitchFamily="18" charset="0"/>
                        </a:rPr>
                        <m:t>=</m:t>
                      </m:r>
                      <m:d>
                        <m:dPr>
                          <m:ctrlPr>
                            <a:rPr lang="en-US" sz="2500" b="0" i="1" smtClean="0">
                              <a:latin typeface="Cambria Math" panose="02040503050406030204" pitchFamily="18" charset="0"/>
                            </a:rPr>
                          </m:ctrlPr>
                        </m:dPr>
                        <m:e>
                          <m:r>
                            <a:rPr lang="en-US" sz="2500" b="0" i="0" smtClean="0">
                              <a:latin typeface="Cambria Math" panose="02040503050406030204" pitchFamily="18" charset="0"/>
                            </a:rPr>
                            <m:t>5</m:t>
                          </m:r>
                          <m:r>
                            <a:rPr lang="en-US" sz="2500" b="0" i="0" smtClean="0">
                              <a:latin typeface="Cambria Math" panose="02040503050406030204" pitchFamily="18" charset="0"/>
                              <a:ea typeface="Cambria Math" panose="02040503050406030204" pitchFamily="18" charset="0"/>
                            </a:rPr>
                            <m:t>×</m:t>
                          </m:r>
                          <m:sSup>
                            <m:sSupPr>
                              <m:ctrlPr>
                                <a:rPr lang="en-US" sz="2500" b="0" i="1" smtClean="0">
                                  <a:latin typeface="Cambria Math" panose="02040503050406030204" pitchFamily="18" charset="0"/>
                                  <a:ea typeface="Cambria Math" panose="02040503050406030204" pitchFamily="18" charset="0"/>
                                </a:rPr>
                              </m:ctrlPr>
                            </m:sSupPr>
                            <m:e>
                              <m:r>
                                <a:rPr lang="en-US" sz="2500" b="0" i="0" smtClean="0">
                                  <a:latin typeface="Cambria Math" panose="02040503050406030204" pitchFamily="18" charset="0"/>
                                  <a:ea typeface="Cambria Math" panose="02040503050406030204" pitchFamily="18" charset="0"/>
                                </a:rPr>
                                <m:t>10</m:t>
                              </m:r>
                            </m:e>
                            <m:sup>
                              <m:r>
                                <a:rPr lang="en-US" sz="2500" b="0" i="0" smtClean="0">
                                  <a:latin typeface="Cambria Math" panose="02040503050406030204" pitchFamily="18" charset="0"/>
                                  <a:ea typeface="Cambria Math" panose="02040503050406030204" pitchFamily="18" charset="0"/>
                                </a:rPr>
                                <m:t>−3</m:t>
                              </m:r>
                            </m:sup>
                          </m:sSup>
                          <m:r>
                            <m:rPr>
                              <m:sty m:val="p"/>
                            </m:rPr>
                            <a:rPr lang="en-US" sz="2500" b="0" i="0" smtClean="0">
                              <a:latin typeface="Cambria Math" panose="02040503050406030204" pitchFamily="18" charset="0"/>
                              <a:ea typeface="Cambria Math" panose="02040503050406030204" pitchFamily="18" charset="0"/>
                            </a:rPr>
                            <m:t>pm</m:t>
                          </m:r>
                        </m:e>
                      </m:d>
                      <m:d>
                        <m:dPr>
                          <m:ctrlPr>
                            <a:rPr lang="en-US" sz="2500" b="0" i="1" smtClean="0">
                              <a:latin typeface="Cambria Math" panose="02040503050406030204" pitchFamily="18" charset="0"/>
                            </a:rPr>
                          </m:ctrlPr>
                        </m:dPr>
                        <m:e>
                          <m:f>
                            <m:fPr>
                              <m:ctrlPr>
                                <a:rPr lang="en-US" sz="2500" b="0" i="1" smtClean="0">
                                  <a:latin typeface="Cambria Math" panose="02040503050406030204" pitchFamily="18" charset="0"/>
                                </a:rPr>
                              </m:ctrlPr>
                            </m:fPr>
                            <m:num>
                              <m:r>
                                <a:rPr lang="en-US" sz="2500" b="0" i="0" smtClean="0">
                                  <a:latin typeface="Cambria Math" panose="02040503050406030204" pitchFamily="18" charset="0"/>
                                </a:rPr>
                                <m:t>1</m:t>
                              </m:r>
                              <m:r>
                                <a:rPr lang="en-US" sz="2500" b="0" i="0" smtClean="0">
                                  <a:latin typeface="Cambria Math" panose="02040503050406030204" pitchFamily="18" charset="0"/>
                                  <a:ea typeface="Cambria Math" panose="02040503050406030204" pitchFamily="18" charset="0"/>
                                </a:rPr>
                                <m:t>×</m:t>
                              </m:r>
                              <m:sSup>
                                <m:sSupPr>
                                  <m:ctrlPr>
                                    <a:rPr lang="en-US" sz="2500" b="0" i="1" smtClean="0">
                                      <a:latin typeface="Cambria Math" panose="02040503050406030204" pitchFamily="18" charset="0"/>
                                      <a:ea typeface="Cambria Math" panose="02040503050406030204" pitchFamily="18" charset="0"/>
                                    </a:rPr>
                                  </m:ctrlPr>
                                </m:sSupPr>
                                <m:e>
                                  <m:r>
                                    <a:rPr lang="en-US" sz="2500" b="0" i="0" smtClean="0">
                                      <a:latin typeface="Cambria Math" panose="02040503050406030204" pitchFamily="18" charset="0"/>
                                      <a:ea typeface="Cambria Math" panose="02040503050406030204" pitchFamily="18" charset="0"/>
                                    </a:rPr>
                                    <m:t>10</m:t>
                                  </m:r>
                                </m:e>
                                <m:sup>
                                  <m:r>
                                    <a:rPr lang="en-US" sz="2500" b="0" i="0" smtClean="0">
                                      <a:latin typeface="Cambria Math" panose="02040503050406030204" pitchFamily="18" charset="0"/>
                                      <a:ea typeface="Cambria Math" panose="02040503050406030204" pitchFamily="18" charset="0"/>
                                    </a:rPr>
                                    <m:t>−12</m:t>
                                  </m:r>
                                </m:sup>
                              </m:sSup>
                              <m:r>
                                <m:rPr>
                                  <m:sty m:val="p"/>
                                </m:rPr>
                                <a:rPr lang="en-US" sz="2500" b="0" i="0" smtClean="0">
                                  <a:latin typeface="Cambria Math" panose="02040503050406030204" pitchFamily="18" charset="0"/>
                                  <a:ea typeface="Cambria Math" panose="02040503050406030204" pitchFamily="18" charset="0"/>
                                </a:rPr>
                                <m:t>m</m:t>
                              </m:r>
                            </m:num>
                            <m:den>
                              <m:r>
                                <a:rPr lang="en-US" sz="2500" b="0" i="0" smtClean="0">
                                  <a:latin typeface="Cambria Math" panose="02040503050406030204" pitchFamily="18" charset="0"/>
                                </a:rPr>
                                <m:t>1 </m:t>
                              </m:r>
                              <m:r>
                                <m:rPr>
                                  <m:sty m:val="p"/>
                                </m:rPr>
                                <a:rPr lang="en-US" sz="2500" b="0" i="0" smtClean="0">
                                  <a:latin typeface="Cambria Math" panose="02040503050406030204" pitchFamily="18" charset="0"/>
                                </a:rPr>
                                <m:t>pm</m:t>
                              </m:r>
                            </m:den>
                          </m:f>
                        </m:e>
                      </m:d>
                      <m:d>
                        <m:dPr>
                          <m:ctrlPr>
                            <a:rPr lang="en-US" sz="2500" b="0" i="1" smtClean="0">
                              <a:latin typeface="Cambria Math" panose="02040503050406030204" pitchFamily="18" charset="0"/>
                            </a:rPr>
                          </m:ctrlPr>
                        </m:dPr>
                        <m:e>
                          <m:f>
                            <m:fPr>
                              <m:ctrlPr>
                                <a:rPr lang="en-US" sz="2500" b="0" i="1" smtClean="0">
                                  <a:latin typeface="Cambria Math" panose="02040503050406030204" pitchFamily="18" charset="0"/>
                                </a:rPr>
                              </m:ctrlPr>
                            </m:fPr>
                            <m:num>
                              <m:r>
                                <a:rPr lang="en-US" sz="2500" b="0" i="0" smtClean="0">
                                  <a:latin typeface="Cambria Math" panose="02040503050406030204" pitchFamily="18" charset="0"/>
                                </a:rPr>
                                <m:t>100 </m:t>
                              </m:r>
                              <m:r>
                                <m:rPr>
                                  <m:sty m:val="p"/>
                                </m:rPr>
                                <a:rPr lang="en-US" sz="2500" b="0" i="0" smtClean="0">
                                  <a:latin typeface="Cambria Math" panose="02040503050406030204" pitchFamily="18" charset="0"/>
                                </a:rPr>
                                <m:t>cm</m:t>
                              </m:r>
                            </m:num>
                            <m:den>
                              <m:r>
                                <a:rPr lang="en-US" sz="2500" b="0" i="0" smtClean="0">
                                  <a:latin typeface="Cambria Math" panose="02040503050406030204" pitchFamily="18" charset="0"/>
                                </a:rPr>
                                <m:t>1 </m:t>
                              </m:r>
                              <m:r>
                                <m:rPr>
                                  <m:sty m:val="p"/>
                                </m:rPr>
                                <a:rPr lang="en-US" sz="2500" b="0" i="0" smtClean="0">
                                  <a:latin typeface="Cambria Math" panose="02040503050406030204" pitchFamily="18" charset="0"/>
                                </a:rPr>
                                <m:t>m</m:t>
                              </m:r>
                            </m:den>
                          </m:f>
                        </m:e>
                      </m:d>
                      <m:r>
                        <a:rPr lang="en-US" sz="2500" b="0" i="1" smtClean="0">
                          <a:latin typeface="Cambria Math" panose="02040503050406030204" pitchFamily="18" charset="0"/>
                          <a:ea typeface="Cambria Math" panose="02040503050406030204" pitchFamily="18" charset="0"/>
                        </a:rPr>
                        <m:t>=5×</m:t>
                      </m:r>
                      <m:sSup>
                        <m:sSupPr>
                          <m:ctrlPr>
                            <a:rPr lang="en-US" sz="2500" b="0" i="1" smtClean="0">
                              <a:latin typeface="Cambria Math" panose="02040503050406030204" pitchFamily="18" charset="0"/>
                              <a:ea typeface="Cambria Math" panose="02040503050406030204" pitchFamily="18" charset="0"/>
                            </a:rPr>
                          </m:ctrlPr>
                        </m:sSupPr>
                        <m:e>
                          <m:r>
                            <a:rPr lang="en-US" sz="2500" b="0" i="1" smtClean="0">
                              <a:latin typeface="Cambria Math" panose="02040503050406030204" pitchFamily="18" charset="0"/>
                              <a:ea typeface="Cambria Math" panose="02040503050406030204" pitchFamily="18" charset="0"/>
                            </a:rPr>
                            <m:t>10</m:t>
                          </m:r>
                        </m:e>
                        <m:sup>
                          <m:r>
                            <a:rPr lang="en-US" sz="2500" b="0" i="1" smtClean="0">
                              <a:latin typeface="Cambria Math" panose="02040503050406030204" pitchFamily="18" charset="0"/>
                              <a:ea typeface="Cambria Math" panose="02040503050406030204" pitchFamily="18" charset="0"/>
                            </a:rPr>
                            <m:t>−13</m:t>
                          </m:r>
                        </m:sup>
                      </m:sSup>
                      <m:r>
                        <m:rPr>
                          <m:sty m:val="p"/>
                        </m:rPr>
                        <a:rPr lang="en-US" sz="2500" b="0" i="0" smtClean="0">
                          <a:latin typeface="Cambria Math" panose="02040503050406030204" pitchFamily="18" charset="0"/>
                          <a:ea typeface="Cambria Math" panose="02040503050406030204" pitchFamily="18" charset="0"/>
                        </a:rPr>
                        <m:t>cm</m:t>
                      </m:r>
                    </m:oMath>
                  </m:oMathPara>
                </a14:m>
                <a:endParaRPr lang="en-US" sz="2500" b="0" i="0" dirty="0">
                  <a:latin typeface="Cambria Math" panose="02040503050406030204" pitchFamily="18" charset="0"/>
                  <a:ea typeface="Cambria Math" panose="02040503050406030204" pitchFamily="18" charset="0"/>
                </a:endParaRPr>
              </a:p>
              <a:p>
                <a:pPr indent="914400" defTabSz="114300">
                  <a:spcBef>
                    <a:spcPts val="1500"/>
                  </a:spcBef>
                  <a:spcAft>
                    <a:spcPts val="500"/>
                  </a:spcAft>
                </a:pPr>
                <a14:m>
                  <m:oMathPara xmlns:m="http://schemas.openxmlformats.org/officeDocument/2006/math">
                    <m:oMathParaPr>
                      <m:jc m:val="centerGroup"/>
                    </m:oMathParaPr>
                    <m:oMath xmlns:m="http://schemas.openxmlformats.org/officeDocument/2006/math">
                      <m:r>
                        <m:rPr>
                          <m:sty m:val="p"/>
                        </m:rPr>
                        <a:rPr lang="en-US" b="0" i="0" smtClean="0">
                          <a:latin typeface="Cambria Math" panose="02040503050406030204" pitchFamily="18" charset="0"/>
                        </a:rPr>
                        <m:t>density</m:t>
                      </m:r>
                      <m:r>
                        <a:rPr lang="en-US" b="0" i="0" smtClean="0">
                          <a:latin typeface="Cambria Math" panose="02040503050406030204" pitchFamily="18" charset="0"/>
                          <a:ea typeface="Cambria Math" panose="02040503050406030204" pitchFamily="18" charset="0"/>
                        </a:rPr>
                        <m:t>=</m:t>
                      </m:r>
                      <m:f>
                        <m:fPr>
                          <m:ctrlPr>
                            <a:rPr lang="en-US" b="0" i="1" smtClean="0">
                              <a:latin typeface="Cambria Math" panose="02040503050406030204" pitchFamily="18" charset="0"/>
                              <a:ea typeface="Cambria Math" panose="02040503050406030204" pitchFamily="18" charset="0"/>
                            </a:rPr>
                          </m:ctrlPr>
                        </m:fPr>
                        <m:num>
                          <m:r>
                            <m:rPr>
                              <m:sty m:val="p"/>
                            </m:rPr>
                            <a:rPr lang="en-US" b="0" i="0" smtClean="0">
                              <a:latin typeface="Cambria Math" panose="02040503050406030204" pitchFamily="18" charset="0"/>
                              <a:ea typeface="Cambria Math" panose="02040503050406030204" pitchFamily="18" charset="0"/>
                            </a:rPr>
                            <m:t>mass</m:t>
                          </m:r>
                        </m:num>
                        <m:den>
                          <m:r>
                            <m:rPr>
                              <m:sty m:val="p"/>
                            </m:rPr>
                            <a:rPr lang="en-US" b="0" i="0" smtClean="0">
                              <a:latin typeface="Cambria Math" panose="02040503050406030204" pitchFamily="18" charset="0"/>
                              <a:ea typeface="Cambria Math" panose="02040503050406030204" pitchFamily="18" charset="0"/>
                            </a:rPr>
                            <m:t>volume</m:t>
                          </m:r>
                        </m:den>
                      </m:f>
                      <m:r>
                        <a:rPr lang="en-US" b="0" i="1" smtClean="0">
                          <a:latin typeface="Cambria Math" panose="02040503050406030204" pitchFamily="18" charset="0"/>
                          <a:ea typeface="Cambria Math" panose="02040503050406030204" pitchFamily="18" charset="0"/>
                        </a:rPr>
                        <m:t>=</m:t>
                      </m:r>
                      <m:f>
                        <m:fPr>
                          <m:ctrlPr>
                            <a:rPr lang="en-US" b="0" i="1" smtClean="0">
                              <a:latin typeface="Cambria Math" panose="02040503050406030204" pitchFamily="18" charset="0"/>
                              <a:ea typeface="Cambria Math" panose="02040503050406030204" pitchFamily="18" charset="0"/>
                            </a:rPr>
                          </m:ctrlPr>
                        </m:fPr>
                        <m:num>
                          <m:r>
                            <a:rPr lang="en-US" b="0" i="1" smtClean="0">
                              <a:latin typeface="Cambria Math" panose="02040503050406030204" pitchFamily="18" charset="0"/>
                              <a:ea typeface="Cambria Math" panose="02040503050406030204" pitchFamily="18" charset="0"/>
                            </a:rPr>
                            <m:t>1×</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10</m:t>
                              </m:r>
                            </m:e>
                            <m:sup>
                              <m:r>
                                <a:rPr lang="en-US" b="0" i="1" smtClean="0">
                                  <a:latin typeface="Cambria Math" panose="02040503050406030204" pitchFamily="18" charset="0"/>
                                  <a:ea typeface="Cambria Math" panose="02040503050406030204" pitchFamily="18" charset="0"/>
                                </a:rPr>
                                <m:t>−22</m:t>
                              </m:r>
                            </m:sup>
                          </m:sSup>
                          <m:r>
                            <a:rPr lang="en-US" b="0" i="1" smtClean="0">
                              <a:latin typeface="Cambria Math" panose="02040503050406030204" pitchFamily="18" charset="0"/>
                              <a:ea typeface="Cambria Math" panose="02040503050406030204" pitchFamily="18" charset="0"/>
                            </a:rPr>
                            <m:t>𝑔</m:t>
                          </m:r>
                        </m:num>
                        <m:den>
                          <m:box>
                            <m:boxPr>
                              <m:ctrlPr>
                                <a:rPr lang="en-US" b="0" i="1" smtClean="0">
                                  <a:latin typeface="Cambria Math" panose="02040503050406030204" pitchFamily="18" charset="0"/>
                                  <a:ea typeface="Cambria Math" panose="02040503050406030204" pitchFamily="18" charset="0"/>
                                </a:rPr>
                              </m:ctrlPr>
                            </m:boxPr>
                            <m:e>
                              <m:argPr>
                                <m:argSz m:val="-1"/>
                              </m:argPr>
                              <m:f>
                                <m:fPr>
                                  <m:ctrlPr>
                                    <a:rPr lang="en-US" b="0" i="1" smtClean="0">
                                      <a:latin typeface="Cambria Math" panose="02040503050406030204" pitchFamily="18" charset="0"/>
                                      <a:ea typeface="Cambria Math" panose="02040503050406030204" pitchFamily="18" charset="0"/>
                                    </a:rPr>
                                  </m:ctrlPr>
                                </m:fPr>
                                <m:num>
                                  <m:r>
                                    <a:rPr lang="en-US" b="0" i="1" smtClean="0">
                                      <a:latin typeface="Cambria Math" panose="02040503050406030204" pitchFamily="18" charset="0"/>
                                      <a:ea typeface="Cambria Math" panose="02040503050406030204" pitchFamily="18" charset="0"/>
                                    </a:rPr>
                                    <m:t>4</m:t>
                                  </m:r>
                                </m:num>
                                <m:den>
                                  <m:r>
                                    <a:rPr lang="en-US" b="0" i="1" smtClean="0">
                                      <a:latin typeface="Cambria Math" panose="02040503050406030204" pitchFamily="18" charset="0"/>
                                      <a:ea typeface="Cambria Math" panose="02040503050406030204" pitchFamily="18" charset="0"/>
                                    </a:rPr>
                                    <m:t>3</m:t>
                                  </m:r>
                                </m:den>
                              </m:f>
                              <m:sSup>
                                <m:sSupPr>
                                  <m:ctrlPr>
                                    <a:rPr lang="en-US" b="0"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π</m:t>
                                  </m:r>
                                  <m:r>
                                    <a:rPr lang="en-US" b="0" i="1" smtClean="0">
                                      <a:latin typeface="Cambria Math" panose="02040503050406030204" pitchFamily="18" charset="0"/>
                                      <a:ea typeface="Cambria Math" panose="02040503050406030204" pitchFamily="18" charset="0"/>
                                    </a:rPr>
                                    <m:t>𝑟</m:t>
                                  </m:r>
                                </m:e>
                                <m:sup>
                                  <m:r>
                                    <a:rPr lang="en-US" b="0" i="1" smtClean="0">
                                      <a:latin typeface="Cambria Math" panose="02040503050406030204" pitchFamily="18" charset="0"/>
                                      <a:ea typeface="Cambria Math" panose="02040503050406030204" pitchFamily="18" charset="0"/>
                                    </a:rPr>
                                    <m:t>3</m:t>
                                  </m:r>
                                </m:sup>
                              </m:sSup>
                            </m:e>
                          </m:box>
                        </m:den>
                      </m:f>
                      <m:r>
                        <a:rPr lang="en-US" b="0" i="1" smtClean="0">
                          <a:latin typeface="Cambria Math" panose="02040503050406030204" pitchFamily="18" charset="0"/>
                          <a:ea typeface="Cambria Math" panose="02040503050406030204" pitchFamily="18" charset="0"/>
                        </a:rPr>
                        <m:t>=</m:t>
                      </m:r>
                      <m:f>
                        <m:fPr>
                          <m:ctrlPr>
                            <a:rPr lang="en-US" b="0" i="1" smtClean="0">
                              <a:latin typeface="Cambria Math" panose="02040503050406030204" pitchFamily="18" charset="0"/>
                              <a:ea typeface="Cambria Math" panose="02040503050406030204" pitchFamily="18" charset="0"/>
                            </a:rPr>
                          </m:ctrlPr>
                        </m:fPr>
                        <m:num>
                          <m:r>
                            <a:rPr lang="en-US" b="0" i="1" smtClean="0">
                              <a:latin typeface="Cambria Math" panose="02040503050406030204" pitchFamily="18" charset="0"/>
                              <a:ea typeface="Cambria Math" panose="02040503050406030204" pitchFamily="18" charset="0"/>
                            </a:rPr>
                            <m:t>1×</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10</m:t>
                              </m:r>
                            </m:e>
                            <m:sup>
                              <m:r>
                                <a:rPr lang="en-US" b="0" i="1" smtClean="0">
                                  <a:latin typeface="Cambria Math" panose="02040503050406030204" pitchFamily="18" charset="0"/>
                                  <a:ea typeface="Cambria Math" panose="02040503050406030204" pitchFamily="18" charset="0"/>
                                </a:rPr>
                                <m:t>−12</m:t>
                              </m:r>
                            </m:sup>
                          </m:sSup>
                          <m:r>
                            <a:rPr lang="en-US" b="0" i="1" smtClean="0">
                              <a:latin typeface="Cambria Math" panose="02040503050406030204" pitchFamily="18" charset="0"/>
                              <a:ea typeface="Cambria Math" panose="02040503050406030204" pitchFamily="18" charset="0"/>
                            </a:rPr>
                            <m:t>𝑔</m:t>
                          </m:r>
                        </m:num>
                        <m:den>
                          <m:f>
                            <m:fPr>
                              <m:ctrlPr>
                                <a:rPr lang="en-US" b="0" i="1" smtClean="0">
                                  <a:latin typeface="Cambria Math" panose="02040503050406030204" pitchFamily="18" charset="0"/>
                                  <a:ea typeface="Cambria Math" panose="02040503050406030204" pitchFamily="18" charset="0"/>
                                </a:rPr>
                              </m:ctrlPr>
                            </m:fPr>
                            <m:num>
                              <m:r>
                                <a:rPr lang="en-US" b="0" i="1" smtClean="0">
                                  <a:latin typeface="Cambria Math" panose="02040503050406030204" pitchFamily="18" charset="0"/>
                                  <a:ea typeface="Cambria Math" panose="02040503050406030204" pitchFamily="18" charset="0"/>
                                </a:rPr>
                                <m:t>4</m:t>
                              </m:r>
                            </m:num>
                            <m:den>
                              <m:r>
                                <a:rPr lang="en-US" b="0" i="1" smtClean="0">
                                  <a:latin typeface="Cambria Math" panose="02040503050406030204" pitchFamily="18" charset="0"/>
                                  <a:ea typeface="Cambria Math" panose="02040503050406030204" pitchFamily="18" charset="0"/>
                                </a:rPr>
                                <m:t>3</m:t>
                              </m:r>
                            </m:den>
                          </m:f>
                          <m:r>
                            <m:rPr>
                              <m:sty m:val="p"/>
                            </m:rPr>
                            <a:rPr lang="en-US" b="0" i="0" smtClean="0">
                              <a:latin typeface="Cambria Math" panose="02040503050406030204" pitchFamily="18" charset="0"/>
                              <a:ea typeface="Cambria Math" panose="02040503050406030204" pitchFamily="18" charset="0"/>
                            </a:rPr>
                            <m:t>π</m:t>
                          </m:r>
                          <m:sSup>
                            <m:sSupPr>
                              <m:ctrlPr>
                                <a:rPr lang="en-US" b="0" i="1" smtClean="0">
                                  <a:latin typeface="Cambria Math" panose="02040503050406030204" pitchFamily="18" charset="0"/>
                                  <a:ea typeface="Cambria Math" panose="02040503050406030204" pitchFamily="18" charset="0"/>
                                </a:rPr>
                              </m:ctrlPr>
                            </m:sSupPr>
                            <m:e>
                              <m:d>
                                <m:dPr>
                                  <m:ctrlPr>
                                    <a:rPr lang="en-US" i="1">
                                      <a:latin typeface="Cambria Math" panose="02040503050406030204" pitchFamily="18" charset="0"/>
                                      <a:ea typeface="Cambria Math" panose="02040503050406030204" pitchFamily="18" charset="0"/>
                                    </a:rPr>
                                  </m:ctrlPr>
                                </m:dPr>
                                <m:e>
                                  <m:r>
                                    <a:rPr lang="en-US">
                                      <a:latin typeface="Cambria Math" panose="02040503050406030204" pitchFamily="18" charset="0"/>
                                      <a:ea typeface="Cambria Math" panose="02040503050406030204" pitchFamily="18" charset="0"/>
                                    </a:rPr>
                                    <m:t>5×</m:t>
                                  </m:r>
                                  <m:sSup>
                                    <m:sSupPr>
                                      <m:ctrlPr>
                                        <a:rPr lang="en-US" i="1">
                                          <a:latin typeface="Cambria Math" panose="02040503050406030204" pitchFamily="18" charset="0"/>
                                          <a:ea typeface="Cambria Math" panose="02040503050406030204" pitchFamily="18" charset="0"/>
                                        </a:rPr>
                                      </m:ctrlPr>
                                    </m:sSupPr>
                                    <m:e>
                                      <m:r>
                                        <a:rPr lang="en-US">
                                          <a:latin typeface="Cambria Math" panose="02040503050406030204" pitchFamily="18" charset="0"/>
                                          <a:ea typeface="Cambria Math" panose="02040503050406030204" pitchFamily="18" charset="0"/>
                                        </a:rPr>
                                        <m:t>10</m:t>
                                      </m:r>
                                    </m:e>
                                    <m:sup>
                                      <m:r>
                                        <a:rPr lang="en-US">
                                          <a:latin typeface="Cambria Math" panose="02040503050406030204" pitchFamily="18" charset="0"/>
                                          <a:ea typeface="Cambria Math" panose="02040503050406030204" pitchFamily="18" charset="0"/>
                                        </a:rPr>
                                        <m:t>−13</m:t>
                                      </m:r>
                                    </m:sup>
                                  </m:sSup>
                                  <m:r>
                                    <m:rPr>
                                      <m:sty m:val="p"/>
                                    </m:rPr>
                                    <a:rPr lang="en-US">
                                      <a:latin typeface="Cambria Math" panose="02040503050406030204" pitchFamily="18" charset="0"/>
                                      <a:ea typeface="Cambria Math" panose="02040503050406030204" pitchFamily="18" charset="0"/>
                                    </a:rPr>
                                    <m:t>cm</m:t>
                                  </m:r>
                                </m:e>
                              </m:d>
                            </m:e>
                            <m:sup>
                              <m:r>
                                <a:rPr lang="en-US" b="0" i="1" smtClean="0">
                                  <a:latin typeface="Cambria Math" panose="02040503050406030204" pitchFamily="18" charset="0"/>
                                  <a:ea typeface="Cambria Math" panose="02040503050406030204" pitchFamily="18" charset="0"/>
                                </a:rPr>
                                <m:t>3</m:t>
                              </m:r>
                            </m:sup>
                          </m:sSup>
                        </m:den>
                      </m:f>
                    </m:oMath>
                  </m:oMathPara>
                </a14:m>
                <a:endParaRPr lang="en-US" i="1" dirty="0">
                  <a:latin typeface="Cambria Math" panose="02040503050406030204" pitchFamily="18" charset="0"/>
                  <a:ea typeface="Cambria Math" panose="02040503050406030204" pitchFamily="18" charset="0"/>
                </a:endParaRPr>
              </a:p>
              <a:p>
                <a:pPr indent="1317625" defTabSz="457200">
                  <a:spcBef>
                    <a:spcPts val="0"/>
                  </a:spcBef>
                  <a:spcAft>
                    <a:spcPts val="1500"/>
                  </a:spcAft>
                </a:pPr>
                <a14:m>
                  <m:oMath xmlns:m="http://schemas.openxmlformats.org/officeDocument/2006/math">
                    <m:r>
                      <a:rPr lang="en-US"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2×</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10</m:t>
                        </m:r>
                      </m:e>
                      <m:sup>
                        <m:r>
                          <a:rPr lang="en-US" b="0" i="1" smtClean="0">
                            <a:latin typeface="Cambria Math" panose="02040503050406030204" pitchFamily="18" charset="0"/>
                            <a:ea typeface="Cambria Math" panose="02040503050406030204" pitchFamily="18" charset="0"/>
                          </a:rPr>
                          <m:t>14</m:t>
                        </m:r>
                      </m:sup>
                    </m:sSup>
                    <m:r>
                      <a:rPr lang="en-US" b="0" i="0" smtClean="0">
                        <a:latin typeface="Cambria Math" panose="02040503050406030204" pitchFamily="18" charset="0"/>
                        <a:ea typeface="Cambria Math" panose="02040503050406030204" pitchFamily="18" charset="0"/>
                      </a:rPr>
                      <m:t> </m:t>
                    </m:r>
                    <m:r>
                      <m:rPr>
                        <m:sty m:val="p"/>
                      </m:rPr>
                      <a:rPr lang="en-US" b="0" i="0" smtClean="0">
                        <a:latin typeface="Cambria Math" panose="02040503050406030204" pitchFamily="18" charset="0"/>
                        <a:ea typeface="Cambria Math" panose="02040503050406030204" pitchFamily="18" charset="0"/>
                      </a:rPr>
                      <m:t>g</m:t>
                    </m:r>
                    <m:r>
                      <a:rPr lang="en-US" b="0" i="0"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cm</m:t>
                        </m:r>
                      </m:e>
                      <m:sup>
                        <m:r>
                          <a:rPr lang="en-US" b="0" i="0" smtClean="0">
                            <a:latin typeface="Cambria Math" panose="02040503050406030204" pitchFamily="18" charset="0"/>
                            <a:ea typeface="Cambria Math" panose="02040503050406030204" pitchFamily="18" charset="0"/>
                          </a:rPr>
                          <m:t>3</m:t>
                        </m:r>
                      </m:sup>
                    </m:sSup>
                  </m:oMath>
                </a14:m>
                <a:r>
                  <a:rPr lang="en-US" dirty="0"/>
                  <a:t>	</a:t>
                </a:r>
              </a:p>
            </p:txBody>
          </p:sp>
        </mc:Choice>
        <mc:Fallback xmlns="">
          <p:sp>
            <p:nvSpPr>
              <p:cNvPr id="20" name="Text Placeholder 19"/>
              <p:cNvSpPr>
                <a:spLocks noGrp="1" noRot="1" noChangeAspect="1" noMove="1" noResize="1" noEditPoints="1" noAdjustHandles="1" noChangeArrowheads="1" noChangeShapeType="1" noTextEdit="1"/>
              </p:cNvSpPr>
              <p:nvPr>
                <p:ph type="body" sz="quarter" idx="23"/>
              </p:nvPr>
            </p:nvSpPr>
            <p:spPr>
              <a:xfrm>
                <a:off x="20781" y="1905000"/>
                <a:ext cx="9123219" cy="2895600"/>
              </a:xfr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1" name="Text Placeholder 20"/>
              <p:cNvSpPr>
                <a:spLocks noGrp="1"/>
              </p:cNvSpPr>
              <p:nvPr>
                <p:ph type="body" sz="quarter" idx="24"/>
              </p:nvPr>
            </p:nvSpPr>
            <p:spPr>
              <a:xfrm>
                <a:off x="-2023" y="4954621"/>
                <a:ext cx="9146023" cy="1143000"/>
              </a:xfrm>
            </p:spPr>
            <p:txBody>
              <a:bodyPr/>
              <a:lstStyle/>
              <a:p>
                <a:r>
                  <a:rPr lang="en-US" dirty="0"/>
                  <a:t>The average atomic nucleus is roughly </a:t>
                </a:r>
                <a14:m>
                  <m:oMath xmlns:m="http://schemas.openxmlformats.org/officeDocument/2006/math">
                    <m:r>
                      <a:rPr lang="en-US" i="1" dirty="0" smtClean="0">
                        <a:latin typeface="Cambria Math" panose="02040503050406030204" pitchFamily="18" charset="0"/>
                      </a:rPr>
                      <m:t>9×10</m:t>
                    </m:r>
                    <m:r>
                      <a:rPr lang="en-US" i="1" baseline="30000" dirty="0" smtClean="0">
                        <a:latin typeface="Cambria Math" panose="02040503050406030204" pitchFamily="18" charset="0"/>
                      </a:rPr>
                      <m:t>12</m:t>
                    </m:r>
                  </m:oMath>
                </a14:m>
                <a:r>
                  <a:rPr lang="en-US" dirty="0"/>
                  <a:t> (or 9 </a:t>
                </a:r>
                <a:r>
                  <a:rPr lang="en-US" i="1" dirty="0"/>
                  <a:t>trillion)</a:t>
                </a:r>
                <a:r>
                  <a:rPr lang="en-US" dirty="0"/>
                  <a:t> times as dense as the densest element known! </a:t>
                </a:r>
              </a:p>
            </p:txBody>
          </p:sp>
        </mc:Choice>
        <mc:Fallback xmlns="">
          <p:sp>
            <p:nvSpPr>
              <p:cNvPr id="21" name="Text Placeholder 20"/>
              <p:cNvSpPr>
                <a:spLocks noGrp="1" noRot="1" noChangeAspect="1" noMove="1" noResize="1" noEditPoints="1" noAdjustHandles="1" noChangeArrowheads="1" noChangeShapeType="1" noTextEdit="1"/>
              </p:cNvSpPr>
              <p:nvPr>
                <p:ph type="body" sz="quarter" idx="24"/>
              </p:nvPr>
            </p:nvSpPr>
            <p:spPr>
              <a:xfrm>
                <a:off x="-2023" y="4954621"/>
                <a:ext cx="9146023" cy="1143000"/>
              </a:xfrm>
              <a:blipFill>
                <a:blip r:embed="rId4"/>
                <a:stretch>
                  <a:fillRect l="-1400" t="-5348"/>
                </a:stretch>
              </a:blipFill>
            </p:spPr>
            <p:txBody>
              <a:bodyPr/>
              <a:lstStyle/>
              <a:p>
                <a:r>
                  <a:rPr lang="en-US">
                    <a:noFill/>
                  </a:rPr>
                  <a:t> </a:t>
                </a:r>
              </a:p>
            </p:txBody>
          </p:sp>
        </mc:Fallback>
      </mc:AlternateContent>
    </p:spTree>
    <p:extLst>
      <p:ext uri="{BB962C8B-B14F-4D97-AF65-F5344CB8AC3E}">
        <p14:creationId xmlns:p14="http://schemas.microsoft.com/office/powerpoint/2010/main" val="30854852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0"/>
            <a:ext cx="8953500" cy="457200"/>
          </a:xfrm>
        </p:spPr>
        <p:txBody>
          <a:bodyPr/>
          <a:lstStyle/>
          <a:p>
            <a:r>
              <a:rPr lang="en-US" dirty="0">
                <a:solidFill>
                  <a:schemeClr val="bg1">
                    <a:lumMod val="95000"/>
                  </a:schemeClr>
                </a:solidFill>
              </a:rPr>
              <a:t>20.2</a:t>
            </a:r>
            <a:r>
              <a:rPr lang="en-US" dirty="0"/>
              <a:t>	</a:t>
            </a:r>
            <a:r>
              <a:rPr lang="en-US" dirty="0">
                <a:solidFill>
                  <a:srgbClr val="CE171F"/>
                </a:solidFill>
                <a:latin typeface="Calibri"/>
              </a:rPr>
              <a:t>Nuclear Stability (3)</a:t>
            </a:r>
            <a:endParaRPr lang="en-US" dirty="0">
              <a:solidFill>
                <a:srgbClr val="CE171F"/>
              </a:solidFill>
            </a:endParaRPr>
          </a:p>
        </p:txBody>
      </p:sp>
      <p:sp>
        <p:nvSpPr>
          <p:cNvPr id="19" name="Text Placeholder 18"/>
          <p:cNvSpPr>
            <a:spLocks noGrp="1"/>
          </p:cNvSpPr>
          <p:nvPr>
            <p:ph type="body" sz="quarter" idx="22"/>
          </p:nvPr>
        </p:nvSpPr>
        <p:spPr>
          <a:xfrm>
            <a:off x="22403" y="1082036"/>
            <a:ext cx="9144000" cy="457200"/>
          </a:xfrm>
        </p:spPr>
        <p:txBody>
          <a:bodyPr/>
          <a:lstStyle/>
          <a:p>
            <a:r>
              <a:rPr lang="en-US" dirty="0">
                <a:latin typeface="Calibri"/>
              </a:rPr>
              <a:t>Patterns of Nuclear Stability </a:t>
            </a:r>
          </a:p>
        </p:txBody>
      </p:sp>
      <p:sp>
        <p:nvSpPr>
          <p:cNvPr id="20" name="Text Placeholder 19"/>
          <p:cNvSpPr>
            <a:spLocks noGrp="1"/>
          </p:cNvSpPr>
          <p:nvPr>
            <p:ph type="body" sz="quarter" idx="23"/>
          </p:nvPr>
        </p:nvSpPr>
        <p:spPr>
          <a:xfrm>
            <a:off x="0" y="1765852"/>
            <a:ext cx="9144000" cy="4055269"/>
          </a:xfrm>
        </p:spPr>
        <p:txBody>
          <a:bodyPr/>
          <a:lstStyle/>
          <a:p>
            <a:pPr>
              <a:spcBef>
                <a:spcPts val="0"/>
              </a:spcBef>
              <a:spcAft>
                <a:spcPts val="3300"/>
              </a:spcAft>
            </a:pPr>
            <a:r>
              <a:rPr lang="en-US" dirty="0"/>
              <a:t>From </a:t>
            </a:r>
            <a:r>
              <a:rPr lang="en-US" i="1" dirty="0"/>
              <a:t>Coulomb’s law</a:t>
            </a:r>
            <a:r>
              <a:rPr lang="en-US" dirty="0"/>
              <a:t>,</a:t>
            </a:r>
            <a:r>
              <a:rPr lang="en-US" i="1" dirty="0"/>
              <a:t> </a:t>
            </a:r>
            <a:r>
              <a:rPr lang="en-US" dirty="0"/>
              <a:t>we know that like charges repel and unlike charges attract one another. </a:t>
            </a:r>
          </a:p>
          <a:p>
            <a:pPr>
              <a:spcBef>
                <a:spcPts val="0"/>
              </a:spcBef>
              <a:spcAft>
                <a:spcPts val="2800"/>
              </a:spcAft>
            </a:pPr>
            <a:r>
              <a:rPr lang="en-US" dirty="0"/>
              <a:t>The stability of any nucleus is determined by the difference between coulombic repulsion and the short-range attraction.</a:t>
            </a:r>
          </a:p>
        </p:txBody>
      </p:sp>
    </p:spTree>
    <p:extLst>
      <p:ext uri="{BB962C8B-B14F-4D97-AF65-F5344CB8AC3E}">
        <p14:creationId xmlns:p14="http://schemas.microsoft.com/office/powerpoint/2010/main" val="32038499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7213"/>
            <a:ext cx="8953500" cy="495300"/>
          </a:xfrm>
        </p:spPr>
        <p:txBody>
          <a:bodyPr/>
          <a:lstStyle/>
          <a:p>
            <a:r>
              <a:rPr lang="en-US" dirty="0">
                <a:solidFill>
                  <a:schemeClr val="bg1">
                    <a:lumMod val="95000"/>
                  </a:schemeClr>
                </a:solidFill>
              </a:rPr>
              <a:t>20.2</a:t>
            </a:r>
            <a:r>
              <a:rPr lang="en-US" dirty="0"/>
              <a:t>	</a:t>
            </a:r>
            <a:r>
              <a:rPr lang="en-US" dirty="0">
                <a:solidFill>
                  <a:srgbClr val="CE171F"/>
                </a:solidFill>
                <a:latin typeface="Calibri"/>
              </a:rPr>
              <a:t>Nuclear Stability (4)</a:t>
            </a:r>
            <a:endParaRPr lang="en-US" dirty="0">
              <a:solidFill>
                <a:srgbClr val="CE171F"/>
              </a:solidFill>
            </a:endParaRPr>
          </a:p>
        </p:txBody>
      </p:sp>
      <p:sp>
        <p:nvSpPr>
          <p:cNvPr id="19" name="Text Placeholder 18"/>
          <p:cNvSpPr>
            <a:spLocks noGrp="1"/>
          </p:cNvSpPr>
          <p:nvPr>
            <p:ph type="body" sz="quarter" idx="22"/>
          </p:nvPr>
        </p:nvSpPr>
        <p:spPr>
          <a:xfrm>
            <a:off x="23509" y="1082036"/>
            <a:ext cx="9144000" cy="457200"/>
          </a:xfrm>
        </p:spPr>
        <p:txBody>
          <a:bodyPr/>
          <a:lstStyle/>
          <a:p>
            <a:r>
              <a:rPr lang="en-US" dirty="0">
                <a:latin typeface="Calibri"/>
              </a:rPr>
              <a:t>Patterns of Nuclear Stability </a:t>
            </a:r>
          </a:p>
        </p:txBody>
      </p:sp>
      <mc:AlternateContent xmlns:mc="http://schemas.openxmlformats.org/markup-compatibility/2006" xmlns:a14="http://schemas.microsoft.com/office/drawing/2010/main">
        <mc:Choice Requires="a14">
          <p:sp>
            <p:nvSpPr>
              <p:cNvPr id="20" name="Text Placeholder 19"/>
              <p:cNvSpPr>
                <a:spLocks noGrp="1"/>
              </p:cNvSpPr>
              <p:nvPr>
                <p:ph type="body" sz="quarter" idx="23"/>
              </p:nvPr>
            </p:nvSpPr>
            <p:spPr>
              <a:xfrm>
                <a:off x="0" y="1752600"/>
                <a:ext cx="9141977" cy="4055269"/>
              </a:xfrm>
            </p:spPr>
            <p:txBody>
              <a:bodyPr/>
              <a:lstStyle/>
              <a:p>
                <a:pPr>
                  <a:spcBef>
                    <a:spcPts val="0"/>
                  </a:spcBef>
                  <a:spcAft>
                    <a:spcPts val="3300"/>
                  </a:spcAft>
                </a:pPr>
                <a:r>
                  <a:rPr lang="en-US" dirty="0"/>
                  <a:t>The principal factor that determines nuclear stability is the </a:t>
                </a:r>
                <a:r>
                  <a:rPr lang="en-US" i="1" dirty="0"/>
                  <a:t>neutron-to-proton ratio </a:t>
                </a:r>
                <a14:m>
                  <m:oMath xmlns:m="http://schemas.openxmlformats.org/officeDocument/2006/math">
                    <m:d>
                      <m:dPr>
                        <m:ctrlPr>
                          <a:rPr lang="en-US" i="1">
                            <a:latin typeface="Cambria Math" panose="02040503050406030204" pitchFamily="18" charset="0"/>
                          </a:rPr>
                        </m:ctrlPr>
                      </m:dPr>
                      <m:e>
                        <m:f>
                          <m:fPr>
                            <m:type m:val="lin"/>
                            <m:ctrlPr>
                              <a:rPr lang="en-US" i="1">
                                <a:latin typeface="Cambria Math" panose="02040503050406030204" pitchFamily="18" charset="0"/>
                              </a:rPr>
                            </m:ctrlPr>
                          </m:fPr>
                          <m:num>
                            <m:r>
                              <a:rPr lang="en-US" i="1">
                                <a:latin typeface="Cambria Math" panose="02040503050406030204" pitchFamily="18" charset="0"/>
                              </a:rPr>
                              <m:t>𝑛</m:t>
                            </m:r>
                          </m:num>
                          <m:den>
                            <m:r>
                              <a:rPr lang="en-US" i="1">
                                <a:latin typeface="Cambria Math" panose="02040503050406030204" pitchFamily="18" charset="0"/>
                              </a:rPr>
                              <m:t>𝑝</m:t>
                            </m:r>
                          </m:den>
                        </m:f>
                      </m:e>
                    </m:d>
                  </m:oMath>
                </a14:m>
                <a:r>
                  <a:rPr lang="en-US" i="1" dirty="0"/>
                  <a:t>. </a:t>
                </a:r>
              </a:p>
              <a:p>
                <a:pPr>
                  <a:spcBef>
                    <a:spcPts val="0"/>
                  </a:spcBef>
                  <a:spcAft>
                    <a:spcPts val="3300"/>
                  </a:spcAft>
                </a:pPr>
                <a:r>
                  <a:rPr lang="en-US" dirty="0"/>
                  <a:t>For stable elements having low atomic number </a:t>
                </a:r>
                <a14:m>
                  <m:oMath xmlns:m="http://schemas.openxmlformats.org/officeDocument/2006/math">
                    <m:d>
                      <m:dPr>
                        <m:ctrlPr>
                          <a:rPr lang="en-US" i="1" smtClean="0">
                            <a:latin typeface="Cambria Math" panose="02040503050406030204" pitchFamily="18" charset="0"/>
                          </a:rPr>
                        </m:ctrlPr>
                      </m:dPr>
                      <m:e>
                        <m:r>
                          <a:rPr lang="en-US"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20</m:t>
                        </m:r>
                      </m:e>
                    </m:d>
                  </m:oMath>
                </a14:m>
                <a:r>
                  <a:rPr lang="en-US" dirty="0"/>
                  <a:t>, the </a:t>
                </a:r>
                <a14:m>
                  <m:oMath xmlns:m="http://schemas.openxmlformats.org/officeDocument/2006/math">
                    <m:f>
                      <m:fPr>
                        <m:type m:val="lin"/>
                        <m:ctrlPr>
                          <a:rPr lang="en-US" i="1">
                            <a:latin typeface="Cambria Math" panose="02040503050406030204" pitchFamily="18" charset="0"/>
                          </a:rPr>
                        </m:ctrlPr>
                      </m:fPr>
                      <m:num>
                        <m:r>
                          <m:rPr>
                            <m:sty m:val="p"/>
                          </m:rPr>
                          <a:rPr lang="en-US">
                            <a:latin typeface="Cambria Math" panose="02040503050406030204" pitchFamily="18" charset="0"/>
                          </a:rPr>
                          <m:t>n</m:t>
                        </m:r>
                      </m:num>
                      <m:den>
                        <m:r>
                          <m:rPr>
                            <m:sty m:val="p"/>
                          </m:rPr>
                          <a:rPr lang="en-US">
                            <a:latin typeface="Cambria Math" panose="02040503050406030204" pitchFamily="18" charset="0"/>
                          </a:rPr>
                          <m:t>p</m:t>
                        </m:r>
                      </m:den>
                    </m:f>
                  </m:oMath>
                </a14:m>
                <a:r>
                  <a:rPr lang="en-US" dirty="0"/>
                  <a:t> value is close to 1.</a:t>
                </a:r>
              </a:p>
              <a:p>
                <a:pPr>
                  <a:spcBef>
                    <a:spcPts val="0"/>
                  </a:spcBef>
                </a:pPr>
                <a:r>
                  <a:rPr lang="en-US" dirty="0"/>
                  <a:t>As atomic number increases, the </a:t>
                </a:r>
                <a14:m>
                  <m:oMath xmlns:m="http://schemas.openxmlformats.org/officeDocument/2006/math">
                    <m:f>
                      <m:fPr>
                        <m:type m:val="lin"/>
                        <m:ctrlPr>
                          <a:rPr lang="en-US" i="1" smtClean="0">
                            <a:latin typeface="Cambria Math" panose="02040503050406030204" pitchFamily="18" charset="0"/>
                          </a:rPr>
                        </m:ctrlPr>
                      </m:fPr>
                      <m:num>
                        <m:r>
                          <m:rPr>
                            <m:sty m:val="p"/>
                          </m:rPr>
                          <a:rPr lang="en-US" b="0" i="0" smtClean="0">
                            <a:latin typeface="Cambria Math" panose="02040503050406030204" pitchFamily="18" charset="0"/>
                          </a:rPr>
                          <m:t>n</m:t>
                        </m:r>
                      </m:num>
                      <m:den>
                        <m:r>
                          <m:rPr>
                            <m:sty m:val="p"/>
                          </m:rPr>
                          <a:rPr lang="en-US" b="0" i="0" smtClean="0">
                            <a:latin typeface="Cambria Math" panose="02040503050406030204" pitchFamily="18" charset="0"/>
                          </a:rPr>
                          <m:t>p</m:t>
                        </m:r>
                      </m:den>
                    </m:f>
                  </m:oMath>
                </a14:m>
                <a:r>
                  <a:rPr lang="en-US" dirty="0"/>
                  <a:t> ratios also increases.</a:t>
                </a:r>
              </a:p>
            </p:txBody>
          </p:sp>
        </mc:Choice>
        <mc:Fallback xmlns="">
          <p:sp>
            <p:nvSpPr>
              <p:cNvPr id="20" name="Text Placeholder 19"/>
              <p:cNvSpPr>
                <a:spLocks noGrp="1" noRot="1" noChangeAspect="1" noMove="1" noResize="1" noEditPoints="1" noAdjustHandles="1" noChangeArrowheads="1" noChangeShapeType="1" noTextEdit="1"/>
              </p:cNvSpPr>
              <p:nvPr>
                <p:ph type="body" sz="quarter" idx="23"/>
              </p:nvPr>
            </p:nvSpPr>
            <p:spPr>
              <a:xfrm>
                <a:off x="0" y="1752600"/>
                <a:ext cx="9141977" cy="4055269"/>
              </a:xfrm>
              <a:blipFill>
                <a:blip r:embed="rId2"/>
                <a:stretch>
                  <a:fillRect l="-1333" t="-1504"/>
                </a:stretch>
              </a:blipFill>
            </p:spPr>
            <p:txBody>
              <a:bodyPr/>
              <a:lstStyle/>
              <a:p>
                <a:r>
                  <a:rPr lang="en-US">
                    <a:noFill/>
                  </a:rPr>
                  <a:t> </a:t>
                </a:r>
              </a:p>
            </p:txBody>
          </p:sp>
        </mc:Fallback>
      </mc:AlternateContent>
    </p:spTree>
    <p:extLst>
      <p:ext uri="{BB962C8B-B14F-4D97-AF65-F5344CB8AC3E}">
        <p14:creationId xmlns:p14="http://schemas.microsoft.com/office/powerpoint/2010/main" val="8103649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7213"/>
            <a:ext cx="8763000" cy="457200"/>
          </a:xfrm>
        </p:spPr>
        <p:txBody>
          <a:bodyPr/>
          <a:lstStyle/>
          <a:p>
            <a:r>
              <a:rPr lang="en-US" dirty="0">
                <a:solidFill>
                  <a:schemeClr val="bg1">
                    <a:lumMod val="95000"/>
                  </a:schemeClr>
                </a:solidFill>
              </a:rPr>
              <a:t>20.2</a:t>
            </a:r>
            <a:r>
              <a:rPr lang="en-US" dirty="0"/>
              <a:t>	</a:t>
            </a:r>
            <a:r>
              <a:rPr lang="en-US" dirty="0">
                <a:solidFill>
                  <a:srgbClr val="CE171F"/>
                </a:solidFill>
                <a:latin typeface="Calibri"/>
              </a:rPr>
              <a:t>Nuclear Stability (5) </a:t>
            </a:r>
            <a:endParaRPr lang="en-US" dirty="0">
              <a:solidFill>
                <a:srgbClr val="CE171F"/>
              </a:solidFill>
            </a:endParaRPr>
          </a:p>
        </p:txBody>
      </p:sp>
      <p:sp>
        <p:nvSpPr>
          <p:cNvPr id="19" name="Text Placeholder 18"/>
          <p:cNvSpPr>
            <a:spLocks noGrp="1"/>
          </p:cNvSpPr>
          <p:nvPr>
            <p:ph type="body" sz="quarter" idx="22"/>
          </p:nvPr>
        </p:nvSpPr>
        <p:spPr>
          <a:xfrm>
            <a:off x="21771" y="1077158"/>
            <a:ext cx="9160329" cy="457200"/>
          </a:xfrm>
        </p:spPr>
        <p:txBody>
          <a:bodyPr/>
          <a:lstStyle/>
          <a:p>
            <a:r>
              <a:rPr lang="en-US" dirty="0">
                <a:latin typeface="Calibri"/>
              </a:rPr>
              <a:t>Patterns of Nuclear Stability </a:t>
            </a:r>
          </a:p>
        </p:txBody>
      </p:sp>
      <p:sp>
        <p:nvSpPr>
          <p:cNvPr id="20" name="Text Placeholder 19"/>
          <p:cNvSpPr>
            <a:spLocks noGrp="1"/>
          </p:cNvSpPr>
          <p:nvPr>
            <p:ph type="body" sz="quarter" idx="23"/>
          </p:nvPr>
        </p:nvSpPr>
        <p:spPr>
          <a:xfrm>
            <a:off x="0" y="1600200"/>
            <a:ext cx="9144000" cy="4055269"/>
          </a:xfrm>
        </p:spPr>
        <p:txBody>
          <a:bodyPr/>
          <a:lstStyle/>
          <a:p>
            <a:pPr>
              <a:spcBef>
                <a:spcPts val="0"/>
              </a:spcBef>
              <a:spcAft>
                <a:spcPts val="3300"/>
              </a:spcAft>
            </a:pPr>
            <a:r>
              <a:rPr lang="en-US" dirty="0"/>
              <a:t>Rules for predicting stability: </a:t>
            </a:r>
          </a:p>
          <a:p>
            <a:pPr marL="514350" indent="-514350">
              <a:spcBef>
                <a:spcPts val="0"/>
              </a:spcBef>
              <a:spcAft>
                <a:spcPts val="3300"/>
              </a:spcAft>
              <a:buFont typeface="+mj-lt"/>
              <a:buAutoNum type="arabicPeriod"/>
            </a:pPr>
            <a:r>
              <a:rPr lang="en-US" dirty="0"/>
              <a:t>There are more stable nuclei containing 2, 8, 20, 50, 82, or 126 protons or neutrons. These are called </a:t>
            </a:r>
            <a:r>
              <a:rPr lang="en-US" i="1" dirty="0"/>
              <a:t>magic numbers.</a:t>
            </a:r>
          </a:p>
          <a:p>
            <a:pPr marL="514350" indent="-514350">
              <a:spcBef>
                <a:spcPts val="0"/>
              </a:spcBef>
              <a:buFont typeface="+mj-lt"/>
              <a:buAutoNum type="arabicPeriod"/>
            </a:pPr>
            <a:r>
              <a:rPr lang="en-US" dirty="0"/>
              <a:t>There are many more stable nuclei with even numbers of both protons and neutrons than with odd numbers of these particles.</a:t>
            </a:r>
          </a:p>
        </p:txBody>
      </p:sp>
    </p:spTree>
    <p:extLst>
      <p:ext uri="{BB962C8B-B14F-4D97-AF65-F5344CB8AC3E}">
        <p14:creationId xmlns:p14="http://schemas.microsoft.com/office/powerpoint/2010/main" val="9414118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28600" y="0"/>
            <a:ext cx="8724900" cy="495300"/>
          </a:xfrm>
        </p:spPr>
        <p:txBody>
          <a:bodyPr/>
          <a:lstStyle/>
          <a:p>
            <a:r>
              <a:rPr lang="en-US" dirty="0">
                <a:solidFill>
                  <a:schemeClr val="bg1">
                    <a:lumMod val="95000"/>
                  </a:schemeClr>
                </a:solidFill>
              </a:rPr>
              <a:t>20.2</a:t>
            </a:r>
            <a:r>
              <a:rPr lang="en-US" dirty="0"/>
              <a:t>	</a:t>
            </a:r>
            <a:r>
              <a:rPr lang="en-US" dirty="0">
                <a:solidFill>
                  <a:srgbClr val="CE171F"/>
                </a:solidFill>
                <a:latin typeface="Calibri"/>
              </a:rPr>
              <a:t>Nuclear Stability (6) </a:t>
            </a:r>
            <a:endParaRPr lang="en-US" dirty="0">
              <a:solidFill>
                <a:srgbClr val="CE171F"/>
              </a:solidFill>
            </a:endParaRPr>
          </a:p>
        </p:txBody>
      </p:sp>
      <p:sp>
        <p:nvSpPr>
          <p:cNvPr id="20" name="Text Placeholder 19"/>
          <p:cNvSpPr>
            <a:spLocks noGrp="1"/>
          </p:cNvSpPr>
          <p:nvPr>
            <p:ph type="body" sz="quarter" idx="10"/>
          </p:nvPr>
        </p:nvSpPr>
        <p:spPr>
          <a:xfrm>
            <a:off x="0" y="1122505"/>
            <a:ext cx="4267200" cy="434195"/>
          </a:xfrm>
        </p:spPr>
        <p:txBody>
          <a:bodyPr/>
          <a:lstStyle/>
          <a:p>
            <a:r>
              <a:rPr lang="en-US" sz="2800" b="0" dirty="0">
                <a:solidFill>
                  <a:srgbClr val="4C74A7"/>
                </a:solidFill>
                <a:latin typeface="Calibri"/>
              </a:rPr>
              <a:t>Patterns of Nuclear Stability </a:t>
            </a:r>
          </a:p>
        </p:txBody>
      </p:sp>
      <mc:AlternateContent xmlns:mc="http://schemas.openxmlformats.org/markup-compatibility/2006" xmlns:a14="http://schemas.microsoft.com/office/drawing/2010/main">
        <mc:Choice Requires="a14">
          <p:sp>
            <p:nvSpPr>
              <p:cNvPr id="21" name="Text Placeholder 20"/>
              <p:cNvSpPr>
                <a:spLocks noGrp="1"/>
              </p:cNvSpPr>
              <p:nvPr>
                <p:ph type="body" sz="quarter" idx="11"/>
              </p:nvPr>
            </p:nvSpPr>
            <p:spPr>
              <a:xfrm>
                <a:off x="0" y="1605372"/>
                <a:ext cx="9069029" cy="2133600"/>
              </a:xfrm>
            </p:spPr>
            <p:txBody>
              <a:bodyPr/>
              <a:lstStyle/>
              <a:p>
                <a:pPr marL="342900" indent="-342900">
                  <a:spcBef>
                    <a:spcPts val="0"/>
                  </a:spcBef>
                  <a:spcAft>
                    <a:spcPts val="3300"/>
                  </a:spcAft>
                  <a:buFont typeface="+mj-lt"/>
                  <a:buAutoNum type="arabicPeriod" startAt="3"/>
                </a:pPr>
                <a:r>
                  <a:rPr lang="en-US" sz="2800" dirty="0"/>
                  <a:t>All isotopes of elements with atomic numbers </a:t>
                </a:r>
                <a14:m>
                  <m:oMath xmlns:m="http://schemas.openxmlformats.org/officeDocument/2006/math">
                    <m:r>
                      <a:rPr lang="en-US" sz="2800" i="1" dirty="0" smtClean="0">
                        <a:latin typeface="Cambria Math" panose="02040503050406030204" pitchFamily="18" charset="0"/>
                      </a:rPr>
                      <m:t>&gt;83 </m:t>
                    </m:r>
                  </m:oMath>
                </a14:m>
                <a:r>
                  <a:rPr lang="en-US" sz="2800" dirty="0"/>
                  <a:t>are radioactive. </a:t>
                </a:r>
              </a:p>
              <a:p>
                <a:pPr marL="342900" indent="-342900">
                  <a:spcBef>
                    <a:spcPts val="0"/>
                  </a:spcBef>
                  <a:spcAft>
                    <a:spcPts val="2800"/>
                  </a:spcAft>
                  <a:buAutoNum type="arabicPeriod" startAt="3"/>
                </a:pPr>
                <a:r>
                  <a:rPr lang="en-US" sz="2800" dirty="0"/>
                  <a:t>All isotopes of technetium (Tc, </a:t>
                </a:r>
                <a:r>
                  <a:rPr lang="en-US" sz="2800" i="1" dirty="0"/>
                  <a:t>Z </a:t>
                </a:r>
                <a:r>
                  <a:rPr lang="en-US" sz="2800" dirty="0"/>
                  <a:t>= 43)</a:t>
                </a:r>
                <a14:m>
                  <m:oMath xmlns:m="http://schemas.openxmlformats.org/officeDocument/2006/math">
                    <m:r>
                      <a:rPr lang="en-US" sz="2800" i="1" dirty="0" smtClean="0">
                        <a:latin typeface="Cambria Math" panose="02040503050406030204" pitchFamily="18" charset="0"/>
                      </a:rPr>
                      <m:t> </m:t>
                    </m:r>
                  </m:oMath>
                </a14:m>
                <a:r>
                  <a:rPr lang="en-US" sz="2800" dirty="0"/>
                  <a:t>and promethium (Pm, </a:t>
                </a:r>
                <a:r>
                  <a:rPr lang="en-US" sz="2800" i="1" dirty="0"/>
                  <a:t>Z </a:t>
                </a:r>
                <a:r>
                  <a:rPr lang="en-US" sz="2800" dirty="0"/>
                  <a:t>= 61) are radioactive.</a:t>
                </a:r>
              </a:p>
            </p:txBody>
          </p:sp>
        </mc:Choice>
        <mc:Fallback xmlns="">
          <p:sp>
            <p:nvSpPr>
              <p:cNvPr id="21" name="Text Placeholder 20"/>
              <p:cNvSpPr>
                <a:spLocks noGrp="1" noRot="1" noChangeAspect="1" noMove="1" noResize="1" noEditPoints="1" noAdjustHandles="1" noChangeArrowheads="1" noChangeShapeType="1" noTextEdit="1"/>
              </p:cNvSpPr>
              <p:nvPr>
                <p:ph type="body" sz="quarter" idx="11"/>
              </p:nvPr>
            </p:nvSpPr>
            <p:spPr>
              <a:xfrm>
                <a:off x="0" y="1605372"/>
                <a:ext cx="9069029" cy="2133600"/>
              </a:xfrm>
              <a:blipFill>
                <a:blip r:embed="rId2"/>
                <a:stretch>
                  <a:fillRect l="-1411" t="-4857" b="-10000"/>
                </a:stretch>
              </a:blipFill>
            </p:spPr>
            <p:txBody>
              <a:bodyPr/>
              <a:lstStyle/>
              <a:p>
                <a:r>
                  <a:rPr lang="en-US">
                    <a:noFill/>
                  </a:rPr>
                  <a:t> </a:t>
                </a:r>
              </a:p>
            </p:txBody>
          </p:sp>
        </mc:Fallback>
      </mc:AlternateContent>
      <p:sp>
        <p:nvSpPr>
          <p:cNvPr id="22" name="Text Placeholder 21"/>
          <p:cNvSpPr>
            <a:spLocks noGrp="1"/>
          </p:cNvSpPr>
          <p:nvPr>
            <p:ph type="body" sz="quarter" idx="12"/>
          </p:nvPr>
        </p:nvSpPr>
        <p:spPr>
          <a:xfrm>
            <a:off x="457201" y="3984341"/>
            <a:ext cx="7696200" cy="663859"/>
          </a:xfrm>
        </p:spPr>
        <p:txBody>
          <a:bodyPr/>
          <a:lstStyle/>
          <a:p>
            <a:pPr marL="1200150" indent="-1200150" defTabSz="1090613">
              <a:spcBef>
                <a:spcPts val="0"/>
              </a:spcBef>
            </a:pPr>
            <a:r>
              <a:rPr lang="en-US" sz="2000" b="1" dirty="0"/>
              <a:t>TABLE 20.2 </a:t>
            </a:r>
            <a:r>
              <a:rPr lang="en-US" sz="2000" dirty="0"/>
              <a:t>Numbers of Stable Isotopes with Even and Odd Number of Protons and Neutrons</a:t>
            </a:r>
          </a:p>
        </p:txBody>
      </p:sp>
      <p:graphicFrame>
        <p:nvGraphicFramePr>
          <p:cNvPr id="29" name="Table Placeholder 28"/>
          <p:cNvGraphicFramePr>
            <a:graphicFrameLocks noGrp="1"/>
          </p:cNvGraphicFramePr>
          <p:nvPr>
            <p:ph type="tbl" sz="quarter" idx="25"/>
            <p:extLst>
              <p:ext uri="{D42A27DB-BD31-4B8C-83A1-F6EECF244321}">
                <p14:modId xmlns:p14="http://schemas.microsoft.com/office/powerpoint/2010/main" val="2505459968"/>
              </p:ext>
            </p:extLst>
          </p:nvPr>
        </p:nvGraphicFramePr>
        <p:xfrm>
          <a:off x="419100" y="4612640"/>
          <a:ext cx="8191500" cy="1823720"/>
        </p:xfrm>
        <a:graphic>
          <a:graphicData uri="http://schemas.openxmlformats.org/drawingml/2006/table">
            <a:tbl>
              <a:tblPr firstRow="1" bandRow="1">
                <a:tableStyleId>{5C22544A-7EE6-4342-B048-85BDC9FD1C3A}</a:tableStyleId>
              </a:tblPr>
              <a:tblGrid>
                <a:gridCol w="2730500">
                  <a:extLst>
                    <a:ext uri="{9D8B030D-6E8A-4147-A177-3AD203B41FA5}">
                      <a16:colId xmlns:a16="http://schemas.microsoft.com/office/drawing/2014/main" val="2299506513"/>
                    </a:ext>
                  </a:extLst>
                </a:gridCol>
                <a:gridCol w="2730500">
                  <a:extLst>
                    <a:ext uri="{9D8B030D-6E8A-4147-A177-3AD203B41FA5}">
                      <a16:colId xmlns:a16="http://schemas.microsoft.com/office/drawing/2014/main" val="2574774266"/>
                    </a:ext>
                  </a:extLst>
                </a:gridCol>
                <a:gridCol w="2730500">
                  <a:extLst>
                    <a:ext uri="{9D8B030D-6E8A-4147-A177-3AD203B41FA5}">
                      <a16:colId xmlns:a16="http://schemas.microsoft.com/office/drawing/2014/main" val="1357518546"/>
                    </a:ext>
                  </a:extLst>
                </a:gridCol>
              </a:tblGrid>
              <a:tr h="340360">
                <a:tc>
                  <a:txBody>
                    <a:bodyPr/>
                    <a:lstStyle/>
                    <a:p>
                      <a:pPr algn="ctr"/>
                      <a:r>
                        <a:rPr lang="en-US" sz="1600" dirty="0">
                          <a:solidFill>
                            <a:schemeClr val="tx1"/>
                          </a:solidFill>
                        </a:rPr>
                        <a:t>Protons</a:t>
                      </a:r>
                    </a:p>
                  </a:txBody>
                  <a:tcPr marL="86313" marR="86313">
                    <a:solidFill>
                      <a:srgbClr val="E2E3E5"/>
                    </a:solidFill>
                  </a:tcPr>
                </a:tc>
                <a:tc>
                  <a:txBody>
                    <a:bodyPr/>
                    <a:lstStyle/>
                    <a:p>
                      <a:pPr algn="ctr"/>
                      <a:r>
                        <a:rPr lang="en-US" sz="1600" dirty="0">
                          <a:solidFill>
                            <a:schemeClr val="tx1"/>
                          </a:solidFill>
                        </a:rPr>
                        <a:t>Neutrons</a:t>
                      </a:r>
                    </a:p>
                  </a:txBody>
                  <a:tcPr marL="86313" marR="86313">
                    <a:solidFill>
                      <a:srgbClr val="E2E3E5"/>
                    </a:solidFill>
                  </a:tcPr>
                </a:tc>
                <a:tc>
                  <a:txBody>
                    <a:bodyPr/>
                    <a:lstStyle/>
                    <a:p>
                      <a:pPr algn="ctr"/>
                      <a:r>
                        <a:rPr lang="en-US" sz="1600" dirty="0">
                          <a:solidFill>
                            <a:schemeClr val="tx1"/>
                          </a:solidFill>
                        </a:rPr>
                        <a:t>Number of Stable Isotopes</a:t>
                      </a:r>
                    </a:p>
                  </a:txBody>
                  <a:tcPr marL="86313" marR="86313">
                    <a:solidFill>
                      <a:srgbClr val="E2E3E5"/>
                    </a:solidFill>
                  </a:tcPr>
                </a:tc>
                <a:extLst>
                  <a:ext uri="{0D108BD9-81ED-4DB2-BD59-A6C34878D82A}">
                    <a16:rowId xmlns:a16="http://schemas.microsoft.com/office/drawing/2014/main" val="3125409131"/>
                  </a:ext>
                </a:extLst>
              </a:tr>
              <a:tr h="370840">
                <a:tc>
                  <a:txBody>
                    <a:bodyPr/>
                    <a:lstStyle/>
                    <a:p>
                      <a:pPr algn="ctr"/>
                      <a:r>
                        <a:rPr lang="en-US" sz="1600" dirty="0"/>
                        <a:t>Odd</a:t>
                      </a:r>
                    </a:p>
                  </a:txBody>
                  <a:tcPr marL="86313" marR="86313">
                    <a:solidFill>
                      <a:srgbClr val="F3F3F5"/>
                    </a:solidFill>
                  </a:tcPr>
                </a:tc>
                <a:tc>
                  <a:txBody>
                    <a:bodyPr/>
                    <a:lstStyle/>
                    <a:p>
                      <a:pPr algn="ctr"/>
                      <a:r>
                        <a:rPr lang="en-US" sz="1600" dirty="0"/>
                        <a:t>Odd</a:t>
                      </a:r>
                    </a:p>
                  </a:txBody>
                  <a:tcPr marL="86313" marR="86313">
                    <a:solidFill>
                      <a:srgbClr val="F3F3F5"/>
                    </a:solidFill>
                  </a:tcPr>
                </a:tc>
                <a:tc>
                  <a:txBody>
                    <a:bodyPr/>
                    <a:lstStyle/>
                    <a:p>
                      <a:pPr algn="ctr"/>
                      <a:r>
                        <a:rPr lang="en-US" sz="1600" dirty="0"/>
                        <a:t>4</a:t>
                      </a:r>
                    </a:p>
                  </a:txBody>
                  <a:tcPr marL="86313" marR="86313">
                    <a:solidFill>
                      <a:srgbClr val="F3F3F5"/>
                    </a:solidFill>
                  </a:tcPr>
                </a:tc>
                <a:extLst>
                  <a:ext uri="{0D108BD9-81ED-4DB2-BD59-A6C34878D82A}">
                    <a16:rowId xmlns:a16="http://schemas.microsoft.com/office/drawing/2014/main" val="4183758756"/>
                  </a:ext>
                </a:extLst>
              </a:tr>
              <a:tr h="370840">
                <a:tc>
                  <a:txBody>
                    <a:bodyPr/>
                    <a:lstStyle/>
                    <a:p>
                      <a:pPr algn="ctr"/>
                      <a:r>
                        <a:rPr lang="en-US" sz="1600" dirty="0"/>
                        <a:t>Odd</a:t>
                      </a:r>
                    </a:p>
                  </a:txBody>
                  <a:tcPr marL="86313" marR="86313">
                    <a:solidFill>
                      <a:srgbClr val="F3F3F5"/>
                    </a:solidFill>
                  </a:tcPr>
                </a:tc>
                <a:tc>
                  <a:txBody>
                    <a:bodyPr/>
                    <a:lstStyle/>
                    <a:p>
                      <a:pPr algn="ctr"/>
                      <a:r>
                        <a:rPr lang="en-US" sz="1600" dirty="0"/>
                        <a:t>Even</a:t>
                      </a:r>
                    </a:p>
                  </a:txBody>
                  <a:tcPr marL="86313" marR="86313">
                    <a:solidFill>
                      <a:srgbClr val="F3F3F5"/>
                    </a:solidFill>
                  </a:tcPr>
                </a:tc>
                <a:tc>
                  <a:txBody>
                    <a:bodyPr/>
                    <a:lstStyle/>
                    <a:p>
                      <a:pPr algn="ctr"/>
                      <a:r>
                        <a:rPr lang="en-US" sz="1600" dirty="0"/>
                        <a:t>50</a:t>
                      </a:r>
                    </a:p>
                  </a:txBody>
                  <a:tcPr marL="86313" marR="86313">
                    <a:solidFill>
                      <a:srgbClr val="F3F3F5"/>
                    </a:solidFill>
                  </a:tcPr>
                </a:tc>
                <a:extLst>
                  <a:ext uri="{0D108BD9-81ED-4DB2-BD59-A6C34878D82A}">
                    <a16:rowId xmlns:a16="http://schemas.microsoft.com/office/drawing/2014/main" val="3596335762"/>
                  </a:ext>
                </a:extLst>
              </a:tr>
              <a:tr h="370840">
                <a:tc>
                  <a:txBody>
                    <a:bodyPr/>
                    <a:lstStyle/>
                    <a:p>
                      <a:pPr algn="ctr"/>
                      <a:r>
                        <a:rPr lang="en-US" sz="1600" dirty="0"/>
                        <a:t>Even</a:t>
                      </a:r>
                    </a:p>
                  </a:txBody>
                  <a:tcPr marL="86313" marR="86313">
                    <a:solidFill>
                      <a:srgbClr val="F3F3F5"/>
                    </a:solidFill>
                  </a:tcPr>
                </a:tc>
                <a:tc>
                  <a:txBody>
                    <a:bodyPr/>
                    <a:lstStyle/>
                    <a:p>
                      <a:pPr algn="ctr"/>
                      <a:r>
                        <a:rPr lang="en-US" sz="1600" dirty="0"/>
                        <a:t>Odd</a:t>
                      </a:r>
                    </a:p>
                  </a:txBody>
                  <a:tcPr marL="86313" marR="86313">
                    <a:solidFill>
                      <a:srgbClr val="F3F3F5"/>
                    </a:solidFill>
                  </a:tcPr>
                </a:tc>
                <a:tc>
                  <a:txBody>
                    <a:bodyPr/>
                    <a:lstStyle/>
                    <a:p>
                      <a:pPr algn="ctr"/>
                      <a:r>
                        <a:rPr lang="en-US" sz="1600" dirty="0"/>
                        <a:t>53</a:t>
                      </a:r>
                    </a:p>
                  </a:txBody>
                  <a:tcPr marL="86313" marR="86313">
                    <a:solidFill>
                      <a:srgbClr val="F3F3F5"/>
                    </a:solidFill>
                  </a:tcPr>
                </a:tc>
                <a:extLst>
                  <a:ext uri="{0D108BD9-81ED-4DB2-BD59-A6C34878D82A}">
                    <a16:rowId xmlns:a16="http://schemas.microsoft.com/office/drawing/2014/main" val="2626395356"/>
                  </a:ext>
                </a:extLst>
              </a:tr>
              <a:tr h="370840">
                <a:tc>
                  <a:txBody>
                    <a:bodyPr/>
                    <a:lstStyle/>
                    <a:p>
                      <a:pPr algn="ctr"/>
                      <a:r>
                        <a:rPr lang="en-US" sz="1600" dirty="0"/>
                        <a:t>Even</a:t>
                      </a:r>
                    </a:p>
                  </a:txBody>
                  <a:tcPr marL="86313" marR="86313">
                    <a:solidFill>
                      <a:srgbClr val="F3F3F5"/>
                    </a:solidFill>
                  </a:tcPr>
                </a:tc>
                <a:tc>
                  <a:txBody>
                    <a:bodyPr/>
                    <a:lstStyle/>
                    <a:p>
                      <a:pPr algn="ctr"/>
                      <a:r>
                        <a:rPr lang="en-US" sz="1600" dirty="0"/>
                        <a:t>Even</a:t>
                      </a:r>
                    </a:p>
                  </a:txBody>
                  <a:tcPr marL="86313" marR="86313">
                    <a:solidFill>
                      <a:srgbClr val="F3F3F5"/>
                    </a:solidFill>
                  </a:tcPr>
                </a:tc>
                <a:tc>
                  <a:txBody>
                    <a:bodyPr/>
                    <a:lstStyle/>
                    <a:p>
                      <a:pPr algn="ctr"/>
                      <a:r>
                        <a:rPr lang="en-US" sz="1600" dirty="0"/>
                        <a:t>164</a:t>
                      </a:r>
                    </a:p>
                  </a:txBody>
                  <a:tcPr marL="86313" marR="86313">
                    <a:solidFill>
                      <a:srgbClr val="F3F3F5"/>
                    </a:solidFill>
                  </a:tcPr>
                </a:tc>
                <a:extLst>
                  <a:ext uri="{0D108BD9-81ED-4DB2-BD59-A6C34878D82A}">
                    <a16:rowId xmlns:a16="http://schemas.microsoft.com/office/drawing/2014/main" val="147328453"/>
                  </a:ext>
                </a:extLst>
              </a:tr>
            </a:tbl>
          </a:graphicData>
        </a:graphic>
      </p:graphicFrame>
      <p:sp>
        <p:nvSpPr>
          <p:cNvPr id="10" name="Content Placeholder 9"/>
          <p:cNvSpPr>
            <a:spLocks noGrp="1"/>
          </p:cNvSpPr>
          <p:nvPr>
            <p:ph sz="quarter" idx="26"/>
          </p:nvPr>
        </p:nvSpPr>
        <p:spPr>
          <a:xfrm>
            <a:off x="2698954" y="3810000"/>
            <a:ext cx="4311446" cy="191239"/>
          </a:xfrm>
        </p:spPr>
        <p:txBody>
          <a:bodyPr/>
          <a:lstStyle/>
          <a:p>
            <a:r>
              <a:rPr lang="en-US" dirty="0"/>
              <a:t>Copyright © The McGraw-Hill Companies, Inc. Permission required for reproduction or display</a:t>
            </a:r>
          </a:p>
        </p:txBody>
      </p:sp>
    </p:spTree>
    <p:extLst>
      <p:ext uri="{BB962C8B-B14F-4D97-AF65-F5344CB8AC3E}">
        <p14:creationId xmlns:p14="http://schemas.microsoft.com/office/powerpoint/2010/main" val="2649117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28600" y="13904"/>
            <a:ext cx="8953500" cy="457200"/>
          </a:xfrm>
        </p:spPr>
        <p:txBody>
          <a:bodyPr/>
          <a:lstStyle/>
          <a:p>
            <a:r>
              <a:rPr lang="en-US" dirty="0">
                <a:solidFill>
                  <a:schemeClr val="bg1"/>
                </a:solidFill>
              </a:rPr>
              <a:t>20.2</a:t>
            </a:r>
            <a:r>
              <a:rPr lang="en-US" dirty="0"/>
              <a:t>	</a:t>
            </a:r>
            <a:r>
              <a:rPr lang="en-US" dirty="0">
                <a:solidFill>
                  <a:srgbClr val="CE171F"/>
                </a:solidFill>
                <a:latin typeface="Calibri"/>
              </a:rPr>
              <a:t>Nuclear Stability (7)</a:t>
            </a:r>
            <a:endParaRPr lang="en-US" dirty="0">
              <a:solidFill>
                <a:srgbClr val="CE171F"/>
              </a:solidFill>
            </a:endParaRPr>
          </a:p>
        </p:txBody>
      </p:sp>
      <p:sp>
        <p:nvSpPr>
          <p:cNvPr id="20" name="Text Placeholder 19"/>
          <p:cNvSpPr>
            <a:spLocks noGrp="1"/>
          </p:cNvSpPr>
          <p:nvPr>
            <p:ph type="body" sz="quarter" idx="22"/>
          </p:nvPr>
        </p:nvSpPr>
        <p:spPr>
          <a:xfrm>
            <a:off x="16618" y="1070681"/>
            <a:ext cx="4530904" cy="457200"/>
          </a:xfrm>
        </p:spPr>
        <p:txBody>
          <a:bodyPr/>
          <a:lstStyle/>
          <a:p>
            <a:r>
              <a:rPr lang="en-US" dirty="0">
                <a:latin typeface="Calibri"/>
              </a:rPr>
              <a:t>Patterns of Nuclear Stability </a:t>
            </a:r>
          </a:p>
        </p:txBody>
      </p:sp>
      <p:sp>
        <p:nvSpPr>
          <p:cNvPr id="21" name="Text Placeholder 20"/>
          <p:cNvSpPr>
            <a:spLocks noGrp="1"/>
          </p:cNvSpPr>
          <p:nvPr>
            <p:ph type="body" sz="quarter" idx="23"/>
          </p:nvPr>
        </p:nvSpPr>
        <p:spPr>
          <a:xfrm>
            <a:off x="0" y="2065162"/>
            <a:ext cx="3995057" cy="3385913"/>
          </a:xfrm>
        </p:spPr>
        <p:txBody>
          <a:bodyPr/>
          <a:lstStyle/>
          <a:p>
            <a:pPr>
              <a:spcBef>
                <a:spcPts val="0"/>
              </a:spcBef>
              <a:spcAft>
                <a:spcPts val="3300"/>
              </a:spcAft>
            </a:pPr>
            <a:r>
              <a:rPr lang="en-US" dirty="0"/>
              <a:t>Stable nuclei are located in an area of the graph known as the </a:t>
            </a:r>
            <a:r>
              <a:rPr lang="en-US" i="1" dirty="0"/>
              <a:t>belt of stability. </a:t>
            </a:r>
          </a:p>
          <a:p>
            <a:pPr>
              <a:spcBef>
                <a:spcPts val="0"/>
              </a:spcBef>
              <a:spcAft>
                <a:spcPts val="2800"/>
              </a:spcAft>
            </a:pPr>
            <a:r>
              <a:rPr lang="en-US" dirty="0"/>
              <a:t>Most radioactive nuclei lie outside this belt. </a:t>
            </a:r>
          </a:p>
        </p:txBody>
      </p:sp>
      <p:pic>
        <p:nvPicPr>
          <p:cNvPr id="15" name="Picture 3" descr="A plot of neutrons vs protons for various stable isotopes."/>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4274128" y="609600"/>
            <a:ext cx="4394365" cy="593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1228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22"/>
          </p:nvPr>
        </p:nvSpPr>
        <p:spPr>
          <a:xfrm>
            <a:off x="76200" y="152400"/>
            <a:ext cx="2209800" cy="546100"/>
          </a:xfrm>
        </p:spPr>
        <p:txBody>
          <a:bodyPr/>
          <a:lstStyle/>
          <a:p>
            <a:r>
              <a:rPr lang="en-US" sz="3100" dirty="0"/>
              <a:t>CHAPTER</a:t>
            </a:r>
          </a:p>
        </p:txBody>
      </p:sp>
      <p:sp>
        <p:nvSpPr>
          <p:cNvPr id="10" name="Text Placeholder 9"/>
          <p:cNvSpPr>
            <a:spLocks noGrp="1"/>
          </p:cNvSpPr>
          <p:nvPr>
            <p:ph type="body" sz="quarter" idx="23"/>
          </p:nvPr>
        </p:nvSpPr>
        <p:spPr>
          <a:xfrm>
            <a:off x="2365248" y="0"/>
            <a:ext cx="1216152" cy="914400"/>
          </a:xfrm>
        </p:spPr>
        <p:txBody>
          <a:bodyPr/>
          <a:lstStyle/>
          <a:p>
            <a:r>
              <a:rPr lang="en-US" dirty="0"/>
              <a:t>20</a:t>
            </a:r>
          </a:p>
        </p:txBody>
      </p:sp>
      <p:sp>
        <p:nvSpPr>
          <p:cNvPr id="15" name="Title 14"/>
          <p:cNvSpPr>
            <a:spLocks noGrp="1"/>
          </p:cNvSpPr>
          <p:nvPr>
            <p:ph type="title"/>
          </p:nvPr>
        </p:nvSpPr>
        <p:spPr/>
        <p:txBody>
          <a:bodyPr/>
          <a:lstStyle/>
          <a:p>
            <a:r>
              <a:rPr lang="en-US" dirty="0"/>
              <a:t>Nuclear Chemistry</a:t>
            </a:r>
          </a:p>
        </p:txBody>
      </p:sp>
      <p:sp>
        <p:nvSpPr>
          <p:cNvPr id="4" name="Text Placeholder 3"/>
          <p:cNvSpPr>
            <a:spLocks noGrp="1"/>
          </p:cNvSpPr>
          <p:nvPr>
            <p:ph type="body" sz="quarter" idx="16"/>
          </p:nvPr>
        </p:nvSpPr>
        <p:spPr>
          <a:xfrm>
            <a:off x="304800" y="1840484"/>
            <a:ext cx="5484906" cy="3798316"/>
          </a:xfrm>
        </p:spPr>
        <p:txBody>
          <a:bodyPr/>
          <a:lstStyle/>
          <a:p>
            <a:pPr defTabSz="857250" fontAlgn="t">
              <a:spcBef>
                <a:spcPts val="0"/>
              </a:spcBef>
              <a:tabLst>
                <a:tab pos="800100" algn="l"/>
              </a:tabLst>
            </a:pPr>
            <a:r>
              <a:rPr lang="en-US" dirty="0">
                <a:solidFill>
                  <a:srgbClr val="CE171F"/>
                </a:solidFill>
              </a:rPr>
              <a:t>20.1	</a:t>
            </a:r>
            <a:r>
              <a:rPr lang="en-US" dirty="0"/>
              <a:t>Nuclei and Nuclear Reactions </a:t>
            </a:r>
          </a:p>
          <a:p>
            <a:pPr defTabSz="800100" fontAlgn="t">
              <a:spcBef>
                <a:spcPts val="0"/>
              </a:spcBef>
            </a:pPr>
            <a:r>
              <a:rPr lang="en-US" dirty="0">
                <a:solidFill>
                  <a:srgbClr val="CE171F"/>
                </a:solidFill>
              </a:rPr>
              <a:t>20.2	</a:t>
            </a:r>
            <a:r>
              <a:rPr lang="en-US" dirty="0"/>
              <a:t>Nuclear Stability </a:t>
            </a:r>
          </a:p>
          <a:p>
            <a:pPr defTabSz="800100" fontAlgn="t">
              <a:spcBef>
                <a:spcPts val="0"/>
              </a:spcBef>
            </a:pPr>
            <a:r>
              <a:rPr lang="en-US" dirty="0">
                <a:solidFill>
                  <a:srgbClr val="CE171F"/>
                </a:solidFill>
              </a:rPr>
              <a:t>20.3	</a:t>
            </a:r>
            <a:r>
              <a:rPr lang="en-US" dirty="0"/>
              <a:t>Natural Radioactivity </a:t>
            </a:r>
          </a:p>
          <a:p>
            <a:pPr fontAlgn="t">
              <a:spcBef>
                <a:spcPts val="0"/>
              </a:spcBef>
              <a:tabLst>
                <a:tab pos="800100" algn="l"/>
              </a:tabLst>
            </a:pPr>
            <a:r>
              <a:rPr lang="en-US" dirty="0">
                <a:solidFill>
                  <a:srgbClr val="CE171F"/>
                </a:solidFill>
              </a:rPr>
              <a:t>20.4	</a:t>
            </a:r>
            <a:r>
              <a:rPr lang="en-US" dirty="0"/>
              <a:t>Nuclear Transmutation </a:t>
            </a:r>
          </a:p>
          <a:p>
            <a:pPr defTabSz="857250">
              <a:spcBef>
                <a:spcPts val="0"/>
              </a:spcBef>
              <a:tabLst>
                <a:tab pos="800100" algn="l"/>
              </a:tabLst>
            </a:pPr>
            <a:r>
              <a:rPr lang="en-US" dirty="0">
                <a:solidFill>
                  <a:srgbClr val="CE171F"/>
                </a:solidFill>
              </a:rPr>
              <a:t>20.5	</a:t>
            </a:r>
            <a:r>
              <a:rPr lang="en-US" dirty="0"/>
              <a:t>Nuclear Fission </a:t>
            </a:r>
          </a:p>
          <a:p>
            <a:pPr defTabSz="800100">
              <a:spcBef>
                <a:spcPts val="0"/>
              </a:spcBef>
            </a:pPr>
            <a:r>
              <a:rPr lang="en-US" dirty="0">
                <a:solidFill>
                  <a:srgbClr val="CE171F"/>
                </a:solidFill>
              </a:rPr>
              <a:t>20.6	</a:t>
            </a:r>
            <a:r>
              <a:rPr lang="en-US" dirty="0"/>
              <a:t>Nuclear Fusion </a:t>
            </a:r>
          </a:p>
          <a:p>
            <a:pPr defTabSz="800100">
              <a:spcBef>
                <a:spcPts val="0"/>
              </a:spcBef>
            </a:pPr>
            <a:r>
              <a:rPr lang="en-US" dirty="0">
                <a:solidFill>
                  <a:srgbClr val="CE171F"/>
                </a:solidFill>
              </a:rPr>
              <a:t>20.7	</a:t>
            </a:r>
            <a:r>
              <a:rPr lang="en-US" dirty="0"/>
              <a:t>Uses of Isotopes </a:t>
            </a:r>
          </a:p>
          <a:p>
            <a:pPr defTabSz="800100">
              <a:spcBef>
                <a:spcPts val="0"/>
              </a:spcBef>
            </a:pPr>
            <a:r>
              <a:rPr lang="en-US" dirty="0">
                <a:solidFill>
                  <a:srgbClr val="CE171F"/>
                </a:solidFill>
              </a:rPr>
              <a:t>20.8	</a:t>
            </a:r>
            <a:r>
              <a:rPr lang="en-US" dirty="0"/>
              <a:t>Biological Effects of Radiation </a:t>
            </a:r>
          </a:p>
        </p:txBody>
      </p:sp>
    </p:spTree>
    <p:extLst>
      <p:ext uri="{BB962C8B-B14F-4D97-AF65-F5344CB8AC3E}">
        <p14:creationId xmlns:p14="http://schemas.microsoft.com/office/powerpoint/2010/main" val="103832711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28600" y="0"/>
            <a:ext cx="8915400" cy="495300"/>
          </a:xfrm>
        </p:spPr>
        <p:txBody>
          <a:bodyPr/>
          <a:lstStyle/>
          <a:p>
            <a:r>
              <a:rPr lang="en-US" dirty="0">
                <a:solidFill>
                  <a:schemeClr val="bg1"/>
                </a:solidFill>
              </a:rPr>
              <a:t>20.2</a:t>
            </a:r>
            <a:r>
              <a:rPr lang="en-US" dirty="0"/>
              <a:t>	</a:t>
            </a:r>
            <a:r>
              <a:rPr lang="en-US" dirty="0">
                <a:solidFill>
                  <a:srgbClr val="CE171F"/>
                </a:solidFill>
                <a:latin typeface="Calibri"/>
              </a:rPr>
              <a:t>Nuclear Stability (8)</a:t>
            </a:r>
            <a:endParaRPr lang="en-US" dirty="0">
              <a:solidFill>
                <a:srgbClr val="CE171F"/>
              </a:solidFill>
            </a:endParaRPr>
          </a:p>
        </p:txBody>
      </p:sp>
      <p:sp>
        <p:nvSpPr>
          <p:cNvPr id="7" name="Text Placeholder 6"/>
          <p:cNvSpPr>
            <a:spLocks noGrp="1"/>
          </p:cNvSpPr>
          <p:nvPr>
            <p:ph type="body" sz="quarter" idx="22"/>
          </p:nvPr>
        </p:nvSpPr>
        <p:spPr>
          <a:xfrm>
            <a:off x="20782" y="1070681"/>
            <a:ext cx="9123218" cy="457200"/>
          </a:xfrm>
        </p:spPr>
        <p:txBody>
          <a:bodyPr/>
          <a:lstStyle/>
          <a:p>
            <a:r>
              <a:rPr lang="en-US" dirty="0">
                <a:latin typeface="Calibri"/>
              </a:rPr>
              <a:t>Patterns of Nuclear Stability </a:t>
            </a:r>
          </a:p>
        </p:txBody>
      </p:sp>
      <mc:AlternateContent xmlns:mc="http://schemas.openxmlformats.org/markup-compatibility/2006" xmlns:a14="http://schemas.microsoft.com/office/drawing/2010/main">
        <mc:Choice Requires="a14">
          <p:sp>
            <p:nvSpPr>
              <p:cNvPr id="8" name="Text Placeholder 7"/>
              <p:cNvSpPr>
                <a:spLocks noGrp="1"/>
              </p:cNvSpPr>
              <p:nvPr>
                <p:ph type="body" sz="quarter" idx="23"/>
              </p:nvPr>
            </p:nvSpPr>
            <p:spPr>
              <a:xfrm>
                <a:off x="0" y="1599495"/>
                <a:ext cx="9123218" cy="2226469"/>
              </a:xfrm>
            </p:spPr>
            <p:txBody>
              <a:bodyPr/>
              <a:lstStyle/>
              <a:p>
                <a:pPr>
                  <a:spcBef>
                    <a:spcPts val="0"/>
                  </a:spcBef>
                  <a:spcAft>
                    <a:spcPts val="3300"/>
                  </a:spcAft>
                </a:pPr>
                <a:r>
                  <a:rPr lang="en-US" dirty="0"/>
                  <a:t>Above the belt of stability, nuclei have higher </a:t>
                </a:r>
                <a14:m>
                  <m:oMath xmlns:m="http://schemas.openxmlformats.org/officeDocument/2006/math">
                    <m:f>
                      <m:fPr>
                        <m:type m:val="lin"/>
                        <m:ctrlPr>
                          <a:rPr lang="en-US" i="1" smtClean="0">
                            <a:latin typeface="Cambria Math" panose="02040503050406030204" pitchFamily="18" charset="0"/>
                          </a:rPr>
                        </m:ctrlPr>
                      </m:fPr>
                      <m:num>
                        <m:r>
                          <m:rPr>
                            <m:sty m:val="p"/>
                          </m:rPr>
                          <a:rPr lang="en-US">
                            <a:latin typeface="Cambria Math" panose="02040503050406030204" pitchFamily="18" charset="0"/>
                          </a:rPr>
                          <m:t>n</m:t>
                        </m:r>
                      </m:num>
                      <m:den>
                        <m:r>
                          <m:rPr>
                            <m:sty m:val="p"/>
                          </m:rPr>
                          <a:rPr lang="en-US">
                            <a:latin typeface="Cambria Math" panose="02040503050406030204" pitchFamily="18" charset="0"/>
                          </a:rPr>
                          <m:t>p</m:t>
                        </m:r>
                      </m:den>
                    </m:f>
                  </m:oMath>
                </a14:m>
                <a:r>
                  <a:rPr lang="en-US" dirty="0"/>
                  <a:t> ratios. </a:t>
                </a:r>
              </a:p>
              <a:p>
                <a:pPr>
                  <a:spcBef>
                    <a:spcPts val="0"/>
                  </a:spcBef>
                  <a:spcAft>
                    <a:spcPts val="2800"/>
                  </a:spcAft>
                </a:pPr>
                <a:r>
                  <a:rPr lang="en-US" dirty="0"/>
                  <a:t>To lower this ratio, these nuclei undergo </a:t>
                </a:r>
                <a:r>
                  <a:rPr lang="el-GR" i="1" dirty="0">
                    <a:latin typeface="Cambria Math"/>
                    <a:ea typeface="Cambria Math"/>
                  </a:rPr>
                  <a:t>β</a:t>
                </a:r>
                <a:r>
                  <a:rPr lang="en-US" dirty="0"/>
                  <a:t>-</a:t>
                </a:r>
                <a:r>
                  <a:rPr lang="en-US" i="1" dirty="0"/>
                  <a:t>particle emission:</a:t>
                </a:r>
                <a:endParaRPr lang="en-US" dirty="0"/>
              </a:p>
              <a:p>
                <a:pPr indent="1495425" defTabSz="879475"/>
                <a14:m>
                  <m:oMathPara xmlns:m="http://schemas.openxmlformats.org/officeDocument/2006/math">
                    <m:oMathParaPr>
                      <m:jc m:val="centerGroup"/>
                    </m:oMathParaPr>
                    <m:oMath xmlns:m="http://schemas.openxmlformats.org/officeDocument/2006/math">
                      <m:sPre>
                        <m:sPrePr>
                          <m:ctrlPr>
                            <a:rPr lang="en-US" i="1" smtClean="0">
                              <a:latin typeface="Cambria Math" panose="02040503050406030204" pitchFamily="18" charset="0"/>
                            </a:rPr>
                          </m:ctrlPr>
                        </m:sPrePr>
                        <m:sub>
                          <m:r>
                            <a:rPr lang="en-US" b="0" i="0" smtClean="0">
                              <a:latin typeface="Cambria Math" panose="02040503050406030204" pitchFamily="18" charset="0"/>
                            </a:rPr>
                            <m:t>0</m:t>
                          </m:r>
                        </m:sub>
                        <m:sup>
                          <m:r>
                            <a:rPr lang="en-US" b="0" i="0" smtClean="0">
                              <a:latin typeface="Cambria Math" panose="02040503050406030204" pitchFamily="18" charset="0"/>
                            </a:rPr>
                            <m:t>1</m:t>
                          </m:r>
                        </m:sup>
                        <m:e>
                          <m:r>
                            <m:rPr>
                              <m:sty m:val="p"/>
                            </m:rPr>
                            <a:rPr lang="en-US" b="0" i="0" smtClean="0">
                              <a:latin typeface="Cambria Math" panose="02040503050406030204" pitchFamily="18" charset="0"/>
                            </a:rPr>
                            <m:t>n</m:t>
                          </m:r>
                          <m:r>
                            <a:rPr lang="en-US" b="0" i="0" smtClean="0">
                              <a:latin typeface="Cambria Math" panose="02040503050406030204" pitchFamily="18" charset="0"/>
                              <a:ea typeface="Cambria Math" panose="02040503050406030204" pitchFamily="18" charset="0"/>
                            </a:rPr>
                            <m:t>→</m:t>
                          </m:r>
                          <m:sPre>
                            <m:sPrePr>
                              <m:ctrlPr>
                                <a:rPr lang="en-US" b="0" i="1" smtClean="0">
                                  <a:latin typeface="Cambria Math" panose="02040503050406030204" pitchFamily="18" charset="0"/>
                                  <a:ea typeface="Cambria Math" panose="02040503050406030204" pitchFamily="18" charset="0"/>
                                </a:rPr>
                              </m:ctrlPr>
                            </m:sPrePr>
                            <m:sub>
                              <m:r>
                                <a:rPr lang="en-US" b="0" i="0" smtClean="0">
                                  <a:latin typeface="Cambria Math" panose="02040503050406030204" pitchFamily="18" charset="0"/>
                                  <a:ea typeface="Cambria Math" panose="02040503050406030204" pitchFamily="18" charset="0"/>
                                </a:rPr>
                                <m:t>1</m:t>
                              </m:r>
                            </m:sub>
                            <m:sup>
                              <m:r>
                                <a:rPr lang="en-US" b="0" i="0" smtClean="0">
                                  <a:latin typeface="Cambria Math" panose="02040503050406030204" pitchFamily="18" charset="0"/>
                                </a:rPr>
                                <m:t>1</m:t>
                              </m:r>
                            </m:sup>
                            <m:e>
                              <m:r>
                                <m:rPr>
                                  <m:sty m:val="p"/>
                                </m:rPr>
                                <a:rPr lang="en-US" b="0" i="0" smtClean="0">
                                  <a:latin typeface="Cambria Math" panose="02040503050406030204" pitchFamily="18" charset="0"/>
                                </a:rPr>
                                <m:t>p</m:t>
                              </m:r>
                              <m:r>
                                <a:rPr lang="en-US" b="0" i="0" smtClean="0">
                                  <a:latin typeface="Cambria Math" panose="02040503050406030204" pitchFamily="18" charset="0"/>
                                  <a:ea typeface="Cambria Math" panose="02040503050406030204" pitchFamily="18" charset="0"/>
                                </a:rPr>
                                <m:t>+</m:t>
                              </m:r>
                              <m:sPre>
                                <m:sPrePr>
                                  <m:ctrlPr>
                                    <a:rPr lang="en-US" b="0" i="1" smtClean="0">
                                      <a:latin typeface="Cambria Math" panose="02040503050406030204" pitchFamily="18" charset="0"/>
                                      <a:ea typeface="Cambria Math" panose="02040503050406030204" pitchFamily="18" charset="0"/>
                                    </a:rPr>
                                  </m:ctrlPr>
                                </m:sPrePr>
                                <m:sub>
                                  <m:r>
                                    <a:rPr lang="en-US" b="0" i="0" smtClean="0">
                                      <a:latin typeface="Cambria Math" panose="02040503050406030204" pitchFamily="18" charset="0"/>
                                      <a:ea typeface="Cambria Math" panose="02040503050406030204" pitchFamily="18" charset="0"/>
                                    </a:rPr>
                                    <m:t>−1</m:t>
                                  </m:r>
                                </m:sub>
                                <m:sup>
                                  <m:r>
                                    <a:rPr lang="en-US" b="0" i="0" smtClean="0">
                                      <a:latin typeface="Cambria Math" panose="02040503050406030204" pitchFamily="18" charset="0"/>
                                    </a:rPr>
                                    <m:t>0</m:t>
                                  </m:r>
                                </m:sup>
                                <m:e>
                                  <m:r>
                                    <a:rPr lang="en-US" b="0" i="1" smtClean="0">
                                      <a:latin typeface="Cambria Math" panose="02040503050406030204" pitchFamily="18" charset="0"/>
                                      <a:ea typeface="Cambria Math" panose="02040503050406030204" pitchFamily="18" charset="0"/>
                                    </a:rPr>
                                    <m:t>𝛽</m:t>
                                  </m:r>
                                </m:e>
                              </m:sPre>
                            </m:e>
                          </m:sPre>
                        </m:e>
                      </m:sPre>
                    </m:oMath>
                  </m:oMathPara>
                </a14:m>
                <a:endParaRPr lang="en-US" dirty="0"/>
              </a:p>
            </p:txBody>
          </p:sp>
        </mc:Choice>
        <mc:Fallback xmlns="">
          <p:sp>
            <p:nvSpPr>
              <p:cNvPr id="8" name="Text Placeholder 7"/>
              <p:cNvSpPr>
                <a:spLocks noGrp="1" noRot="1" noChangeAspect="1" noMove="1" noResize="1" noEditPoints="1" noAdjustHandles="1" noChangeArrowheads="1" noChangeShapeType="1" noTextEdit="1"/>
              </p:cNvSpPr>
              <p:nvPr>
                <p:ph type="body" sz="quarter" idx="23"/>
              </p:nvPr>
            </p:nvSpPr>
            <p:spPr>
              <a:xfrm>
                <a:off x="0" y="1599495"/>
                <a:ext cx="9123218" cy="2226469"/>
              </a:xfrm>
              <a:blipFill>
                <a:blip r:embed="rId3"/>
                <a:stretch>
                  <a:fillRect l="-1336" t="-2459"/>
                </a:stretch>
              </a:blipFill>
            </p:spPr>
            <p:txBody>
              <a:bodyPr/>
              <a:lstStyle/>
              <a:p>
                <a:r>
                  <a:rPr lang="en-US">
                    <a:noFill/>
                  </a:rPr>
                  <a:t> </a:t>
                </a:r>
              </a:p>
            </p:txBody>
          </p:sp>
        </mc:Fallback>
      </mc:AlternateContent>
      <p:sp>
        <p:nvSpPr>
          <p:cNvPr id="9" name="Text Placeholder 8"/>
          <p:cNvSpPr>
            <a:spLocks noGrp="1"/>
          </p:cNvSpPr>
          <p:nvPr>
            <p:ph type="body" sz="quarter" idx="24"/>
          </p:nvPr>
        </p:nvSpPr>
        <p:spPr>
          <a:xfrm>
            <a:off x="-674" y="4388078"/>
            <a:ext cx="3581400" cy="1562316"/>
          </a:xfrm>
        </p:spPr>
        <p:txBody>
          <a:bodyPr/>
          <a:lstStyle/>
          <a:p>
            <a:r>
              <a:rPr lang="en-US" dirty="0"/>
              <a:t>Increases number of protons; decreases number of neutrons. </a:t>
            </a:r>
          </a:p>
        </p:txBody>
      </p:sp>
      <mc:AlternateContent xmlns:mc="http://schemas.openxmlformats.org/markup-compatibility/2006" xmlns:a14="http://schemas.microsoft.com/office/drawing/2010/main">
        <mc:Choice Requires="a14">
          <p:sp>
            <p:nvSpPr>
              <p:cNvPr id="10" name="Text Placeholder 9"/>
              <p:cNvSpPr>
                <a:spLocks noGrp="1"/>
              </p:cNvSpPr>
              <p:nvPr>
                <p:ph type="body" sz="quarter" idx="25"/>
              </p:nvPr>
            </p:nvSpPr>
            <p:spPr>
              <a:xfrm>
                <a:off x="4114800" y="4305084"/>
                <a:ext cx="4572000" cy="2019516"/>
              </a:xfrm>
            </p:spPr>
            <p:txBody>
              <a:bodyPr/>
              <a:lstStyle/>
              <a:p>
                <a:pPr>
                  <a:spcAft>
                    <a:spcPts val="1000"/>
                  </a:spcAft>
                  <a:tabLst>
                    <a:tab pos="0" algn="l"/>
                    <a:tab pos="407988" algn="l"/>
                  </a:tabLst>
                </a:pPr>
                <a14:m>
                  <m:oMath xmlns:m="http://schemas.openxmlformats.org/officeDocument/2006/math">
                    <m:sPre>
                      <m:sPrePr>
                        <m:ctrlPr>
                          <a:rPr lang="en-US" i="1" smtClean="0">
                            <a:latin typeface="Cambria Math" panose="02040503050406030204" pitchFamily="18" charset="0"/>
                          </a:rPr>
                        </m:ctrlPr>
                      </m:sPrePr>
                      <m:sub>
                        <m:r>
                          <a:rPr lang="en-US" b="0" i="0" smtClean="0">
                            <a:latin typeface="Cambria Math" panose="02040503050406030204" pitchFamily="18" charset="0"/>
                          </a:rPr>
                          <m:t>6</m:t>
                        </m:r>
                      </m:sub>
                      <m:sup>
                        <m:r>
                          <a:rPr lang="en-US" b="0" i="0" smtClean="0">
                            <a:latin typeface="Cambria Math" panose="02040503050406030204" pitchFamily="18" charset="0"/>
                          </a:rPr>
                          <m:t>14</m:t>
                        </m:r>
                      </m:sup>
                      <m:e>
                        <m:r>
                          <m:rPr>
                            <m:sty m:val="p"/>
                          </m:rPr>
                          <a:rPr lang="en-US" b="0" i="0" smtClean="0">
                            <a:latin typeface="Cambria Math" panose="02040503050406030204" pitchFamily="18" charset="0"/>
                          </a:rPr>
                          <m:t>C</m:t>
                        </m:r>
                        <m:r>
                          <a:rPr lang="en-US" b="0" i="0" smtClean="0">
                            <a:latin typeface="Cambria Math" panose="02040503050406030204" pitchFamily="18" charset="0"/>
                            <a:ea typeface="Cambria Math" panose="02040503050406030204" pitchFamily="18" charset="0"/>
                          </a:rPr>
                          <m:t>→</m:t>
                        </m:r>
                        <m:sPre>
                          <m:sPrePr>
                            <m:ctrlPr>
                              <a:rPr lang="en-US" b="0" i="1" smtClean="0">
                                <a:latin typeface="Cambria Math" panose="02040503050406030204" pitchFamily="18" charset="0"/>
                                <a:ea typeface="Cambria Math" panose="02040503050406030204" pitchFamily="18" charset="0"/>
                              </a:rPr>
                            </m:ctrlPr>
                          </m:sPrePr>
                          <m:sub>
                            <m:r>
                              <a:rPr lang="en-US" b="0" i="0" smtClean="0">
                                <a:latin typeface="Cambria Math" panose="02040503050406030204" pitchFamily="18" charset="0"/>
                                <a:ea typeface="Cambria Math" panose="02040503050406030204" pitchFamily="18" charset="0"/>
                              </a:rPr>
                              <m:t>7</m:t>
                            </m:r>
                          </m:sub>
                          <m:sup>
                            <m:r>
                              <a:rPr lang="en-US" b="0" i="0" smtClean="0">
                                <a:latin typeface="Cambria Math" panose="02040503050406030204" pitchFamily="18" charset="0"/>
                              </a:rPr>
                              <m:t>14</m:t>
                            </m:r>
                          </m:sup>
                          <m:e>
                            <m:r>
                              <m:rPr>
                                <m:sty m:val="p"/>
                              </m:rPr>
                              <a:rPr lang="en-US" b="0" i="0" smtClean="0">
                                <a:latin typeface="Cambria Math" panose="02040503050406030204" pitchFamily="18" charset="0"/>
                              </a:rPr>
                              <m:t>N</m:t>
                            </m:r>
                            <m:r>
                              <a:rPr lang="en-US" b="0" i="0" smtClean="0">
                                <a:latin typeface="Cambria Math" panose="02040503050406030204" pitchFamily="18" charset="0"/>
                                <a:ea typeface="Cambria Math" panose="02040503050406030204" pitchFamily="18" charset="0"/>
                              </a:rPr>
                              <m:t>+</m:t>
                            </m:r>
                            <m:sPre>
                              <m:sPrePr>
                                <m:ctrlPr>
                                  <a:rPr lang="en-US" b="0" i="1" smtClean="0">
                                    <a:latin typeface="Cambria Math" panose="02040503050406030204" pitchFamily="18" charset="0"/>
                                    <a:ea typeface="Cambria Math" panose="02040503050406030204" pitchFamily="18" charset="0"/>
                                  </a:rPr>
                                </m:ctrlPr>
                              </m:sPrePr>
                              <m:sub>
                                <m:r>
                                  <a:rPr lang="en-US" b="0" i="0" smtClean="0">
                                    <a:latin typeface="Cambria Math" panose="02040503050406030204" pitchFamily="18" charset="0"/>
                                    <a:ea typeface="Cambria Math" panose="02040503050406030204" pitchFamily="18" charset="0"/>
                                  </a:rPr>
                                  <m:t>−1</m:t>
                                </m:r>
                              </m:sub>
                              <m:sup>
                                <m:r>
                                  <a:rPr lang="en-US" b="0" i="0" smtClean="0">
                                    <a:latin typeface="Cambria Math" panose="02040503050406030204" pitchFamily="18" charset="0"/>
                                  </a:rPr>
                                  <m:t>0</m:t>
                                </m:r>
                              </m:sup>
                              <m:e>
                                <m:r>
                                  <a:rPr lang="en-US" b="0" i="1" smtClean="0">
                                    <a:latin typeface="Cambria Math" panose="02040503050406030204" pitchFamily="18" charset="0"/>
                                    <a:ea typeface="Cambria Math" panose="02040503050406030204" pitchFamily="18" charset="0"/>
                                  </a:rPr>
                                  <m:t>𝛽</m:t>
                                </m:r>
                              </m:e>
                            </m:sPre>
                          </m:e>
                        </m:sPre>
                      </m:e>
                    </m:sPre>
                  </m:oMath>
                </a14:m>
                <a:r>
                  <a:rPr lang="en-US" dirty="0"/>
                  <a:t>	</a:t>
                </a:r>
                <a14:m>
                  <m:oMath xmlns:m="http://schemas.openxmlformats.org/officeDocument/2006/math">
                    <m:sPre>
                      <m:sPrePr>
                        <m:ctrlPr>
                          <a:rPr lang="en-US" i="1" smtClean="0">
                            <a:latin typeface="Cambria Math" panose="02040503050406030204" pitchFamily="18" charset="0"/>
                          </a:rPr>
                        </m:ctrlPr>
                      </m:sPrePr>
                      <m:sub>
                        <m:r>
                          <a:rPr lang="en-US" b="0" i="0" smtClean="0">
                            <a:latin typeface="Cambria Math" panose="02040503050406030204" pitchFamily="18" charset="0"/>
                          </a:rPr>
                          <m:t>19</m:t>
                        </m:r>
                      </m:sub>
                      <m:sup>
                        <m:r>
                          <a:rPr lang="en-US" b="0" i="0" smtClean="0">
                            <a:latin typeface="Cambria Math" panose="02040503050406030204" pitchFamily="18" charset="0"/>
                          </a:rPr>
                          <m:t>40</m:t>
                        </m:r>
                      </m:sup>
                      <m:e>
                        <m:r>
                          <m:rPr>
                            <m:sty m:val="p"/>
                          </m:rPr>
                          <a:rPr lang="en-US" b="0" i="0" smtClean="0">
                            <a:latin typeface="Cambria Math" panose="02040503050406030204" pitchFamily="18" charset="0"/>
                          </a:rPr>
                          <m:t>K</m:t>
                        </m:r>
                        <m:r>
                          <a:rPr lang="en-US" b="0" i="0" smtClean="0">
                            <a:latin typeface="Cambria Math" panose="02040503050406030204" pitchFamily="18" charset="0"/>
                            <a:ea typeface="Cambria Math" panose="02040503050406030204" pitchFamily="18" charset="0"/>
                          </a:rPr>
                          <m:t>→</m:t>
                        </m:r>
                        <m:sPre>
                          <m:sPrePr>
                            <m:ctrlPr>
                              <a:rPr lang="en-US" b="0" i="1" smtClean="0">
                                <a:latin typeface="Cambria Math" panose="02040503050406030204" pitchFamily="18" charset="0"/>
                                <a:ea typeface="Cambria Math" panose="02040503050406030204" pitchFamily="18" charset="0"/>
                              </a:rPr>
                            </m:ctrlPr>
                          </m:sPrePr>
                          <m:sub>
                            <m:r>
                              <a:rPr lang="en-US" b="0" i="0" smtClean="0">
                                <a:latin typeface="Cambria Math" panose="02040503050406030204" pitchFamily="18" charset="0"/>
                                <a:ea typeface="Cambria Math" panose="02040503050406030204" pitchFamily="18" charset="0"/>
                              </a:rPr>
                              <m:t>20</m:t>
                            </m:r>
                          </m:sub>
                          <m:sup>
                            <m:r>
                              <a:rPr lang="en-US" b="0" i="0" smtClean="0">
                                <a:latin typeface="Cambria Math" panose="02040503050406030204" pitchFamily="18" charset="0"/>
                              </a:rPr>
                              <m:t>40</m:t>
                            </m:r>
                          </m:sup>
                          <m:e>
                            <m:r>
                              <m:rPr>
                                <m:sty m:val="p"/>
                              </m:rPr>
                              <a:rPr lang="en-US" b="0" i="0" smtClean="0">
                                <a:latin typeface="Cambria Math" panose="02040503050406030204" pitchFamily="18" charset="0"/>
                              </a:rPr>
                              <m:t>Ca</m:t>
                            </m:r>
                            <m:r>
                              <a:rPr lang="en-US" b="0" i="0" smtClean="0">
                                <a:latin typeface="Cambria Math" panose="02040503050406030204" pitchFamily="18" charset="0"/>
                                <a:ea typeface="Cambria Math" panose="02040503050406030204" pitchFamily="18" charset="0"/>
                              </a:rPr>
                              <m:t>+</m:t>
                            </m:r>
                            <m:sPre>
                              <m:sPrePr>
                                <m:ctrlPr>
                                  <a:rPr lang="en-US" b="0" i="1" smtClean="0">
                                    <a:latin typeface="Cambria Math" panose="02040503050406030204" pitchFamily="18" charset="0"/>
                                    <a:ea typeface="Cambria Math" panose="02040503050406030204" pitchFamily="18" charset="0"/>
                                  </a:rPr>
                                </m:ctrlPr>
                              </m:sPrePr>
                              <m:sub>
                                <m:r>
                                  <a:rPr lang="en-US" b="0" i="0" smtClean="0">
                                    <a:latin typeface="Cambria Math" panose="02040503050406030204" pitchFamily="18" charset="0"/>
                                    <a:ea typeface="Cambria Math" panose="02040503050406030204" pitchFamily="18" charset="0"/>
                                  </a:rPr>
                                  <m:t>−1</m:t>
                                </m:r>
                              </m:sub>
                              <m:sup>
                                <m:r>
                                  <a:rPr lang="en-US" b="0" i="0" smtClean="0">
                                    <a:latin typeface="Cambria Math" panose="02040503050406030204" pitchFamily="18" charset="0"/>
                                  </a:rPr>
                                  <m:t>0</m:t>
                                </m:r>
                              </m:sup>
                              <m:e>
                                <m:r>
                                  <a:rPr lang="en-US" b="0" i="1" smtClean="0">
                                    <a:latin typeface="Cambria Math" panose="02040503050406030204" pitchFamily="18" charset="0"/>
                                    <a:ea typeface="Cambria Math" panose="02040503050406030204" pitchFamily="18" charset="0"/>
                                  </a:rPr>
                                  <m:t>𝛽</m:t>
                                </m:r>
                              </m:e>
                            </m:sPre>
                          </m:e>
                        </m:sPre>
                      </m:e>
                    </m:sPre>
                  </m:oMath>
                </a14:m>
                <a:endParaRPr lang="en-US" dirty="0"/>
              </a:p>
              <a:p>
                <a:pPr>
                  <a:spcAft>
                    <a:spcPts val="1000"/>
                  </a:spcAft>
                  <a:tabLst>
                    <a:tab pos="0" algn="l"/>
                    <a:tab pos="407988" algn="l"/>
                  </a:tabLst>
                </a:pPr>
                <a:r>
                  <a:rPr lang="en-US" dirty="0"/>
                  <a:t>	</a:t>
                </a:r>
                <a14:m>
                  <m:oMath xmlns:m="http://schemas.openxmlformats.org/officeDocument/2006/math">
                    <m:sPre>
                      <m:sPrePr>
                        <m:ctrlPr>
                          <a:rPr lang="en-US" i="1" smtClean="0">
                            <a:latin typeface="Cambria Math" panose="02040503050406030204" pitchFamily="18" charset="0"/>
                          </a:rPr>
                        </m:ctrlPr>
                      </m:sPrePr>
                      <m:sub>
                        <m:r>
                          <a:rPr lang="en-US" b="0" i="0" smtClean="0">
                            <a:latin typeface="Cambria Math" panose="02040503050406030204" pitchFamily="18" charset="0"/>
                          </a:rPr>
                          <m:t>40</m:t>
                        </m:r>
                      </m:sub>
                      <m:sup>
                        <m:r>
                          <a:rPr lang="en-US" b="0" i="0" smtClean="0">
                            <a:latin typeface="Cambria Math" panose="02040503050406030204" pitchFamily="18" charset="0"/>
                          </a:rPr>
                          <m:t>97</m:t>
                        </m:r>
                      </m:sup>
                      <m:e>
                        <m:r>
                          <m:rPr>
                            <m:sty m:val="p"/>
                          </m:rPr>
                          <a:rPr lang="en-US" b="0" i="0" smtClean="0">
                            <a:latin typeface="Cambria Math" panose="02040503050406030204" pitchFamily="18" charset="0"/>
                          </a:rPr>
                          <m:t>Zr</m:t>
                        </m:r>
                      </m:e>
                    </m:sPre>
                    <m:r>
                      <a:rPr lang="en-US" i="0" smtClean="0">
                        <a:latin typeface="Cambria Math" panose="02040503050406030204" pitchFamily="18" charset="0"/>
                        <a:ea typeface="Cambria Math" panose="02040503050406030204" pitchFamily="18" charset="0"/>
                      </a:rPr>
                      <m:t>→</m:t>
                    </m:r>
                    <m:sPre>
                      <m:sPrePr>
                        <m:ctrlPr>
                          <a:rPr lang="en-US" i="1" smtClean="0">
                            <a:latin typeface="Cambria Math" panose="02040503050406030204" pitchFamily="18" charset="0"/>
                            <a:ea typeface="Cambria Math" panose="02040503050406030204" pitchFamily="18" charset="0"/>
                          </a:rPr>
                        </m:ctrlPr>
                      </m:sPrePr>
                      <m:sub>
                        <m:r>
                          <a:rPr lang="en-US" b="0" i="1" smtClean="0">
                            <a:latin typeface="Cambria Math" panose="02040503050406030204" pitchFamily="18" charset="0"/>
                            <a:ea typeface="Cambria Math" panose="02040503050406030204" pitchFamily="18" charset="0"/>
                          </a:rPr>
                          <m:t>41</m:t>
                        </m:r>
                      </m:sub>
                      <m:sup>
                        <m:r>
                          <a:rPr lang="en-US" b="0" i="1" smtClean="0">
                            <a:latin typeface="Cambria Math" panose="02040503050406030204" pitchFamily="18" charset="0"/>
                          </a:rPr>
                          <m:t>97</m:t>
                        </m:r>
                      </m:sup>
                      <m:e>
                        <m:r>
                          <m:rPr>
                            <m:sty m:val="p"/>
                          </m:rPr>
                          <a:rPr lang="en-US" b="0" i="0" smtClean="0">
                            <a:latin typeface="Cambria Math" panose="02040503050406030204" pitchFamily="18" charset="0"/>
                          </a:rPr>
                          <m:t>Nb</m:t>
                        </m:r>
                      </m:e>
                    </m:sPre>
                    <m:r>
                      <a:rPr lang="en-US" i="1" smtClean="0">
                        <a:latin typeface="Cambria Math" panose="02040503050406030204" pitchFamily="18" charset="0"/>
                        <a:ea typeface="Cambria Math" panose="02040503050406030204" pitchFamily="18" charset="0"/>
                      </a:rPr>
                      <m:t>+</m:t>
                    </m:r>
                    <m:sPre>
                      <m:sPrePr>
                        <m:ctrlPr>
                          <a:rPr lang="en-US" i="1" smtClean="0">
                            <a:latin typeface="Cambria Math" panose="02040503050406030204" pitchFamily="18" charset="0"/>
                            <a:ea typeface="Cambria Math" panose="02040503050406030204" pitchFamily="18" charset="0"/>
                          </a:rPr>
                        </m:ctrlPr>
                      </m:sPrePr>
                      <m:sub>
                        <m:r>
                          <a:rPr lang="en-US" b="0" i="1" smtClean="0">
                            <a:latin typeface="Cambria Math" panose="02040503050406030204" pitchFamily="18" charset="0"/>
                            <a:ea typeface="Cambria Math" panose="02040503050406030204" pitchFamily="18" charset="0"/>
                          </a:rPr>
                          <m:t>−1</m:t>
                        </m:r>
                      </m:sub>
                      <m:sup>
                        <m:r>
                          <a:rPr lang="en-US" b="0" i="1" smtClean="0">
                            <a:latin typeface="Cambria Math" panose="02040503050406030204" pitchFamily="18" charset="0"/>
                          </a:rPr>
                          <m:t>0</m:t>
                        </m:r>
                      </m:sup>
                      <m:e>
                        <m:r>
                          <a:rPr lang="en-US" b="0" i="1" smtClean="0">
                            <a:latin typeface="Cambria Math" panose="02040503050406030204" pitchFamily="18" charset="0"/>
                            <a:ea typeface="Cambria Math" panose="02040503050406030204" pitchFamily="18" charset="0"/>
                          </a:rPr>
                          <m:t>𝛽</m:t>
                        </m:r>
                      </m:e>
                    </m:sPre>
                  </m:oMath>
                </a14:m>
                <a:endParaRPr lang="en-US" dirty="0"/>
              </a:p>
            </p:txBody>
          </p:sp>
        </mc:Choice>
        <mc:Fallback xmlns="">
          <p:sp>
            <p:nvSpPr>
              <p:cNvPr id="10" name="Text Placeholder 9"/>
              <p:cNvSpPr>
                <a:spLocks noGrp="1" noRot="1" noChangeAspect="1" noMove="1" noResize="1" noEditPoints="1" noAdjustHandles="1" noChangeArrowheads="1" noChangeShapeType="1" noTextEdit="1"/>
              </p:cNvSpPr>
              <p:nvPr>
                <p:ph type="body" sz="quarter" idx="25"/>
              </p:nvPr>
            </p:nvSpPr>
            <p:spPr>
              <a:xfrm>
                <a:off x="4114800" y="4305084"/>
                <a:ext cx="4572000" cy="2019516"/>
              </a:xfrm>
              <a:blipFill>
                <a:blip r:embed="rId4"/>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46158280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11164" y="0"/>
            <a:ext cx="8932836" cy="495300"/>
          </a:xfrm>
        </p:spPr>
        <p:txBody>
          <a:bodyPr/>
          <a:lstStyle/>
          <a:p>
            <a:r>
              <a:rPr lang="en-US" dirty="0">
                <a:solidFill>
                  <a:schemeClr val="bg1">
                    <a:lumMod val="95000"/>
                  </a:schemeClr>
                </a:solidFill>
              </a:rPr>
              <a:t>20.2</a:t>
            </a:r>
            <a:r>
              <a:rPr lang="en-US" dirty="0"/>
              <a:t>	</a:t>
            </a:r>
            <a:r>
              <a:rPr lang="en-US" dirty="0">
                <a:solidFill>
                  <a:srgbClr val="CE171F"/>
                </a:solidFill>
                <a:latin typeface="Calibri"/>
              </a:rPr>
              <a:t>Nuclear Stability (9)</a:t>
            </a:r>
            <a:endParaRPr lang="en-US" dirty="0">
              <a:solidFill>
                <a:srgbClr val="CE171F"/>
              </a:solidFill>
            </a:endParaRPr>
          </a:p>
        </p:txBody>
      </p:sp>
      <p:sp>
        <p:nvSpPr>
          <p:cNvPr id="20" name="Text Placeholder 19"/>
          <p:cNvSpPr>
            <a:spLocks noGrp="1"/>
          </p:cNvSpPr>
          <p:nvPr>
            <p:ph type="body" sz="quarter" idx="22"/>
          </p:nvPr>
        </p:nvSpPr>
        <p:spPr>
          <a:xfrm>
            <a:off x="19730" y="1070681"/>
            <a:ext cx="9144000" cy="457200"/>
          </a:xfrm>
        </p:spPr>
        <p:txBody>
          <a:bodyPr/>
          <a:lstStyle/>
          <a:p>
            <a:r>
              <a:rPr lang="en-US" dirty="0">
                <a:latin typeface="Calibri"/>
              </a:rPr>
              <a:t>Patterns of Nuclear Stability </a:t>
            </a:r>
          </a:p>
        </p:txBody>
      </p:sp>
      <mc:AlternateContent xmlns:mc="http://schemas.openxmlformats.org/markup-compatibility/2006" xmlns:a14="http://schemas.microsoft.com/office/drawing/2010/main">
        <mc:Choice Requires="a14">
          <p:sp>
            <p:nvSpPr>
              <p:cNvPr id="21" name="Text Placeholder 20"/>
              <p:cNvSpPr>
                <a:spLocks noGrp="1"/>
              </p:cNvSpPr>
              <p:nvPr>
                <p:ph type="body" sz="quarter" idx="23"/>
              </p:nvPr>
            </p:nvSpPr>
            <p:spPr>
              <a:xfrm>
                <a:off x="0" y="1563231"/>
                <a:ext cx="9133884" cy="2226469"/>
              </a:xfrm>
            </p:spPr>
            <p:txBody>
              <a:bodyPr/>
              <a:lstStyle/>
              <a:p>
                <a:pPr>
                  <a:spcBef>
                    <a:spcPts val="0"/>
                  </a:spcBef>
                  <a:spcAft>
                    <a:spcPts val="3300"/>
                  </a:spcAft>
                </a:pPr>
                <a:r>
                  <a:rPr lang="en-US" dirty="0"/>
                  <a:t>Below the belt of stability, nuclei have lower </a:t>
                </a:r>
                <a14:m>
                  <m:oMath xmlns:m="http://schemas.openxmlformats.org/officeDocument/2006/math">
                    <m:f>
                      <m:fPr>
                        <m:type m:val="lin"/>
                        <m:ctrlPr>
                          <a:rPr lang="en-US" i="1">
                            <a:latin typeface="Cambria Math" panose="02040503050406030204" pitchFamily="18" charset="0"/>
                          </a:rPr>
                        </m:ctrlPr>
                      </m:fPr>
                      <m:num>
                        <m:r>
                          <m:rPr>
                            <m:sty m:val="p"/>
                          </m:rPr>
                          <a:rPr lang="en-US">
                            <a:latin typeface="Cambria Math" panose="02040503050406030204" pitchFamily="18" charset="0"/>
                          </a:rPr>
                          <m:t>n</m:t>
                        </m:r>
                      </m:num>
                      <m:den>
                        <m:r>
                          <m:rPr>
                            <m:sty m:val="p"/>
                          </m:rPr>
                          <a:rPr lang="en-US">
                            <a:latin typeface="Cambria Math" panose="02040503050406030204" pitchFamily="18" charset="0"/>
                          </a:rPr>
                          <m:t>p</m:t>
                        </m:r>
                      </m:den>
                    </m:f>
                  </m:oMath>
                </a14:m>
                <a:r>
                  <a:rPr lang="en-US" dirty="0"/>
                  <a:t> ratios.</a:t>
                </a:r>
              </a:p>
              <a:p>
                <a:pPr>
                  <a:spcBef>
                    <a:spcPts val="0"/>
                  </a:spcBef>
                  <a:spcAft>
                    <a:spcPts val="3500"/>
                  </a:spcAft>
                </a:pPr>
                <a:r>
                  <a:rPr lang="en-US" dirty="0"/>
                  <a:t>To increase this ratio, these nuclei may emit a positron, </a:t>
                </a:r>
              </a:p>
              <a:p>
                <a:pPr marL="2743200"/>
                <a14:m>
                  <m:oMathPara xmlns:m="http://schemas.openxmlformats.org/officeDocument/2006/math">
                    <m:oMathParaPr>
                      <m:jc m:val="left"/>
                    </m:oMathParaPr>
                    <m:oMath xmlns:m="http://schemas.openxmlformats.org/officeDocument/2006/math">
                      <m:sPre>
                        <m:sPrePr>
                          <m:ctrlPr>
                            <a:rPr lang="en-US" i="1" smtClean="0">
                              <a:latin typeface="Cambria Math" panose="02040503050406030204" pitchFamily="18" charset="0"/>
                            </a:rPr>
                          </m:ctrlPr>
                        </m:sPrePr>
                        <m:sub>
                          <m:r>
                            <a:rPr lang="en-US" b="0" i="0" smtClean="0">
                              <a:latin typeface="Cambria Math" panose="02040503050406030204" pitchFamily="18" charset="0"/>
                            </a:rPr>
                            <m:t>1</m:t>
                          </m:r>
                        </m:sub>
                        <m:sup>
                          <m:r>
                            <a:rPr lang="en-US" b="0" i="0" smtClean="0">
                              <a:latin typeface="Cambria Math" panose="02040503050406030204" pitchFamily="18" charset="0"/>
                            </a:rPr>
                            <m:t>1</m:t>
                          </m:r>
                        </m:sup>
                        <m:e>
                          <m:r>
                            <m:rPr>
                              <m:sty m:val="p"/>
                            </m:rPr>
                            <a:rPr lang="en-US" b="0" i="0" smtClean="0">
                              <a:latin typeface="Cambria Math" panose="02040503050406030204" pitchFamily="18" charset="0"/>
                            </a:rPr>
                            <m:t>p</m:t>
                          </m:r>
                          <m:r>
                            <a:rPr lang="en-US" b="0" i="0" smtClean="0">
                              <a:latin typeface="Cambria Math" panose="02040503050406030204" pitchFamily="18" charset="0"/>
                              <a:ea typeface="Cambria Math" panose="02040503050406030204" pitchFamily="18" charset="0"/>
                            </a:rPr>
                            <m:t>→</m:t>
                          </m:r>
                          <m:sPre>
                            <m:sPrePr>
                              <m:ctrlPr>
                                <a:rPr lang="en-US" b="0" i="1" smtClean="0">
                                  <a:latin typeface="Cambria Math" panose="02040503050406030204" pitchFamily="18" charset="0"/>
                                  <a:ea typeface="Cambria Math" panose="02040503050406030204" pitchFamily="18" charset="0"/>
                                </a:rPr>
                              </m:ctrlPr>
                            </m:sPrePr>
                            <m:sub>
                              <m:r>
                                <a:rPr lang="en-US" b="0" i="0" smtClean="0">
                                  <a:latin typeface="Cambria Math" panose="02040503050406030204" pitchFamily="18" charset="0"/>
                                  <a:ea typeface="Cambria Math" panose="02040503050406030204" pitchFamily="18" charset="0"/>
                                </a:rPr>
                                <m:t>0</m:t>
                              </m:r>
                            </m:sub>
                            <m:sup>
                              <m:r>
                                <a:rPr lang="en-US" b="0" i="0" smtClean="0">
                                  <a:latin typeface="Cambria Math" panose="02040503050406030204" pitchFamily="18" charset="0"/>
                                </a:rPr>
                                <m:t>1</m:t>
                              </m:r>
                            </m:sup>
                            <m:e>
                              <m:r>
                                <m:rPr>
                                  <m:sty m:val="p"/>
                                </m:rPr>
                                <a:rPr lang="en-US" b="0" i="0" smtClean="0">
                                  <a:latin typeface="Cambria Math" panose="02040503050406030204" pitchFamily="18" charset="0"/>
                                </a:rPr>
                                <m:t>n</m:t>
                              </m:r>
                              <m:r>
                                <a:rPr lang="en-US" b="0" i="0" smtClean="0">
                                  <a:latin typeface="Cambria Math" panose="02040503050406030204" pitchFamily="18" charset="0"/>
                                  <a:ea typeface="Cambria Math" panose="02040503050406030204" pitchFamily="18" charset="0"/>
                                </a:rPr>
                                <m:t>+</m:t>
                              </m:r>
                              <m:sPre>
                                <m:sPrePr>
                                  <m:ctrlPr>
                                    <a:rPr lang="en-US" b="0" i="1" smtClean="0">
                                      <a:latin typeface="Cambria Math" panose="02040503050406030204" pitchFamily="18" charset="0"/>
                                      <a:ea typeface="Cambria Math" panose="02040503050406030204" pitchFamily="18" charset="0"/>
                                    </a:rPr>
                                  </m:ctrlPr>
                                </m:sPrePr>
                                <m:sub>
                                  <m:r>
                                    <a:rPr lang="en-US" b="0" i="0" smtClean="0">
                                      <a:latin typeface="Cambria Math" panose="02040503050406030204" pitchFamily="18" charset="0"/>
                                      <a:ea typeface="Cambria Math" panose="02040503050406030204" pitchFamily="18" charset="0"/>
                                    </a:rPr>
                                    <m:t>+1</m:t>
                                  </m:r>
                                </m:sub>
                                <m:sup>
                                  <m:r>
                                    <a:rPr lang="en-US" b="0" i="0" smtClean="0">
                                      <a:latin typeface="Cambria Math" panose="02040503050406030204" pitchFamily="18" charset="0"/>
                                    </a:rPr>
                                    <m:t>0</m:t>
                                  </m:r>
                                </m:sup>
                                <m:e>
                                  <m:r>
                                    <a:rPr lang="en-US" b="0" i="1" smtClean="0">
                                      <a:latin typeface="Cambria Math" panose="02040503050406030204" pitchFamily="18" charset="0"/>
                                      <a:ea typeface="Cambria Math" panose="02040503050406030204" pitchFamily="18" charset="0"/>
                                    </a:rPr>
                                    <m:t>𝛽</m:t>
                                  </m:r>
                                </m:e>
                              </m:sPre>
                            </m:e>
                          </m:sPre>
                        </m:e>
                      </m:sPre>
                    </m:oMath>
                  </m:oMathPara>
                </a14:m>
                <a:endParaRPr lang="en-US" dirty="0"/>
              </a:p>
            </p:txBody>
          </p:sp>
        </mc:Choice>
        <mc:Fallback xmlns="">
          <p:sp>
            <p:nvSpPr>
              <p:cNvPr id="21" name="Text Placeholder 20"/>
              <p:cNvSpPr>
                <a:spLocks noGrp="1" noRot="1" noChangeAspect="1" noMove="1" noResize="1" noEditPoints="1" noAdjustHandles="1" noChangeArrowheads="1" noChangeShapeType="1" noTextEdit="1"/>
              </p:cNvSpPr>
              <p:nvPr>
                <p:ph type="body" sz="quarter" idx="23"/>
              </p:nvPr>
            </p:nvSpPr>
            <p:spPr>
              <a:xfrm>
                <a:off x="0" y="1563231"/>
                <a:ext cx="9133884" cy="2226469"/>
              </a:xfrm>
              <a:blipFill>
                <a:blip r:embed="rId2"/>
                <a:stretch>
                  <a:fillRect l="-1335" t="-245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2" name="Text Placeholder 21"/>
              <p:cNvSpPr>
                <a:spLocks noGrp="1"/>
              </p:cNvSpPr>
              <p:nvPr>
                <p:ph type="body" sz="quarter" idx="24"/>
              </p:nvPr>
            </p:nvSpPr>
            <p:spPr>
              <a:xfrm>
                <a:off x="-148" y="4400550"/>
                <a:ext cx="9144000" cy="1543050"/>
              </a:xfrm>
            </p:spPr>
            <p:txBody>
              <a:bodyPr/>
              <a:lstStyle/>
              <a:p>
                <a:pPr>
                  <a:spcBef>
                    <a:spcPts val="0"/>
                  </a:spcBef>
                  <a:spcAft>
                    <a:spcPts val="4500"/>
                  </a:spcAft>
                </a:pPr>
                <a:r>
                  <a:rPr lang="en-US" dirty="0"/>
                  <a:t>An example of positron emission is</a:t>
                </a:r>
              </a:p>
              <a:p>
                <a:pPr marL="2690813"/>
                <a14:m>
                  <m:oMathPara xmlns:m="http://schemas.openxmlformats.org/officeDocument/2006/math">
                    <m:oMathParaPr>
                      <m:jc m:val="left"/>
                    </m:oMathParaPr>
                    <m:oMath xmlns:m="http://schemas.openxmlformats.org/officeDocument/2006/math">
                      <m:sPre>
                        <m:sPrePr>
                          <m:ctrlPr>
                            <a:rPr lang="en-US" i="1" smtClean="0">
                              <a:latin typeface="Cambria Math" panose="02040503050406030204" pitchFamily="18" charset="0"/>
                            </a:rPr>
                          </m:ctrlPr>
                        </m:sPrePr>
                        <m:sub>
                          <m:r>
                            <a:rPr lang="en-US" b="0" i="0" smtClean="0">
                              <a:latin typeface="Cambria Math" panose="02040503050406030204" pitchFamily="18" charset="0"/>
                            </a:rPr>
                            <m:t>19</m:t>
                          </m:r>
                        </m:sub>
                        <m:sup>
                          <m:r>
                            <a:rPr lang="en-US" b="0" i="0" smtClean="0">
                              <a:latin typeface="Cambria Math" panose="02040503050406030204" pitchFamily="18" charset="0"/>
                            </a:rPr>
                            <m:t>38</m:t>
                          </m:r>
                        </m:sup>
                        <m:e>
                          <m:r>
                            <m:rPr>
                              <m:sty m:val="p"/>
                            </m:rPr>
                            <a:rPr lang="en-US" b="0" i="0" smtClean="0">
                              <a:latin typeface="Cambria Math" panose="02040503050406030204" pitchFamily="18" charset="0"/>
                            </a:rPr>
                            <m:t>K</m:t>
                          </m:r>
                        </m:e>
                      </m:sPre>
                      <m:r>
                        <a:rPr lang="en-US" i="0" smtClean="0">
                          <a:latin typeface="Cambria Math" panose="02040503050406030204" pitchFamily="18" charset="0"/>
                          <a:ea typeface="Cambria Math" panose="02040503050406030204" pitchFamily="18" charset="0"/>
                        </a:rPr>
                        <m:t>→</m:t>
                      </m:r>
                      <m:sPre>
                        <m:sPrePr>
                          <m:ctrlPr>
                            <a:rPr lang="en-US" i="1" smtClean="0">
                              <a:latin typeface="Cambria Math" panose="02040503050406030204" pitchFamily="18" charset="0"/>
                              <a:ea typeface="Cambria Math" panose="02040503050406030204" pitchFamily="18" charset="0"/>
                            </a:rPr>
                          </m:ctrlPr>
                        </m:sPrePr>
                        <m:sub>
                          <m:r>
                            <a:rPr lang="en-US" b="0" i="0" smtClean="0">
                              <a:latin typeface="Cambria Math" panose="02040503050406030204" pitchFamily="18" charset="0"/>
                              <a:ea typeface="Cambria Math" panose="02040503050406030204" pitchFamily="18" charset="0"/>
                            </a:rPr>
                            <m:t>18</m:t>
                          </m:r>
                        </m:sub>
                        <m:sup>
                          <m:r>
                            <a:rPr lang="en-US" b="0" i="0" smtClean="0">
                              <a:latin typeface="Cambria Math" panose="02040503050406030204" pitchFamily="18" charset="0"/>
                            </a:rPr>
                            <m:t>38</m:t>
                          </m:r>
                        </m:sup>
                        <m:e>
                          <m:r>
                            <m:rPr>
                              <m:sty m:val="p"/>
                            </m:rPr>
                            <a:rPr lang="en-US" b="0" i="0" smtClean="0">
                              <a:latin typeface="Cambria Math" panose="02040503050406030204" pitchFamily="18" charset="0"/>
                            </a:rPr>
                            <m:t>Ar</m:t>
                          </m:r>
                        </m:e>
                      </m:sPre>
                      <m:r>
                        <a:rPr lang="en-US" i="1" smtClean="0">
                          <a:latin typeface="Cambria Math" panose="02040503050406030204" pitchFamily="18" charset="0"/>
                          <a:ea typeface="Cambria Math" panose="02040503050406030204" pitchFamily="18" charset="0"/>
                        </a:rPr>
                        <m:t>+</m:t>
                      </m:r>
                      <m:sPre>
                        <m:sPrePr>
                          <m:ctrlPr>
                            <a:rPr lang="en-US" i="1" smtClean="0">
                              <a:latin typeface="Cambria Math" panose="02040503050406030204" pitchFamily="18" charset="0"/>
                              <a:ea typeface="Cambria Math" panose="02040503050406030204" pitchFamily="18" charset="0"/>
                            </a:rPr>
                          </m:ctrlPr>
                        </m:sPrePr>
                        <m:sub>
                          <m:r>
                            <a:rPr lang="en-US" b="0" i="1" smtClean="0">
                              <a:latin typeface="Cambria Math" panose="02040503050406030204" pitchFamily="18" charset="0"/>
                              <a:ea typeface="Cambria Math" panose="02040503050406030204" pitchFamily="18" charset="0"/>
                            </a:rPr>
                            <m:t>1</m:t>
                          </m:r>
                        </m:sub>
                        <m:sup>
                          <m:r>
                            <a:rPr lang="en-US" b="0" i="1" smtClean="0">
                              <a:latin typeface="Cambria Math" panose="02040503050406030204" pitchFamily="18" charset="0"/>
                            </a:rPr>
                            <m:t>0</m:t>
                          </m:r>
                        </m:sup>
                        <m:e>
                          <m:r>
                            <a:rPr lang="en-US" b="0" i="1" smtClean="0">
                              <a:latin typeface="Cambria Math" panose="02040503050406030204" pitchFamily="18" charset="0"/>
                              <a:ea typeface="Cambria Math" panose="02040503050406030204" pitchFamily="18" charset="0"/>
                            </a:rPr>
                            <m:t>𝛽</m:t>
                          </m:r>
                        </m:e>
                      </m:sPre>
                    </m:oMath>
                  </m:oMathPara>
                </a14:m>
                <a:endParaRPr lang="en-US" dirty="0"/>
              </a:p>
            </p:txBody>
          </p:sp>
        </mc:Choice>
        <mc:Fallback xmlns="">
          <p:sp>
            <p:nvSpPr>
              <p:cNvPr id="22" name="Text Placeholder 21"/>
              <p:cNvSpPr>
                <a:spLocks noGrp="1" noRot="1" noChangeAspect="1" noMove="1" noResize="1" noEditPoints="1" noAdjustHandles="1" noChangeArrowheads="1" noChangeShapeType="1" noTextEdit="1"/>
              </p:cNvSpPr>
              <p:nvPr>
                <p:ph type="body" sz="quarter" idx="24"/>
              </p:nvPr>
            </p:nvSpPr>
            <p:spPr>
              <a:xfrm>
                <a:off x="-148" y="4400550"/>
                <a:ext cx="9144000" cy="1543050"/>
              </a:xfrm>
              <a:blipFill>
                <a:blip r:embed="rId3"/>
                <a:stretch>
                  <a:fillRect l="-1400" t="-3953"/>
                </a:stretch>
              </a:blipFill>
            </p:spPr>
            <p:txBody>
              <a:bodyPr/>
              <a:lstStyle/>
              <a:p>
                <a:r>
                  <a:rPr lang="en-US">
                    <a:noFill/>
                  </a:rPr>
                  <a:t> </a:t>
                </a:r>
              </a:p>
            </p:txBody>
          </p:sp>
        </mc:Fallback>
      </mc:AlternateContent>
    </p:spTree>
    <p:extLst>
      <p:ext uri="{BB962C8B-B14F-4D97-AF65-F5344CB8AC3E}">
        <p14:creationId xmlns:p14="http://schemas.microsoft.com/office/powerpoint/2010/main" val="315480049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11164" y="0"/>
            <a:ext cx="8932836" cy="495300"/>
          </a:xfrm>
        </p:spPr>
        <p:txBody>
          <a:bodyPr/>
          <a:lstStyle/>
          <a:p>
            <a:r>
              <a:rPr lang="en-US" dirty="0">
                <a:solidFill>
                  <a:schemeClr val="bg1">
                    <a:lumMod val="95000"/>
                  </a:schemeClr>
                </a:solidFill>
              </a:rPr>
              <a:t>20.2</a:t>
            </a:r>
            <a:r>
              <a:rPr lang="en-US" dirty="0"/>
              <a:t>	</a:t>
            </a:r>
            <a:r>
              <a:rPr lang="en-US" dirty="0">
                <a:solidFill>
                  <a:srgbClr val="CE171F"/>
                </a:solidFill>
                <a:latin typeface="Calibri"/>
              </a:rPr>
              <a:t>Nuclear Stability (10)</a:t>
            </a:r>
            <a:endParaRPr lang="en-US" dirty="0">
              <a:solidFill>
                <a:srgbClr val="CE171F"/>
              </a:solidFill>
            </a:endParaRPr>
          </a:p>
        </p:txBody>
      </p:sp>
      <p:sp>
        <p:nvSpPr>
          <p:cNvPr id="20" name="Text Placeholder 19"/>
          <p:cNvSpPr>
            <a:spLocks noGrp="1"/>
          </p:cNvSpPr>
          <p:nvPr>
            <p:ph type="body" sz="quarter" idx="22"/>
          </p:nvPr>
        </p:nvSpPr>
        <p:spPr>
          <a:xfrm>
            <a:off x="17483" y="1066800"/>
            <a:ext cx="9149443" cy="457200"/>
          </a:xfrm>
        </p:spPr>
        <p:txBody>
          <a:bodyPr/>
          <a:lstStyle/>
          <a:p>
            <a:r>
              <a:rPr lang="en-US" dirty="0">
                <a:latin typeface="Calibri"/>
              </a:rPr>
              <a:t>Patterns of Nuclear Stability </a:t>
            </a:r>
          </a:p>
        </p:txBody>
      </p:sp>
      <mc:AlternateContent xmlns:mc="http://schemas.openxmlformats.org/markup-compatibility/2006" xmlns:a14="http://schemas.microsoft.com/office/drawing/2010/main">
        <mc:Choice Requires="a14">
          <p:sp>
            <p:nvSpPr>
              <p:cNvPr id="21" name="Text Placeholder 20"/>
              <p:cNvSpPr>
                <a:spLocks noGrp="1"/>
              </p:cNvSpPr>
              <p:nvPr>
                <p:ph type="body" sz="quarter" idx="23"/>
              </p:nvPr>
            </p:nvSpPr>
            <p:spPr>
              <a:xfrm>
                <a:off x="-14591" y="1571733"/>
                <a:ext cx="9144000" cy="1336226"/>
              </a:xfrm>
            </p:spPr>
            <p:txBody>
              <a:bodyPr/>
              <a:lstStyle/>
              <a:p>
                <a:pPr>
                  <a:spcBef>
                    <a:spcPts val="0"/>
                  </a:spcBef>
                  <a:spcAft>
                    <a:spcPts val="2400"/>
                  </a:spcAft>
                </a:pPr>
                <a:r>
                  <a:rPr lang="en-US" dirty="0"/>
                  <a:t>A nucleus may also undergo electron capture, </a:t>
                </a:r>
              </a:p>
              <a:p>
                <a:pPr/>
                <a14:m>
                  <m:oMathPara xmlns:m="http://schemas.openxmlformats.org/officeDocument/2006/math">
                    <m:oMathParaPr>
                      <m:jc m:val="centerGroup"/>
                    </m:oMathParaPr>
                    <m:oMath xmlns:m="http://schemas.openxmlformats.org/officeDocument/2006/math">
                      <m:sPre>
                        <m:sPrePr>
                          <m:ctrlPr>
                            <a:rPr lang="en-US" i="1" smtClean="0">
                              <a:latin typeface="Cambria Math" panose="02040503050406030204" pitchFamily="18" charset="0"/>
                            </a:rPr>
                          </m:ctrlPr>
                        </m:sPrePr>
                        <m:sub>
                          <m:r>
                            <a:rPr lang="en-US" b="0" i="0" smtClean="0">
                              <a:latin typeface="Cambria Math" panose="02040503050406030204" pitchFamily="18" charset="0"/>
                            </a:rPr>
                            <m:t>1</m:t>
                          </m:r>
                        </m:sub>
                        <m:sup>
                          <m:r>
                            <a:rPr lang="en-US" b="0" i="0" smtClean="0">
                              <a:latin typeface="Cambria Math" panose="02040503050406030204" pitchFamily="18" charset="0"/>
                            </a:rPr>
                            <m:t>1</m:t>
                          </m:r>
                        </m:sup>
                        <m:e>
                          <m:r>
                            <m:rPr>
                              <m:sty m:val="p"/>
                            </m:rPr>
                            <a:rPr lang="en-US" b="0" i="0" smtClean="0">
                              <a:latin typeface="Cambria Math" panose="02040503050406030204" pitchFamily="18" charset="0"/>
                            </a:rPr>
                            <m:t>p</m:t>
                          </m:r>
                        </m:e>
                      </m:sPre>
                      <m:r>
                        <a:rPr lang="en-US" i="0" smtClean="0">
                          <a:latin typeface="Cambria Math" panose="02040503050406030204" pitchFamily="18" charset="0"/>
                          <a:ea typeface="Cambria Math" panose="02040503050406030204" pitchFamily="18" charset="0"/>
                        </a:rPr>
                        <m:t>+</m:t>
                      </m:r>
                      <m:sPre>
                        <m:sPrePr>
                          <m:ctrlPr>
                            <a:rPr lang="en-US" i="1" smtClean="0">
                              <a:latin typeface="Cambria Math" panose="02040503050406030204" pitchFamily="18" charset="0"/>
                              <a:ea typeface="Cambria Math" panose="02040503050406030204" pitchFamily="18" charset="0"/>
                            </a:rPr>
                          </m:ctrlPr>
                        </m:sPrePr>
                        <m:sub>
                          <m:r>
                            <a:rPr lang="en-US" b="0" i="0" smtClean="0">
                              <a:latin typeface="Cambria Math" panose="02040503050406030204" pitchFamily="18" charset="0"/>
                              <a:ea typeface="Cambria Math" panose="02040503050406030204" pitchFamily="18" charset="0"/>
                            </a:rPr>
                            <m:t>−1</m:t>
                          </m:r>
                        </m:sub>
                        <m:sup>
                          <m:r>
                            <a:rPr lang="en-US" b="0" i="0" smtClean="0">
                              <a:latin typeface="Cambria Math" panose="02040503050406030204" pitchFamily="18" charset="0"/>
                            </a:rPr>
                            <m:t>0</m:t>
                          </m:r>
                        </m:sup>
                        <m:e>
                          <m:r>
                            <a:rPr lang="en-US" b="0" i="1" smtClean="0">
                              <a:latin typeface="Cambria Math" panose="02040503050406030204" pitchFamily="18" charset="0"/>
                            </a:rPr>
                            <m:t>𝑒</m:t>
                          </m:r>
                          <m:r>
                            <a:rPr lang="en-US" b="0" i="0" smtClean="0">
                              <a:latin typeface="Cambria Math" panose="02040503050406030204" pitchFamily="18" charset="0"/>
                              <a:ea typeface="Cambria Math" panose="02040503050406030204" pitchFamily="18" charset="0"/>
                            </a:rPr>
                            <m:t>→</m:t>
                          </m:r>
                          <m:sPre>
                            <m:sPrePr>
                              <m:ctrlPr>
                                <a:rPr lang="en-US" b="0" i="1" smtClean="0">
                                  <a:latin typeface="Cambria Math" panose="02040503050406030204" pitchFamily="18" charset="0"/>
                                  <a:ea typeface="Cambria Math" panose="02040503050406030204" pitchFamily="18" charset="0"/>
                                </a:rPr>
                              </m:ctrlPr>
                            </m:sPrePr>
                            <m:sub>
                              <m:r>
                                <a:rPr lang="en-US" b="0" i="0" smtClean="0">
                                  <a:latin typeface="Cambria Math" panose="02040503050406030204" pitchFamily="18" charset="0"/>
                                  <a:ea typeface="Cambria Math" panose="02040503050406030204" pitchFamily="18" charset="0"/>
                                </a:rPr>
                                <m:t>0</m:t>
                              </m:r>
                            </m:sub>
                            <m:sup>
                              <m:r>
                                <a:rPr lang="en-US" b="0" i="0" smtClean="0">
                                  <a:latin typeface="Cambria Math" panose="02040503050406030204" pitchFamily="18" charset="0"/>
                                </a:rPr>
                                <m:t>1</m:t>
                              </m:r>
                            </m:sup>
                            <m:e>
                              <m:r>
                                <m:rPr>
                                  <m:sty m:val="p"/>
                                </m:rPr>
                                <a:rPr lang="en-US" b="0" i="0" smtClean="0">
                                  <a:latin typeface="Cambria Math" panose="02040503050406030204" pitchFamily="18" charset="0"/>
                                </a:rPr>
                                <m:t>n</m:t>
                              </m:r>
                            </m:e>
                          </m:sPre>
                        </m:e>
                      </m:sPre>
                    </m:oMath>
                  </m:oMathPara>
                </a14:m>
                <a:endParaRPr lang="en-US" dirty="0"/>
              </a:p>
            </p:txBody>
          </p:sp>
        </mc:Choice>
        <mc:Fallback xmlns="">
          <p:sp>
            <p:nvSpPr>
              <p:cNvPr id="21" name="Text Placeholder 20"/>
              <p:cNvSpPr>
                <a:spLocks noGrp="1" noRot="1" noChangeAspect="1" noMove="1" noResize="1" noEditPoints="1" noAdjustHandles="1" noChangeArrowheads="1" noChangeShapeType="1" noTextEdit="1"/>
              </p:cNvSpPr>
              <p:nvPr>
                <p:ph type="body" sz="quarter" idx="23"/>
              </p:nvPr>
            </p:nvSpPr>
            <p:spPr>
              <a:xfrm>
                <a:off x="-14591" y="1571733"/>
                <a:ext cx="9144000" cy="1336226"/>
              </a:xfrm>
              <a:blipFill>
                <a:blip r:embed="rId2"/>
                <a:stretch>
                  <a:fillRect l="-1400" t="-456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2" name="Text Placeholder 21"/>
              <p:cNvSpPr>
                <a:spLocks noGrp="1"/>
              </p:cNvSpPr>
              <p:nvPr>
                <p:ph type="body" sz="quarter" idx="24"/>
              </p:nvPr>
            </p:nvSpPr>
            <p:spPr>
              <a:xfrm>
                <a:off x="0" y="2895600"/>
                <a:ext cx="9144000" cy="3581400"/>
              </a:xfrm>
            </p:spPr>
            <p:txBody>
              <a:bodyPr/>
              <a:lstStyle/>
              <a:p>
                <a:pPr>
                  <a:spcBef>
                    <a:spcPts val="0"/>
                  </a:spcBef>
                  <a:spcAft>
                    <a:spcPts val="3300"/>
                  </a:spcAft>
                </a:pPr>
                <a:r>
                  <a:rPr lang="en-US" i="1" dirty="0"/>
                  <a:t>Electron capture </a:t>
                </a:r>
                <a:r>
                  <a:rPr lang="en-US" dirty="0"/>
                  <a:t>is the capture of an electron—usually a 1</a:t>
                </a:r>
                <a:r>
                  <a:rPr lang="en-US" i="1" dirty="0"/>
                  <a:t>s </a:t>
                </a:r>
                <a:r>
                  <a:rPr lang="en-US" dirty="0"/>
                  <a:t>electron—by the nucleus.</a:t>
                </a:r>
              </a:p>
              <a:p>
                <a:pPr>
                  <a:spcBef>
                    <a:spcPts val="0"/>
                  </a:spcBef>
                  <a:spcAft>
                    <a:spcPts val="2000"/>
                  </a:spcAft>
                </a:pPr>
                <a:r>
                  <a:rPr lang="en-US" dirty="0"/>
                  <a:t>Electron capture has the same net effect on the nucleus as positron emission, the atomic number decreases by 1. :</a:t>
                </a:r>
              </a:p>
              <a:p>
                <a:pPr algn="ctr">
                  <a:spcAft>
                    <a:spcPts val="1000"/>
                  </a:spcAft>
                  <a:tabLst>
                    <a:tab pos="65088" algn="l"/>
                    <a:tab pos="2628900" algn="l"/>
                    <a:tab pos="2693988" algn="l"/>
                    <a:tab pos="2971800" algn="l"/>
                    <a:tab pos="3036888" algn="l"/>
                    <a:tab pos="3200400" algn="l"/>
                  </a:tabLst>
                </a:pPr>
                <a14:m>
                  <m:oMathPara xmlns:m="http://schemas.openxmlformats.org/officeDocument/2006/math">
                    <m:oMathParaPr>
                      <m:jc m:val="centerGroup"/>
                    </m:oMathParaPr>
                    <m:oMath xmlns:m="http://schemas.openxmlformats.org/officeDocument/2006/math">
                      <m:sPre>
                        <m:sPrePr>
                          <m:ctrlPr>
                            <a:rPr lang="en-US" i="1" smtClean="0">
                              <a:latin typeface="Cambria Math" panose="02040503050406030204" pitchFamily="18" charset="0"/>
                            </a:rPr>
                          </m:ctrlPr>
                        </m:sPrePr>
                        <m:sub>
                          <m:r>
                            <a:rPr lang="en-US" b="0" i="0" smtClean="0">
                              <a:latin typeface="Cambria Math" panose="02040503050406030204" pitchFamily="18" charset="0"/>
                            </a:rPr>
                            <m:t>18</m:t>
                          </m:r>
                        </m:sub>
                        <m:sup>
                          <m:r>
                            <a:rPr lang="en-US" b="0" i="0" smtClean="0">
                              <a:latin typeface="Cambria Math" panose="02040503050406030204" pitchFamily="18" charset="0"/>
                            </a:rPr>
                            <m:t>37</m:t>
                          </m:r>
                        </m:sup>
                        <m:e>
                          <m:r>
                            <m:rPr>
                              <m:sty m:val="p"/>
                            </m:rPr>
                            <a:rPr lang="en-US" b="0" i="0" smtClean="0">
                              <a:latin typeface="Cambria Math" panose="02040503050406030204" pitchFamily="18" charset="0"/>
                            </a:rPr>
                            <m:t>Ar</m:t>
                          </m:r>
                        </m:e>
                      </m:sPre>
                      <m:r>
                        <a:rPr lang="en-US" i="0" smtClean="0">
                          <a:latin typeface="Cambria Math" panose="02040503050406030204" pitchFamily="18" charset="0"/>
                          <a:ea typeface="Cambria Math" panose="02040503050406030204" pitchFamily="18" charset="0"/>
                        </a:rPr>
                        <m:t>+</m:t>
                      </m:r>
                      <m:sPre>
                        <m:sPrePr>
                          <m:ctrlPr>
                            <a:rPr lang="en-US" i="1" smtClean="0">
                              <a:latin typeface="Cambria Math" panose="02040503050406030204" pitchFamily="18" charset="0"/>
                              <a:ea typeface="Cambria Math" panose="02040503050406030204" pitchFamily="18" charset="0"/>
                            </a:rPr>
                          </m:ctrlPr>
                        </m:sPrePr>
                        <m:sub>
                          <m:r>
                            <a:rPr lang="en-US" b="0" i="0" smtClean="0">
                              <a:latin typeface="Cambria Math" panose="02040503050406030204" pitchFamily="18" charset="0"/>
                              <a:ea typeface="Cambria Math" panose="02040503050406030204" pitchFamily="18" charset="0"/>
                            </a:rPr>
                            <m:t>−1</m:t>
                          </m:r>
                        </m:sub>
                        <m:sup>
                          <m:r>
                            <a:rPr lang="en-US" b="0" i="0" smtClean="0">
                              <a:latin typeface="Cambria Math" panose="02040503050406030204" pitchFamily="18" charset="0"/>
                            </a:rPr>
                            <m:t>0</m:t>
                          </m:r>
                        </m:sup>
                        <m:e>
                          <m:r>
                            <a:rPr lang="en-US" b="0" i="1" smtClean="0">
                              <a:latin typeface="Cambria Math" panose="02040503050406030204" pitchFamily="18" charset="0"/>
                            </a:rPr>
                            <m:t>𝑒</m:t>
                          </m:r>
                          <m:r>
                            <a:rPr lang="en-US" b="0" i="0" smtClean="0">
                              <a:latin typeface="Cambria Math" panose="02040503050406030204" pitchFamily="18" charset="0"/>
                              <a:ea typeface="Cambria Math" panose="02040503050406030204" pitchFamily="18" charset="0"/>
                            </a:rPr>
                            <m:t>→</m:t>
                          </m:r>
                          <m:sPre>
                            <m:sPrePr>
                              <m:ctrlPr>
                                <a:rPr lang="en-US" b="0" i="1" smtClean="0">
                                  <a:latin typeface="Cambria Math" panose="02040503050406030204" pitchFamily="18" charset="0"/>
                                  <a:ea typeface="Cambria Math" panose="02040503050406030204" pitchFamily="18" charset="0"/>
                                </a:rPr>
                              </m:ctrlPr>
                            </m:sPrePr>
                            <m:sub>
                              <m:r>
                                <a:rPr lang="en-US" b="0" i="0" smtClean="0">
                                  <a:latin typeface="Cambria Math" panose="02040503050406030204" pitchFamily="18" charset="0"/>
                                  <a:ea typeface="Cambria Math" panose="02040503050406030204" pitchFamily="18" charset="0"/>
                                </a:rPr>
                                <m:t>17</m:t>
                              </m:r>
                            </m:sub>
                            <m:sup>
                              <m:r>
                                <a:rPr lang="en-US" b="0" i="0" smtClean="0">
                                  <a:latin typeface="Cambria Math" panose="02040503050406030204" pitchFamily="18" charset="0"/>
                                </a:rPr>
                                <m:t>37</m:t>
                              </m:r>
                            </m:sup>
                            <m:e>
                              <m:r>
                                <m:rPr>
                                  <m:sty m:val="p"/>
                                </m:rPr>
                                <a:rPr lang="en-US" b="0" i="0" smtClean="0">
                                  <a:latin typeface="Cambria Math" panose="02040503050406030204" pitchFamily="18" charset="0"/>
                                </a:rPr>
                                <m:t>Cl</m:t>
                              </m:r>
                            </m:e>
                          </m:sPre>
                        </m:e>
                      </m:sPre>
                    </m:oMath>
                  </m:oMathPara>
                </a14:m>
                <a:endParaRPr lang="en-US" dirty="0"/>
              </a:p>
              <a:p>
                <a:pPr algn="ctr">
                  <a:spcAft>
                    <a:spcPts val="1000"/>
                  </a:spcAft>
                  <a:tabLst>
                    <a:tab pos="65088" algn="l"/>
                    <a:tab pos="2628900" algn="l"/>
                    <a:tab pos="2693988" algn="l"/>
                    <a:tab pos="2971800" algn="l"/>
                    <a:tab pos="3036888" algn="l"/>
                    <a:tab pos="3200400" algn="l"/>
                  </a:tabLst>
                </a:pPr>
                <a14:m>
                  <m:oMath xmlns:m="http://schemas.openxmlformats.org/officeDocument/2006/math">
                    <m:sPre>
                      <m:sPrePr>
                        <m:ctrlPr>
                          <a:rPr lang="en-US" i="1" smtClean="0">
                            <a:latin typeface="Cambria Math" panose="02040503050406030204" pitchFamily="18" charset="0"/>
                          </a:rPr>
                        </m:ctrlPr>
                      </m:sPrePr>
                      <m:sub>
                        <m:r>
                          <a:rPr lang="en-US" b="0" i="0" smtClean="0">
                            <a:latin typeface="Cambria Math" panose="02040503050406030204" pitchFamily="18" charset="0"/>
                          </a:rPr>
                          <m:t>26</m:t>
                        </m:r>
                      </m:sub>
                      <m:sup>
                        <m:r>
                          <a:rPr lang="en-US" b="0" i="0" smtClean="0">
                            <a:latin typeface="Cambria Math" panose="02040503050406030204" pitchFamily="18" charset="0"/>
                          </a:rPr>
                          <m:t>55</m:t>
                        </m:r>
                      </m:sup>
                      <m:e>
                        <m:r>
                          <m:rPr>
                            <m:sty m:val="p"/>
                          </m:rPr>
                          <a:rPr lang="en-US" b="0" i="0" smtClean="0">
                            <a:latin typeface="Cambria Math" panose="02040503050406030204" pitchFamily="18" charset="0"/>
                          </a:rPr>
                          <m:t>Fe</m:t>
                        </m:r>
                        <m:r>
                          <a:rPr lang="en-US" b="0" i="0" smtClean="0">
                            <a:latin typeface="Cambria Math" panose="02040503050406030204" pitchFamily="18" charset="0"/>
                            <a:ea typeface="Cambria Math" panose="02040503050406030204" pitchFamily="18" charset="0"/>
                          </a:rPr>
                          <m:t>+</m:t>
                        </m:r>
                      </m:e>
                    </m:sPre>
                    <m:sPre>
                      <m:sPrePr>
                        <m:ctrlPr>
                          <a:rPr lang="en-US" i="1" smtClean="0">
                            <a:latin typeface="Cambria Math" panose="02040503050406030204" pitchFamily="18" charset="0"/>
                          </a:rPr>
                        </m:ctrlPr>
                      </m:sPrePr>
                      <m:sub>
                        <m:r>
                          <a:rPr lang="en-US" b="0" i="0" smtClean="0">
                            <a:latin typeface="Cambria Math" panose="02040503050406030204" pitchFamily="18" charset="0"/>
                          </a:rPr>
                          <m:t>−1</m:t>
                        </m:r>
                      </m:sub>
                      <m:sup>
                        <m:r>
                          <a:rPr lang="en-US" b="0" i="0" smtClean="0">
                            <a:latin typeface="Cambria Math" panose="02040503050406030204" pitchFamily="18" charset="0"/>
                          </a:rPr>
                          <m:t>0</m:t>
                        </m:r>
                      </m:sup>
                      <m:e>
                        <m:r>
                          <a:rPr lang="en-US" b="0" i="1" smtClean="0">
                            <a:latin typeface="Cambria Math" panose="02040503050406030204" pitchFamily="18" charset="0"/>
                          </a:rPr>
                          <m:t>𝑒</m:t>
                        </m:r>
                        <m:r>
                          <a:rPr lang="en-US" b="0" i="0" smtClean="0">
                            <a:latin typeface="Cambria Math" panose="02040503050406030204" pitchFamily="18" charset="0"/>
                            <a:ea typeface="Cambria Math" panose="02040503050406030204" pitchFamily="18" charset="0"/>
                          </a:rPr>
                          <m:t>→</m:t>
                        </m:r>
                        <m:sPre>
                          <m:sPrePr>
                            <m:ctrlPr>
                              <a:rPr lang="en-US" b="0" i="1" smtClean="0">
                                <a:latin typeface="Cambria Math" panose="02040503050406030204" pitchFamily="18" charset="0"/>
                                <a:ea typeface="Cambria Math" panose="02040503050406030204" pitchFamily="18" charset="0"/>
                              </a:rPr>
                            </m:ctrlPr>
                          </m:sPrePr>
                          <m:sub>
                            <m:r>
                              <a:rPr lang="en-US" b="0" i="0" smtClean="0">
                                <a:latin typeface="Cambria Math" panose="02040503050406030204" pitchFamily="18" charset="0"/>
                                <a:ea typeface="Cambria Math" panose="02040503050406030204" pitchFamily="18" charset="0"/>
                              </a:rPr>
                              <m:t>25</m:t>
                            </m:r>
                          </m:sub>
                          <m:sup>
                            <m:r>
                              <a:rPr lang="en-US" b="0" i="0" smtClean="0">
                                <a:latin typeface="Cambria Math" panose="02040503050406030204" pitchFamily="18" charset="0"/>
                              </a:rPr>
                              <m:t>55</m:t>
                            </m:r>
                          </m:sup>
                          <m:e>
                            <m:r>
                              <m:rPr>
                                <m:sty m:val="p"/>
                              </m:rPr>
                              <a:rPr lang="en-US" b="0" i="0" smtClean="0">
                                <a:latin typeface="Cambria Math" panose="02040503050406030204" pitchFamily="18" charset="0"/>
                              </a:rPr>
                              <m:t>Mn</m:t>
                            </m:r>
                          </m:e>
                        </m:sPre>
                      </m:e>
                    </m:sPre>
                  </m:oMath>
                </a14:m>
                <a:r>
                  <a:rPr lang="en-US" dirty="0"/>
                  <a:t>	</a:t>
                </a:r>
              </a:p>
            </p:txBody>
          </p:sp>
        </mc:Choice>
        <mc:Fallback xmlns="">
          <p:sp>
            <p:nvSpPr>
              <p:cNvPr id="22" name="Text Placeholder 21"/>
              <p:cNvSpPr>
                <a:spLocks noGrp="1" noRot="1" noChangeAspect="1" noMove="1" noResize="1" noEditPoints="1" noAdjustHandles="1" noChangeArrowheads="1" noChangeShapeType="1" noTextEdit="1"/>
              </p:cNvSpPr>
              <p:nvPr>
                <p:ph type="body" sz="quarter" idx="24"/>
              </p:nvPr>
            </p:nvSpPr>
            <p:spPr>
              <a:xfrm>
                <a:off x="0" y="2895600"/>
                <a:ext cx="9144000" cy="3581400"/>
              </a:xfrm>
              <a:blipFill>
                <a:blip r:embed="rId3"/>
                <a:stretch>
                  <a:fillRect l="-1333" t="-1531"/>
                </a:stretch>
              </a:blipFill>
            </p:spPr>
            <p:txBody>
              <a:bodyPr/>
              <a:lstStyle/>
              <a:p>
                <a:r>
                  <a:rPr lang="en-US">
                    <a:noFill/>
                  </a:rPr>
                  <a:t> </a:t>
                </a:r>
              </a:p>
            </p:txBody>
          </p:sp>
        </mc:Fallback>
      </mc:AlternateContent>
    </p:spTree>
    <p:extLst>
      <p:ext uri="{BB962C8B-B14F-4D97-AF65-F5344CB8AC3E}">
        <p14:creationId xmlns:p14="http://schemas.microsoft.com/office/powerpoint/2010/main" val="205463020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11164" y="0"/>
            <a:ext cx="8884936" cy="533400"/>
          </a:xfrm>
        </p:spPr>
        <p:txBody>
          <a:bodyPr/>
          <a:lstStyle/>
          <a:p>
            <a:r>
              <a:rPr lang="en-US" dirty="0">
                <a:solidFill>
                  <a:schemeClr val="bg1">
                    <a:lumMod val="95000"/>
                  </a:schemeClr>
                </a:solidFill>
              </a:rPr>
              <a:t>20.2</a:t>
            </a:r>
            <a:r>
              <a:rPr lang="en-US" dirty="0"/>
              <a:t>	</a:t>
            </a:r>
            <a:r>
              <a:rPr lang="en-US" dirty="0">
                <a:solidFill>
                  <a:srgbClr val="CE171F"/>
                </a:solidFill>
                <a:latin typeface="Calibri"/>
              </a:rPr>
              <a:t>Nuclear Stability (11)</a:t>
            </a:r>
            <a:endParaRPr lang="en-US" dirty="0">
              <a:solidFill>
                <a:srgbClr val="CE171F"/>
              </a:solidFill>
            </a:endParaRPr>
          </a:p>
        </p:txBody>
      </p:sp>
      <p:sp>
        <p:nvSpPr>
          <p:cNvPr id="20" name="Text Placeholder 19"/>
          <p:cNvSpPr>
            <a:spLocks noGrp="1"/>
          </p:cNvSpPr>
          <p:nvPr>
            <p:ph type="body" sz="quarter" idx="22"/>
          </p:nvPr>
        </p:nvSpPr>
        <p:spPr>
          <a:xfrm>
            <a:off x="20782" y="1077688"/>
            <a:ext cx="9075318" cy="457200"/>
          </a:xfrm>
        </p:spPr>
        <p:txBody>
          <a:bodyPr/>
          <a:lstStyle/>
          <a:p>
            <a:r>
              <a:rPr lang="en-US" dirty="0">
                <a:latin typeface="Calibri"/>
              </a:rPr>
              <a:t>Nuclear Binding Energy </a:t>
            </a:r>
          </a:p>
        </p:txBody>
      </p:sp>
      <p:sp>
        <p:nvSpPr>
          <p:cNvPr id="21" name="Text Placeholder 20"/>
          <p:cNvSpPr>
            <a:spLocks noGrp="1"/>
          </p:cNvSpPr>
          <p:nvPr>
            <p:ph type="body" sz="quarter" idx="23"/>
          </p:nvPr>
        </p:nvSpPr>
        <p:spPr>
          <a:xfrm>
            <a:off x="0" y="1687287"/>
            <a:ext cx="9096100" cy="1513114"/>
          </a:xfrm>
        </p:spPr>
        <p:txBody>
          <a:bodyPr/>
          <a:lstStyle/>
          <a:p>
            <a:pPr>
              <a:spcBef>
                <a:spcPts val="0"/>
              </a:spcBef>
            </a:pPr>
            <a:r>
              <a:rPr lang="en-US" dirty="0"/>
              <a:t>A quantitative measure of nuclear stability is the </a:t>
            </a:r>
            <a:r>
              <a:rPr lang="en-US" b="1" i="1" dirty="0"/>
              <a:t>nuclear binding energy, </a:t>
            </a:r>
            <a:r>
              <a:rPr lang="en-US" dirty="0"/>
              <a:t>which is the energy required to break up a nucleus into its component protons and neutrons. </a:t>
            </a:r>
          </a:p>
        </p:txBody>
      </p:sp>
      <p:sp>
        <p:nvSpPr>
          <p:cNvPr id="22" name="Text Placeholder 21"/>
          <p:cNvSpPr>
            <a:spLocks noGrp="1"/>
          </p:cNvSpPr>
          <p:nvPr>
            <p:ph type="body" sz="quarter" idx="24"/>
          </p:nvPr>
        </p:nvSpPr>
        <p:spPr>
          <a:xfrm>
            <a:off x="20782" y="3505200"/>
            <a:ext cx="9075318" cy="1447800"/>
          </a:xfrm>
        </p:spPr>
        <p:txBody>
          <a:bodyPr/>
          <a:lstStyle/>
          <a:p>
            <a:pPr>
              <a:spcBef>
                <a:spcPts val="0"/>
              </a:spcBef>
            </a:pPr>
            <a:r>
              <a:rPr lang="en-US" dirty="0"/>
              <a:t>The masses of nuclei are always less than the sum of the masses of the </a:t>
            </a:r>
            <a:r>
              <a:rPr lang="en-US" i="1" dirty="0"/>
              <a:t>nucleons, </a:t>
            </a:r>
            <a:r>
              <a:rPr lang="en-US" dirty="0"/>
              <a:t>which is a general term for the protons and neutrons in a nucleus. </a:t>
            </a:r>
          </a:p>
        </p:txBody>
      </p:sp>
    </p:spTree>
    <p:extLst>
      <p:ext uri="{BB962C8B-B14F-4D97-AF65-F5344CB8AC3E}">
        <p14:creationId xmlns:p14="http://schemas.microsoft.com/office/powerpoint/2010/main" val="312587654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08085" y="0"/>
            <a:ext cx="8953500" cy="495300"/>
          </a:xfrm>
        </p:spPr>
        <p:txBody>
          <a:bodyPr/>
          <a:lstStyle/>
          <a:p>
            <a:r>
              <a:rPr lang="en-US" dirty="0">
                <a:solidFill>
                  <a:schemeClr val="bg1">
                    <a:lumMod val="95000"/>
                  </a:schemeClr>
                </a:solidFill>
              </a:rPr>
              <a:t>20.2</a:t>
            </a:r>
            <a:r>
              <a:rPr lang="en-US" dirty="0"/>
              <a:t>	</a:t>
            </a:r>
            <a:r>
              <a:rPr lang="en-US" dirty="0">
                <a:solidFill>
                  <a:srgbClr val="CB171F"/>
                </a:solidFill>
                <a:latin typeface="Calibri"/>
              </a:rPr>
              <a:t>Nuclear Stability (12)</a:t>
            </a:r>
            <a:endParaRPr lang="en-US" dirty="0">
              <a:solidFill>
                <a:srgbClr val="CB171F"/>
              </a:solidFill>
            </a:endParaRPr>
          </a:p>
        </p:txBody>
      </p:sp>
      <p:sp>
        <p:nvSpPr>
          <p:cNvPr id="19" name="Text Placeholder 18"/>
          <p:cNvSpPr>
            <a:spLocks noGrp="1"/>
          </p:cNvSpPr>
          <p:nvPr>
            <p:ph type="body" sz="quarter" idx="22"/>
          </p:nvPr>
        </p:nvSpPr>
        <p:spPr>
          <a:xfrm>
            <a:off x="22403" y="1077688"/>
            <a:ext cx="9045397" cy="457200"/>
          </a:xfrm>
        </p:spPr>
        <p:txBody>
          <a:bodyPr/>
          <a:lstStyle/>
          <a:p>
            <a:r>
              <a:rPr lang="en-US" dirty="0">
                <a:latin typeface="Calibri"/>
              </a:rPr>
              <a:t>Nuclear Binding Energy </a:t>
            </a:r>
          </a:p>
        </p:txBody>
      </p:sp>
      <mc:AlternateContent xmlns:mc="http://schemas.openxmlformats.org/markup-compatibility/2006" xmlns:a14="http://schemas.microsoft.com/office/drawing/2010/main">
        <mc:Choice Requires="a14">
          <p:sp>
            <p:nvSpPr>
              <p:cNvPr id="20" name="Text Placeholder 19"/>
              <p:cNvSpPr>
                <a:spLocks noGrp="1"/>
              </p:cNvSpPr>
              <p:nvPr>
                <p:ph type="body" sz="quarter" idx="23"/>
              </p:nvPr>
            </p:nvSpPr>
            <p:spPr>
              <a:xfrm>
                <a:off x="0" y="1676400"/>
                <a:ext cx="9144000" cy="4656967"/>
              </a:xfrm>
            </p:spPr>
            <p:txBody>
              <a:bodyPr/>
              <a:lstStyle/>
              <a:p>
                <a:pPr>
                  <a:spcBef>
                    <a:spcPts val="0"/>
                  </a:spcBef>
                  <a:spcAft>
                    <a:spcPts val="3300"/>
                  </a:spcAft>
                </a:pPr>
                <a:r>
                  <a:rPr lang="en-US" dirty="0"/>
                  <a:t>The </a:t>
                </a:r>
                <a14:m>
                  <m:oMath xmlns:m="http://schemas.openxmlformats.org/officeDocument/2006/math">
                    <m:sPre>
                      <m:sPrePr>
                        <m:ctrlPr>
                          <a:rPr lang="en-US" i="1">
                            <a:latin typeface="Cambria Math" panose="02040503050406030204" pitchFamily="18" charset="0"/>
                          </a:rPr>
                        </m:ctrlPr>
                      </m:sPrePr>
                      <m:sub>
                        <m:r>
                          <a:rPr lang="en-US" i="1">
                            <a:latin typeface="Cambria Math"/>
                          </a:rPr>
                          <m:t>9</m:t>
                        </m:r>
                      </m:sub>
                      <m:sup>
                        <m:r>
                          <a:rPr lang="en-US" i="1">
                            <a:latin typeface="Cambria Math"/>
                          </a:rPr>
                          <m:t>19</m:t>
                        </m:r>
                      </m:sup>
                      <m:e>
                        <m:r>
                          <m:rPr>
                            <m:sty m:val="p"/>
                          </m:rPr>
                          <a:rPr lang="en-US">
                            <a:latin typeface="Cambria Math"/>
                          </a:rPr>
                          <m:t>F</m:t>
                        </m:r>
                      </m:e>
                    </m:sPre>
                  </m:oMath>
                </a14:m>
                <a:r>
                  <a:rPr lang="en-US" dirty="0"/>
                  <a:t> isotope has an atomic mass of 18.99840 amu. </a:t>
                </a:r>
              </a:p>
              <a:p>
                <a:pPr>
                  <a:spcBef>
                    <a:spcPts val="0"/>
                  </a:spcBef>
                  <a:spcAft>
                    <a:spcPts val="3300"/>
                  </a:spcAft>
                </a:pPr>
                <a:r>
                  <a:rPr lang="en-US" dirty="0"/>
                  <a:t>The nucleus has: 9 protons and 10 neutrons = 19 nucleons </a:t>
                </a:r>
              </a:p>
              <a:p>
                <a:pPr>
                  <a:spcBef>
                    <a:spcPts val="0"/>
                  </a:spcBef>
                  <a:spcAft>
                    <a:spcPts val="3300"/>
                  </a:spcAft>
                </a:pPr>
                <a:r>
                  <a:rPr lang="en-US" dirty="0"/>
                  <a:t>Use the known masses of the </a:t>
                </a:r>
                <a14:m>
                  <m:oMath xmlns:m="http://schemas.openxmlformats.org/officeDocument/2006/math">
                    <m:sPre>
                      <m:sPrePr>
                        <m:ctrlPr>
                          <a:rPr lang="en-US" i="1">
                            <a:latin typeface="Cambria Math" panose="02040503050406030204" pitchFamily="18" charset="0"/>
                          </a:rPr>
                        </m:ctrlPr>
                      </m:sPrePr>
                      <m:sub>
                        <m:r>
                          <a:rPr lang="en-US" i="1">
                            <a:latin typeface="Cambria Math"/>
                          </a:rPr>
                          <m:t>1</m:t>
                        </m:r>
                      </m:sub>
                      <m:sup>
                        <m:r>
                          <a:rPr lang="en-US" i="1">
                            <a:latin typeface="Cambria Math"/>
                          </a:rPr>
                          <m:t>1</m:t>
                        </m:r>
                      </m:sup>
                      <m:e>
                        <m:r>
                          <m:rPr>
                            <m:sty m:val="p"/>
                          </m:rPr>
                          <a:rPr lang="en-US">
                            <a:latin typeface="Cambria Math"/>
                          </a:rPr>
                          <m:t>H</m:t>
                        </m:r>
                      </m:e>
                    </m:sPre>
                  </m:oMath>
                </a14:m>
                <a:r>
                  <a:rPr lang="en-US" dirty="0"/>
                  <a:t> atom (1.007825 amu) and the neutron (1.008665 amu).</a:t>
                </a:r>
              </a:p>
              <a:p>
                <a:pPr>
                  <a:spcBef>
                    <a:spcPts val="0"/>
                  </a:spcBef>
                  <a:spcAft>
                    <a:spcPts val="2800"/>
                  </a:spcAft>
                </a:pPr>
                <a:r>
                  <a:rPr lang="en-US" dirty="0"/>
                  <a:t>The mass of 9 </a:t>
                </a:r>
                <a14:m>
                  <m:oMath xmlns:m="http://schemas.openxmlformats.org/officeDocument/2006/math">
                    <m:sPre>
                      <m:sPrePr>
                        <m:ctrlPr>
                          <a:rPr lang="en-US" i="1">
                            <a:latin typeface="Cambria Math" panose="02040503050406030204" pitchFamily="18" charset="0"/>
                          </a:rPr>
                        </m:ctrlPr>
                      </m:sPrePr>
                      <m:sub>
                        <m:r>
                          <a:rPr lang="en-US" i="1">
                            <a:latin typeface="Cambria Math"/>
                          </a:rPr>
                          <m:t>1</m:t>
                        </m:r>
                      </m:sub>
                      <m:sup>
                        <m:r>
                          <a:rPr lang="en-US" i="1">
                            <a:latin typeface="Cambria Math"/>
                          </a:rPr>
                          <m:t>1</m:t>
                        </m:r>
                      </m:sup>
                      <m:e>
                        <m:r>
                          <m:rPr>
                            <m:sty m:val="p"/>
                          </m:rPr>
                          <a:rPr lang="en-US">
                            <a:latin typeface="Cambria Math"/>
                          </a:rPr>
                          <m:t>H</m:t>
                        </m:r>
                      </m:e>
                    </m:sPre>
                  </m:oMath>
                </a14:m>
                <a:r>
                  <a:rPr lang="en-US" dirty="0"/>
                  <a:t> atoms is 	</a:t>
                </a:r>
              </a:p>
              <a:p>
                <a:pPr algn="ctr">
                  <a:spcBef>
                    <a:spcPts val="0"/>
                  </a:spcBef>
                  <a:spcAft>
                    <a:spcPts val="2800"/>
                  </a:spcAft>
                </a:pPr>
                <a14:m>
                  <m:oMath xmlns:m="http://schemas.openxmlformats.org/officeDocument/2006/math">
                    <m:r>
                      <a:rPr lang="en-US" b="0" i="0" smtClean="0">
                        <a:latin typeface="Cambria Math" panose="02040503050406030204" pitchFamily="18" charset="0"/>
                      </a:rPr>
                      <m:t>9</m:t>
                    </m:r>
                    <m:r>
                      <a:rPr lang="en-US" b="0" i="0" smtClean="0">
                        <a:latin typeface="Cambria Math" panose="02040503050406030204" pitchFamily="18" charset="0"/>
                        <a:ea typeface="Cambria Math" panose="02040503050406030204" pitchFamily="18" charset="0"/>
                      </a:rPr>
                      <m:t>×1.007825 </m:t>
                    </m:r>
                    <m:r>
                      <m:rPr>
                        <m:sty m:val="p"/>
                      </m:rPr>
                      <a:rPr lang="en-US" b="0" i="0" smtClean="0">
                        <a:latin typeface="Cambria Math" panose="02040503050406030204" pitchFamily="18" charset="0"/>
                        <a:ea typeface="Cambria Math" panose="02040503050406030204" pitchFamily="18" charset="0"/>
                      </a:rPr>
                      <m:t>amu</m:t>
                    </m:r>
                    <m:r>
                      <a:rPr lang="en-US" b="0" i="0" smtClean="0">
                        <a:latin typeface="Cambria Math" panose="02040503050406030204" pitchFamily="18" charset="0"/>
                        <a:ea typeface="Cambria Math" panose="02040503050406030204" pitchFamily="18" charset="0"/>
                      </a:rPr>
                      <m:t>=9.070425 </m:t>
                    </m:r>
                    <m:r>
                      <m:rPr>
                        <m:sty m:val="p"/>
                      </m:rPr>
                      <a:rPr lang="en-US" b="0" i="0" smtClean="0">
                        <a:latin typeface="Cambria Math" panose="02040503050406030204" pitchFamily="18" charset="0"/>
                        <a:ea typeface="Cambria Math" panose="02040503050406030204" pitchFamily="18" charset="0"/>
                      </a:rPr>
                      <m:t>amu</m:t>
                    </m:r>
                  </m:oMath>
                </a14:m>
                <a:r>
                  <a:rPr lang="en-US" dirty="0"/>
                  <a:t> </a:t>
                </a:r>
              </a:p>
            </p:txBody>
          </p:sp>
        </mc:Choice>
        <mc:Fallback xmlns="">
          <p:sp>
            <p:nvSpPr>
              <p:cNvPr id="20" name="Text Placeholder 19"/>
              <p:cNvSpPr>
                <a:spLocks noGrp="1" noRot="1" noChangeAspect="1" noMove="1" noResize="1" noEditPoints="1" noAdjustHandles="1" noChangeArrowheads="1" noChangeShapeType="1" noTextEdit="1"/>
              </p:cNvSpPr>
              <p:nvPr>
                <p:ph type="body" sz="quarter" idx="23"/>
              </p:nvPr>
            </p:nvSpPr>
            <p:spPr>
              <a:xfrm>
                <a:off x="0" y="1676400"/>
                <a:ext cx="9144000" cy="4656967"/>
              </a:xfrm>
              <a:blipFill>
                <a:blip r:embed="rId2"/>
                <a:stretch>
                  <a:fillRect l="-1333" t="-916"/>
                </a:stretch>
              </a:blipFill>
            </p:spPr>
            <p:txBody>
              <a:bodyPr/>
              <a:lstStyle/>
              <a:p>
                <a:r>
                  <a:rPr lang="en-US">
                    <a:noFill/>
                  </a:rPr>
                  <a:t> </a:t>
                </a:r>
              </a:p>
            </p:txBody>
          </p:sp>
        </mc:Fallback>
      </mc:AlternateContent>
    </p:spTree>
    <p:extLst>
      <p:ext uri="{BB962C8B-B14F-4D97-AF65-F5344CB8AC3E}">
        <p14:creationId xmlns:p14="http://schemas.microsoft.com/office/powerpoint/2010/main" val="228203892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209550" y="0"/>
            <a:ext cx="8953500" cy="495300"/>
          </a:xfrm>
        </p:spPr>
        <p:txBody>
          <a:bodyPr/>
          <a:lstStyle/>
          <a:p>
            <a:r>
              <a:rPr lang="en-US" dirty="0">
                <a:solidFill>
                  <a:schemeClr val="bg1">
                    <a:lumMod val="95000"/>
                  </a:schemeClr>
                </a:solidFill>
              </a:rPr>
              <a:t>20.2</a:t>
            </a:r>
            <a:r>
              <a:rPr lang="en-US" dirty="0"/>
              <a:t>	</a:t>
            </a:r>
            <a:r>
              <a:rPr lang="en-US" dirty="0">
                <a:solidFill>
                  <a:srgbClr val="CE171F"/>
                </a:solidFill>
                <a:latin typeface="Calibri"/>
              </a:rPr>
              <a:t>Nuclear Stability (13)</a:t>
            </a:r>
            <a:endParaRPr lang="en-US" dirty="0">
              <a:solidFill>
                <a:srgbClr val="CE171F"/>
              </a:solidFill>
            </a:endParaRPr>
          </a:p>
        </p:txBody>
      </p:sp>
      <p:sp>
        <p:nvSpPr>
          <p:cNvPr id="21" name="Text Placeholder 20"/>
          <p:cNvSpPr>
            <a:spLocks noGrp="1"/>
          </p:cNvSpPr>
          <p:nvPr>
            <p:ph type="body" sz="quarter" idx="22"/>
          </p:nvPr>
        </p:nvSpPr>
        <p:spPr>
          <a:xfrm>
            <a:off x="19052" y="1071561"/>
            <a:ext cx="9124948" cy="457200"/>
          </a:xfrm>
        </p:spPr>
        <p:txBody>
          <a:bodyPr/>
          <a:lstStyle/>
          <a:p>
            <a:r>
              <a:rPr lang="en-US" dirty="0">
                <a:latin typeface="Calibri"/>
              </a:rPr>
              <a:t>Nuclear Binding Energy </a:t>
            </a:r>
          </a:p>
        </p:txBody>
      </p:sp>
      <mc:AlternateContent xmlns:mc="http://schemas.openxmlformats.org/markup-compatibility/2006" xmlns:a14="http://schemas.microsoft.com/office/drawing/2010/main">
        <mc:Choice Requires="a14">
          <p:sp>
            <p:nvSpPr>
              <p:cNvPr id="22" name="Text Placeholder 21"/>
              <p:cNvSpPr>
                <a:spLocks noGrp="1"/>
              </p:cNvSpPr>
              <p:nvPr>
                <p:ph type="body" sz="quarter" idx="23"/>
              </p:nvPr>
            </p:nvSpPr>
            <p:spPr>
              <a:xfrm>
                <a:off x="0" y="1676400"/>
                <a:ext cx="9124948" cy="1371600"/>
              </a:xfrm>
            </p:spPr>
            <p:txBody>
              <a:bodyPr/>
              <a:lstStyle/>
              <a:p>
                <a:pPr>
                  <a:spcBef>
                    <a:spcPts val="0"/>
                  </a:spcBef>
                  <a:spcAft>
                    <a:spcPts val="1500"/>
                  </a:spcAft>
                </a:pPr>
                <a:r>
                  <a:rPr lang="en-US" dirty="0"/>
                  <a:t>The mass of 10 neutrons is </a:t>
                </a:r>
              </a:p>
              <a:p>
                <a:pPr/>
                <a14:m>
                  <m:oMathPara xmlns:m="http://schemas.openxmlformats.org/officeDocument/2006/math">
                    <m:oMathParaPr>
                      <m:jc m:val="centerGroup"/>
                    </m:oMathParaPr>
                    <m:oMath xmlns:m="http://schemas.openxmlformats.org/officeDocument/2006/math">
                      <m:r>
                        <a:rPr lang="en-US" b="0" i="0" smtClean="0">
                          <a:latin typeface="Cambria Math" panose="02040503050406030204" pitchFamily="18" charset="0"/>
                        </a:rPr>
                        <m:t>10</m:t>
                      </m:r>
                      <m:r>
                        <a:rPr lang="en-US" b="0" i="0" smtClean="0">
                          <a:latin typeface="Cambria Math" panose="02040503050406030204" pitchFamily="18" charset="0"/>
                          <a:ea typeface="Cambria Math" panose="02040503050406030204" pitchFamily="18" charset="0"/>
                        </a:rPr>
                        <m:t>×1.008665 </m:t>
                      </m:r>
                      <m:r>
                        <m:rPr>
                          <m:sty m:val="p"/>
                        </m:rPr>
                        <a:rPr lang="en-US" b="0" i="0" smtClean="0">
                          <a:latin typeface="Cambria Math" panose="02040503050406030204" pitchFamily="18" charset="0"/>
                          <a:ea typeface="Cambria Math" panose="02040503050406030204" pitchFamily="18" charset="0"/>
                        </a:rPr>
                        <m:t>amu</m:t>
                      </m:r>
                      <m:r>
                        <a:rPr lang="en-US" b="0" i="0" smtClean="0">
                          <a:latin typeface="Cambria Math" panose="02040503050406030204" pitchFamily="18" charset="0"/>
                          <a:ea typeface="Cambria Math" panose="02040503050406030204" pitchFamily="18" charset="0"/>
                        </a:rPr>
                        <m:t>=19.15708 </m:t>
                      </m:r>
                      <m:r>
                        <m:rPr>
                          <m:sty m:val="p"/>
                        </m:rPr>
                        <a:rPr lang="en-US" b="0" i="0" smtClean="0">
                          <a:latin typeface="Cambria Math" panose="02040503050406030204" pitchFamily="18" charset="0"/>
                          <a:ea typeface="Cambria Math" panose="02040503050406030204" pitchFamily="18" charset="0"/>
                        </a:rPr>
                        <m:t>amu</m:t>
                      </m:r>
                    </m:oMath>
                  </m:oMathPara>
                </a14:m>
                <a:endParaRPr lang="en-US" dirty="0"/>
              </a:p>
            </p:txBody>
          </p:sp>
        </mc:Choice>
        <mc:Fallback xmlns="">
          <p:sp>
            <p:nvSpPr>
              <p:cNvPr id="22" name="Text Placeholder 21"/>
              <p:cNvSpPr>
                <a:spLocks noGrp="1" noRot="1" noChangeAspect="1" noMove="1" noResize="1" noEditPoints="1" noAdjustHandles="1" noChangeArrowheads="1" noChangeShapeType="1" noTextEdit="1"/>
              </p:cNvSpPr>
              <p:nvPr>
                <p:ph type="body" sz="quarter" idx="23"/>
              </p:nvPr>
            </p:nvSpPr>
            <p:spPr>
              <a:xfrm>
                <a:off x="0" y="1676400"/>
                <a:ext cx="9124948" cy="1371600"/>
              </a:xfrm>
              <a:blipFill>
                <a:blip r:embed="rId3"/>
                <a:stretch>
                  <a:fillRect l="-1336" t="-4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3" name="Text Placeholder 22"/>
              <p:cNvSpPr>
                <a:spLocks noGrp="1"/>
              </p:cNvSpPr>
              <p:nvPr>
                <p:ph type="body" sz="quarter" idx="24"/>
              </p:nvPr>
            </p:nvSpPr>
            <p:spPr>
              <a:xfrm>
                <a:off x="19052" y="3124199"/>
                <a:ext cx="9143998" cy="1762125"/>
              </a:xfrm>
            </p:spPr>
            <p:txBody>
              <a:bodyPr/>
              <a:lstStyle/>
              <a:p>
                <a:pPr>
                  <a:spcBef>
                    <a:spcPts val="0"/>
                  </a:spcBef>
                  <a:spcAft>
                    <a:spcPts val="3000"/>
                  </a:spcAft>
                </a:pPr>
                <a:r>
                  <a:rPr lang="en-US" dirty="0"/>
                  <a:t>The atomic mass of an </a:t>
                </a:r>
                <a14:m>
                  <m:oMath xmlns:m="http://schemas.openxmlformats.org/officeDocument/2006/math">
                    <m:sPre>
                      <m:sPrePr>
                        <m:ctrlPr>
                          <a:rPr lang="en-US" i="1">
                            <a:latin typeface="Cambria Math" panose="02040503050406030204" pitchFamily="18" charset="0"/>
                          </a:rPr>
                        </m:ctrlPr>
                      </m:sPrePr>
                      <m:sub>
                        <m:r>
                          <a:rPr lang="en-US" i="1">
                            <a:latin typeface="Cambria Math"/>
                          </a:rPr>
                          <m:t>9</m:t>
                        </m:r>
                      </m:sub>
                      <m:sup>
                        <m:r>
                          <a:rPr lang="en-US" i="1">
                            <a:latin typeface="Cambria Math"/>
                          </a:rPr>
                          <m:t>19</m:t>
                        </m:r>
                      </m:sup>
                      <m:e>
                        <m:r>
                          <m:rPr>
                            <m:sty m:val="p"/>
                          </m:rPr>
                          <a:rPr lang="en-US">
                            <a:latin typeface="Cambria Math"/>
                          </a:rPr>
                          <m:t>F</m:t>
                        </m:r>
                      </m:e>
                    </m:sPre>
                  </m:oMath>
                </a14:m>
                <a:r>
                  <a:rPr lang="en-US" dirty="0"/>
                  <a:t> atom calculated from the known numbers of nucleons is</a:t>
                </a:r>
              </a:p>
              <a:p>
                <a:pPr>
                  <a:spcBef>
                    <a:spcPts val="1800"/>
                  </a:spcBef>
                </a:pPr>
                <a14:m>
                  <m:oMathPara xmlns:m="http://schemas.openxmlformats.org/officeDocument/2006/math">
                    <m:oMathParaPr>
                      <m:jc m:val="centerGroup"/>
                    </m:oMathParaPr>
                    <m:oMath xmlns:m="http://schemas.openxmlformats.org/officeDocument/2006/math">
                      <m:r>
                        <a:rPr lang="en-US" b="0" i="0" smtClean="0">
                          <a:latin typeface="Cambria Math" panose="02040503050406030204" pitchFamily="18" charset="0"/>
                        </a:rPr>
                        <m:t>9.070425 </m:t>
                      </m:r>
                      <m:r>
                        <m:rPr>
                          <m:sty m:val="p"/>
                        </m:rPr>
                        <a:rPr lang="en-US" b="0" i="0" smtClean="0">
                          <a:latin typeface="Cambria Math" panose="02040503050406030204" pitchFamily="18" charset="0"/>
                        </a:rPr>
                        <m:t>amu</m:t>
                      </m:r>
                      <m:r>
                        <a:rPr lang="en-US" b="0" i="0" smtClean="0">
                          <a:latin typeface="Cambria Math" panose="02040503050406030204" pitchFamily="18" charset="0"/>
                          <a:ea typeface="Cambria Math" panose="02040503050406030204" pitchFamily="18" charset="0"/>
                        </a:rPr>
                        <m:t>+10.08665 </m:t>
                      </m:r>
                      <m:r>
                        <m:rPr>
                          <m:sty m:val="p"/>
                        </m:rPr>
                        <a:rPr lang="en-US" b="0" i="0" smtClean="0">
                          <a:latin typeface="Cambria Math" panose="02040503050406030204" pitchFamily="18" charset="0"/>
                          <a:ea typeface="Cambria Math" panose="02040503050406030204" pitchFamily="18" charset="0"/>
                        </a:rPr>
                        <m:t>amu</m:t>
                      </m:r>
                      <m:r>
                        <a:rPr lang="en-US" b="0" i="0" smtClean="0">
                          <a:latin typeface="Cambria Math" panose="02040503050406030204" pitchFamily="18" charset="0"/>
                          <a:ea typeface="Cambria Math" panose="02040503050406030204" pitchFamily="18" charset="0"/>
                        </a:rPr>
                        <m:t>=19.15708 </m:t>
                      </m:r>
                      <m:r>
                        <m:rPr>
                          <m:sty m:val="p"/>
                        </m:rPr>
                        <a:rPr lang="en-US" b="0" i="0" smtClean="0">
                          <a:latin typeface="Cambria Math" panose="02040503050406030204" pitchFamily="18" charset="0"/>
                          <a:ea typeface="Cambria Math" panose="02040503050406030204" pitchFamily="18" charset="0"/>
                        </a:rPr>
                        <m:t>amu</m:t>
                      </m:r>
                    </m:oMath>
                  </m:oMathPara>
                </a14:m>
                <a:endParaRPr lang="en-US" dirty="0"/>
              </a:p>
            </p:txBody>
          </p:sp>
        </mc:Choice>
        <mc:Fallback xmlns="">
          <p:sp>
            <p:nvSpPr>
              <p:cNvPr id="23" name="Text Placeholder 22"/>
              <p:cNvSpPr>
                <a:spLocks noGrp="1" noRot="1" noChangeAspect="1" noMove="1" noResize="1" noEditPoints="1" noAdjustHandles="1" noChangeArrowheads="1" noChangeShapeType="1" noTextEdit="1"/>
              </p:cNvSpPr>
              <p:nvPr>
                <p:ph type="body" sz="quarter" idx="24"/>
              </p:nvPr>
            </p:nvSpPr>
            <p:spPr>
              <a:xfrm>
                <a:off x="19052" y="3124199"/>
                <a:ext cx="9143998" cy="1762125"/>
              </a:xfrm>
              <a:blipFill>
                <a:blip r:embed="rId4"/>
                <a:stretch>
                  <a:fillRect l="-1333" t="-241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4" name="Text Placeholder 23"/>
              <p:cNvSpPr>
                <a:spLocks noGrp="1"/>
              </p:cNvSpPr>
              <p:nvPr>
                <p:ph type="body" sz="quarter" idx="25"/>
              </p:nvPr>
            </p:nvSpPr>
            <p:spPr>
              <a:xfrm>
                <a:off x="-24495" y="5181602"/>
                <a:ext cx="9144000" cy="1295398"/>
              </a:xfrm>
            </p:spPr>
            <p:txBody>
              <a:bodyPr/>
              <a:lstStyle/>
              <a:p>
                <a:r>
                  <a:rPr lang="en-US" dirty="0"/>
                  <a:t>This value is larger than </a:t>
                </a:r>
                <a14:m>
                  <m:oMath xmlns:m="http://schemas.openxmlformats.org/officeDocument/2006/math">
                    <m:r>
                      <a:rPr lang="en-US" b="0" i="1" smtClean="0">
                        <a:latin typeface="Cambria Math" panose="02040503050406030204" pitchFamily="18" charset="0"/>
                      </a:rPr>
                      <m:t>18.99840 </m:t>
                    </m:r>
                    <m:r>
                      <m:rPr>
                        <m:sty m:val="p"/>
                      </m:rPr>
                      <a:rPr lang="en-US" b="0" i="0" smtClean="0">
                        <a:latin typeface="Cambria Math" panose="02040503050406030204" pitchFamily="18" charset="0"/>
                      </a:rPr>
                      <m:t>amu</m:t>
                    </m:r>
                    <m:r>
                      <a:rPr lang="en-US" b="0" i="1" smtClean="0">
                        <a:latin typeface="Cambria Math" panose="02040503050406030204" pitchFamily="18" charset="0"/>
                      </a:rPr>
                      <m:t>−</m:t>
                    </m:r>
                  </m:oMath>
                </a14:m>
                <a:r>
                  <a:rPr lang="en-US" dirty="0"/>
                  <a:t> the measured mass of </a:t>
                </a:r>
                <a14:m>
                  <m:oMath xmlns:m="http://schemas.openxmlformats.org/officeDocument/2006/math">
                    <m:sPre>
                      <m:sPrePr>
                        <m:ctrlPr>
                          <a:rPr lang="en-US" i="1">
                            <a:latin typeface="Cambria Math" panose="02040503050406030204" pitchFamily="18" charset="0"/>
                          </a:rPr>
                        </m:ctrlPr>
                      </m:sPrePr>
                      <m:sub>
                        <m:r>
                          <a:rPr lang="en-US" i="1">
                            <a:latin typeface="Cambria Math"/>
                          </a:rPr>
                          <m:t>9</m:t>
                        </m:r>
                      </m:sub>
                      <m:sup>
                        <m:r>
                          <a:rPr lang="en-US" i="1">
                            <a:latin typeface="Cambria Math"/>
                          </a:rPr>
                          <m:t>19</m:t>
                        </m:r>
                      </m:sup>
                      <m:e>
                        <m:r>
                          <m:rPr>
                            <m:sty m:val="p"/>
                          </m:rPr>
                          <a:rPr lang="en-US">
                            <a:latin typeface="Cambria Math"/>
                          </a:rPr>
                          <m:t>F</m:t>
                        </m:r>
                      </m:e>
                    </m:sPre>
                    <m:r>
                      <a:rPr lang="en-US">
                        <a:latin typeface="Cambria Math"/>
                      </a:rPr>
                      <m:t> </m:t>
                    </m:r>
                    <m:r>
                      <a:rPr lang="en-US" i="1">
                        <a:latin typeface="Cambria Math"/>
                      </a:rPr>
                      <m:t>‒</m:t>
                    </m:r>
                  </m:oMath>
                </a14:m>
                <a:r>
                  <a:rPr lang="en-US" dirty="0"/>
                  <a:t> by </a:t>
                </a:r>
                <a14:m>
                  <m:oMath xmlns:m="http://schemas.openxmlformats.org/officeDocument/2006/math">
                    <m:r>
                      <a:rPr lang="en-US" b="0" i="1" smtClean="0">
                        <a:latin typeface="Cambria Math" panose="02040503050406030204" pitchFamily="18" charset="0"/>
                      </a:rPr>
                      <m:t>0.15868 </m:t>
                    </m:r>
                    <m:r>
                      <m:rPr>
                        <m:sty m:val="p"/>
                      </m:rPr>
                      <a:rPr lang="en-US" b="0" i="0" smtClean="0">
                        <a:latin typeface="Cambria Math" panose="02040503050406030204" pitchFamily="18" charset="0"/>
                      </a:rPr>
                      <m:t>amu</m:t>
                    </m:r>
                  </m:oMath>
                </a14:m>
                <a:r>
                  <a:rPr lang="en-US" dirty="0"/>
                  <a:t>.</a:t>
                </a:r>
              </a:p>
            </p:txBody>
          </p:sp>
        </mc:Choice>
        <mc:Fallback xmlns="">
          <p:sp>
            <p:nvSpPr>
              <p:cNvPr id="24" name="Text Placeholder 23"/>
              <p:cNvSpPr>
                <a:spLocks noGrp="1" noRot="1" noChangeAspect="1" noMove="1" noResize="1" noEditPoints="1" noAdjustHandles="1" noChangeArrowheads="1" noChangeShapeType="1" noTextEdit="1"/>
              </p:cNvSpPr>
              <p:nvPr>
                <p:ph type="body" sz="quarter" idx="25"/>
              </p:nvPr>
            </p:nvSpPr>
            <p:spPr>
              <a:xfrm>
                <a:off x="-24495" y="5181602"/>
                <a:ext cx="9144000" cy="1295398"/>
              </a:xfrm>
              <a:blipFill>
                <a:blip r:embed="rId5"/>
                <a:stretch>
                  <a:fillRect l="-1400" t="-4225" r="-1667"/>
                </a:stretch>
              </a:blipFill>
            </p:spPr>
            <p:txBody>
              <a:bodyPr/>
              <a:lstStyle/>
              <a:p>
                <a:r>
                  <a:rPr lang="en-US">
                    <a:noFill/>
                  </a:rPr>
                  <a:t> </a:t>
                </a:r>
              </a:p>
            </p:txBody>
          </p:sp>
        </mc:Fallback>
      </mc:AlternateContent>
    </p:spTree>
    <p:extLst>
      <p:ext uri="{BB962C8B-B14F-4D97-AF65-F5344CB8AC3E}">
        <p14:creationId xmlns:p14="http://schemas.microsoft.com/office/powerpoint/2010/main" val="373117890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4546" y="0"/>
            <a:ext cx="8894618" cy="495300"/>
          </a:xfrm>
        </p:spPr>
        <p:txBody>
          <a:bodyPr/>
          <a:lstStyle/>
          <a:p>
            <a:r>
              <a:rPr lang="en-US" dirty="0">
                <a:solidFill>
                  <a:schemeClr val="bg1">
                    <a:lumMod val="95000"/>
                  </a:schemeClr>
                </a:solidFill>
              </a:rPr>
              <a:t>20.2</a:t>
            </a:r>
            <a:r>
              <a:rPr lang="en-US" dirty="0"/>
              <a:t>	</a:t>
            </a:r>
            <a:r>
              <a:rPr lang="en-US" dirty="0">
                <a:solidFill>
                  <a:srgbClr val="CE171F"/>
                </a:solidFill>
                <a:latin typeface="Calibri"/>
              </a:rPr>
              <a:t>Nuclear Stability (14)</a:t>
            </a:r>
            <a:endParaRPr lang="en-US" dirty="0">
              <a:solidFill>
                <a:srgbClr val="CE171F"/>
              </a:solidFill>
            </a:endParaRPr>
          </a:p>
        </p:txBody>
      </p:sp>
      <p:sp>
        <p:nvSpPr>
          <p:cNvPr id="19" name="Text Placeholder 18"/>
          <p:cNvSpPr>
            <a:spLocks noGrp="1"/>
          </p:cNvSpPr>
          <p:nvPr>
            <p:ph type="body" sz="quarter" idx="22"/>
          </p:nvPr>
        </p:nvSpPr>
        <p:spPr>
          <a:xfrm>
            <a:off x="11349" y="1071561"/>
            <a:ext cx="9020793" cy="457200"/>
          </a:xfrm>
        </p:spPr>
        <p:txBody>
          <a:bodyPr/>
          <a:lstStyle/>
          <a:p>
            <a:r>
              <a:rPr lang="en-US" dirty="0">
                <a:latin typeface="Calibri"/>
              </a:rPr>
              <a:t>Nuclear Binding Energy </a:t>
            </a:r>
          </a:p>
        </p:txBody>
      </p:sp>
      <mc:AlternateContent xmlns:mc="http://schemas.openxmlformats.org/markup-compatibility/2006" xmlns:a14="http://schemas.microsoft.com/office/drawing/2010/main">
        <mc:Choice Requires="a14">
          <p:sp>
            <p:nvSpPr>
              <p:cNvPr id="20" name="Text Placeholder 19"/>
              <p:cNvSpPr>
                <a:spLocks noGrp="1"/>
              </p:cNvSpPr>
              <p:nvPr>
                <p:ph type="body" sz="quarter" idx="23"/>
              </p:nvPr>
            </p:nvSpPr>
            <p:spPr>
              <a:xfrm>
                <a:off x="0" y="1859340"/>
                <a:ext cx="9085118" cy="4085035"/>
              </a:xfrm>
            </p:spPr>
            <p:txBody>
              <a:bodyPr/>
              <a:lstStyle/>
              <a:p>
                <a:pPr>
                  <a:spcBef>
                    <a:spcPts val="0"/>
                  </a:spcBef>
                  <a:spcAft>
                    <a:spcPts val="3600"/>
                  </a:spcAft>
                </a:pPr>
                <a:r>
                  <a:rPr lang="en-US" dirty="0"/>
                  <a:t>The difference between the mass of an atom and the sum of the masses of its protons, neutrons, and electrons is called the </a:t>
                </a:r>
                <a:r>
                  <a:rPr lang="en-US" b="1" i="1" dirty="0"/>
                  <a:t>mass defect. </a:t>
                </a:r>
              </a:p>
              <a:p>
                <a:pPr>
                  <a:spcBef>
                    <a:spcPts val="0"/>
                  </a:spcBef>
                  <a:spcAft>
                    <a:spcPts val="3000"/>
                  </a:spcAft>
                </a:pPr>
                <a:r>
                  <a:rPr lang="en-US" dirty="0"/>
                  <a:t>The loss in mass shows up as energy (heat) given off to the surroundings. </a:t>
                </a:r>
              </a:p>
              <a:p>
                <a:pPr>
                  <a:spcBef>
                    <a:spcPts val="0"/>
                  </a:spcBef>
                </a:pPr>
                <a:r>
                  <a:rPr lang="en-US" dirty="0"/>
                  <a:t>The formation of </a:t>
                </a:r>
                <a14:m>
                  <m:oMath xmlns:m="http://schemas.openxmlformats.org/officeDocument/2006/math">
                    <m:sPre>
                      <m:sPrePr>
                        <m:ctrlPr>
                          <a:rPr lang="en-US" i="1">
                            <a:latin typeface="Cambria Math" panose="02040503050406030204" pitchFamily="18" charset="0"/>
                          </a:rPr>
                        </m:ctrlPr>
                      </m:sPrePr>
                      <m:sub>
                        <m:r>
                          <a:rPr lang="en-US" i="1">
                            <a:latin typeface="Cambria Math"/>
                          </a:rPr>
                          <m:t>9</m:t>
                        </m:r>
                      </m:sub>
                      <m:sup>
                        <m:r>
                          <a:rPr lang="en-US" i="1">
                            <a:latin typeface="Cambria Math"/>
                          </a:rPr>
                          <m:t>19</m:t>
                        </m:r>
                      </m:sup>
                      <m:e>
                        <m:r>
                          <m:rPr>
                            <m:sty m:val="p"/>
                          </m:rPr>
                          <a:rPr lang="en-US">
                            <a:latin typeface="Cambria Math"/>
                          </a:rPr>
                          <m:t>F</m:t>
                        </m:r>
                      </m:e>
                    </m:sPre>
                  </m:oMath>
                </a14:m>
                <a:r>
                  <a:rPr lang="en-US" dirty="0"/>
                  <a:t> is </a:t>
                </a:r>
                <a:r>
                  <a:rPr lang="en-US" i="1" dirty="0"/>
                  <a:t>exothermic. </a:t>
                </a:r>
                <a:endParaRPr lang="en-US" dirty="0"/>
              </a:p>
            </p:txBody>
          </p:sp>
        </mc:Choice>
        <mc:Fallback xmlns="">
          <p:sp>
            <p:nvSpPr>
              <p:cNvPr id="20" name="Text Placeholder 19"/>
              <p:cNvSpPr>
                <a:spLocks noGrp="1" noRot="1" noChangeAspect="1" noMove="1" noResize="1" noEditPoints="1" noAdjustHandles="1" noChangeArrowheads="1" noChangeShapeType="1" noTextEdit="1"/>
              </p:cNvSpPr>
              <p:nvPr>
                <p:ph type="body" sz="quarter" idx="23"/>
              </p:nvPr>
            </p:nvSpPr>
            <p:spPr>
              <a:xfrm>
                <a:off x="0" y="1859340"/>
                <a:ext cx="9085118" cy="4085035"/>
              </a:xfrm>
              <a:blipFill>
                <a:blip r:embed="rId3"/>
                <a:stretch>
                  <a:fillRect l="-1342" t="-1343" r="-134"/>
                </a:stretch>
              </a:blipFill>
            </p:spPr>
            <p:txBody>
              <a:bodyPr/>
              <a:lstStyle/>
              <a:p>
                <a:r>
                  <a:rPr lang="en-GB">
                    <a:noFill/>
                  </a:rPr>
                  <a:t> </a:t>
                </a:r>
              </a:p>
            </p:txBody>
          </p:sp>
        </mc:Fallback>
      </mc:AlternateContent>
    </p:spTree>
    <p:extLst>
      <p:ext uri="{BB962C8B-B14F-4D97-AF65-F5344CB8AC3E}">
        <p14:creationId xmlns:p14="http://schemas.microsoft.com/office/powerpoint/2010/main" val="198057186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17090" y="0"/>
            <a:ext cx="8926910" cy="495300"/>
          </a:xfrm>
        </p:spPr>
        <p:txBody>
          <a:bodyPr/>
          <a:lstStyle/>
          <a:p>
            <a:r>
              <a:rPr lang="en-US" dirty="0">
                <a:solidFill>
                  <a:schemeClr val="bg1">
                    <a:lumMod val="95000"/>
                  </a:schemeClr>
                </a:solidFill>
              </a:rPr>
              <a:t>20.2</a:t>
            </a:r>
            <a:r>
              <a:rPr lang="en-US" dirty="0"/>
              <a:t>	</a:t>
            </a:r>
            <a:r>
              <a:rPr lang="en-US" dirty="0">
                <a:solidFill>
                  <a:srgbClr val="CE171F"/>
                </a:solidFill>
                <a:latin typeface="Calibri"/>
              </a:rPr>
              <a:t>Nuclear Stability (15)</a:t>
            </a:r>
            <a:endParaRPr lang="en-US" dirty="0">
              <a:solidFill>
                <a:srgbClr val="CE171F"/>
              </a:solidFill>
            </a:endParaRPr>
          </a:p>
        </p:txBody>
      </p:sp>
      <p:sp>
        <p:nvSpPr>
          <p:cNvPr id="21" name="Text Placeholder 20"/>
          <p:cNvSpPr>
            <a:spLocks noGrp="1"/>
          </p:cNvSpPr>
          <p:nvPr>
            <p:ph type="body" sz="quarter" idx="22"/>
          </p:nvPr>
        </p:nvSpPr>
        <p:spPr>
          <a:xfrm>
            <a:off x="19052" y="1076322"/>
            <a:ext cx="9124948" cy="457200"/>
          </a:xfrm>
        </p:spPr>
        <p:txBody>
          <a:bodyPr/>
          <a:lstStyle/>
          <a:p>
            <a:r>
              <a:rPr lang="en-US" dirty="0">
                <a:latin typeface="Calibri"/>
              </a:rPr>
              <a:t>Nuclear Binding Energy </a:t>
            </a:r>
          </a:p>
        </p:txBody>
      </p:sp>
      <mc:AlternateContent xmlns:mc="http://schemas.openxmlformats.org/markup-compatibility/2006" xmlns:a14="http://schemas.microsoft.com/office/drawing/2010/main">
        <mc:Choice Requires="a14">
          <p:sp>
            <p:nvSpPr>
              <p:cNvPr id="22" name="Text Placeholder 21"/>
              <p:cNvSpPr>
                <a:spLocks noGrp="1"/>
              </p:cNvSpPr>
              <p:nvPr>
                <p:ph type="body" sz="quarter" idx="23"/>
              </p:nvPr>
            </p:nvSpPr>
            <p:spPr>
              <a:xfrm>
                <a:off x="0" y="1608019"/>
                <a:ext cx="9124948" cy="1431632"/>
              </a:xfrm>
            </p:spPr>
            <p:txBody>
              <a:bodyPr/>
              <a:lstStyle/>
              <a:p>
                <a:pPr>
                  <a:spcBef>
                    <a:spcPts val="0"/>
                  </a:spcBef>
                  <a:spcAft>
                    <a:spcPts val="2000"/>
                  </a:spcAft>
                </a:pPr>
                <a:r>
                  <a:rPr lang="en-US" dirty="0"/>
                  <a:t>We can calculate the amount of energy released:</a:t>
                </a:r>
              </a:p>
              <a:p>
                <a:pPr marL="3324225" indent="3376613"/>
                <a14:m>
                  <m:oMathPara xmlns:m="http://schemas.openxmlformats.org/officeDocument/2006/math">
                    <m:oMathParaPr>
                      <m:jc m:val="left"/>
                    </m:oMathParaPr>
                    <m:oMath xmlns:m="http://schemas.openxmlformats.org/officeDocument/2006/math">
                      <m:r>
                        <a:rPr lang="en-US"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𝐸</m:t>
                      </m:r>
                      <m:r>
                        <a:rPr lang="en-US" b="0" i="1" smtClean="0">
                          <a:latin typeface="Cambria Math" panose="02040503050406030204" pitchFamily="18" charset="0"/>
                          <a:ea typeface="Cambria Math" panose="02040503050406030204" pitchFamily="18" charset="0"/>
                        </a:rPr>
                        <m:t>=</m:t>
                      </m:r>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𝑚</m:t>
                          </m:r>
                        </m:e>
                      </m:d>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𝑐</m:t>
                          </m:r>
                        </m:e>
                        <m:sup>
                          <m:r>
                            <a:rPr lang="en-US" b="0" i="1" smtClean="0">
                              <a:latin typeface="Cambria Math" panose="02040503050406030204" pitchFamily="18" charset="0"/>
                              <a:ea typeface="Cambria Math" panose="02040503050406030204" pitchFamily="18" charset="0"/>
                            </a:rPr>
                            <m:t>2</m:t>
                          </m:r>
                        </m:sup>
                      </m:sSup>
                    </m:oMath>
                  </m:oMathPara>
                </a14:m>
                <a:endParaRPr lang="en-US" dirty="0"/>
              </a:p>
            </p:txBody>
          </p:sp>
        </mc:Choice>
        <mc:Fallback xmlns="">
          <p:sp>
            <p:nvSpPr>
              <p:cNvPr id="22" name="Text Placeholder 21"/>
              <p:cNvSpPr>
                <a:spLocks noGrp="1" noRot="1" noChangeAspect="1" noMove="1" noResize="1" noEditPoints="1" noAdjustHandles="1" noChangeArrowheads="1" noChangeShapeType="1" noTextEdit="1"/>
              </p:cNvSpPr>
              <p:nvPr>
                <p:ph type="body" sz="quarter" idx="23"/>
              </p:nvPr>
            </p:nvSpPr>
            <p:spPr>
              <a:xfrm>
                <a:off x="0" y="1608019"/>
                <a:ext cx="9124948" cy="1431632"/>
              </a:xfrm>
              <a:blipFill>
                <a:blip r:embed="rId3"/>
                <a:stretch>
                  <a:fillRect l="-1336" t="-4255"/>
                </a:stretch>
              </a:blipFill>
            </p:spPr>
            <p:txBody>
              <a:bodyPr/>
              <a:lstStyle/>
              <a:p>
                <a:r>
                  <a:rPr lang="en-US">
                    <a:noFill/>
                  </a:rPr>
                  <a:t> </a:t>
                </a:r>
              </a:p>
            </p:txBody>
          </p:sp>
        </mc:Fallback>
      </mc:AlternateContent>
      <p:sp>
        <p:nvSpPr>
          <p:cNvPr id="23" name="Text Placeholder 22"/>
          <p:cNvSpPr>
            <a:spLocks noGrp="1"/>
          </p:cNvSpPr>
          <p:nvPr>
            <p:ph type="body" sz="quarter" idx="24"/>
          </p:nvPr>
        </p:nvSpPr>
        <p:spPr>
          <a:xfrm>
            <a:off x="13609" y="3102673"/>
            <a:ext cx="9143998" cy="966788"/>
          </a:xfrm>
        </p:spPr>
        <p:txBody>
          <a:bodyPr/>
          <a:lstStyle/>
          <a:p>
            <a:r>
              <a:rPr lang="en-US" i="1" dirty="0"/>
              <a:t>E </a:t>
            </a:r>
            <a:r>
              <a:rPr lang="en-US" dirty="0"/>
              <a:t>is energy, </a:t>
            </a:r>
            <a:r>
              <a:rPr lang="en-US" i="1" dirty="0"/>
              <a:t>m </a:t>
            </a:r>
            <a:r>
              <a:rPr lang="en-US" dirty="0"/>
              <a:t>is mass, and </a:t>
            </a:r>
            <a:r>
              <a:rPr lang="en-US" i="1" dirty="0"/>
              <a:t>c </a:t>
            </a:r>
            <a:r>
              <a:rPr lang="en-US" dirty="0"/>
              <a:t>is the velocity of light</a:t>
            </a:r>
          </a:p>
        </p:txBody>
      </p:sp>
      <mc:AlternateContent xmlns:mc="http://schemas.openxmlformats.org/markup-compatibility/2006" xmlns:a14="http://schemas.microsoft.com/office/drawing/2010/main">
        <mc:Choice Requires="a14">
          <p:sp>
            <p:nvSpPr>
              <p:cNvPr id="24" name="Text Placeholder 23"/>
              <p:cNvSpPr>
                <a:spLocks noGrp="1"/>
              </p:cNvSpPr>
              <p:nvPr>
                <p:ph type="body" sz="quarter" idx="25"/>
              </p:nvPr>
            </p:nvSpPr>
            <p:spPr>
              <a:xfrm>
                <a:off x="-11510" y="4038600"/>
                <a:ext cx="9144000" cy="2286000"/>
              </a:xfrm>
            </p:spPr>
            <p:txBody>
              <a:bodyPr/>
              <a:lstStyle/>
              <a:p>
                <a:pPr defTabSz="800100">
                  <a:spcBef>
                    <a:spcPts val="0"/>
                  </a:spcBef>
                  <a:spcAft>
                    <a:spcPts val="2000"/>
                  </a:spcAft>
                  <a:tabLst>
                    <a:tab pos="65088" algn="l"/>
                    <a:tab pos="1028700" algn="l"/>
                  </a:tabLst>
                </a:pPr>
                <a:r>
                  <a:rPr lang="en-US" dirty="0"/>
                  <a:t>Where,</a:t>
                </a:r>
              </a:p>
              <a:p>
                <a:pPr marL="1319213" defTabSz="800100">
                  <a:spcBef>
                    <a:spcPts val="0"/>
                  </a:spcBef>
                  <a:spcAft>
                    <a:spcPts val="2000"/>
                  </a:spcAft>
                  <a:tabLst>
                    <a:tab pos="65088" algn="l"/>
                    <a:tab pos="1028700" algn="l"/>
                  </a:tabLst>
                </a:pPr>
                <a14:m>
                  <m:oMathPara xmlns:m="http://schemas.openxmlformats.org/officeDocument/2006/math">
                    <m:oMathParaPr>
                      <m:jc m:val="left"/>
                    </m:oMathParaPr>
                    <m:oMath xmlns:m="http://schemas.openxmlformats.org/officeDocument/2006/math">
                      <m:r>
                        <a:rPr lang="en-US"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𝐸</m:t>
                      </m:r>
                      <m:r>
                        <a:rPr lang="en-US" b="0" i="1" smtClean="0">
                          <a:latin typeface="Cambria Math" panose="02040503050406030204" pitchFamily="18" charset="0"/>
                          <a:ea typeface="Cambria Math" panose="02040503050406030204" pitchFamily="18" charset="0"/>
                        </a:rPr>
                        <m:t>=</m:t>
                      </m:r>
                      <m:r>
                        <m:rPr>
                          <m:sty m:val="p"/>
                        </m:rPr>
                        <a:rPr lang="en-US" b="0" i="0" smtClean="0">
                          <a:latin typeface="Cambria Math" panose="02040503050406030204" pitchFamily="18" charset="0"/>
                          <a:ea typeface="Cambria Math" panose="02040503050406030204" pitchFamily="18" charset="0"/>
                        </a:rPr>
                        <m:t>energy</m:t>
                      </m:r>
                      <m:r>
                        <a:rPr lang="en-US" b="0" i="0" smtClean="0">
                          <a:latin typeface="Cambria Math" panose="02040503050406030204" pitchFamily="18" charset="0"/>
                          <a:ea typeface="Cambria Math" panose="02040503050406030204" pitchFamily="18" charset="0"/>
                        </a:rPr>
                        <m:t> </m:t>
                      </m:r>
                      <m:r>
                        <m:rPr>
                          <m:sty m:val="p"/>
                        </m:rPr>
                        <a:rPr lang="en-US" b="0" i="0" smtClean="0">
                          <a:latin typeface="Cambria Math" panose="02040503050406030204" pitchFamily="18" charset="0"/>
                          <a:ea typeface="Cambria Math" panose="02040503050406030204" pitchFamily="18" charset="0"/>
                        </a:rPr>
                        <m:t>of</m:t>
                      </m:r>
                      <m:r>
                        <a:rPr lang="en-US" b="0" i="0" smtClean="0">
                          <a:latin typeface="Cambria Math" panose="02040503050406030204" pitchFamily="18" charset="0"/>
                          <a:ea typeface="Cambria Math" panose="02040503050406030204" pitchFamily="18" charset="0"/>
                        </a:rPr>
                        <m:t> </m:t>
                      </m:r>
                      <m:r>
                        <m:rPr>
                          <m:sty m:val="p"/>
                        </m:rPr>
                        <a:rPr lang="en-US" b="0" i="0" smtClean="0">
                          <a:latin typeface="Cambria Math" panose="02040503050406030204" pitchFamily="18" charset="0"/>
                          <a:ea typeface="Cambria Math" panose="02040503050406030204" pitchFamily="18" charset="0"/>
                        </a:rPr>
                        <m:t>product</m:t>
                      </m:r>
                      <m:r>
                        <a:rPr lang="en-US" b="0" i="0" smtClean="0">
                          <a:latin typeface="Cambria Math" panose="02040503050406030204" pitchFamily="18" charset="0"/>
                          <a:ea typeface="Cambria Math" panose="02040503050406030204" pitchFamily="18" charset="0"/>
                        </a:rPr>
                        <m:t> −</m:t>
                      </m:r>
                      <m:r>
                        <m:rPr>
                          <m:sty m:val="p"/>
                        </m:rPr>
                        <a:rPr lang="en-US" b="0" i="0" smtClean="0">
                          <a:latin typeface="Cambria Math" panose="02040503050406030204" pitchFamily="18" charset="0"/>
                          <a:ea typeface="Cambria Math" panose="02040503050406030204" pitchFamily="18" charset="0"/>
                        </a:rPr>
                        <m:t>energy</m:t>
                      </m:r>
                      <m:r>
                        <a:rPr lang="en-US" b="0" i="0" smtClean="0">
                          <a:latin typeface="Cambria Math" panose="02040503050406030204" pitchFamily="18" charset="0"/>
                          <a:ea typeface="Cambria Math" panose="02040503050406030204" pitchFamily="18" charset="0"/>
                        </a:rPr>
                        <m:t> </m:t>
                      </m:r>
                      <m:r>
                        <m:rPr>
                          <m:sty m:val="p"/>
                        </m:rPr>
                        <a:rPr lang="en-US" b="0" i="0" smtClean="0">
                          <a:latin typeface="Cambria Math" panose="02040503050406030204" pitchFamily="18" charset="0"/>
                          <a:ea typeface="Cambria Math" panose="02040503050406030204" pitchFamily="18" charset="0"/>
                        </a:rPr>
                        <m:t>of</m:t>
                      </m:r>
                      <m:r>
                        <a:rPr lang="en-US" b="0" i="0" smtClean="0">
                          <a:latin typeface="Cambria Math" panose="02040503050406030204" pitchFamily="18" charset="0"/>
                          <a:ea typeface="Cambria Math" panose="02040503050406030204" pitchFamily="18" charset="0"/>
                        </a:rPr>
                        <m:t> </m:t>
                      </m:r>
                      <m:r>
                        <m:rPr>
                          <m:sty m:val="p"/>
                        </m:rPr>
                        <a:rPr lang="en-US" b="0" i="0" smtClean="0">
                          <a:latin typeface="Cambria Math" panose="02040503050406030204" pitchFamily="18" charset="0"/>
                          <a:ea typeface="Cambria Math" panose="02040503050406030204" pitchFamily="18" charset="0"/>
                        </a:rPr>
                        <m:t>reactants</m:t>
                      </m:r>
                    </m:oMath>
                  </m:oMathPara>
                </a14:m>
                <a:endParaRPr lang="en-US" b="0" i="0" dirty="0">
                  <a:latin typeface="Cambria Math" panose="02040503050406030204" pitchFamily="18" charset="0"/>
                  <a:ea typeface="Cambria Math" panose="02040503050406030204" pitchFamily="18" charset="0"/>
                </a:endParaRPr>
              </a:p>
              <a:p>
                <a:pPr defTabSz="800100">
                  <a:spcBef>
                    <a:spcPts val="0"/>
                  </a:spcBef>
                  <a:spcAft>
                    <a:spcPts val="3000"/>
                  </a:spcAft>
                  <a:tabLst>
                    <a:tab pos="65088" algn="l"/>
                    <a:tab pos="1028700" algn="l"/>
                  </a:tabLst>
                </a:pPr>
                <a14:m>
                  <m:oMathPara xmlns:m="http://schemas.openxmlformats.org/officeDocument/2006/math">
                    <m:oMathParaPr>
                      <m:jc m:val="centerGroup"/>
                    </m:oMathParaPr>
                    <m:oMath xmlns:m="http://schemas.openxmlformats.org/officeDocument/2006/math">
                      <m:r>
                        <a:rPr lang="en-US"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𝑚</m:t>
                      </m:r>
                      <m:r>
                        <a:rPr lang="en-US" b="0" i="1" smtClean="0">
                          <a:latin typeface="Cambria Math" panose="02040503050406030204" pitchFamily="18" charset="0"/>
                          <a:ea typeface="Cambria Math" panose="02040503050406030204" pitchFamily="18" charset="0"/>
                        </a:rPr>
                        <m:t>=</m:t>
                      </m:r>
                      <m:r>
                        <m:rPr>
                          <m:sty m:val="p"/>
                        </m:rPr>
                        <a:rPr lang="en-US" b="0" i="0" smtClean="0">
                          <a:latin typeface="Cambria Math" panose="02040503050406030204" pitchFamily="18" charset="0"/>
                          <a:ea typeface="Cambria Math" panose="02040503050406030204" pitchFamily="18" charset="0"/>
                        </a:rPr>
                        <m:t>mass</m:t>
                      </m:r>
                      <m:r>
                        <a:rPr lang="en-US" b="0" i="0" smtClean="0">
                          <a:latin typeface="Cambria Math" panose="02040503050406030204" pitchFamily="18" charset="0"/>
                          <a:ea typeface="Cambria Math" panose="02040503050406030204" pitchFamily="18" charset="0"/>
                        </a:rPr>
                        <m:t> </m:t>
                      </m:r>
                      <m:r>
                        <m:rPr>
                          <m:sty m:val="p"/>
                        </m:rPr>
                        <a:rPr lang="en-US" b="0" i="0" smtClean="0">
                          <a:latin typeface="Cambria Math" panose="02040503050406030204" pitchFamily="18" charset="0"/>
                          <a:ea typeface="Cambria Math" panose="02040503050406030204" pitchFamily="18" charset="0"/>
                        </a:rPr>
                        <m:t>of</m:t>
                      </m:r>
                      <m:r>
                        <a:rPr lang="en-US" b="0" i="0" smtClean="0">
                          <a:latin typeface="Cambria Math" panose="02040503050406030204" pitchFamily="18" charset="0"/>
                          <a:ea typeface="Cambria Math" panose="02040503050406030204" pitchFamily="18" charset="0"/>
                        </a:rPr>
                        <m:t> </m:t>
                      </m:r>
                      <m:r>
                        <m:rPr>
                          <m:sty m:val="p"/>
                        </m:rPr>
                        <a:rPr lang="en-US" b="0" i="0" smtClean="0">
                          <a:latin typeface="Cambria Math" panose="02040503050406030204" pitchFamily="18" charset="0"/>
                          <a:ea typeface="Cambria Math" panose="02040503050406030204" pitchFamily="18" charset="0"/>
                        </a:rPr>
                        <m:t>product</m:t>
                      </m:r>
                      <m:r>
                        <a:rPr lang="en-US" b="0" i="0" smtClean="0">
                          <a:latin typeface="Cambria Math" panose="02040503050406030204" pitchFamily="18" charset="0"/>
                          <a:ea typeface="Cambria Math" panose="02040503050406030204" pitchFamily="18" charset="0"/>
                        </a:rPr>
                        <m:t> −</m:t>
                      </m:r>
                      <m:r>
                        <m:rPr>
                          <m:sty m:val="p"/>
                        </m:rPr>
                        <a:rPr lang="en-US" b="0" i="0" smtClean="0">
                          <a:latin typeface="Cambria Math" panose="02040503050406030204" pitchFamily="18" charset="0"/>
                          <a:ea typeface="Cambria Math" panose="02040503050406030204" pitchFamily="18" charset="0"/>
                        </a:rPr>
                        <m:t>mass</m:t>
                      </m:r>
                      <m:r>
                        <a:rPr lang="en-US" b="0" i="0" smtClean="0">
                          <a:latin typeface="Cambria Math" panose="02040503050406030204" pitchFamily="18" charset="0"/>
                          <a:ea typeface="Cambria Math" panose="02040503050406030204" pitchFamily="18" charset="0"/>
                        </a:rPr>
                        <m:t> </m:t>
                      </m:r>
                      <m:r>
                        <m:rPr>
                          <m:sty m:val="p"/>
                        </m:rPr>
                        <a:rPr lang="en-US" b="0" i="0" smtClean="0">
                          <a:latin typeface="Cambria Math" panose="02040503050406030204" pitchFamily="18" charset="0"/>
                          <a:ea typeface="Cambria Math" panose="02040503050406030204" pitchFamily="18" charset="0"/>
                        </a:rPr>
                        <m:t>of</m:t>
                      </m:r>
                      <m:r>
                        <a:rPr lang="en-US" b="0" i="0" smtClean="0">
                          <a:latin typeface="Cambria Math" panose="02040503050406030204" pitchFamily="18" charset="0"/>
                          <a:ea typeface="Cambria Math" panose="02040503050406030204" pitchFamily="18" charset="0"/>
                        </a:rPr>
                        <m:t> </m:t>
                      </m:r>
                      <m:r>
                        <m:rPr>
                          <m:sty m:val="p"/>
                        </m:rPr>
                        <a:rPr lang="en-US" b="0" i="0" smtClean="0">
                          <a:latin typeface="Cambria Math" panose="02040503050406030204" pitchFamily="18" charset="0"/>
                          <a:ea typeface="Cambria Math" panose="02040503050406030204" pitchFamily="18" charset="0"/>
                        </a:rPr>
                        <m:t>reactants</m:t>
                      </m:r>
                    </m:oMath>
                  </m:oMathPara>
                </a14:m>
                <a:endParaRPr lang="en-US" dirty="0"/>
              </a:p>
            </p:txBody>
          </p:sp>
        </mc:Choice>
        <mc:Fallback xmlns="">
          <p:sp>
            <p:nvSpPr>
              <p:cNvPr id="24" name="Text Placeholder 23"/>
              <p:cNvSpPr>
                <a:spLocks noGrp="1" noRot="1" noChangeAspect="1" noMove="1" noResize="1" noEditPoints="1" noAdjustHandles="1" noChangeArrowheads="1" noChangeShapeType="1" noTextEdit="1"/>
              </p:cNvSpPr>
              <p:nvPr>
                <p:ph type="body" sz="quarter" idx="25"/>
              </p:nvPr>
            </p:nvSpPr>
            <p:spPr>
              <a:xfrm>
                <a:off x="-11510" y="4038600"/>
                <a:ext cx="9144000" cy="2286000"/>
              </a:xfrm>
              <a:blipFill>
                <a:blip r:embed="rId4"/>
                <a:stretch>
                  <a:fillRect l="-1333" t="-2667"/>
                </a:stretch>
              </a:blipFill>
            </p:spPr>
            <p:txBody>
              <a:bodyPr/>
              <a:lstStyle/>
              <a:p>
                <a:r>
                  <a:rPr lang="en-US">
                    <a:noFill/>
                  </a:rPr>
                  <a:t> </a:t>
                </a:r>
              </a:p>
            </p:txBody>
          </p:sp>
        </mc:Fallback>
      </mc:AlternateContent>
    </p:spTree>
    <p:extLst>
      <p:ext uri="{BB962C8B-B14F-4D97-AF65-F5344CB8AC3E}">
        <p14:creationId xmlns:p14="http://schemas.microsoft.com/office/powerpoint/2010/main" val="189108505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11164" y="0"/>
            <a:ext cx="8912054" cy="495300"/>
          </a:xfrm>
        </p:spPr>
        <p:txBody>
          <a:bodyPr/>
          <a:lstStyle/>
          <a:p>
            <a:pPr>
              <a:tabLst>
                <a:tab pos="1203325" algn="l"/>
              </a:tabLst>
            </a:pPr>
            <a:r>
              <a:rPr lang="en-US" dirty="0">
                <a:solidFill>
                  <a:schemeClr val="bg1">
                    <a:lumMod val="95000"/>
                  </a:schemeClr>
                </a:solidFill>
              </a:rPr>
              <a:t>20.2</a:t>
            </a:r>
            <a:r>
              <a:rPr lang="en-US" dirty="0"/>
              <a:t>	</a:t>
            </a:r>
            <a:r>
              <a:rPr lang="en-US" dirty="0">
                <a:solidFill>
                  <a:srgbClr val="CE171F"/>
                </a:solidFill>
                <a:latin typeface="Calibri"/>
              </a:rPr>
              <a:t> Nuclear Stability (16)</a:t>
            </a:r>
            <a:endParaRPr lang="en-US" dirty="0"/>
          </a:p>
        </p:txBody>
      </p:sp>
      <p:sp>
        <p:nvSpPr>
          <p:cNvPr id="20" name="Text Placeholder 19"/>
          <p:cNvSpPr>
            <a:spLocks noGrp="1"/>
          </p:cNvSpPr>
          <p:nvPr>
            <p:ph type="body" sz="quarter" idx="22"/>
          </p:nvPr>
        </p:nvSpPr>
        <p:spPr>
          <a:xfrm>
            <a:off x="20782" y="1076322"/>
            <a:ext cx="9102436" cy="457200"/>
          </a:xfrm>
        </p:spPr>
        <p:txBody>
          <a:bodyPr/>
          <a:lstStyle/>
          <a:p>
            <a:r>
              <a:rPr lang="en-US" dirty="0">
                <a:latin typeface="Calibri"/>
              </a:rPr>
              <a:t>Nuclear Binding Energy </a:t>
            </a:r>
          </a:p>
        </p:txBody>
      </p:sp>
      <mc:AlternateContent xmlns:mc="http://schemas.openxmlformats.org/markup-compatibility/2006" xmlns:a14="http://schemas.microsoft.com/office/drawing/2010/main">
        <mc:Choice Requires="a14">
          <p:sp>
            <p:nvSpPr>
              <p:cNvPr id="21" name="Text Placeholder 20"/>
              <p:cNvSpPr>
                <a:spLocks noGrp="1"/>
              </p:cNvSpPr>
              <p:nvPr>
                <p:ph type="body" sz="quarter" idx="23"/>
              </p:nvPr>
            </p:nvSpPr>
            <p:spPr>
              <a:xfrm>
                <a:off x="0" y="1686357"/>
                <a:ext cx="9123218" cy="1895043"/>
              </a:xfrm>
            </p:spPr>
            <p:txBody>
              <a:bodyPr/>
              <a:lstStyle/>
              <a:p>
                <a:pPr>
                  <a:spcBef>
                    <a:spcPts val="0"/>
                  </a:spcBef>
                  <a:spcAft>
                    <a:spcPts val="1500"/>
                  </a:spcAft>
                </a:pPr>
                <a:r>
                  <a:rPr lang="en-US" dirty="0"/>
                  <a:t>The change in mass is</a:t>
                </a:r>
              </a:p>
              <a:p>
                <a:pPr marL="1771650" indent="-1771650">
                  <a:spcBef>
                    <a:spcPts val="0"/>
                  </a:spcBef>
                  <a:spcAft>
                    <a:spcPts val="500"/>
                  </a:spcAft>
                  <a:tabLst>
                    <a:tab pos="407988" algn="l"/>
                  </a:tabLst>
                </a:pPr>
                <a14:m>
                  <m:oMathPara xmlns:m="http://schemas.openxmlformats.org/officeDocument/2006/math">
                    <m:oMathParaPr>
                      <m:jc m:val="left"/>
                    </m:oMathParaPr>
                    <m:oMath xmlns:m="http://schemas.openxmlformats.org/officeDocument/2006/math">
                      <m:r>
                        <a:rPr lang="en-US"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𝑚</m:t>
                      </m:r>
                      <m:r>
                        <a:rPr lang="en-US" b="0" i="1" smtClean="0">
                          <a:latin typeface="Cambria Math" panose="02040503050406030204" pitchFamily="18" charset="0"/>
                          <a:ea typeface="Cambria Math" panose="02040503050406030204" pitchFamily="18" charset="0"/>
                        </a:rPr>
                        <m:t>=</m:t>
                      </m:r>
                      <m:r>
                        <a:rPr lang="en-US" b="0" i="0" smtClean="0">
                          <a:latin typeface="Cambria Math" panose="02040503050406030204" pitchFamily="18" charset="0"/>
                          <a:ea typeface="Cambria Math" panose="02040503050406030204" pitchFamily="18" charset="0"/>
                        </a:rPr>
                        <m:t>18.99840 </m:t>
                      </m:r>
                      <m:r>
                        <m:rPr>
                          <m:sty m:val="p"/>
                        </m:rPr>
                        <a:rPr lang="en-US" b="0" i="0" smtClean="0">
                          <a:latin typeface="Cambria Math" panose="02040503050406030204" pitchFamily="18" charset="0"/>
                          <a:ea typeface="Cambria Math" panose="02040503050406030204" pitchFamily="18" charset="0"/>
                        </a:rPr>
                        <m:t>amu</m:t>
                      </m:r>
                      <m:r>
                        <a:rPr lang="en-US" b="0" i="0" smtClean="0">
                          <a:latin typeface="Cambria Math" panose="02040503050406030204" pitchFamily="18" charset="0"/>
                          <a:ea typeface="Cambria Math" panose="02040503050406030204" pitchFamily="18" charset="0"/>
                        </a:rPr>
                        <m:t>−19.15708 </m:t>
                      </m:r>
                      <m:r>
                        <m:rPr>
                          <m:sty m:val="p"/>
                        </m:rPr>
                        <a:rPr lang="en-US" b="0" i="0" smtClean="0">
                          <a:latin typeface="Cambria Math" panose="02040503050406030204" pitchFamily="18" charset="0"/>
                          <a:ea typeface="Cambria Math" panose="02040503050406030204" pitchFamily="18" charset="0"/>
                        </a:rPr>
                        <m:t>amu</m:t>
                      </m:r>
                    </m:oMath>
                  </m:oMathPara>
                </a14:m>
                <a:endParaRPr lang="en-US" dirty="0"/>
              </a:p>
              <a:p>
                <a:pPr marL="2400300" indent="-2400300">
                  <a:spcBef>
                    <a:spcPts val="0"/>
                  </a:spcBef>
                  <a:spcAft>
                    <a:spcPts val="500"/>
                  </a:spcAft>
                  <a:tabLst>
                    <a:tab pos="407988" algn="l"/>
                  </a:tabLst>
                </a:pPr>
                <a14:m>
                  <m:oMathPara xmlns:m="http://schemas.openxmlformats.org/officeDocument/2006/math">
                    <m:oMathParaPr>
                      <m:jc m:val="left"/>
                    </m:oMathParaPr>
                    <m:oMath xmlns:m="http://schemas.openxmlformats.org/officeDocument/2006/math">
                      <m:r>
                        <a:rPr lang="en-US" i="0" smtClean="0">
                          <a:latin typeface="Cambria Math" panose="02040503050406030204" pitchFamily="18" charset="0"/>
                          <a:ea typeface="Cambria Math" panose="02040503050406030204" pitchFamily="18" charset="0"/>
                        </a:rPr>
                        <m:t>=</m:t>
                      </m:r>
                      <m:r>
                        <a:rPr lang="en-US" b="0" i="0" smtClean="0">
                          <a:latin typeface="Cambria Math" panose="02040503050406030204" pitchFamily="18" charset="0"/>
                          <a:ea typeface="Cambria Math" panose="02040503050406030204" pitchFamily="18" charset="0"/>
                        </a:rPr>
                        <m:t>−0.15868 </m:t>
                      </m:r>
                      <m:r>
                        <m:rPr>
                          <m:sty m:val="p"/>
                        </m:rPr>
                        <a:rPr lang="en-US" b="0" i="0" smtClean="0">
                          <a:latin typeface="Cambria Math" panose="02040503050406030204" pitchFamily="18" charset="0"/>
                          <a:ea typeface="Cambria Math" panose="02040503050406030204" pitchFamily="18" charset="0"/>
                        </a:rPr>
                        <m:t>amu</m:t>
                      </m:r>
                    </m:oMath>
                  </m:oMathPara>
                </a14:m>
                <a:endParaRPr lang="en-US" dirty="0"/>
              </a:p>
            </p:txBody>
          </p:sp>
        </mc:Choice>
        <mc:Fallback xmlns="">
          <p:sp>
            <p:nvSpPr>
              <p:cNvPr id="21" name="Text Placeholder 20"/>
              <p:cNvSpPr>
                <a:spLocks noGrp="1" noRot="1" noChangeAspect="1" noMove="1" noResize="1" noEditPoints="1" noAdjustHandles="1" noChangeArrowheads="1" noChangeShapeType="1" noTextEdit="1"/>
              </p:cNvSpPr>
              <p:nvPr>
                <p:ph type="body" sz="quarter" idx="23"/>
              </p:nvPr>
            </p:nvSpPr>
            <p:spPr>
              <a:xfrm>
                <a:off x="0" y="1686357"/>
                <a:ext cx="9123218" cy="1895043"/>
              </a:xfrm>
              <a:blipFill>
                <a:blip r:embed="rId2"/>
                <a:stretch>
                  <a:fillRect l="-1336" t="-321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2" name="Text Placeholder 21"/>
              <p:cNvSpPr>
                <a:spLocks noGrp="1"/>
              </p:cNvSpPr>
              <p:nvPr>
                <p:ph type="body" sz="quarter" idx="24"/>
              </p:nvPr>
            </p:nvSpPr>
            <p:spPr>
              <a:xfrm>
                <a:off x="0" y="3303658"/>
                <a:ext cx="9123218" cy="2799705"/>
              </a:xfrm>
            </p:spPr>
            <p:txBody>
              <a:bodyPr/>
              <a:lstStyle/>
              <a:p>
                <a:pPr>
                  <a:spcBef>
                    <a:spcPts val="0"/>
                  </a:spcBef>
                </a:pPr>
                <a:r>
                  <a:rPr lang="en-US" dirty="0"/>
                  <a:t>or</a:t>
                </a:r>
              </a:p>
              <a:p>
                <a:pPr algn="ctr">
                  <a:spcBef>
                    <a:spcPts val="0"/>
                  </a:spcBef>
                  <a:spcAft>
                    <a:spcPts val="1500"/>
                  </a:spcAft>
                </a:pPr>
                <a14:m>
                  <m:oMathPara xmlns:m="http://schemas.openxmlformats.org/officeDocument/2006/math">
                    <m:oMathParaPr>
                      <m:jc m:val="centerGroup"/>
                    </m:oMathParaPr>
                    <m:oMath xmlns:m="http://schemas.openxmlformats.org/officeDocument/2006/math">
                      <m:r>
                        <a:rPr lang="en-US"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𝑚</m:t>
                      </m:r>
                      <m:r>
                        <a:rPr lang="en-US" b="0" i="1" smtClean="0">
                          <a:latin typeface="Cambria Math" panose="02040503050406030204" pitchFamily="18" charset="0"/>
                          <a:ea typeface="Cambria Math" panose="02040503050406030204" pitchFamily="18" charset="0"/>
                        </a:rPr>
                        <m:t>=</m:t>
                      </m:r>
                      <m:d>
                        <m:dPr>
                          <m:ctrlPr>
                            <a:rPr lang="en-US" b="0" i="1" smtClean="0">
                              <a:latin typeface="Cambria Math" panose="02040503050406030204" pitchFamily="18" charset="0"/>
                              <a:ea typeface="Cambria Math" panose="02040503050406030204" pitchFamily="18" charset="0"/>
                            </a:rPr>
                          </m:ctrlPr>
                        </m:dPr>
                        <m:e>
                          <m:r>
                            <a:rPr lang="en-US" b="0" i="0" smtClean="0">
                              <a:latin typeface="Cambria Math" panose="02040503050406030204" pitchFamily="18" charset="0"/>
                              <a:ea typeface="Cambria Math" panose="02040503050406030204" pitchFamily="18" charset="0"/>
                            </a:rPr>
                            <m:t>−0.15868 </m:t>
                          </m:r>
                          <m:r>
                            <m:rPr>
                              <m:sty m:val="p"/>
                            </m:rPr>
                            <a:rPr lang="en-US" b="0" i="0" smtClean="0">
                              <a:latin typeface="Cambria Math" panose="02040503050406030204" pitchFamily="18" charset="0"/>
                              <a:ea typeface="Cambria Math" panose="02040503050406030204" pitchFamily="18" charset="0"/>
                            </a:rPr>
                            <m:t>amu</m:t>
                          </m:r>
                        </m:e>
                      </m:d>
                      <m:d>
                        <m:dPr>
                          <m:ctrlPr>
                            <a:rPr lang="en-US" b="0" i="1" smtClean="0">
                              <a:latin typeface="Cambria Math" panose="02040503050406030204" pitchFamily="18" charset="0"/>
                              <a:ea typeface="Cambria Math" panose="02040503050406030204" pitchFamily="18" charset="0"/>
                            </a:rPr>
                          </m:ctrlPr>
                        </m:dPr>
                        <m:e>
                          <m:f>
                            <m:fPr>
                              <m:ctrlPr>
                                <a:rPr lang="en-US" b="0" i="1" smtClean="0">
                                  <a:latin typeface="Cambria Math" panose="02040503050406030204" pitchFamily="18" charset="0"/>
                                  <a:ea typeface="Cambria Math" panose="02040503050406030204" pitchFamily="18" charset="0"/>
                                </a:rPr>
                              </m:ctrlPr>
                            </m:fPr>
                            <m:num>
                              <m:r>
                                <a:rPr lang="en-US" b="0" i="0" smtClean="0">
                                  <a:latin typeface="Cambria Math" panose="02040503050406030204" pitchFamily="18" charset="0"/>
                                  <a:ea typeface="Cambria Math" panose="02040503050406030204" pitchFamily="18" charset="0"/>
                                </a:rPr>
                                <m:t>1 </m:t>
                              </m:r>
                              <m:r>
                                <m:rPr>
                                  <m:sty m:val="p"/>
                                </m:rPr>
                                <a:rPr lang="en-US" b="0" i="0" smtClean="0">
                                  <a:latin typeface="Cambria Math" panose="02040503050406030204" pitchFamily="18" charset="0"/>
                                  <a:ea typeface="Cambria Math" panose="02040503050406030204" pitchFamily="18" charset="0"/>
                                </a:rPr>
                                <m:t>kg</m:t>
                              </m:r>
                            </m:num>
                            <m:den>
                              <m:r>
                                <a:rPr lang="en-US" b="0" i="0" smtClean="0">
                                  <a:latin typeface="Cambria Math" panose="02040503050406030204" pitchFamily="18" charset="0"/>
                                  <a:ea typeface="Cambria Math" panose="02040503050406030204" pitchFamily="18" charset="0"/>
                                </a:rPr>
                                <m:t>6.0221418×</m:t>
                              </m:r>
                              <m:sSup>
                                <m:sSupPr>
                                  <m:ctrlPr>
                                    <a:rPr lang="en-US" b="0" i="1" smtClean="0">
                                      <a:latin typeface="Cambria Math" panose="02040503050406030204" pitchFamily="18" charset="0"/>
                                      <a:ea typeface="Cambria Math" panose="02040503050406030204" pitchFamily="18" charset="0"/>
                                    </a:rPr>
                                  </m:ctrlPr>
                                </m:sSupPr>
                                <m:e>
                                  <m:r>
                                    <a:rPr lang="en-US" b="0" i="0" smtClean="0">
                                      <a:latin typeface="Cambria Math" panose="02040503050406030204" pitchFamily="18" charset="0"/>
                                      <a:ea typeface="Cambria Math" panose="02040503050406030204" pitchFamily="18" charset="0"/>
                                    </a:rPr>
                                    <m:t>10</m:t>
                                  </m:r>
                                </m:e>
                                <m:sup>
                                  <m:r>
                                    <a:rPr lang="en-US" b="0" i="0" smtClean="0">
                                      <a:latin typeface="Cambria Math" panose="02040503050406030204" pitchFamily="18" charset="0"/>
                                      <a:ea typeface="Cambria Math" panose="02040503050406030204" pitchFamily="18" charset="0"/>
                                    </a:rPr>
                                    <m:t>26</m:t>
                                  </m:r>
                                </m:sup>
                              </m:sSup>
                              <m:r>
                                <a:rPr lang="en-US" b="0" i="0" smtClean="0">
                                  <a:latin typeface="Cambria Math" panose="02040503050406030204" pitchFamily="18" charset="0"/>
                                  <a:ea typeface="Cambria Math" panose="02040503050406030204" pitchFamily="18" charset="0"/>
                                </a:rPr>
                                <m:t> </m:t>
                              </m:r>
                              <m:r>
                                <m:rPr>
                                  <m:sty m:val="p"/>
                                </m:rPr>
                                <a:rPr lang="en-US" b="0" i="0" smtClean="0">
                                  <a:latin typeface="Cambria Math" panose="02040503050406030204" pitchFamily="18" charset="0"/>
                                  <a:ea typeface="Cambria Math" panose="02040503050406030204" pitchFamily="18" charset="0"/>
                                </a:rPr>
                                <m:t>amu</m:t>
                              </m:r>
                            </m:den>
                          </m:f>
                        </m:e>
                      </m:d>
                    </m:oMath>
                  </m:oMathPara>
                </a14:m>
                <a:endParaRPr lang="en-US" dirty="0"/>
              </a:p>
              <a:p>
                <a:pPr marL="1322388" algn="ctr">
                  <a:spcBef>
                    <a:spcPts val="0"/>
                  </a:spcBef>
                </a:pPr>
                <a14:m>
                  <m:oMathPara xmlns:m="http://schemas.openxmlformats.org/officeDocument/2006/math">
                    <m:oMathParaPr>
                      <m:jc m:val="left"/>
                    </m:oMathParaPr>
                    <m:oMath xmlns:m="http://schemas.openxmlformats.org/officeDocument/2006/math">
                      <m:r>
                        <a:rPr lang="en-US"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−2.6349×</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10</m:t>
                          </m:r>
                        </m:e>
                        <m:sup>
                          <m:r>
                            <a:rPr lang="en-US" b="0" i="1" smtClean="0">
                              <a:latin typeface="Cambria Math" panose="02040503050406030204" pitchFamily="18" charset="0"/>
                              <a:ea typeface="Cambria Math" panose="02040503050406030204" pitchFamily="18" charset="0"/>
                            </a:rPr>
                            <m:t>−28</m:t>
                          </m:r>
                        </m:sup>
                      </m:sSup>
                      <m:r>
                        <m:rPr>
                          <m:sty m:val="p"/>
                        </m:rPr>
                        <a:rPr lang="en-US" b="0" i="0" smtClean="0">
                          <a:latin typeface="Cambria Math" panose="02040503050406030204" pitchFamily="18" charset="0"/>
                          <a:ea typeface="Cambria Math" panose="02040503050406030204" pitchFamily="18" charset="0"/>
                        </a:rPr>
                        <m:t>kg</m:t>
                      </m:r>
                    </m:oMath>
                  </m:oMathPara>
                </a14:m>
                <a:endParaRPr lang="en-US" dirty="0"/>
              </a:p>
            </p:txBody>
          </p:sp>
        </mc:Choice>
        <mc:Fallback xmlns="">
          <p:sp>
            <p:nvSpPr>
              <p:cNvPr id="22" name="Text Placeholder 21"/>
              <p:cNvSpPr>
                <a:spLocks noGrp="1" noRot="1" noChangeAspect="1" noMove="1" noResize="1" noEditPoints="1" noAdjustHandles="1" noChangeArrowheads="1" noChangeShapeType="1" noTextEdit="1"/>
              </p:cNvSpPr>
              <p:nvPr>
                <p:ph type="body" sz="quarter" idx="24"/>
              </p:nvPr>
            </p:nvSpPr>
            <p:spPr>
              <a:xfrm>
                <a:off x="0" y="3303658"/>
                <a:ext cx="9123218" cy="2799705"/>
              </a:xfrm>
              <a:blipFill>
                <a:blip r:embed="rId3"/>
                <a:stretch>
                  <a:fillRect l="-1336" t="-2179"/>
                </a:stretch>
              </a:blipFill>
            </p:spPr>
            <p:txBody>
              <a:bodyPr/>
              <a:lstStyle/>
              <a:p>
                <a:r>
                  <a:rPr lang="en-US">
                    <a:noFill/>
                  </a:rPr>
                  <a:t> </a:t>
                </a:r>
              </a:p>
            </p:txBody>
          </p:sp>
        </mc:Fallback>
      </mc:AlternateContent>
    </p:spTree>
    <p:extLst>
      <p:ext uri="{BB962C8B-B14F-4D97-AF65-F5344CB8AC3E}">
        <p14:creationId xmlns:p14="http://schemas.microsoft.com/office/powerpoint/2010/main" val="40593212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11164" y="0"/>
            <a:ext cx="8932836" cy="495300"/>
          </a:xfrm>
        </p:spPr>
        <p:txBody>
          <a:bodyPr/>
          <a:lstStyle/>
          <a:p>
            <a:r>
              <a:rPr lang="en-US" dirty="0">
                <a:solidFill>
                  <a:schemeClr val="bg1">
                    <a:lumMod val="95000"/>
                  </a:schemeClr>
                </a:solidFill>
              </a:rPr>
              <a:t>20.2</a:t>
            </a:r>
            <a:r>
              <a:rPr lang="en-US" dirty="0"/>
              <a:t>	</a:t>
            </a:r>
            <a:r>
              <a:rPr lang="en-US" dirty="0">
                <a:solidFill>
                  <a:srgbClr val="CE171F"/>
                </a:solidFill>
                <a:latin typeface="Calibri"/>
              </a:rPr>
              <a:t>Nuclear Stability (17)</a:t>
            </a:r>
            <a:endParaRPr lang="en-US" dirty="0">
              <a:solidFill>
                <a:srgbClr val="CE171F"/>
              </a:solidFill>
            </a:endParaRPr>
          </a:p>
        </p:txBody>
      </p:sp>
      <p:sp>
        <p:nvSpPr>
          <p:cNvPr id="19" name="Text Placeholder 18"/>
          <p:cNvSpPr>
            <a:spLocks noGrp="1"/>
          </p:cNvSpPr>
          <p:nvPr>
            <p:ph type="body" sz="quarter" idx="22"/>
          </p:nvPr>
        </p:nvSpPr>
        <p:spPr>
          <a:xfrm>
            <a:off x="20782" y="1081535"/>
            <a:ext cx="9123218" cy="457200"/>
          </a:xfrm>
        </p:spPr>
        <p:txBody>
          <a:bodyPr/>
          <a:lstStyle/>
          <a:p>
            <a:r>
              <a:rPr lang="en-US" dirty="0">
                <a:latin typeface="Calibri"/>
              </a:rPr>
              <a:t>Nuclear Binding Energy </a:t>
            </a:r>
          </a:p>
        </p:txBody>
      </p:sp>
      <p:sp>
        <p:nvSpPr>
          <p:cNvPr id="20" name="Text Placeholder 19"/>
          <p:cNvSpPr>
            <a:spLocks noGrp="1"/>
          </p:cNvSpPr>
          <p:nvPr>
            <p:ph type="body" sz="quarter" idx="23"/>
          </p:nvPr>
        </p:nvSpPr>
        <p:spPr>
          <a:xfrm>
            <a:off x="4948" y="1671187"/>
            <a:ext cx="9154886" cy="2519813"/>
          </a:xfrm>
        </p:spPr>
        <p:txBody>
          <a:bodyPr/>
          <a:lstStyle/>
          <a:p>
            <a:pPr>
              <a:spcBef>
                <a:spcPts val="0"/>
              </a:spcBef>
              <a:spcAft>
                <a:spcPts val="3300"/>
              </a:spcAft>
            </a:pPr>
            <a:r>
              <a:rPr lang="el-GR" dirty="0"/>
              <a:t>Δ</a:t>
            </a:r>
            <a:r>
              <a:rPr lang="en-US" i="1" dirty="0"/>
              <a:t>m </a:t>
            </a:r>
            <a:r>
              <a:rPr lang="en-US" dirty="0"/>
              <a:t>is a negative quantity.</a:t>
            </a:r>
          </a:p>
          <a:p>
            <a:pPr>
              <a:spcBef>
                <a:spcPts val="0"/>
              </a:spcBef>
              <a:spcAft>
                <a:spcPts val="2800"/>
              </a:spcAft>
            </a:pPr>
            <a:r>
              <a:rPr lang="el-GR" dirty="0"/>
              <a:t>Δ</a:t>
            </a:r>
            <a:r>
              <a:rPr lang="en-US" i="1" dirty="0"/>
              <a:t>E </a:t>
            </a:r>
            <a:r>
              <a:rPr lang="en-US" dirty="0"/>
              <a:t>is also a negative quantity; energy is released to the surroundings.</a:t>
            </a:r>
          </a:p>
          <a:p>
            <a:r>
              <a:rPr lang="en-US" dirty="0"/>
              <a:t>Calculate </a:t>
            </a:r>
            <a:r>
              <a:rPr lang="el-GR" dirty="0"/>
              <a:t>Δ</a:t>
            </a:r>
            <a:r>
              <a:rPr lang="en-US" i="1" dirty="0"/>
              <a:t>E </a:t>
            </a:r>
            <a:r>
              <a:rPr lang="en-US" dirty="0"/>
              <a:t>as follows:</a:t>
            </a:r>
          </a:p>
        </p:txBody>
      </p:sp>
      <mc:AlternateContent xmlns:mc="http://schemas.openxmlformats.org/markup-compatibility/2006" xmlns:a14="http://schemas.microsoft.com/office/drawing/2010/main">
        <mc:Choice Requires="a14">
          <p:sp>
            <p:nvSpPr>
              <p:cNvPr id="21" name="Text Placeholder 20"/>
              <p:cNvSpPr>
                <a:spLocks noGrp="1"/>
              </p:cNvSpPr>
              <p:nvPr>
                <p:ph type="body" sz="quarter" idx="24"/>
              </p:nvPr>
            </p:nvSpPr>
            <p:spPr>
              <a:xfrm>
                <a:off x="20782" y="4537182"/>
                <a:ext cx="9123218" cy="1939817"/>
              </a:xfrm>
            </p:spPr>
            <p:txBody>
              <a:bodyPr/>
              <a:lstStyle/>
              <a:p>
                <a:pPr marL="176213" indent="457200">
                  <a:spcBef>
                    <a:spcPts val="0"/>
                  </a:spcBef>
                  <a:spcAft>
                    <a:spcPts val="1500"/>
                  </a:spcAft>
                </a:pPr>
                <a14:m>
                  <m:oMathPara xmlns:m="http://schemas.openxmlformats.org/officeDocument/2006/math">
                    <m:oMathParaPr>
                      <m:jc m:val="centerGroup"/>
                    </m:oMathParaPr>
                    <m:oMath xmlns:m="http://schemas.openxmlformats.org/officeDocument/2006/math">
                      <m:r>
                        <a:rPr lang="en-US"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𝐸</m:t>
                      </m:r>
                      <m:r>
                        <a:rPr lang="en-US" b="0" i="1" smtClean="0">
                          <a:latin typeface="Cambria Math" panose="02040503050406030204" pitchFamily="18" charset="0"/>
                          <a:ea typeface="Cambria Math" panose="02040503050406030204" pitchFamily="18" charset="0"/>
                        </a:rPr>
                        <m:t>=</m:t>
                      </m:r>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−2.6349×</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10</m:t>
                              </m:r>
                            </m:e>
                            <m:sup>
                              <m:r>
                                <a:rPr lang="en-US" b="0" i="1" smtClean="0">
                                  <a:latin typeface="Cambria Math" panose="02040503050406030204" pitchFamily="18" charset="0"/>
                                  <a:ea typeface="Cambria Math" panose="02040503050406030204" pitchFamily="18" charset="0"/>
                                </a:rPr>
                                <m:t>−28</m:t>
                              </m:r>
                            </m:sup>
                          </m:sSup>
                          <m:r>
                            <m:rPr>
                              <m:sty m:val="p"/>
                            </m:rPr>
                            <a:rPr lang="en-US" b="0" i="0" smtClean="0">
                              <a:latin typeface="Cambria Math" panose="02040503050406030204" pitchFamily="18" charset="0"/>
                              <a:ea typeface="Cambria Math" panose="02040503050406030204" pitchFamily="18" charset="0"/>
                            </a:rPr>
                            <m:t>kg</m:t>
                          </m:r>
                        </m:e>
                      </m:d>
                      <m:sSup>
                        <m:sSupPr>
                          <m:ctrlPr>
                            <a:rPr lang="en-US" b="0" i="1" smtClean="0">
                              <a:latin typeface="Cambria Math" panose="02040503050406030204" pitchFamily="18" charset="0"/>
                              <a:ea typeface="Cambria Math" panose="02040503050406030204" pitchFamily="18" charset="0"/>
                            </a:rPr>
                          </m:ctrlPr>
                        </m:sSupPr>
                        <m:e>
                          <m:d>
                            <m:dPr>
                              <m:ctrlPr>
                                <a:rPr lang="en-US" b="0" i="1" smtClean="0">
                                  <a:latin typeface="Cambria Math" panose="02040503050406030204" pitchFamily="18" charset="0"/>
                                  <a:ea typeface="Cambria Math" panose="02040503050406030204" pitchFamily="18" charset="0"/>
                                </a:rPr>
                              </m:ctrlPr>
                            </m:dPr>
                            <m:e>
                              <m:r>
                                <a:rPr lang="en-US">
                                  <a:latin typeface="Cambria Math" panose="02040503050406030204" pitchFamily="18" charset="0"/>
                                  <a:ea typeface="Cambria Math" panose="02040503050406030204" pitchFamily="18" charset="0"/>
                                </a:rPr>
                                <m:t>2.99792458×</m:t>
                              </m:r>
                              <m:sSup>
                                <m:sSupPr>
                                  <m:ctrlPr>
                                    <a:rPr lang="en-US" i="1">
                                      <a:latin typeface="Cambria Math" panose="02040503050406030204" pitchFamily="18" charset="0"/>
                                      <a:ea typeface="Cambria Math" panose="02040503050406030204" pitchFamily="18" charset="0"/>
                                    </a:rPr>
                                  </m:ctrlPr>
                                </m:sSupPr>
                                <m:e>
                                  <m:r>
                                    <a:rPr lang="en-US">
                                      <a:latin typeface="Cambria Math" panose="02040503050406030204" pitchFamily="18" charset="0"/>
                                      <a:ea typeface="Cambria Math" panose="02040503050406030204" pitchFamily="18" charset="0"/>
                                    </a:rPr>
                                    <m:t>10</m:t>
                                  </m:r>
                                </m:e>
                                <m:sup>
                                  <m:r>
                                    <a:rPr lang="en-US">
                                      <a:latin typeface="Cambria Math" panose="02040503050406030204" pitchFamily="18" charset="0"/>
                                      <a:ea typeface="Cambria Math" panose="02040503050406030204" pitchFamily="18" charset="0"/>
                                    </a:rPr>
                                    <m:t>8</m:t>
                                  </m:r>
                                </m:sup>
                              </m:sSup>
                              <m:r>
                                <a:rPr lang="en-US" b="0" i="1" smtClean="0">
                                  <a:latin typeface="Cambria Math" panose="02040503050406030204" pitchFamily="18" charset="0"/>
                                  <a:ea typeface="Cambria Math" panose="02040503050406030204" pitchFamily="18" charset="0"/>
                                </a:rPr>
                                <m:t> </m:t>
                              </m:r>
                              <m:r>
                                <m:rPr>
                                  <m:sty m:val="p"/>
                                </m:rPr>
                                <a:rPr lang="en-US" b="0" i="0" smtClean="0">
                                  <a:latin typeface="Cambria Math" panose="02040503050406030204" pitchFamily="18" charset="0"/>
                                  <a:ea typeface="Cambria Math" panose="02040503050406030204" pitchFamily="18" charset="0"/>
                                </a:rPr>
                                <m:t>m</m:t>
                              </m:r>
                              <m:r>
                                <a:rPr lang="en-US" b="0" i="0" smtClean="0">
                                  <a:latin typeface="Cambria Math" panose="02040503050406030204" pitchFamily="18" charset="0"/>
                                  <a:ea typeface="Cambria Math" panose="02040503050406030204" pitchFamily="18" charset="0"/>
                                </a:rPr>
                                <m:t>/</m:t>
                              </m:r>
                              <m:r>
                                <m:rPr>
                                  <m:sty m:val="p"/>
                                </m:rPr>
                                <a:rPr lang="en-US" b="0" i="0" smtClean="0">
                                  <a:latin typeface="Cambria Math" panose="02040503050406030204" pitchFamily="18" charset="0"/>
                                  <a:ea typeface="Cambria Math" panose="02040503050406030204" pitchFamily="18" charset="0"/>
                                </a:rPr>
                                <m:t>s</m:t>
                              </m:r>
                            </m:e>
                          </m:d>
                        </m:e>
                        <m:sup>
                          <m:r>
                            <a:rPr lang="en-US" b="0" i="1" smtClean="0">
                              <a:latin typeface="Cambria Math" panose="02040503050406030204" pitchFamily="18" charset="0"/>
                              <a:ea typeface="Cambria Math" panose="02040503050406030204" pitchFamily="18" charset="0"/>
                            </a:rPr>
                            <m:t>2</m:t>
                          </m:r>
                        </m:sup>
                      </m:sSup>
                    </m:oMath>
                  </m:oMathPara>
                </a14:m>
                <a:endParaRPr lang="en-US" dirty="0"/>
              </a:p>
              <a:p>
                <a:pPr marL="1143000" indent="52388" algn="ctr">
                  <a:spcBef>
                    <a:spcPts val="0"/>
                  </a:spcBef>
                  <a:spcAft>
                    <a:spcPts val="1500"/>
                  </a:spcAft>
                </a:pPr>
                <a14:m>
                  <m:oMathPara xmlns:m="http://schemas.openxmlformats.org/officeDocument/2006/math">
                    <m:oMathParaPr>
                      <m:jc m:val="left"/>
                    </m:oMathParaPr>
                    <m:oMath xmlns:m="http://schemas.openxmlformats.org/officeDocument/2006/math">
                      <m:r>
                        <a:rPr lang="en-US" i="1" smtClean="0">
                          <a:latin typeface="Cambria Math" panose="02040503050406030204" pitchFamily="18" charset="0"/>
                          <a:ea typeface="Cambria Math" panose="02040503050406030204" pitchFamily="18" charset="0"/>
                        </a:rPr>
                        <m:t>=</m:t>
                      </m:r>
                      <m:r>
                        <a:rPr lang="en-US" b="0" i="0" smtClean="0">
                          <a:latin typeface="Cambria Math" panose="02040503050406030204" pitchFamily="18" charset="0"/>
                          <a:ea typeface="Cambria Math" panose="02040503050406030204" pitchFamily="18" charset="0"/>
                        </a:rPr>
                        <m:t>−2.6349×</m:t>
                      </m:r>
                      <m:sSup>
                        <m:sSupPr>
                          <m:ctrlPr>
                            <a:rPr lang="en-US" b="0" i="1" smtClean="0">
                              <a:latin typeface="Cambria Math" panose="02040503050406030204" pitchFamily="18" charset="0"/>
                              <a:ea typeface="Cambria Math" panose="02040503050406030204" pitchFamily="18" charset="0"/>
                            </a:rPr>
                          </m:ctrlPr>
                        </m:sSupPr>
                        <m:e>
                          <m:r>
                            <a:rPr lang="en-US" b="0" i="0" smtClean="0">
                              <a:latin typeface="Cambria Math" panose="02040503050406030204" pitchFamily="18" charset="0"/>
                              <a:ea typeface="Cambria Math" panose="02040503050406030204" pitchFamily="18" charset="0"/>
                            </a:rPr>
                            <m:t>10</m:t>
                          </m:r>
                        </m:e>
                        <m:sup>
                          <m:r>
                            <a:rPr lang="en-US" b="0" i="0" smtClean="0">
                              <a:latin typeface="Cambria Math" panose="02040503050406030204" pitchFamily="18" charset="0"/>
                              <a:ea typeface="Cambria Math" panose="02040503050406030204" pitchFamily="18" charset="0"/>
                            </a:rPr>
                            <m:t>−11</m:t>
                          </m:r>
                        </m:sup>
                      </m:sSup>
                      <m:r>
                        <m:rPr>
                          <m:sty m:val="p"/>
                        </m:rPr>
                        <a:rPr lang="en-US" b="0" i="0" smtClean="0">
                          <a:latin typeface="Cambria Math" panose="02040503050406030204" pitchFamily="18" charset="0"/>
                          <a:ea typeface="Cambria Math" panose="02040503050406030204" pitchFamily="18" charset="0"/>
                        </a:rPr>
                        <m:t>kg</m:t>
                      </m:r>
                      <m:r>
                        <a:rPr lang="en-US" b="0" i="0" smtClean="0">
                          <a:latin typeface="Cambria Math" panose="02040503050406030204" pitchFamily="18" charset="0"/>
                          <a:ea typeface="Cambria Math" panose="02040503050406030204" pitchFamily="18" charset="0"/>
                        </a:rPr>
                        <m:t> .</m:t>
                      </m:r>
                      <m:sSup>
                        <m:sSupPr>
                          <m:ctrlPr>
                            <a:rPr lang="en-US" b="0"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m</m:t>
                          </m:r>
                        </m:e>
                        <m:sup>
                          <m:r>
                            <a:rPr lang="en-US" b="0" i="0" smtClean="0">
                              <a:latin typeface="Cambria Math" panose="02040503050406030204" pitchFamily="18" charset="0"/>
                              <a:ea typeface="Cambria Math" panose="02040503050406030204" pitchFamily="18" charset="0"/>
                            </a:rPr>
                            <m:t>2</m:t>
                          </m:r>
                        </m:sup>
                      </m:sSup>
                      <m:r>
                        <a:rPr lang="en-US" b="0" i="0"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s</m:t>
                          </m:r>
                        </m:e>
                        <m:sup>
                          <m:r>
                            <a:rPr lang="en-US" b="0" i="0" smtClean="0">
                              <a:latin typeface="Cambria Math" panose="02040503050406030204" pitchFamily="18" charset="0"/>
                              <a:ea typeface="Cambria Math" panose="02040503050406030204" pitchFamily="18" charset="0"/>
                            </a:rPr>
                            <m:t>2</m:t>
                          </m:r>
                        </m:sup>
                      </m:sSup>
                    </m:oMath>
                  </m:oMathPara>
                </a14:m>
                <a:endParaRPr lang="en-US" dirty="0"/>
              </a:p>
              <a:p>
                <a:pPr marL="1195388" indent="-1195388">
                  <a:spcBef>
                    <a:spcPts val="0"/>
                  </a:spcBef>
                </a:pPr>
                <a14:m>
                  <m:oMathPara xmlns:m="http://schemas.openxmlformats.org/officeDocument/2006/math">
                    <m:oMathParaPr>
                      <m:jc m:val="left"/>
                    </m:oMathParaPr>
                    <m:oMath xmlns:m="http://schemas.openxmlformats.org/officeDocument/2006/math">
                      <m:r>
                        <a:rPr lang="en-US" i="1" smtClean="0">
                          <a:latin typeface="Cambria Math" panose="02040503050406030204" pitchFamily="18" charset="0"/>
                          <a:ea typeface="Cambria Math" panose="02040503050406030204" pitchFamily="18" charset="0"/>
                        </a:rPr>
                        <m:t>=−</m:t>
                      </m:r>
                      <m:r>
                        <a:rPr lang="en-US" b="0" i="0" smtClean="0">
                          <a:latin typeface="Cambria Math" panose="02040503050406030204" pitchFamily="18" charset="0"/>
                          <a:ea typeface="Cambria Math" panose="02040503050406030204" pitchFamily="18" charset="0"/>
                        </a:rPr>
                        <m:t>2.3681×</m:t>
                      </m:r>
                      <m:sSup>
                        <m:sSupPr>
                          <m:ctrlPr>
                            <a:rPr lang="en-US" b="0" i="1" smtClean="0">
                              <a:latin typeface="Cambria Math" panose="02040503050406030204" pitchFamily="18" charset="0"/>
                              <a:ea typeface="Cambria Math" panose="02040503050406030204" pitchFamily="18" charset="0"/>
                            </a:rPr>
                          </m:ctrlPr>
                        </m:sSupPr>
                        <m:e>
                          <m:r>
                            <a:rPr lang="en-US" b="0" i="0" smtClean="0">
                              <a:latin typeface="Cambria Math" panose="02040503050406030204" pitchFamily="18" charset="0"/>
                              <a:ea typeface="Cambria Math" panose="02040503050406030204" pitchFamily="18" charset="0"/>
                            </a:rPr>
                            <m:t>10</m:t>
                          </m:r>
                        </m:e>
                        <m:sup>
                          <m:r>
                            <a:rPr lang="en-US" b="0" i="0" smtClean="0">
                              <a:latin typeface="Cambria Math" panose="02040503050406030204" pitchFamily="18" charset="0"/>
                              <a:ea typeface="Cambria Math" panose="02040503050406030204" pitchFamily="18" charset="0"/>
                            </a:rPr>
                            <m:t>−11</m:t>
                          </m:r>
                        </m:sup>
                      </m:sSup>
                      <m:r>
                        <a:rPr lang="en-US" b="0" i="0" smtClean="0">
                          <a:latin typeface="Cambria Math" panose="02040503050406030204" pitchFamily="18" charset="0"/>
                          <a:ea typeface="Cambria Math" panose="02040503050406030204" pitchFamily="18" charset="0"/>
                        </a:rPr>
                        <m:t> </m:t>
                      </m:r>
                      <m:r>
                        <m:rPr>
                          <m:sty m:val="p"/>
                        </m:rPr>
                        <a:rPr lang="en-US" b="0" i="0" smtClean="0">
                          <a:latin typeface="Cambria Math" panose="02040503050406030204" pitchFamily="18" charset="0"/>
                          <a:ea typeface="Cambria Math" panose="02040503050406030204" pitchFamily="18" charset="0"/>
                        </a:rPr>
                        <m:t>J</m:t>
                      </m:r>
                    </m:oMath>
                  </m:oMathPara>
                </a14:m>
                <a:endParaRPr lang="en-US" dirty="0"/>
              </a:p>
            </p:txBody>
          </p:sp>
        </mc:Choice>
        <mc:Fallback xmlns="">
          <p:sp>
            <p:nvSpPr>
              <p:cNvPr id="21" name="Text Placeholder 20"/>
              <p:cNvSpPr>
                <a:spLocks noGrp="1" noRot="1" noChangeAspect="1" noMove="1" noResize="1" noEditPoints="1" noAdjustHandles="1" noChangeArrowheads="1" noChangeShapeType="1" noTextEdit="1"/>
              </p:cNvSpPr>
              <p:nvPr>
                <p:ph type="body" sz="quarter" idx="24"/>
              </p:nvPr>
            </p:nvSpPr>
            <p:spPr>
              <a:xfrm>
                <a:off x="20782" y="4537182"/>
                <a:ext cx="9123218" cy="1939817"/>
              </a:xfrm>
              <a:blipFill>
                <a:blip r:embed="rId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9956382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itle 39"/>
          <p:cNvSpPr>
            <a:spLocks noGrp="1"/>
          </p:cNvSpPr>
          <p:nvPr>
            <p:ph type="title"/>
          </p:nvPr>
        </p:nvSpPr>
        <p:spPr>
          <a:xfrm>
            <a:off x="231689" y="0"/>
            <a:ext cx="8915400" cy="609600"/>
          </a:xfrm>
          <a:prstGeom prst="rect">
            <a:avLst/>
          </a:prstGeom>
        </p:spPr>
        <p:txBody>
          <a:bodyPr/>
          <a:lstStyle/>
          <a:p>
            <a:pPr>
              <a:tabLst>
                <a:tab pos="1195388" algn="l"/>
              </a:tabLst>
            </a:pPr>
            <a:r>
              <a:rPr lang="en-US" dirty="0">
                <a:solidFill>
                  <a:schemeClr val="bg1">
                    <a:lumMod val="95000"/>
                  </a:schemeClr>
                </a:solidFill>
              </a:rPr>
              <a:t>20.1	</a:t>
            </a:r>
            <a:r>
              <a:rPr lang="en-US" dirty="0">
                <a:solidFill>
                  <a:srgbClr val="CB171F"/>
                </a:solidFill>
                <a:latin typeface="Calibri"/>
              </a:rPr>
              <a:t>Nuclei and Nuclear Reactions </a:t>
            </a:r>
            <a:endParaRPr lang="en-US" dirty="0">
              <a:solidFill>
                <a:srgbClr val="CB171F"/>
              </a:solidFill>
            </a:endParaRPr>
          </a:p>
        </p:txBody>
      </p:sp>
      <p:sp>
        <p:nvSpPr>
          <p:cNvPr id="10" name="Content Placeholder 9"/>
          <p:cNvSpPr>
            <a:spLocks noGrp="1"/>
          </p:cNvSpPr>
          <p:nvPr>
            <p:ph sz="quarter" idx="22"/>
          </p:nvPr>
        </p:nvSpPr>
        <p:spPr>
          <a:xfrm>
            <a:off x="2355763" y="1295400"/>
            <a:ext cx="4245061" cy="609600"/>
          </a:xfrm>
        </p:spPr>
        <p:txBody>
          <a:bodyPr/>
          <a:lstStyle/>
          <a:p>
            <a:r>
              <a:rPr lang="en-US" dirty="0"/>
              <a:t>Topics</a:t>
            </a:r>
          </a:p>
        </p:txBody>
      </p:sp>
      <p:sp>
        <p:nvSpPr>
          <p:cNvPr id="11" name="Content Placeholder 10"/>
          <p:cNvSpPr>
            <a:spLocks noGrp="1"/>
          </p:cNvSpPr>
          <p:nvPr>
            <p:ph sz="quarter" idx="23"/>
          </p:nvPr>
        </p:nvSpPr>
        <p:spPr>
          <a:xfrm>
            <a:off x="1143000" y="1850185"/>
            <a:ext cx="6670589" cy="382476"/>
          </a:xfrm>
        </p:spPr>
        <p:txBody>
          <a:bodyPr/>
          <a:lstStyle/>
          <a:p>
            <a:pPr>
              <a:spcBef>
                <a:spcPts val="768"/>
              </a:spcBef>
            </a:pPr>
            <a:r>
              <a:rPr lang="en-US" dirty="0"/>
              <a:t>Nuclei and Nuclear Reactions</a:t>
            </a:r>
          </a:p>
        </p:txBody>
      </p:sp>
    </p:spTree>
    <p:extLst>
      <p:ext uri="{BB962C8B-B14F-4D97-AF65-F5344CB8AC3E}">
        <p14:creationId xmlns:p14="http://schemas.microsoft.com/office/powerpoint/2010/main" val="83577697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11164" y="0"/>
            <a:ext cx="8932836" cy="495300"/>
          </a:xfrm>
        </p:spPr>
        <p:txBody>
          <a:bodyPr/>
          <a:lstStyle/>
          <a:p>
            <a:r>
              <a:rPr lang="en-US" dirty="0">
                <a:solidFill>
                  <a:schemeClr val="bg1">
                    <a:lumMod val="95000"/>
                  </a:schemeClr>
                </a:solidFill>
              </a:rPr>
              <a:t>20.2</a:t>
            </a:r>
            <a:r>
              <a:rPr lang="en-US" dirty="0"/>
              <a:t>	</a:t>
            </a:r>
            <a:r>
              <a:rPr lang="en-US" dirty="0">
                <a:solidFill>
                  <a:srgbClr val="CE171F"/>
                </a:solidFill>
                <a:latin typeface="Calibri"/>
              </a:rPr>
              <a:t>Nuclear Stability (18)</a:t>
            </a:r>
            <a:endParaRPr lang="en-US" dirty="0">
              <a:solidFill>
                <a:srgbClr val="CE171F"/>
              </a:solidFill>
            </a:endParaRPr>
          </a:p>
        </p:txBody>
      </p:sp>
      <p:sp>
        <p:nvSpPr>
          <p:cNvPr id="20" name="Text Placeholder 19"/>
          <p:cNvSpPr>
            <a:spLocks noGrp="1"/>
          </p:cNvSpPr>
          <p:nvPr>
            <p:ph type="body" sz="quarter" idx="22"/>
          </p:nvPr>
        </p:nvSpPr>
        <p:spPr>
          <a:xfrm>
            <a:off x="20664" y="1078020"/>
            <a:ext cx="9144000" cy="457200"/>
          </a:xfrm>
        </p:spPr>
        <p:txBody>
          <a:bodyPr/>
          <a:lstStyle/>
          <a:p>
            <a:r>
              <a:rPr lang="en-US" dirty="0">
                <a:latin typeface="Calibri"/>
              </a:rPr>
              <a:t>Nuclear Binding Energy </a:t>
            </a:r>
          </a:p>
        </p:txBody>
      </p:sp>
      <mc:AlternateContent xmlns:mc="http://schemas.openxmlformats.org/markup-compatibility/2006" xmlns:a14="http://schemas.microsoft.com/office/drawing/2010/main">
        <mc:Choice Requires="a14">
          <p:sp>
            <p:nvSpPr>
              <p:cNvPr id="21" name="Text Placeholder 20"/>
              <p:cNvSpPr>
                <a:spLocks noGrp="1"/>
              </p:cNvSpPr>
              <p:nvPr>
                <p:ph type="body" sz="quarter" idx="23"/>
              </p:nvPr>
            </p:nvSpPr>
            <p:spPr>
              <a:xfrm>
                <a:off x="0" y="1752600"/>
                <a:ext cx="9144000" cy="3505200"/>
              </a:xfrm>
            </p:spPr>
            <p:txBody>
              <a:bodyPr/>
              <a:lstStyle/>
              <a:p>
                <a:pPr>
                  <a:spcBef>
                    <a:spcPts val="0"/>
                  </a:spcBef>
                  <a:spcAft>
                    <a:spcPts val="3300"/>
                  </a:spcAft>
                </a:pPr>
                <a:r>
                  <a:rPr lang="en-US" dirty="0"/>
                  <a:t>The nuclear binding energy of the nucleus is </a:t>
                </a:r>
                <a14:m>
                  <m:oMath xmlns:m="http://schemas.openxmlformats.org/officeDocument/2006/math">
                    <m:r>
                      <a:rPr lang="en-US" sz="2750">
                        <a:latin typeface="Cambria Math" panose="02040503050406030204" pitchFamily="18" charset="0"/>
                        <a:ea typeface="Cambria Math" panose="02040503050406030204" pitchFamily="18" charset="0"/>
                      </a:rPr>
                      <m:t>2.368</m:t>
                    </m:r>
                    <m:r>
                      <a:rPr lang="en-US" sz="2750" b="0" i="0" smtClean="0">
                        <a:latin typeface="Cambria Math" panose="02040503050406030204" pitchFamily="18" charset="0"/>
                        <a:ea typeface="Cambria Math" panose="02040503050406030204" pitchFamily="18" charset="0"/>
                      </a:rPr>
                      <m:t>2</m:t>
                    </m:r>
                    <m:r>
                      <a:rPr lang="en-US" sz="2750">
                        <a:latin typeface="Cambria Math" panose="02040503050406030204" pitchFamily="18" charset="0"/>
                        <a:ea typeface="Cambria Math" panose="02040503050406030204" pitchFamily="18" charset="0"/>
                      </a:rPr>
                      <m:t>×</m:t>
                    </m:r>
                    <m:sSup>
                      <m:sSupPr>
                        <m:ctrlPr>
                          <a:rPr lang="en-US" sz="2750" i="1">
                            <a:latin typeface="Cambria Math" panose="02040503050406030204" pitchFamily="18" charset="0"/>
                            <a:ea typeface="Cambria Math" panose="02040503050406030204" pitchFamily="18" charset="0"/>
                          </a:rPr>
                        </m:ctrlPr>
                      </m:sSupPr>
                      <m:e>
                        <m:r>
                          <a:rPr lang="en-US" sz="2750">
                            <a:latin typeface="Cambria Math" panose="02040503050406030204" pitchFamily="18" charset="0"/>
                            <a:ea typeface="Cambria Math" panose="02040503050406030204" pitchFamily="18" charset="0"/>
                          </a:rPr>
                          <m:t>10</m:t>
                        </m:r>
                      </m:e>
                      <m:sup>
                        <m:r>
                          <a:rPr lang="en-US" sz="2750">
                            <a:latin typeface="Cambria Math" panose="02040503050406030204" pitchFamily="18" charset="0"/>
                            <a:ea typeface="Cambria Math" panose="02040503050406030204" pitchFamily="18" charset="0"/>
                          </a:rPr>
                          <m:t>−11</m:t>
                        </m:r>
                      </m:sup>
                    </m:sSup>
                    <m:r>
                      <m:rPr>
                        <m:sty m:val="p"/>
                      </m:rPr>
                      <a:rPr lang="en-US" sz="2750">
                        <a:latin typeface="Cambria Math" panose="02040503050406030204" pitchFamily="18" charset="0"/>
                        <a:ea typeface="Cambria Math" panose="02040503050406030204" pitchFamily="18" charset="0"/>
                      </a:rPr>
                      <m:t>J</m:t>
                    </m:r>
                    <m:r>
                      <a:rPr lang="en-US" sz="2750" b="0" i="0" smtClean="0">
                        <a:latin typeface="Cambria Math" panose="02040503050406030204" pitchFamily="18" charset="0"/>
                        <a:ea typeface="Cambria Math" panose="02040503050406030204" pitchFamily="18" charset="0"/>
                      </a:rPr>
                      <m:t>.</m:t>
                    </m:r>
                  </m:oMath>
                </a14:m>
                <a:r>
                  <a:rPr lang="en-US" dirty="0"/>
                  <a:t> </a:t>
                </a:r>
              </a:p>
              <a:p>
                <a:pPr>
                  <a:spcBef>
                    <a:spcPts val="0"/>
                  </a:spcBef>
                  <a:spcAft>
                    <a:spcPts val="2800"/>
                  </a:spcAft>
                </a:pPr>
                <a:r>
                  <a:rPr lang="en-US" dirty="0"/>
                  <a:t>For 1 mole of fluorine nuclei, the energy released is: </a:t>
                </a:r>
              </a:p>
              <a:p>
                <a:pPr marL="1038225" indent="-862013">
                  <a:spcBef>
                    <a:spcPts val="672"/>
                  </a:spcBef>
                  <a:spcAft>
                    <a:spcPts val="1500"/>
                  </a:spcAft>
                </a:pPr>
                <a14:m>
                  <m:oMathPara xmlns:m="http://schemas.openxmlformats.org/officeDocument/2006/math">
                    <m:oMathParaPr>
                      <m:jc m:val="left"/>
                    </m:oMathParaPr>
                    <m:oMath xmlns:m="http://schemas.openxmlformats.org/officeDocument/2006/math">
                      <m:r>
                        <a:rPr lang="en-US"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𝐸</m:t>
                      </m:r>
                      <m:r>
                        <a:rPr lang="en-US" b="0" i="1" smtClean="0">
                          <a:latin typeface="Cambria Math" panose="02040503050406030204" pitchFamily="18" charset="0"/>
                          <a:ea typeface="Cambria Math" panose="02040503050406030204" pitchFamily="18" charset="0"/>
                        </a:rPr>
                        <m:t>=</m:t>
                      </m:r>
                      <m:d>
                        <m:dPr>
                          <m:ctrlPr>
                            <a:rPr lang="en-US" b="0" i="1" smtClean="0">
                              <a:latin typeface="Cambria Math" panose="02040503050406030204" pitchFamily="18" charset="0"/>
                              <a:ea typeface="Cambria Math" panose="02040503050406030204" pitchFamily="18" charset="0"/>
                            </a:rPr>
                          </m:ctrlPr>
                        </m:dPr>
                        <m:e>
                          <m:r>
                            <a:rPr lang="en-US" b="0" i="0" smtClean="0">
                              <a:latin typeface="Cambria Math" panose="02040503050406030204" pitchFamily="18" charset="0"/>
                              <a:ea typeface="Cambria Math" panose="02040503050406030204" pitchFamily="18" charset="0"/>
                            </a:rPr>
                            <m:t>−2.3681×</m:t>
                          </m:r>
                          <m:sSup>
                            <m:sSupPr>
                              <m:ctrlPr>
                                <a:rPr lang="en-US" b="0" i="1" smtClean="0">
                                  <a:latin typeface="Cambria Math" panose="02040503050406030204" pitchFamily="18" charset="0"/>
                                  <a:ea typeface="Cambria Math" panose="02040503050406030204" pitchFamily="18" charset="0"/>
                                </a:rPr>
                              </m:ctrlPr>
                            </m:sSupPr>
                            <m:e>
                              <m:r>
                                <a:rPr lang="en-US" b="0" i="0" smtClean="0">
                                  <a:latin typeface="Cambria Math" panose="02040503050406030204" pitchFamily="18" charset="0"/>
                                  <a:ea typeface="Cambria Math" panose="02040503050406030204" pitchFamily="18" charset="0"/>
                                </a:rPr>
                                <m:t>10</m:t>
                              </m:r>
                            </m:e>
                            <m:sup>
                              <m:r>
                                <a:rPr lang="en-US" b="0" i="0" smtClean="0">
                                  <a:latin typeface="Cambria Math" panose="02040503050406030204" pitchFamily="18" charset="0"/>
                                  <a:ea typeface="Cambria Math" panose="02040503050406030204" pitchFamily="18" charset="0"/>
                                </a:rPr>
                                <m:t>−11</m:t>
                              </m:r>
                            </m:sup>
                          </m:sSup>
                          <m:r>
                            <a:rPr lang="en-US" b="0" i="0" smtClean="0">
                              <a:latin typeface="Cambria Math" panose="02040503050406030204" pitchFamily="18" charset="0"/>
                              <a:ea typeface="Cambria Math" panose="02040503050406030204" pitchFamily="18" charset="0"/>
                            </a:rPr>
                            <m:t> </m:t>
                          </m:r>
                          <m:r>
                            <m:rPr>
                              <m:sty m:val="p"/>
                            </m:rPr>
                            <a:rPr lang="en-US" b="0" i="0" smtClean="0">
                              <a:latin typeface="Cambria Math" panose="02040503050406030204" pitchFamily="18" charset="0"/>
                              <a:ea typeface="Cambria Math" panose="02040503050406030204" pitchFamily="18" charset="0"/>
                            </a:rPr>
                            <m:t>J</m:t>
                          </m:r>
                        </m:e>
                      </m:d>
                      <m:d>
                        <m:dPr>
                          <m:ctrlPr>
                            <a:rPr lang="en-US" b="0" i="1" smtClean="0">
                              <a:latin typeface="Cambria Math" panose="02040503050406030204" pitchFamily="18" charset="0"/>
                              <a:ea typeface="Cambria Math" panose="02040503050406030204" pitchFamily="18" charset="0"/>
                            </a:rPr>
                          </m:ctrlPr>
                        </m:dPr>
                        <m:e>
                          <m:r>
                            <a:rPr lang="en-US" b="0" i="0" smtClean="0">
                              <a:latin typeface="Cambria Math" panose="02040503050406030204" pitchFamily="18" charset="0"/>
                              <a:ea typeface="Cambria Math" panose="02040503050406030204" pitchFamily="18" charset="0"/>
                            </a:rPr>
                            <m:t>6.0221418×</m:t>
                          </m:r>
                          <m:sSup>
                            <m:sSupPr>
                              <m:ctrlPr>
                                <a:rPr lang="en-US" b="0" i="1" smtClean="0">
                                  <a:latin typeface="Cambria Math" panose="02040503050406030204" pitchFamily="18" charset="0"/>
                                  <a:ea typeface="Cambria Math" panose="02040503050406030204" pitchFamily="18" charset="0"/>
                                </a:rPr>
                              </m:ctrlPr>
                            </m:sSupPr>
                            <m:e>
                              <m:r>
                                <a:rPr lang="en-US" b="0" i="0" smtClean="0">
                                  <a:latin typeface="Cambria Math" panose="02040503050406030204" pitchFamily="18" charset="0"/>
                                  <a:ea typeface="Cambria Math" panose="02040503050406030204" pitchFamily="18" charset="0"/>
                                </a:rPr>
                                <m:t>10</m:t>
                              </m:r>
                            </m:e>
                            <m:sup>
                              <m:r>
                                <a:rPr lang="en-US" b="0" i="0" smtClean="0">
                                  <a:latin typeface="Cambria Math" panose="02040503050406030204" pitchFamily="18" charset="0"/>
                                  <a:ea typeface="Cambria Math" panose="02040503050406030204" pitchFamily="18" charset="0"/>
                                </a:rPr>
                                <m:t>23</m:t>
                              </m:r>
                            </m:sup>
                          </m:sSup>
                          <m:r>
                            <a:rPr lang="en-US" b="0" i="0" smtClean="0">
                              <a:latin typeface="Cambria Math" panose="02040503050406030204" pitchFamily="18" charset="0"/>
                              <a:ea typeface="Cambria Math" panose="02040503050406030204" pitchFamily="18" charset="0"/>
                            </a:rPr>
                            <m:t>/</m:t>
                          </m:r>
                          <m:r>
                            <m:rPr>
                              <m:sty m:val="p"/>
                            </m:rPr>
                            <a:rPr lang="en-US" b="0" i="0" smtClean="0">
                              <a:latin typeface="Cambria Math" panose="02040503050406030204" pitchFamily="18" charset="0"/>
                              <a:ea typeface="Cambria Math" panose="02040503050406030204" pitchFamily="18" charset="0"/>
                            </a:rPr>
                            <m:t>mol</m:t>
                          </m:r>
                        </m:e>
                      </m:d>
                    </m:oMath>
                  </m:oMathPara>
                </a14:m>
                <a:endParaRPr lang="en-US" dirty="0"/>
              </a:p>
              <a:p>
                <a:pPr marL="1600200">
                  <a:spcBef>
                    <a:spcPts val="672"/>
                  </a:spcBef>
                  <a:spcAft>
                    <a:spcPts val="1500"/>
                  </a:spcAft>
                </a:pPr>
                <a14:m>
                  <m:oMathPara xmlns:m="http://schemas.openxmlformats.org/officeDocument/2006/math">
                    <m:oMathParaPr>
                      <m:jc m:val="left"/>
                    </m:oMathParaPr>
                    <m:oMath xmlns:m="http://schemas.openxmlformats.org/officeDocument/2006/math">
                      <m:r>
                        <a:rPr lang="en-US"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−1.4261×</m:t>
                      </m:r>
                      <m:sSup>
                        <m:sSupPr>
                          <m:ctrlPr>
                            <a:rPr lang="en-US" b="0" i="1" smtClean="0">
                              <a:latin typeface="Cambria Math" panose="02040503050406030204" pitchFamily="18" charset="0"/>
                              <a:ea typeface="Cambria Math" panose="02040503050406030204" pitchFamily="18" charset="0"/>
                            </a:rPr>
                          </m:ctrlPr>
                        </m:sSupPr>
                        <m:e>
                          <m:r>
                            <a:rPr lang="en-US" b="0" i="0" smtClean="0">
                              <a:latin typeface="Cambria Math" panose="02040503050406030204" pitchFamily="18" charset="0"/>
                              <a:ea typeface="Cambria Math" panose="02040503050406030204" pitchFamily="18" charset="0"/>
                            </a:rPr>
                            <m:t>10</m:t>
                          </m:r>
                        </m:e>
                        <m:sup>
                          <m:r>
                            <a:rPr lang="en-US" b="0" i="0" smtClean="0">
                              <a:latin typeface="Cambria Math" panose="02040503050406030204" pitchFamily="18" charset="0"/>
                              <a:ea typeface="Cambria Math" panose="02040503050406030204" pitchFamily="18" charset="0"/>
                            </a:rPr>
                            <m:t>13</m:t>
                          </m:r>
                        </m:sup>
                      </m:sSup>
                      <m:r>
                        <a:rPr lang="en-US" b="0" i="0" smtClean="0">
                          <a:latin typeface="Cambria Math" panose="02040503050406030204" pitchFamily="18" charset="0"/>
                          <a:ea typeface="Cambria Math" panose="02040503050406030204" pitchFamily="18" charset="0"/>
                        </a:rPr>
                        <m:t> </m:t>
                      </m:r>
                      <m:r>
                        <m:rPr>
                          <m:sty m:val="p"/>
                        </m:rPr>
                        <a:rPr lang="en-US" b="0" i="0" smtClean="0">
                          <a:latin typeface="Cambria Math" panose="02040503050406030204" pitchFamily="18" charset="0"/>
                          <a:ea typeface="Cambria Math" panose="02040503050406030204" pitchFamily="18" charset="0"/>
                        </a:rPr>
                        <m:t>J</m:t>
                      </m:r>
                      <m:r>
                        <a:rPr lang="en-US" b="0" i="0" smtClean="0">
                          <a:latin typeface="Cambria Math" panose="02040503050406030204" pitchFamily="18" charset="0"/>
                          <a:ea typeface="Cambria Math" panose="02040503050406030204" pitchFamily="18" charset="0"/>
                        </a:rPr>
                        <m:t>/</m:t>
                      </m:r>
                      <m:r>
                        <m:rPr>
                          <m:sty m:val="p"/>
                        </m:rPr>
                        <a:rPr lang="en-US" b="0" i="0" smtClean="0">
                          <a:latin typeface="Cambria Math" panose="02040503050406030204" pitchFamily="18" charset="0"/>
                          <a:ea typeface="Cambria Math" panose="02040503050406030204" pitchFamily="18" charset="0"/>
                        </a:rPr>
                        <m:t>mol</m:t>
                      </m:r>
                    </m:oMath>
                  </m:oMathPara>
                </a14:m>
                <a:endParaRPr lang="en-US" dirty="0"/>
              </a:p>
              <a:p>
                <a:pPr marL="1600200">
                  <a:spcBef>
                    <a:spcPts val="672"/>
                  </a:spcBef>
                  <a:spcAft>
                    <a:spcPts val="1500"/>
                  </a:spcAft>
                  <a:tabLst>
                    <a:tab pos="1600200" algn="l"/>
                  </a:tabLst>
                </a:pPr>
                <a14:m>
                  <m:oMathPara xmlns:m="http://schemas.openxmlformats.org/officeDocument/2006/math">
                    <m:oMathParaPr>
                      <m:jc m:val="left"/>
                    </m:oMathParaPr>
                    <m:oMath xmlns:m="http://schemas.openxmlformats.org/officeDocument/2006/math">
                      <m:r>
                        <a:rPr lang="en-US"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−1.4261×</m:t>
                      </m:r>
                      <m:sSup>
                        <m:sSupPr>
                          <m:ctrlPr>
                            <a:rPr lang="en-US" b="0" i="1" smtClean="0">
                              <a:latin typeface="Cambria Math" panose="02040503050406030204" pitchFamily="18" charset="0"/>
                              <a:ea typeface="Cambria Math" panose="02040503050406030204" pitchFamily="18" charset="0"/>
                            </a:rPr>
                          </m:ctrlPr>
                        </m:sSupPr>
                        <m:e>
                          <m:r>
                            <a:rPr lang="en-US" b="0" i="0" smtClean="0">
                              <a:latin typeface="Cambria Math" panose="02040503050406030204" pitchFamily="18" charset="0"/>
                              <a:ea typeface="Cambria Math" panose="02040503050406030204" pitchFamily="18" charset="0"/>
                            </a:rPr>
                            <m:t>10</m:t>
                          </m:r>
                        </m:e>
                        <m:sup>
                          <m:r>
                            <a:rPr lang="en-US" b="0" i="0" smtClean="0">
                              <a:latin typeface="Cambria Math" panose="02040503050406030204" pitchFamily="18" charset="0"/>
                              <a:ea typeface="Cambria Math" panose="02040503050406030204" pitchFamily="18" charset="0"/>
                            </a:rPr>
                            <m:t>10</m:t>
                          </m:r>
                        </m:sup>
                      </m:sSup>
                      <m:r>
                        <a:rPr lang="en-US" b="0" i="0" smtClean="0">
                          <a:latin typeface="Cambria Math" panose="02040503050406030204" pitchFamily="18" charset="0"/>
                          <a:ea typeface="Cambria Math" panose="02040503050406030204" pitchFamily="18" charset="0"/>
                        </a:rPr>
                        <m:t> </m:t>
                      </m:r>
                      <m:r>
                        <m:rPr>
                          <m:sty m:val="p"/>
                        </m:rPr>
                        <a:rPr lang="en-US" b="0" i="0" smtClean="0">
                          <a:latin typeface="Cambria Math" panose="02040503050406030204" pitchFamily="18" charset="0"/>
                          <a:ea typeface="Cambria Math" panose="02040503050406030204" pitchFamily="18" charset="0"/>
                        </a:rPr>
                        <m:t>kJ</m:t>
                      </m:r>
                      <m:r>
                        <a:rPr lang="en-US" b="0" i="0" smtClean="0">
                          <a:latin typeface="Cambria Math" panose="02040503050406030204" pitchFamily="18" charset="0"/>
                          <a:ea typeface="Cambria Math" panose="02040503050406030204" pitchFamily="18" charset="0"/>
                        </a:rPr>
                        <m:t>/</m:t>
                      </m:r>
                      <m:r>
                        <m:rPr>
                          <m:sty m:val="p"/>
                        </m:rPr>
                        <a:rPr lang="en-US" b="0" i="0" smtClean="0">
                          <a:latin typeface="Cambria Math" panose="02040503050406030204" pitchFamily="18" charset="0"/>
                          <a:ea typeface="Cambria Math" panose="02040503050406030204" pitchFamily="18" charset="0"/>
                        </a:rPr>
                        <m:t>mol</m:t>
                      </m:r>
                    </m:oMath>
                  </m:oMathPara>
                </a14:m>
                <a:endParaRPr lang="en-US" dirty="0"/>
              </a:p>
            </p:txBody>
          </p:sp>
        </mc:Choice>
        <mc:Fallback xmlns="">
          <p:sp>
            <p:nvSpPr>
              <p:cNvPr id="21" name="Text Placeholder 20"/>
              <p:cNvSpPr>
                <a:spLocks noGrp="1" noRot="1" noChangeAspect="1" noMove="1" noResize="1" noEditPoints="1" noAdjustHandles="1" noChangeArrowheads="1" noChangeShapeType="1" noTextEdit="1"/>
              </p:cNvSpPr>
              <p:nvPr>
                <p:ph type="body" sz="quarter" idx="23"/>
              </p:nvPr>
            </p:nvSpPr>
            <p:spPr>
              <a:xfrm>
                <a:off x="0" y="1752600"/>
                <a:ext cx="9144000" cy="3505200"/>
              </a:xfrm>
              <a:blipFill>
                <a:blip r:embed="rId3"/>
                <a:stretch>
                  <a:fillRect l="-1333" t="-173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2" name="Text Placeholder 21"/>
              <p:cNvSpPr>
                <a:spLocks noGrp="1"/>
              </p:cNvSpPr>
              <p:nvPr>
                <p:ph type="body" sz="quarter" idx="24"/>
              </p:nvPr>
            </p:nvSpPr>
            <p:spPr>
              <a:xfrm>
                <a:off x="10789" y="5257800"/>
                <a:ext cx="8980811" cy="1143000"/>
              </a:xfrm>
            </p:spPr>
            <p:txBody>
              <a:bodyPr/>
              <a:lstStyle/>
              <a:p>
                <a:pPr>
                  <a:spcBef>
                    <a:spcPts val="0"/>
                  </a:spcBef>
                </a:pPr>
                <a:r>
                  <a:rPr lang="en-US" dirty="0"/>
                  <a:t>The nuclear binding energy is </a:t>
                </a:r>
                <a14:m>
                  <m:oMath xmlns:m="http://schemas.openxmlformats.org/officeDocument/2006/math">
                    <m:r>
                      <a:rPr lang="en-US" i="0" dirty="0" smtClean="0">
                        <a:latin typeface="Cambria Math" panose="02040503050406030204" pitchFamily="18" charset="0"/>
                      </a:rPr>
                      <m:t>1.4261×10</m:t>
                    </m:r>
                    <m:r>
                      <a:rPr lang="en-US" i="0" baseline="30000" dirty="0">
                        <a:latin typeface="Cambria Math" panose="02040503050406030204" pitchFamily="18" charset="0"/>
                      </a:rPr>
                      <m:t>10</m:t>
                    </m:r>
                    <m:r>
                      <a:rPr lang="en-US" i="0" dirty="0">
                        <a:latin typeface="Cambria Math" panose="02040503050406030204" pitchFamily="18" charset="0"/>
                      </a:rPr>
                      <m:t> </m:t>
                    </m:r>
                  </m:oMath>
                </a14:m>
                <a:r>
                  <a:rPr lang="en-US" dirty="0"/>
                  <a:t>kJ for 1 mole of fluorine-19 nuclei </a:t>
                </a:r>
              </a:p>
            </p:txBody>
          </p:sp>
        </mc:Choice>
        <mc:Fallback xmlns="">
          <p:sp>
            <p:nvSpPr>
              <p:cNvPr id="22" name="Text Placeholder 21"/>
              <p:cNvSpPr>
                <a:spLocks noGrp="1" noRot="1" noChangeAspect="1" noMove="1" noResize="1" noEditPoints="1" noAdjustHandles="1" noChangeArrowheads="1" noChangeShapeType="1" noTextEdit="1"/>
              </p:cNvSpPr>
              <p:nvPr>
                <p:ph type="body" sz="quarter" idx="24"/>
              </p:nvPr>
            </p:nvSpPr>
            <p:spPr>
              <a:xfrm>
                <a:off x="10789" y="5257800"/>
                <a:ext cx="8980811" cy="1143000"/>
              </a:xfrm>
              <a:blipFill>
                <a:blip r:embed="rId4"/>
                <a:stretch>
                  <a:fillRect l="-1426" t="-5348" r="-1426"/>
                </a:stretch>
              </a:blipFill>
            </p:spPr>
            <p:txBody>
              <a:bodyPr/>
              <a:lstStyle/>
              <a:p>
                <a:r>
                  <a:rPr lang="en-US">
                    <a:noFill/>
                  </a:rPr>
                  <a:t> </a:t>
                </a:r>
              </a:p>
            </p:txBody>
          </p:sp>
        </mc:Fallback>
      </mc:AlternateContent>
    </p:spTree>
    <p:extLst>
      <p:ext uri="{BB962C8B-B14F-4D97-AF65-F5344CB8AC3E}">
        <p14:creationId xmlns:p14="http://schemas.microsoft.com/office/powerpoint/2010/main" val="125006348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itle 26"/>
          <p:cNvSpPr>
            <a:spLocks noGrp="1"/>
          </p:cNvSpPr>
          <p:nvPr>
            <p:ph type="title"/>
          </p:nvPr>
        </p:nvSpPr>
        <p:spPr>
          <a:xfrm>
            <a:off x="211164" y="0"/>
            <a:ext cx="8932836" cy="495300"/>
          </a:xfrm>
        </p:spPr>
        <p:txBody>
          <a:bodyPr/>
          <a:lstStyle/>
          <a:p>
            <a:r>
              <a:rPr lang="en-US" dirty="0">
                <a:solidFill>
                  <a:schemeClr val="bg1">
                    <a:lumMod val="95000"/>
                  </a:schemeClr>
                </a:solidFill>
              </a:rPr>
              <a:t>20.2</a:t>
            </a:r>
            <a:r>
              <a:rPr lang="en-US" dirty="0"/>
              <a:t>	</a:t>
            </a:r>
            <a:r>
              <a:rPr lang="en-US" dirty="0">
                <a:solidFill>
                  <a:srgbClr val="CE171F"/>
                </a:solidFill>
                <a:latin typeface="Calibri"/>
              </a:rPr>
              <a:t>Nuclear Stability (19)</a:t>
            </a:r>
            <a:endParaRPr lang="en-US" dirty="0">
              <a:solidFill>
                <a:srgbClr val="CE171F"/>
              </a:solidFill>
            </a:endParaRPr>
          </a:p>
        </p:txBody>
      </p:sp>
      <p:sp>
        <p:nvSpPr>
          <p:cNvPr id="31" name="Text Placeholder 30"/>
          <p:cNvSpPr>
            <a:spLocks noGrp="1"/>
          </p:cNvSpPr>
          <p:nvPr>
            <p:ph type="body" sz="quarter" idx="22"/>
          </p:nvPr>
        </p:nvSpPr>
        <p:spPr>
          <a:xfrm>
            <a:off x="20782" y="1094797"/>
            <a:ext cx="9123218" cy="457200"/>
          </a:xfrm>
        </p:spPr>
        <p:txBody>
          <a:bodyPr/>
          <a:lstStyle/>
          <a:p>
            <a:r>
              <a:rPr lang="en-US" dirty="0">
                <a:latin typeface="Calibri"/>
              </a:rPr>
              <a:t>Nuclear Binding Energy </a:t>
            </a:r>
          </a:p>
        </p:txBody>
      </p:sp>
      <p:sp>
        <p:nvSpPr>
          <p:cNvPr id="32" name="Text Placeholder 31"/>
          <p:cNvSpPr>
            <a:spLocks noGrp="1"/>
          </p:cNvSpPr>
          <p:nvPr>
            <p:ph type="body" sz="quarter" idx="23"/>
          </p:nvPr>
        </p:nvSpPr>
        <p:spPr>
          <a:xfrm>
            <a:off x="0" y="1600200"/>
            <a:ext cx="9144000" cy="2639789"/>
          </a:xfrm>
        </p:spPr>
        <p:txBody>
          <a:bodyPr/>
          <a:lstStyle/>
          <a:p>
            <a:pPr>
              <a:spcBef>
                <a:spcPts val="0"/>
              </a:spcBef>
              <a:spcAft>
                <a:spcPts val="3300"/>
              </a:spcAft>
            </a:pPr>
            <a:r>
              <a:rPr lang="en-US" dirty="0"/>
              <a:t>When comparing the stability of any two nuclei, we must account for the fact that they have different numbers of nucleons.</a:t>
            </a:r>
          </a:p>
          <a:p>
            <a:pPr>
              <a:spcBef>
                <a:spcPts val="0"/>
              </a:spcBef>
              <a:spcAft>
                <a:spcPts val="2800"/>
              </a:spcAft>
            </a:pPr>
            <a:r>
              <a:rPr lang="en-US" dirty="0"/>
              <a:t>It makes more sense to compare nuclei using the </a:t>
            </a:r>
            <a:r>
              <a:rPr lang="en-US" i="1" dirty="0"/>
              <a:t>nuclear binding energy per nucleon:</a:t>
            </a:r>
            <a:endParaRPr lang="en-US" dirty="0"/>
          </a:p>
        </p:txBody>
      </p:sp>
      <mc:AlternateContent xmlns:mc="http://schemas.openxmlformats.org/markup-compatibility/2006" xmlns:a14="http://schemas.microsoft.com/office/drawing/2010/main">
        <mc:Choice Requires="a14">
          <p:sp>
            <p:nvSpPr>
              <p:cNvPr id="33" name="Text Placeholder 32"/>
              <p:cNvSpPr>
                <a:spLocks noGrp="1"/>
              </p:cNvSpPr>
              <p:nvPr>
                <p:ph type="body" sz="quarter" idx="24"/>
              </p:nvPr>
            </p:nvSpPr>
            <p:spPr>
              <a:xfrm>
                <a:off x="0" y="4744552"/>
                <a:ext cx="9144000" cy="1351448"/>
              </a:xfrm>
            </p:spPr>
            <p:txBody>
              <a:bodyPr/>
              <a:lstStyle/>
              <a:p>
                <a:pPr/>
                <a14:m>
                  <m:oMathPara xmlns:m="http://schemas.openxmlformats.org/officeDocument/2006/math">
                    <m:oMathParaPr>
                      <m:jc m:val="left"/>
                    </m:oMathParaPr>
                    <m:oMath xmlns:m="http://schemas.openxmlformats.org/officeDocument/2006/math">
                      <m:r>
                        <m:rPr>
                          <m:sty m:val="p"/>
                        </m:rPr>
                        <a:rPr lang="en-US" sz="2400" b="0" i="0" smtClean="0">
                          <a:latin typeface="Cambria Math" panose="02040503050406030204" pitchFamily="18" charset="0"/>
                        </a:rPr>
                        <m:t>nuclear</m:t>
                      </m:r>
                      <m:r>
                        <a:rPr lang="en-US" sz="2400" b="0" i="0" smtClean="0">
                          <a:latin typeface="Cambria Math" panose="02040503050406030204" pitchFamily="18" charset="0"/>
                        </a:rPr>
                        <m:t> </m:t>
                      </m:r>
                      <m:r>
                        <m:rPr>
                          <m:sty m:val="p"/>
                        </m:rPr>
                        <a:rPr lang="en-US" sz="2400" b="0" i="0" smtClean="0">
                          <a:latin typeface="Cambria Math" panose="02040503050406030204" pitchFamily="18" charset="0"/>
                        </a:rPr>
                        <m:t>binding</m:t>
                      </m:r>
                      <m:r>
                        <a:rPr lang="en-US" sz="2400" b="0" i="0" smtClean="0">
                          <a:latin typeface="Cambria Math" panose="02040503050406030204" pitchFamily="18" charset="0"/>
                        </a:rPr>
                        <m:t> </m:t>
                      </m:r>
                      <m:r>
                        <m:rPr>
                          <m:sty m:val="p"/>
                        </m:rPr>
                        <a:rPr lang="en-US" sz="2400" b="0" i="0" smtClean="0">
                          <a:latin typeface="Cambria Math" panose="02040503050406030204" pitchFamily="18" charset="0"/>
                        </a:rPr>
                        <m:t>energy</m:t>
                      </m:r>
                      <m:r>
                        <a:rPr lang="en-US" sz="2400" b="0" i="0" smtClean="0">
                          <a:latin typeface="Cambria Math" panose="02040503050406030204" pitchFamily="18" charset="0"/>
                        </a:rPr>
                        <m:t> </m:t>
                      </m:r>
                      <m:r>
                        <m:rPr>
                          <m:sty m:val="p"/>
                        </m:rPr>
                        <a:rPr lang="en-US" sz="2400" b="0" i="0" smtClean="0">
                          <a:latin typeface="Cambria Math" panose="02040503050406030204" pitchFamily="18" charset="0"/>
                        </a:rPr>
                        <m:t>per</m:t>
                      </m:r>
                      <m:r>
                        <a:rPr lang="en-US" sz="2400" b="0" i="0" smtClean="0">
                          <a:latin typeface="Cambria Math" panose="02040503050406030204" pitchFamily="18" charset="0"/>
                        </a:rPr>
                        <m:t> </m:t>
                      </m:r>
                      <m:r>
                        <m:rPr>
                          <m:sty m:val="p"/>
                        </m:rPr>
                        <a:rPr lang="en-US" sz="2400" b="0" i="0" smtClean="0">
                          <a:latin typeface="Cambria Math" panose="02040503050406030204" pitchFamily="18" charset="0"/>
                        </a:rPr>
                        <m:t>nucleon</m:t>
                      </m:r>
                      <m:r>
                        <a:rPr lang="en-US" sz="2400" b="0" i="0" smtClean="0">
                          <a:latin typeface="Cambria Math" panose="02040503050406030204" pitchFamily="18" charset="0"/>
                          <a:ea typeface="Cambria Math" panose="02040503050406030204" pitchFamily="18" charset="0"/>
                        </a:rPr>
                        <m:t>=</m:t>
                      </m:r>
                      <m:f>
                        <m:fPr>
                          <m:ctrlPr>
                            <a:rPr lang="en-US" sz="2400" b="0" i="1" smtClean="0">
                              <a:latin typeface="Cambria Math" panose="02040503050406030204" pitchFamily="18" charset="0"/>
                              <a:ea typeface="Cambria Math" panose="02040503050406030204" pitchFamily="18" charset="0"/>
                            </a:rPr>
                          </m:ctrlPr>
                        </m:fPr>
                        <m:num>
                          <m:r>
                            <m:rPr>
                              <m:sty m:val="p"/>
                            </m:rPr>
                            <a:rPr lang="en-US" sz="2400" b="0" i="0" smtClean="0">
                              <a:latin typeface="Cambria Math" panose="02040503050406030204" pitchFamily="18" charset="0"/>
                              <a:ea typeface="Cambria Math" panose="02040503050406030204" pitchFamily="18" charset="0"/>
                            </a:rPr>
                            <m:t>nuclear</m:t>
                          </m:r>
                          <m:r>
                            <a:rPr lang="en-US" sz="2400" b="0" i="0" smtClean="0">
                              <a:latin typeface="Cambria Math" panose="02040503050406030204" pitchFamily="18" charset="0"/>
                              <a:ea typeface="Cambria Math" panose="02040503050406030204" pitchFamily="18" charset="0"/>
                            </a:rPr>
                            <m:t> </m:t>
                          </m:r>
                          <m:r>
                            <m:rPr>
                              <m:sty m:val="p"/>
                            </m:rPr>
                            <a:rPr lang="en-US" sz="2400" b="0" i="0" smtClean="0">
                              <a:latin typeface="Cambria Math" panose="02040503050406030204" pitchFamily="18" charset="0"/>
                              <a:ea typeface="Cambria Math" panose="02040503050406030204" pitchFamily="18" charset="0"/>
                            </a:rPr>
                            <m:t>binding</m:t>
                          </m:r>
                          <m:r>
                            <a:rPr lang="en-US" sz="2400" b="0" i="0" smtClean="0">
                              <a:latin typeface="Cambria Math" panose="02040503050406030204" pitchFamily="18" charset="0"/>
                              <a:ea typeface="Cambria Math" panose="02040503050406030204" pitchFamily="18" charset="0"/>
                            </a:rPr>
                            <m:t> </m:t>
                          </m:r>
                          <m:r>
                            <m:rPr>
                              <m:sty m:val="p"/>
                            </m:rPr>
                            <a:rPr lang="en-US" sz="2400" b="0" i="0" smtClean="0">
                              <a:latin typeface="Cambria Math" panose="02040503050406030204" pitchFamily="18" charset="0"/>
                              <a:ea typeface="Cambria Math" panose="02040503050406030204" pitchFamily="18" charset="0"/>
                            </a:rPr>
                            <m:t>energy</m:t>
                          </m:r>
                        </m:num>
                        <m:den>
                          <m:r>
                            <m:rPr>
                              <m:sty m:val="p"/>
                            </m:rPr>
                            <a:rPr lang="en-US" sz="2400" b="0" i="0" smtClean="0">
                              <a:latin typeface="Cambria Math" panose="02040503050406030204" pitchFamily="18" charset="0"/>
                              <a:ea typeface="Cambria Math" panose="02040503050406030204" pitchFamily="18" charset="0"/>
                            </a:rPr>
                            <m:t>number</m:t>
                          </m:r>
                          <m:r>
                            <a:rPr lang="en-US" sz="2400" b="0" i="0" smtClean="0">
                              <a:latin typeface="Cambria Math" panose="02040503050406030204" pitchFamily="18" charset="0"/>
                              <a:ea typeface="Cambria Math" panose="02040503050406030204" pitchFamily="18" charset="0"/>
                            </a:rPr>
                            <m:t> </m:t>
                          </m:r>
                          <m:r>
                            <m:rPr>
                              <m:sty m:val="p"/>
                            </m:rPr>
                            <a:rPr lang="en-US" sz="2400" b="0" i="0" smtClean="0">
                              <a:latin typeface="Cambria Math" panose="02040503050406030204" pitchFamily="18" charset="0"/>
                              <a:ea typeface="Cambria Math" panose="02040503050406030204" pitchFamily="18" charset="0"/>
                            </a:rPr>
                            <m:t>of</m:t>
                          </m:r>
                          <m:r>
                            <a:rPr lang="en-US" sz="2400" b="0" i="0" smtClean="0">
                              <a:latin typeface="Cambria Math" panose="02040503050406030204" pitchFamily="18" charset="0"/>
                              <a:ea typeface="Cambria Math" panose="02040503050406030204" pitchFamily="18" charset="0"/>
                            </a:rPr>
                            <m:t> </m:t>
                          </m:r>
                          <m:r>
                            <m:rPr>
                              <m:sty m:val="p"/>
                            </m:rPr>
                            <a:rPr lang="en-US" sz="2400" b="0" i="0" smtClean="0">
                              <a:latin typeface="Cambria Math" panose="02040503050406030204" pitchFamily="18" charset="0"/>
                              <a:ea typeface="Cambria Math" panose="02040503050406030204" pitchFamily="18" charset="0"/>
                            </a:rPr>
                            <m:t>nucleons</m:t>
                          </m:r>
                        </m:den>
                      </m:f>
                    </m:oMath>
                  </m:oMathPara>
                </a14:m>
                <a:endParaRPr lang="en-US" sz="2400" dirty="0"/>
              </a:p>
            </p:txBody>
          </p:sp>
        </mc:Choice>
        <mc:Fallback xmlns="">
          <p:sp>
            <p:nvSpPr>
              <p:cNvPr id="33" name="Text Placeholder 32"/>
              <p:cNvSpPr>
                <a:spLocks noGrp="1" noRot="1" noChangeAspect="1" noMove="1" noResize="1" noEditPoints="1" noAdjustHandles="1" noChangeArrowheads="1" noChangeShapeType="1" noTextEdit="1"/>
              </p:cNvSpPr>
              <p:nvPr>
                <p:ph type="body" sz="quarter" idx="24"/>
              </p:nvPr>
            </p:nvSpPr>
            <p:spPr>
              <a:xfrm>
                <a:off x="0" y="4744552"/>
                <a:ext cx="9144000" cy="1351448"/>
              </a:xfrm>
              <a:blipFill>
                <a:blip r:embed="rId2"/>
                <a:stretch>
                  <a:fillRect/>
                </a:stretch>
              </a:blipFill>
            </p:spPr>
            <p:txBody>
              <a:bodyPr/>
              <a:lstStyle/>
              <a:p>
                <a:r>
                  <a:rPr lang="en-GB">
                    <a:noFill/>
                  </a:rPr>
                  <a:t> </a:t>
                </a:r>
              </a:p>
            </p:txBody>
          </p:sp>
        </mc:Fallback>
      </mc:AlternateContent>
    </p:spTree>
    <p:extLst>
      <p:ext uri="{BB962C8B-B14F-4D97-AF65-F5344CB8AC3E}">
        <p14:creationId xmlns:p14="http://schemas.microsoft.com/office/powerpoint/2010/main" val="234085683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11164" y="0"/>
            <a:ext cx="8923310" cy="495300"/>
          </a:xfrm>
        </p:spPr>
        <p:txBody>
          <a:bodyPr/>
          <a:lstStyle/>
          <a:p>
            <a:r>
              <a:rPr lang="en-US" dirty="0">
                <a:solidFill>
                  <a:schemeClr val="bg1">
                    <a:lumMod val="95000"/>
                  </a:schemeClr>
                </a:solidFill>
              </a:rPr>
              <a:t>20.2</a:t>
            </a:r>
            <a:r>
              <a:rPr lang="en-US" dirty="0"/>
              <a:t>	</a:t>
            </a:r>
            <a:r>
              <a:rPr lang="en-US" dirty="0">
                <a:solidFill>
                  <a:srgbClr val="CE171F"/>
                </a:solidFill>
                <a:latin typeface="Calibri"/>
              </a:rPr>
              <a:t>Nuclear Stability (20)</a:t>
            </a:r>
            <a:endParaRPr lang="en-US" dirty="0">
              <a:solidFill>
                <a:srgbClr val="CE171F"/>
              </a:solidFill>
            </a:endParaRPr>
          </a:p>
        </p:txBody>
      </p:sp>
      <p:sp>
        <p:nvSpPr>
          <p:cNvPr id="20" name="Text Placeholder 19"/>
          <p:cNvSpPr>
            <a:spLocks noGrp="1"/>
          </p:cNvSpPr>
          <p:nvPr>
            <p:ph type="body" sz="quarter" idx="22"/>
          </p:nvPr>
        </p:nvSpPr>
        <p:spPr>
          <a:xfrm>
            <a:off x="19052" y="1093080"/>
            <a:ext cx="9124948" cy="457200"/>
          </a:xfrm>
        </p:spPr>
        <p:txBody>
          <a:bodyPr/>
          <a:lstStyle/>
          <a:p>
            <a:r>
              <a:rPr lang="en-US" dirty="0">
                <a:latin typeface="Calibri"/>
              </a:rPr>
              <a:t>Nuclear Binding Energy </a:t>
            </a:r>
          </a:p>
        </p:txBody>
      </p:sp>
      <p:sp>
        <p:nvSpPr>
          <p:cNvPr id="21" name="Text Placeholder 20"/>
          <p:cNvSpPr>
            <a:spLocks noGrp="1"/>
          </p:cNvSpPr>
          <p:nvPr>
            <p:ph type="body" sz="quarter" idx="23"/>
          </p:nvPr>
        </p:nvSpPr>
        <p:spPr>
          <a:xfrm>
            <a:off x="0" y="1598483"/>
            <a:ext cx="9124948" cy="473869"/>
          </a:xfrm>
        </p:spPr>
        <p:txBody>
          <a:bodyPr/>
          <a:lstStyle/>
          <a:p>
            <a:r>
              <a:rPr lang="en-US" dirty="0"/>
              <a:t>For the fluorine-19 nucleus, </a:t>
            </a:r>
          </a:p>
        </p:txBody>
      </p:sp>
      <mc:AlternateContent xmlns:mc="http://schemas.openxmlformats.org/markup-compatibility/2006" xmlns:a14="http://schemas.microsoft.com/office/drawing/2010/main">
        <mc:Choice Requires="a14">
          <p:sp>
            <p:nvSpPr>
              <p:cNvPr id="22" name="Text Placeholder 21"/>
              <p:cNvSpPr>
                <a:spLocks noGrp="1"/>
              </p:cNvSpPr>
              <p:nvPr>
                <p:ph type="body" sz="quarter" idx="24"/>
              </p:nvPr>
            </p:nvSpPr>
            <p:spPr>
              <a:xfrm>
                <a:off x="1" y="2624138"/>
                <a:ext cx="9143998" cy="1871662"/>
              </a:xfrm>
            </p:spPr>
            <p:txBody>
              <a:bodyPr/>
              <a:lstStyle/>
              <a:p>
                <a:pPr>
                  <a:spcBef>
                    <a:spcPts val="0"/>
                  </a:spcBef>
                  <a:spcAft>
                    <a:spcPts val="1500"/>
                  </a:spcAft>
                </a:pPr>
                <a14:m>
                  <m:oMathPara xmlns:m="http://schemas.openxmlformats.org/officeDocument/2006/math">
                    <m:oMathParaPr>
                      <m:jc m:val="left"/>
                    </m:oMathParaPr>
                    <m:oMath xmlns:m="http://schemas.openxmlformats.org/officeDocument/2006/math">
                      <m:r>
                        <m:rPr>
                          <m:sty m:val="p"/>
                        </m:rPr>
                        <a:rPr lang="en-US" sz="2400" b="0" i="0" smtClean="0">
                          <a:latin typeface="Cambria Math" panose="02040503050406030204" pitchFamily="18" charset="0"/>
                        </a:rPr>
                        <m:t>nuclear</m:t>
                      </m:r>
                      <m:r>
                        <a:rPr lang="en-US" sz="2400" b="0" i="0" smtClean="0">
                          <a:latin typeface="Cambria Math" panose="02040503050406030204" pitchFamily="18" charset="0"/>
                        </a:rPr>
                        <m:t> </m:t>
                      </m:r>
                      <m:r>
                        <m:rPr>
                          <m:sty m:val="p"/>
                        </m:rPr>
                        <a:rPr lang="en-US" sz="2400" b="0" i="0" smtClean="0">
                          <a:latin typeface="Cambria Math" panose="02040503050406030204" pitchFamily="18" charset="0"/>
                        </a:rPr>
                        <m:t>binding</m:t>
                      </m:r>
                      <m:r>
                        <a:rPr lang="en-US" sz="2400" b="0" i="0" smtClean="0">
                          <a:latin typeface="Cambria Math" panose="02040503050406030204" pitchFamily="18" charset="0"/>
                        </a:rPr>
                        <m:t> </m:t>
                      </m:r>
                      <m:r>
                        <m:rPr>
                          <m:sty m:val="p"/>
                        </m:rPr>
                        <a:rPr lang="en-US" sz="2400" b="0" i="0" smtClean="0">
                          <a:latin typeface="Cambria Math" panose="02040503050406030204" pitchFamily="18" charset="0"/>
                        </a:rPr>
                        <m:t>energy</m:t>
                      </m:r>
                      <m:r>
                        <a:rPr lang="en-US" sz="2400" b="0" i="0" smtClean="0">
                          <a:latin typeface="Cambria Math" panose="02040503050406030204" pitchFamily="18" charset="0"/>
                        </a:rPr>
                        <m:t> </m:t>
                      </m:r>
                      <m:r>
                        <m:rPr>
                          <m:sty m:val="p"/>
                        </m:rPr>
                        <a:rPr lang="en-US" sz="2400" b="0" i="0" smtClean="0">
                          <a:latin typeface="Cambria Math" panose="02040503050406030204" pitchFamily="18" charset="0"/>
                        </a:rPr>
                        <m:t>per</m:t>
                      </m:r>
                      <m:r>
                        <a:rPr lang="en-US" sz="2400" b="0" i="0" smtClean="0">
                          <a:latin typeface="Cambria Math" panose="02040503050406030204" pitchFamily="18" charset="0"/>
                        </a:rPr>
                        <m:t> </m:t>
                      </m:r>
                      <m:r>
                        <m:rPr>
                          <m:sty m:val="p"/>
                        </m:rPr>
                        <a:rPr lang="en-US" sz="2400" b="0" i="0" smtClean="0">
                          <a:latin typeface="Cambria Math" panose="02040503050406030204" pitchFamily="18" charset="0"/>
                        </a:rPr>
                        <m:t>nucleon</m:t>
                      </m:r>
                      <m:r>
                        <a:rPr lang="en-US" sz="2400" b="0" i="1" smtClean="0">
                          <a:latin typeface="Cambria Math" panose="02040503050406030204" pitchFamily="18" charset="0"/>
                          <a:ea typeface="Cambria Math" panose="02040503050406030204" pitchFamily="18" charset="0"/>
                        </a:rPr>
                        <m:t>=</m:t>
                      </m:r>
                      <m:f>
                        <m:fPr>
                          <m:ctrlPr>
                            <a:rPr lang="en-US" sz="2400" b="0" i="1" smtClean="0">
                              <a:latin typeface="Cambria Math" panose="02040503050406030204" pitchFamily="18" charset="0"/>
                              <a:ea typeface="Cambria Math" panose="02040503050406030204" pitchFamily="18" charset="0"/>
                            </a:rPr>
                          </m:ctrlPr>
                        </m:fPr>
                        <m:num>
                          <m:r>
                            <a:rPr lang="en-US" sz="2400" b="0" i="0" smtClean="0">
                              <a:latin typeface="Cambria Math" panose="02040503050406030204" pitchFamily="18" charset="0"/>
                              <a:ea typeface="Cambria Math" panose="02040503050406030204" pitchFamily="18" charset="0"/>
                            </a:rPr>
                            <m:t>2.3681×</m:t>
                          </m:r>
                          <m:sSup>
                            <m:sSupPr>
                              <m:ctrlPr>
                                <a:rPr lang="en-US" sz="2400" b="0" i="1" smtClean="0">
                                  <a:latin typeface="Cambria Math" panose="02040503050406030204" pitchFamily="18" charset="0"/>
                                  <a:ea typeface="Cambria Math" panose="02040503050406030204" pitchFamily="18" charset="0"/>
                                </a:rPr>
                              </m:ctrlPr>
                            </m:sSupPr>
                            <m:e>
                              <m:r>
                                <a:rPr lang="en-US" sz="2400" b="0" i="0" smtClean="0">
                                  <a:latin typeface="Cambria Math" panose="02040503050406030204" pitchFamily="18" charset="0"/>
                                  <a:ea typeface="Cambria Math" panose="02040503050406030204" pitchFamily="18" charset="0"/>
                                </a:rPr>
                                <m:t>10</m:t>
                              </m:r>
                            </m:e>
                            <m:sup>
                              <m:r>
                                <a:rPr lang="en-US" sz="2400" b="0" i="0" smtClean="0">
                                  <a:latin typeface="Cambria Math" panose="02040503050406030204" pitchFamily="18" charset="0"/>
                                  <a:ea typeface="Cambria Math" panose="02040503050406030204" pitchFamily="18" charset="0"/>
                                </a:rPr>
                                <m:t>−11</m:t>
                              </m:r>
                            </m:sup>
                          </m:sSup>
                          <m:r>
                            <a:rPr lang="en-US" sz="2400" b="0" i="1" smtClean="0">
                              <a:latin typeface="Cambria Math" panose="02040503050406030204" pitchFamily="18" charset="0"/>
                              <a:ea typeface="Cambria Math" panose="02040503050406030204" pitchFamily="18" charset="0"/>
                            </a:rPr>
                            <m:t> </m:t>
                          </m:r>
                          <m:r>
                            <m:rPr>
                              <m:sty m:val="p"/>
                            </m:rPr>
                            <a:rPr lang="en-US" sz="2400" b="0" i="0" smtClean="0">
                              <a:latin typeface="Cambria Math" panose="02040503050406030204" pitchFamily="18" charset="0"/>
                              <a:ea typeface="Cambria Math" panose="02040503050406030204" pitchFamily="18" charset="0"/>
                            </a:rPr>
                            <m:t>J</m:t>
                          </m:r>
                        </m:num>
                        <m:den>
                          <m:r>
                            <a:rPr lang="en-US" sz="2400" b="0" i="0" smtClean="0">
                              <a:latin typeface="Cambria Math" panose="02040503050406030204" pitchFamily="18" charset="0"/>
                              <a:ea typeface="Cambria Math" panose="02040503050406030204" pitchFamily="18" charset="0"/>
                            </a:rPr>
                            <m:t>19 </m:t>
                          </m:r>
                          <m:r>
                            <m:rPr>
                              <m:sty m:val="p"/>
                            </m:rPr>
                            <a:rPr lang="en-US" sz="2400" b="0" i="0" smtClean="0">
                              <a:latin typeface="Cambria Math" panose="02040503050406030204" pitchFamily="18" charset="0"/>
                              <a:ea typeface="Cambria Math" panose="02040503050406030204" pitchFamily="18" charset="0"/>
                            </a:rPr>
                            <m:t>nucleons</m:t>
                          </m:r>
                        </m:den>
                      </m:f>
                    </m:oMath>
                  </m:oMathPara>
                </a14:m>
                <a:endParaRPr lang="en-US" sz="2400" dirty="0"/>
              </a:p>
              <a:p>
                <a:pPr marL="4748213" indent="-1071563" algn="ctr">
                  <a:tabLst>
                    <a:tab pos="5257800" algn="l"/>
                  </a:tabLst>
                </a:pPr>
                <a14:m>
                  <m:oMathPara xmlns:m="http://schemas.openxmlformats.org/officeDocument/2006/math">
                    <m:oMathParaPr>
                      <m:jc m:val="left"/>
                    </m:oMathParaPr>
                    <m:oMath xmlns:m="http://schemas.openxmlformats.org/officeDocument/2006/math">
                      <m:r>
                        <a:rPr lang="en-US" sz="2400" i="1" smtClean="0">
                          <a:latin typeface="Cambria Math" panose="02040503050406030204" pitchFamily="18" charset="0"/>
                          <a:ea typeface="Cambria Math" panose="02040503050406030204" pitchFamily="18" charset="0"/>
                        </a:rPr>
                        <m:t>=</m:t>
                      </m:r>
                      <m:r>
                        <a:rPr lang="en-US" sz="2400" b="0" i="0" smtClean="0">
                          <a:latin typeface="Cambria Math" panose="02040503050406030204" pitchFamily="18" charset="0"/>
                          <a:ea typeface="Cambria Math" panose="02040503050406030204" pitchFamily="18" charset="0"/>
                        </a:rPr>
                        <m:t>1.2464×</m:t>
                      </m:r>
                      <m:sSup>
                        <m:sSupPr>
                          <m:ctrlPr>
                            <a:rPr lang="en-US" sz="2400" b="0" i="1" smtClean="0">
                              <a:latin typeface="Cambria Math" panose="02040503050406030204" pitchFamily="18" charset="0"/>
                              <a:ea typeface="Cambria Math" panose="02040503050406030204" pitchFamily="18" charset="0"/>
                            </a:rPr>
                          </m:ctrlPr>
                        </m:sSupPr>
                        <m:e>
                          <m:r>
                            <a:rPr lang="en-US" sz="2400" b="0" i="0" smtClean="0">
                              <a:latin typeface="Cambria Math" panose="02040503050406030204" pitchFamily="18" charset="0"/>
                              <a:ea typeface="Cambria Math" panose="02040503050406030204" pitchFamily="18" charset="0"/>
                            </a:rPr>
                            <m:t>10</m:t>
                          </m:r>
                        </m:e>
                        <m:sup>
                          <m:r>
                            <a:rPr lang="en-US" sz="2400" b="0" i="0" smtClean="0">
                              <a:latin typeface="Cambria Math" panose="02040503050406030204" pitchFamily="18" charset="0"/>
                              <a:ea typeface="Cambria Math" panose="02040503050406030204" pitchFamily="18" charset="0"/>
                            </a:rPr>
                            <m:t>−12</m:t>
                          </m:r>
                        </m:sup>
                      </m:sSup>
                      <m:r>
                        <a:rPr lang="en-US" sz="2400" b="0" i="1" smtClean="0">
                          <a:latin typeface="Cambria Math" panose="02040503050406030204" pitchFamily="18" charset="0"/>
                          <a:ea typeface="Cambria Math" panose="02040503050406030204" pitchFamily="18" charset="0"/>
                        </a:rPr>
                        <m:t> </m:t>
                      </m:r>
                      <m:r>
                        <m:rPr>
                          <m:sty m:val="p"/>
                        </m:rPr>
                        <a:rPr lang="en-US" sz="2400" b="0" i="0" smtClean="0">
                          <a:latin typeface="Cambria Math" panose="02040503050406030204" pitchFamily="18" charset="0"/>
                          <a:ea typeface="Cambria Math" panose="02040503050406030204" pitchFamily="18" charset="0"/>
                        </a:rPr>
                        <m:t>J</m:t>
                      </m:r>
                      <m:r>
                        <a:rPr lang="en-US" sz="2400" b="0" i="0" smtClean="0">
                          <a:latin typeface="Cambria Math" panose="02040503050406030204" pitchFamily="18" charset="0"/>
                          <a:ea typeface="Cambria Math" panose="02040503050406030204" pitchFamily="18" charset="0"/>
                        </a:rPr>
                        <m:t>/</m:t>
                      </m:r>
                      <m:r>
                        <m:rPr>
                          <m:sty m:val="p"/>
                        </m:rPr>
                        <a:rPr lang="en-US" sz="2400" b="0" i="0" smtClean="0">
                          <a:latin typeface="Cambria Math" panose="02040503050406030204" pitchFamily="18" charset="0"/>
                          <a:ea typeface="Cambria Math" panose="02040503050406030204" pitchFamily="18" charset="0"/>
                        </a:rPr>
                        <m:t>nucleons</m:t>
                      </m:r>
                    </m:oMath>
                  </m:oMathPara>
                </a14:m>
                <a:endParaRPr lang="en-US" sz="2400" dirty="0"/>
              </a:p>
            </p:txBody>
          </p:sp>
        </mc:Choice>
        <mc:Fallback xmlns="">
          <p:sp>
            <p:nvSpPr>
              <p:cNvPr id="22" name="Text Placeholder 21"/>
              <p:cNvSpPr>
                <a:spLocks noGrp="1" noRot="1" noChangeAspect="1" noMove="1" noResize="1" noEditPoints="1" noAdjustHandles="1" noChangeArrowheads="1" noChangeShapeType="1" noTextEdit="1"/>
              </p:cNvSpPr>
              <p:nvPr>
                <p:ph type="body" sz="quarter" idx="24"/>
              </p:nvPr>
            </p:nvSpPr>
            <p:spPr>
              <a:xfrm>
                <a:off x="1" y="2624138"/>
                <a:ext cx="9143998" cy="1871662"/>
              </a:xfrm>
              <a:blipFill>
                <a:blip r:embed="rId3"/>
                <a:stretch>
                  <a:fillRect/>
                </a:stretch>
              </a:blipFill>
            </p:spPr>
            <p:txBody>
              <a:bodyPr/>
              <a:lstStyle/>
              <a:p>
                <a:r>
                  <a:rPr lang="en-US">
                    <a:noFill/>
                  </a:rPr>
                  <a:t> </a:t>
                </a:r>
              </a:p>
            </p:txBody>
          </p:sp>
        </mc:Fallback>
      </mc:AlternateContent>
      <p:sp>
        <p:nvSpPr>
          <p:cNvPr id="23" name="Text Placeholder 22"/>
          <p:cNvSpPr>
            <a:spLocks noGrp="1"/>
          </p:cNvSpPr>
          <p:nvPr>
            <p:ph type="body" sz="quarter" idx="25"/>
          </p:nvPr>
        </p:nvSpPr>
        <p:spPr>
          <a:xfrm>
            <a:off x="-9526" y="4724400"/>
            <a:ext cx="9144000" cy="1143000"/>
          </a:xfrm>
        </p:spPr>
        <p:txBody>
          <a:bodyPr/>
          <a:lstStyle/>
          <a:p>
            <a:pPr>
              <a:spcBef>
                <a:spcPts val="0"/>
              </a:spcBef>
            </a:pPr>
            <a:r>
              <a:rPr lang="en-US" dirty="0"/>
              <a:t>The greater the nuclear binding energy per nucleon, the more stable the nucleus. </a:t>
            </a:r>
          </a:p>
        </p:txBody>
      </p:sp>
    </p:spTree>
    <p:extLst>
      <p:ext uri="{BB962C8B-B14F-4D97-AF65-F5344CB8AC3E}">
        <p14:creationId xmlns:p14="http://schemas.microsoft.com/office/powerpoint/2010/main" val="264507839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11164" y="2906"/>
            <a:ext cx="8932836" cy="495300"/>
          </a:xfrm>
        </p:spPr>
        <p:txBody>
          <a:bodyPr/>
          <a:lstStyle/>
          <a:p>
            <a:r>
              <a:rPr lang="en-US" dirty="0">
                <a:solidFill>
                  <a:schemeClr val="bg1">
                    <a:lumMod val="95000"/>
                  </a:schemeClr>
                </a:solidFill>
              </a:rPr>
              <a:t>20.2</a:t>
            </a:r>
            <a:r>
              <a:rPr lang="en-US" dirty="0"/>
              <a:t>	</a:t>
            </a:r>
            <a:r>
              <a:rPr lang="en-US" dirty="0">
                <a:solidFill>
                  <a:srgbClr val="CE171F"/>
                </a:solidFill>
                <a:latin typeface="Calibri"/>
              </a:rPr>
              <a:t>Nuclear Stability (21) </a:t>
            </a:r>
            <a:endParaRPr lang="en-US" dirty="0">
              <a:solidFill>
                <a:srgbClr val="CE171F"/>
              </a:solidFill>
            </a:endParaRPr>
          </a:p>
        </p:txBody>
      </p:sp>
      <p:sp>
        <p:nvSpPr>
          <p:cNvPr id="20" name="Text Placeholder 19"/>
          <p:cNvSpPr>
            <a:spLocks noGrp="1"/>
          </p:cNvSpPr>
          <p:nvPr>
            <p:ph type="body" sz="quarter" idx="22"/>
          </p:nvPr>
        </p:nvSpPr>
        <p:spPr>
          <a:xfrm>
            <a:off x="19052" y="1093080"/>
            <a:ext cx="9144000" cy="457200"/>
          </a:xfrm>
        </p:spPr>
        <p:txBody>
          <a:bodyPr/>
          <a:lstStyle/>
          <a:p>
            <a:r>
              <a:rPr lang="en-US" dirty="0">
                <a:latin typeface="Calibri"/>
              </a:rPr>
              <a:t>Nuclear Binding Energy </a:t>
            </a:r>
          </a:p>
        </p:txBody>
      </p:sp>
      <p:sp>
        <p:nvSpPr>
          <p:cNvPr id="21" name="Text Placeholder 20"/>
          <p:cNvSpPr>
            <a:spLocks noGrp="1"/>
          </p:cNvSpPr>
          <p:nvPr>
            <p:ph type="body" sz="quarter" idx="23"/>
          </p:nvPr>
        </p:nvSpPr>
        <p:spPr>
          <a:xfrm>
            <a:off x="0" y="1600200"/>
            <a:ext cx="9144000" cy="1767055"/>
          </a:xfrm>
        </p:spPr>
        <p:txBody>
          <a:bodyPr/>
          <a:lstStyle/>
          <a:p>
            <a:r>
              <a:rPr lang="en-US" dirty="0"/>
              <a:t>The highest binding energies per nucleon belong to elements with intermediate mass numbers—between 40 and 100—and are greatest for elements in the Fe, Co, and Ni region of the periodic table.</a:t>
            </a:r>
          </a:p>
        </p:txBody>
      </p:sp>
      <p:pic>
        <p:nvPicPr>
          <p:cNvPr id="15" name="Picture 3" descr="The nuclear binding energy per nucleon is plotted as a function of mass number. "/>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2095500" y="3420639"/>
            <a:ext cx="4953000" cy="3026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0381959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7585" y="228600"/>
            <a:ext cx="4481946" cy="609600"/>
          </a:xfrm>
        </p:spPr>
        <p:txBody>
          <a:bodyPr/>
          <a:lstStyle/>
          <a:p>
            <a:pPr algn="ctr" defTabSz="868363">
              <a:tabLst>
                <a:tab pos="858838" algn="l"/>
                <a:tab pos="3252788" algn="l"/>
                <a:tab pos="3379788" algn="l"/>
              </a:tabLst>
            </a:pPr>
            <a:r>
              <a:rPr lang="en-US" b="1" dirty="0"/>
              <a:t>SAMPLE PROBLEM	</a:t>
            </a:r>
            <a:r>
              <a:rPr lang="en-US" b="1" dirty="0">
                <a:solidFill>
                  <a:schemeClr val="bg1">
                    <a:lumMod val="95000"/>
                  </a:schemeClr>
                </a:solidFill>
              </a:rPr>
              <a:t>20.2</a:t>
            </a:r>
            <a:r>
              <a:rPr lang="en-US" dirty="0"/>
              <a:t>		</a:t>
            </a:r>
          </a:p>
        </p:txBody>
      </p:sp>
      <mc:AlternateContent xmlns:mc="http://schemas.openxmlformats.org/markup-compatibility/2006" xmlns:a14="http://schemas.microsoft.com/office/drawing/2010/main">
        <mc:Choice Requires="a14">
          <p:sp>
            <p:nvSpPr>
              <p:cNvPr id="23" name="Text Placeholder 22"/>
              <p:cNvSpPr>
                <a:spLocks noGrp="1"/>
              </p:cNvSpPr>
              <p:nvPr>
                <p:ph type="body" sz="quarter" idx="22"/>
              </p:nvPr>
            </p:nvSpPr>
            <p:spPr>
              <a:xfrm>
                <a:off x="5443" y="914400"/>
                <a:ext cx="9138557" cy="2286000"/>
              </a:xfrm>
            </p:spPr>
            <p:txBody>
              <a:bodyPr/>
              <a:lstStyle/>
              <a:p>
                <a:pPr>
                  <a:spcBef>
                    <a:spcPts val="0"/>
                  </a:spcBef>
                  <a:spcAft>
                    <a:spcPts val="3300"/>
                  </a:spcAft>
                </a:pPr>
                <a:r>
                  <a:rPr lang="en-US" dirty="0"/>
                  <a:t>The atomic mass of </a:t>
                </a:r>
                <a14:m>
                  <m:oMath xmlns:m="http://schemas.openxmlformats.org/officeDocument/2006/math">
                    <m:sPre>
                      <m:sPrePr>
                        <m:ctrlPr>
                          <a:rPr lang="en-US" i="1">
                            <a:latin typeface="Cambria Math" panose="02040503050406030204" pitchFamily="18" charset="0"/>
                          </a:rPr>
                        </m:ctrlPr>
                      </m:sPrePr>
                      <m:sub>
                        <m:r>
                          <a:rPr lang="en-US" i="1">
                            <a:latin typeface="Cambria Math"/>
                          </a:rPr>
                          <m:t>53</m:t>
                        </m:r>
                      </m:sub>
                      <m:sup>
                        <m:r>
                          <a:rPr lang="en-US" i="1">
                            <a:latin typeface="Cambria Math"/>
                          </a:rPr>
                          <m:t>127</m:t>
                        </m:r>
                      </m:sup>
                      <m:e>
                        <m:r>
                          <m:rPr>
                            <m:sty m:val="p"/>
                          </m:rPr>
                          <a:rPr lang="en-US">
                            <a:latin typeface="Cambria Math"/>
                          </a:rPr>
                          <m:t>I</m:t>
                        </m:r>
                      </m:e>
                    </m:sPre>
                  </m:oMath>
                </a14:m>
                <a:r>
                  <a:rPr lang="en-US" dirty="0"/>
                  <a:t> is 126.904473 amu.</a:t>
                </a:r>
              </a:p>
              <a:p>
                <a:pPr>
                  <a:spcBef>
                    <a:spcPts val="0"/>
                  </a:spcBef>
                  <a:spcAft>
                    <a:spcPts val="2800"/>
                  </a:spcAft>
                </a:pPr>
                <a:r>
                  <a:rPr lang="en-US" dirty="0"/>
                  <a:t>Calculate the nuclear binding energy of this nucleus and the corresponding nuclear binding energy per nucleon.</a:t>
                </a:r>
              </a:p>
            </p:txBody>
          </p:sp>
        </mc:Choice>
        <mc:Fallback xmlns="">
          <p:sp>
            <p:nvSpPr>
              <p:cNvPr id="23" name="Text Placeholder 22"/>
              <p:cNvSpPr>
                <a:spLocks noGrp="1" noRot="1" noChangeAspect="1" noMove="1" noResize="1" noEditPoints="1" noAdjustHandles="1" noChangeArrowheads="1" noChangeShapeType="1" noTextEdit="1"/>
              </p:cNvSpPr>
              <p:nvPr>
                <p:ph type="body" sz="quarter" idx="22"/>
              </p:nvPr>
            </p:nvSpPr>
            <p:spPr>
              <a:xfrm>
                <a:off x="5443" y="914400"/>
                <a:ext cx="9138557" cy="2286000"/>
              </a:xfrm>
              <a:blipFill>
                <a:blip r:embed="rId2"/>
                <a:stretch>
                  <a:fillRect l="-1401" t="-1867"/>
                </a:stretch>
              </a:blipFill>
            </p:spPr>
            <p:txBody>
              <a:bodyPr/>
              <a:lstStyle/>
              <a:p>
                <a:r>
                  <a:rPr lang="en-US">
                    <a:noFill/>
                  </a:rPr>
                  <a:t> </a:t>
                </a:r>
              </a:p>
            </p:txBody>
          </p:sp>
        </mc:Fallback>
      </mc:AlternateContent>
    </p:spTree>
    <p:extLst>
      <p:ext uri="{BB962C8B-B14F-4D97-AF65-F5344CB8AC3E}">
        <p14:creationId xmlns:p14="http://schemas.microsoft.com/office/powerpoint/2010/main" val="366779524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0" y="228600"/>
            <a:ext cx="5926016" cy="592015"/>
          </a:xfrm>
        </p:spPr>
        <p:txBody>
          <a:bodyPr/>
          <a:lstStyle/>
          <a:p>
            <a:pPr algn="ctr" defTabSz="858838">
              <a:tabLst>
                <a:tab pos="858838" algn="l"/>
                <a:tab pos="3324225" algn="l"/>
              </a:tabLst>
            </a:pPr>
            <a:r>
              <a:rPr lang="en-US" b="1" dirty="0"/>
              <a:t>SAMPLE PROBLEM	</a:t>
            </a:r>
            <a:r>
              <a:rPr lang="en-US" b="1" dirty="0">
                <a:solidFill>
                  <a:schemeClr val="bg1">
                    <a:lumMod val="95000"/>
                  </a:schemeClr>
                </a:solidFill>
              </a:rPr>
              <a:t>20.2</a:t>
            </a:r>
            <a:r>
              <a:rPr lang="en-US" b="1" dirty="0"/>
              <a:t>	</a:t>
            </a:r>
            <a:r>
              <a:rPr lang="en-US" b="1" dirty="0">
                <a:solidFill>
                  <a:schemeClr val="bg1">
                    <a:lumMod val="95000"/>
                  </a:schemeClr>
                </a:solidFill>
              </a:rPr>
              <a:t>Solution</a:t>
            </a:r>
            <a:endParaRPr lang="en-US" b="1" dirty="0"/>
          </a:p>
        </p:txBody>
      </p:sp>
      <mc:AlternateContent xmlns:mc="http://schemas.openxmlformats.org/markup-compatibility/2006" xmlns:a14="http://schemas.microsoft.com/office/drawing/2010/main">
        <mc:Choice Requires="a14">
          <p:sp>
            <p:nvSpPr>
              <p:cNvPr id="25" name="Text Placeholder 24"/>
              <p:cNvSpPr>
                <a:spLocks noGrp="1"/>
              </p:cNvSpPr>
              <p:nvPr>
                <p:ph type="body" sz="quarter" idx="22"/>
              </p:nvPr>
            </p:nvSpPr>
            <p:spPr>
              <a:xfrm>
                <a:off x="0" y="952500"/>
                <a:ext cx="9123218" cy="2547750"/>
              </a:xfrm>
            </p:spPr>
            <p:txBody>
              <a:bodyPr/>
              <a:lstStyle/>
              <a:p>
                <a:r>
                  <a:rPr lang="en-US" b="1" dirty="0">
                    <a:solidFill>
                      <a:srgbClr val="43638E"/>
                    </a:solidFill>
                  </a:rPr>
                  <a:t>Solution</a:t>
                </a:r>
              </a:p>
              <a:p>
                <a:pPr>
                  <a:spcBef>
                    <a:spcPts val="0"/>
                  </a:spcBef>
                  <a:spcAft>
                    <a:spcPts val="3300"/>
                  </a:spcAft>
                </a:pPr>
                <a:r>
                  <a:rPr lang="en-US" dirty="0"/>
                  <a:t>There are 53 protons and 74 neutrons in the iodine nucleus.</a:t>
                </a:r>
              </a:p>
              <a:p>
                <a:pPr>
                  <a:spcBef>
                    <a:spcPts val="0"/>
                  </a:spcBef>
                  <a:spcAft>
                    <a:spcPts val="2800"/>
                  </a:spcAft>
                </a:pPr>
                <a:r>
                  <a:rPr lang="en-US" dirty="0"/>
                  <a:t>The mass of 53 </a:t>
                </a:r>
                <a14:m>
                  <m:oMath xmlns:m="http://schemas.openxmlformats.org/officeDocument/2006/math">
                    <m:sPre>
                      <m:sPrePr>
                        <m:ctrlPr>
                          <a:rPr lang="en-US" i="1">
                            <a:latin typeface="Cambria Math" panose="02040503050406030204" pitchFamily="18" charset="0"/>
                          </a:rPr>
                        </m:ctrlPr>
                      </m:sPrePr>
                      <m:sub>
                        <m:r>
                          <a:rPr lang="en-US" i="1">
                            <a:latin typeface="Cambria Math"/>
                          </a:rPr>
                          <m:t>1</m:t>
                        </m:r>
                      </m:sub>
                      <m:sup>
                        <m:r>
                          <a:rPr lang="en-US" i="1">
                            <a:latin typeface="Cambria Math"/>
                          </a:rPr>
                          <m:t>1</m:t>
                        </m:r>
                      </m:sup>
                      <m:e>
                        <m:r>
                          <m:rPr>
                            <m:sty m:val="p"/>
                          </m:rPr>
                          <a:rPr lang="en-US">
                            <a:latin typeface="Cambria Math"/>
                          </a:rPr>
                          <m:t>H</m:t>
                        </m:r>
                      </m:e>
                    </m:sPre>
                    <m:r>
                      <a:rPr lang="en-US" i="1">
                        <a:latin typeface="Cambria Math"/>
                      </a:rPr>
                      <m:t> </m:t>
                    </m:r>
                  </m:oMath>
                </a14:m>
                <a:r>
                  <a:rPr lang="en-US" dirty="0"/>
                  <a:t>atoms is</a:t>
                </a:r>
              </a:p>
              <a:p>
                <a:pPr>
                  <a:spcBef>
                    <a:spcPts val="0"/>
                  </a:spcBef>
                </a:pPr>
                <a14:m>
                  <m:oMathPara xmlns:m="http://schemas.openxmlformats.org/officeDocument/2006/math">
                    <m:oMathParaPr>
                      <m:jc m:val="centerGroup"/>
                    </m:oMathParaPr>
                    <m:oMath xmlns:m="http://schemas.openxmlformats.org/officeDocument/2006/math">
                      <m:r>
                        <a:rPr lang="en-US" b="0" i="0" smtClean="0">
                          <a:latin typeface="Cambria Math" panose="02040503050406030204" pitchFamily="18" charset="0"/>
                        </a:rPr>
                        <m:t>53</m:t>
                      </m:r>
                      <m:r>
                        <a:rPr lang="en-US" b="0" i="0" smtClean="0">
                          <a:latin typeface="Cambria Math" panose="02040503050406030204" pitchFamily="18" charset="0"/>
                          <a:ea typeface="Cambria Math" panose="02040503050406030204" pitchFamily="18" charset="0"/>
                        </a:rPr>
                        <m:t>×1.007825 </m:t>
                      </m:r>
                      <m:r>
                        <m:rPr>
                          <m:sty m:val="p"/>
                        </m:rPr>
                        <a:rPr lang="en-US" b="0" i="0" smtClean="0">
                          <a:latin typeface="Cambria Math" panose="02040503050406030204" pitchFamily="18" charset="0"/>
                          <a:ea typeface="Cambria Math" panose="02040503050406030204" pitchFamily="18" charset="0"/>
                        </a:rPr>
                        <m:t>amu</m:t>
                      </m:r>
                      <m:r>
                        <a:rPr lang="en-US" b="0" i="0" smtClean="0">
                          <a:latin typeface="Cambria Math" panose="02040503050406030204" pitchFamily="18" charset="0"/>
                          <a:ea typeface="Cambria Math" panose="02040503050406030204" pitchFamily="18" charset="0"/>
                        </a:rPr>
                        <m:t>=53.41473 </m:t>
                      </m:r>
                      <m:r>
                        <m:rPr>
                          <m:sty m:val="p"/>
                        </m:rPr>
                        <a:rPr lang="en-US" b="0" i="0" smtClean="0">
                          <a:latin typeface="Cambria Math" panose="02040503050406030204" pitchFamily="18" charset="0"/>
                          <a:ea typeface="Cambria Math" panose="02040503050406030204" pitchFamily="18" charset="0"/>
                        </a:rPr>
                        <m:t>amu</m:t>
                      </m:r>
                    </m:oMath>
                  </m:oMathPara>
                </a14:m>
                <a:endParaRPr lang="en-US" dirty="0"/>
              </a:p>
            </p:txBody>
          </p:sp>
        </mc:Choice>
        <mc:Fallback xmlns="">
          <p:sp>
            <p:nvSpPr>
              <p:cNvPr id="25" name="Text Placeholder 24"/>
              <p:cNvSpPr>
                <a:spLocks noGrp="1" noRot="1" noChangeAspect="1" noMove="1" noResize="1" noEditPoints="1" noAdjustHandles="1" noChangeArrowheads="1" noChangeShapeType="1" noTextEdit="1"/>
              </p:cNvSpPr>
              <p:nvPr>
                <p:ph type="body" sz="quarter" idx="22"/>
              </p:nvPr>
            </p:nvSpPr>
            <p:spPr>
              <a:xfrm>
                <a:off x="0" y="952500"/>
                <a:ext cx="9123218" cy="2547750"/>
              </a:xfrm>
              <a:blipFill>
                <a:blip r:embed="rId2"/>
                <a:stretch>
                  <a:fillRect l="-1336" t="-215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6" name="Text Placeholder 25"/>
              <p:cNvSpPr>
                <a:spLocks noGrp="1"/>
              </p:cNvSpPr>
              <p:nvPr>
                <p:ph type="body" sz="quarter" idx="23"/>
              </p:nvPr>
            </p:nvSpPr>
            <p:spPr>
              <a:xfrm>
                <a:off x="7944" y="3503952"/>
                <a:ext cx="9144000" cy="1430846"/>
              </a:xfrm>
            </p:spPr>
            <p:txBody>
              <a:bodyPr/>
              <a:lstStyle/>
              <a:p>
                <a:pPr>
                  <a:spcBef>
                    <a:spcPts val="0"/>
                  </a:spcBef>
                  <a:spcAft>
                    <a:spcPts val="1500"/>
                  </a:spcAft>
                </a:pPr>
                <a:r>
                  <a:rPr lang="en-US" dirty="0"/>
                  <a:t>The mass of 74 neutrons is</a:t>
                </a:r>
              </a:p>
              <a:p>
                <a:pPr algn="ctr"/>
                <a14:m>
                  <m:oMath xmlns:m="http://schemas.openxmlformats.org/officeDocument/2006/math">
                    <m:r>
                      <a:rPr lang="en-US" b="0" i="0" smtClean="0">
                        <a:latin typeface="Cambria Math" panose="02040503050406030204" pitchFamily="18" charset="0"/>
                      </a:rPr>
                      <m:t>74</m:t>
                    </m:r>
                    <m:r>
                      <a:rPr lang="en-US" b="0" i="0" smtClean="0">
                        <a:latin typeface="Cambria Math" panose="02040503050406030204" pitchFamily="18" charset="0"/>
                        <a:ea typeface="Cambria Math" panose="02040503050406030204" pitchFamily="18" charset="0"/>
                      </a:rPr>
                      <m:t>×1.008665 </m:t>
                    </m:r>
                    <m:r>
                      <m:rPr>
                        <m:sty m:val="p"/>
                      </m:rPr>
                      <a:rPr lang="en-US" b="0" i="0" smtClean="0">
                        <a:latin typeface="Cambria Math" panose="02040503050406030204" pitchFamily="18" charset="0"/>
                        <a:ea typeface="Cambria Math" panose="02040503050406030204" pitchFamily="18" charset="0"/>
                      </a:rPr>
                      <m:t>amu</m:t>
                    </m:r>
                    <m:r>
                      <a:rPr lang="en-US" b="0" i="0" smtClean="0">
                        <a:latin typeface="Cambria Math" panose="02040503050406030204" pitchFamily="18" charset="0"/>
                        <a:ea typeface="Cambria Math" panose="02040503050406030204" pitchFamily="18" charset="0"/>
                      </a:rPr>
                      <m:t>=74.64121 </m:t>
                    </m:r>
                    <m:r>
                      <m:rPr>
                        <m:sty m:val="p"/>
                      </m:rPr>
                      <a:rPr lang="en-US" b="0" i="0" smtClean="0">
                        <a:latin typeface="Cambria Math" panose="02040503050406030204" pitchFamily="18" charset="0"/>
                        <a:ea typeface="Cambria Math" panose="02040503050406030204" pitchFamily="18" charset="0"/>
                      </a:rPr>
                      <m:t>amu</m:t>
                    </m:r>
                  </m:oMath>
                </a14:m>
                <a:r>
                  <a:rPr lang="en-US" dirty="0"/>
                  <a:t> </a:t>
                </a:r>
              </a:p>
            </p:txBody>
          </p:sp>
        </mc:Choice>
        <mc:Fallback xmlns="">
          <p:sp>
            <p:nvSpPr>
              <p:cNvPr id="26" name="Text Placeholder 25"/>
              <p:cNvSpPr>
                <a:spLocks noGrp="1" noRot="1" noChangeAspect="1" noMove="1" noResize="1" noEditPoints="1" noAdjustHandles="1" noChangeArrowheads="1" noChangeShapeType="1" noTextEdit="1"/>
              </p:cNvSpPr>
              <p:nvPr>
                <p:ph type="body" sz="quarter" idx="23"/>
              </p:nvPr>
            </p:nvSpPr>
            <p:spPr>
              <a:xfrm>
                <a:off x="7944" y="3503952"/>
                <a:ext cx="9144000" cy="1430846"/>
              </a:xfrm>
              <a:blipFill>
                <a:blip r:embed="rId3"/>
                <a:stretch>
                  <a:fillRect l="-1333" t="-425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7" name="Text Placeholder 26"/>
              <p:cNvSpPr>
                <a:spLocks noGrp="1"/>
              </p:cNvSpPr>
              <p:nvPr>
                <p:ph type="body" sz="quarter" idx="24"/>
              </p:nvPr>
            </p:nvSpPr>
            <p:spPr>
              <a:xfrm>
                <a:off x="20638" y="4957989"/>
                <a:ext cx="9123362" cy="1524000"/>
              </a:xfrm>
            </p:spPr>
            <p:txBody>
              <a:bodyPr/>
              <a:lstStyle/>
              <a:p>
                <a:pPr>
                  <a:spcBef>
                    <a:spcPts val="0"/>
                  </a:spcBef>
                  <a:spcAft>
                    <a:spcPts val="2800"/>
                  </a:spcAft>
                </a:pPr>
                <a:r>
                  <a:rPr lang="en-US" dirty="0"/>
                  <a:t>The predicted mass for </a:t>
                </a:r>
                <a14:m>
                  <m:oMath xmlns:m="http://schemas.openxmlformats.org/officeDocument/2006/math">
                    <m:sPre>
                      <m:sPrePr>
                        <m:ctrlPr>
                          <a:rPr lang="en-US" i="1">
                            <a:latin typeface="Cambria Math" panose="02040503050406030204" pitchFamily="18" charset="0"/>
                          </a:rPr>
                        </m:ctrlPr>
                      </m:sPrePr>
                      <m:sub>
                        <m:r>
                          <a:rPr lang="en-US" i="1">
                            <a:latin typeface="Cambria Math"/>
                          </a:rPr>
                          <m:t>53</m:t>
                        </m:r>
                      </m:sub>
                      <m:sup>
                        <m:r>
                          <a:rPr lang="en-US" i="1">
                            <a:latin typeface="Cambria Math"/>
                          </a:rPr>
                          <m:t>127</m:t>
                        </m:r>
                      </m:sup>
                      <m:e>
                        <m:r>
                          <m:rPr>
                            <m:sty m:val="p"/>
                          </m:rPr>
                          <a:rPr lang="en-US">
                            <a:latin typeface="Cambria Math"/>
                          </a:rPr>
                          <m:t>I</m:t>
                        </m:r>
                      </m:e>
                    </m:sPre>
                    <m:r>
                      <a:rPr lang="en-US" i="1">
                        <a:latin typeface="Cambria Math"/>
                      </a:rPr>
                      <m:t> </m:t>
                    </m:r>
                  </m:oMath>
                </a14:m>
                <a:r>
                  <a:rPr lang="en-US" dirty="0"/>
                  <a:t>is:</a:t>
                </a:r>
              </a:p>
              <a:p>
                <a:pPr marL="1600200"/>
                <a14:m>
                  <m:oMathPara xmlns:m="http://schemas.openxmlformats.org/officeDocument/2006/math">
                    <m:oMathParaPr>
                      <m:jc m:val="left"/>
                    </m:oMathParaPr>
                    <m:oMath xmlns:m="http://schemas.openxmlformats.org/officeDocument/2006/math">
                      <m:r>
                        <a:rPr lang="en-US">
                          <a:latin typeface="Cambria Math" panose="02040503050406030204" pitchFamily="18" charset="0"/>
                        </a:rPr>
                        <m:t>53.41473+74.64121=128.05594 </m:t>
                      </m:r>
                      <m:r>
                        <m:rPr>
                          <m:sty m:val="p"/>
                        </m:rPr>
                        <a:rPr lang="en-US">
                          <a:latin typeface="Cambria Math" panose="02040503050406030204" pitchFamily="18" charset="0"/>
                        </a:rPr>
                        <m:t>amu</m:t>
                      </m:r>
                    </m:oMath>
                  </m:oMathPara>
                </a14:m>
                <a:endParaRPr lang="en-US" dirty="0"/>
              </a:p>
            </p:txBody>
          </p:sp>
        </mc:Choice>
        <mc:Fallback xmlns="">
          <p:sp>
            <p:nvSpPr>
              <p:cNvPr id="27" name="Text Placeholder 26"/>
              <p:cNvSpPr>
                <a:spLocks noGrp="1" noRot="1" noChangeAspect="1" noMove="1" noResize="1" noEditPoints="1" noAdjustHandles="1" noChangeArrowheads="1" noChangeShapeType="1" noTextEdit="1"/>
              </p:cNvSpPr>
              <p:nvPr>
                <p:ph type="body" sz="quarter" idx="24"/>
              </p:nvPr>
            </p:nvSpPr>
            <p:spPr>
              <a:xfrm>
                <a:off x="20638" y="4957989"/>
                <a:ext cx="9123362" cy="1524000"/>
              </a:xfrm>
              <a:blipFill>
                <a:blip r:embed="rId4"/>
                <a:stretch>
                  <a:fillRect l="-1336" t="-2800"/>
                </a:stretch>
              </a:blipFill>
            </p:spPr>
            <p:txBody>
              <a:bodyPr/>
              <a:lstStyle/>
              <a:p>
                <a:r>
                  <a:rPr lang="en-US">
                    <a:noFill/>
                  </a:rPr>
                  <a:t> </a:t>
                </a:r>
              </a:p>
            </p:txBody>
          </p:sp>
        </mc:Fallback>
      </mc:AlternateContent>
    </p:spTree>
    <p:extLst>
      <p:ext uri="{BB962C8B-B14F-4D97-AF65-F5344CB8AC3E}">
        <p14:creationId xmlns:p14="http://schemas.microsoft.com/office/powerpoint/2010/main" val="56924053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0" y="228600"/>
            <a:ext cx="7010400" cy="609600"/>
          </a:xfrm>
        </p:spPr>
        <p:txBody>
          <a:bodyPr/>
          <a:lstStyle/>
          <a:p>
            <a:pPr algn="ctr" defTabSz="868363">
              <a:tabLst>
                <a:tab pos="858838" algn="l"/>
                <a:tab pos="3252788" algn="l"/>
              </a:tabLst>
            </a:pPr>
            <a:r>
              <a:rPr lang="en-US" b="1" dirty="0"/>
              <a:t>SAMPLE PROBLEM	</a:t>
            </a:r>
            <a:r>
              <a:rPr lang="en-US" b="1" dirty="0">
                <a:solidFill>
                  <a:schemeClr val="bg1">
                    <a:lumMod val="95000"/>
                  </a:schemeClr>
                </a:solidFill>
              </a:rPr>
              <a:t>20.2	Solution, Cont.</a:t>
            </a:r>
            <a:r>
              <a:rPr lang="en-US" dirty="0"/>
              <a:t>	</a:t>
            </a:r>
          </a:p>
        </p:txBody>
      </p:sp>
      <p:sp>
        <p:nvSpPr>
          <p:cNvPr id="23" name="Text Placeholder 22"/>
          <p:cNvSpPr>
            <a:spLocks noGrp="1"/>
          </p:cNvSpPr>
          <p:nvPr>
            <p:ph type="body" sz="quarter" idx="22"/>
          </p:nvPr>
        </p:nvSpPr>
        <p:spPr>
          <a:xfrm>
            <a:off x="0" y="914400"/>
            <a:ext cx="9123218" cy="685800"/>
          </a:xfrm>
        </p:spPr>
        <p:txBody>
          <a:bodyPr/>
          <a:lstStyle/>
          <a:p>
            <a:r>
              <a:rPr lang="en-US" dirty="0"/>
              <a:t>The mass defect is</a:t>
            </a:r>
          </a:p>
        </p:txBody>
      </p:sp>
      <mc:AlternateContent xmlns:mc="http://schemas.openxmlformats.org/markup-compatibility/2006" xmlns:a14="http://schemas.microsoft.com/office/drawing/2010/main">
        <mc:Choice Requires="a14">
          <p:sp>
            <p:nvSpPr>
              <p:cNvPr id="24" name="Text Placeholder 23"/>
              <p:cNvSpPr>
                <a:spLocks noGrp="1"/>
              </p:cNvSpPr>
              <p:nvPr>
                <p:ph type="body" sz="quarter" idx="23"/>
              </p:nvPr>
            </p:nvSpPr>
            <p:spPr>
              <a:xfrm>
                <a:off x="96982" y="1905000"/>
                <a:ext cx="8818418" cy="3200400"/>
              </a:xfrm>
            </p:spPr>
            <p:txBody>
              <a:bodyPr/>
              <a:lstStyle/>
              <a:p>
                <a:pPr>
                  <a:spcBef>
                    <a:spcPts val="0"/>
                  </a:spcBef>
                  <a:spcAft>
                    <a:spcPts val="1500"/>
                  </a:spcAft>
                </a:pPr>
                <a14:m>
                  <m:oMathPara xmlns:m="http://schemas.openxmlformats.org/officeDocument/2006/math">
                    <m:oMathParaPr>
                      <m:jc m:val="centerGroup"/>
                    </m:oMathParaPr>
                    <m:oMath xmlns:m="http://schemas.openxmlformats.org/officeDocument/2006/math">
                      <m:r>
                        <a:rPr lang="en-US" i="0"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𝑚</m:t>
                      </m:r>
                      <m:r>
                        <a:rPr lang="en-US" b="0" i="0" smtClean="0">
                          <a:latin typeface="Cambria Math" panose="02040503050406030204" pitchFamily="18" charset="0"/>
                          <a:ea typeface="Cambria Math" panose="02040503050406030204" pitchFamily="18" charset="0"/>
                        </a:rPr>
                        <m:t>=126.904473 </m:t>
                      </m:r>
                      <m:r>
                        <m:rPr>
                          <m:sty m:val="p"/>
                        </m:rPr>
                        <a:rPr lang="en-US" b="0" i="0" smtClean="0">
                          <a:latin typeface="Cambria Math" panose="02040503050406030204" pitchFamily="18" charset="0"/>
                          <a:ea typeface="Cambria Math" panose="02040503050406030204" pitchFamily="18" charset="0"/>
                        </a:rPr>
                        <m:t>amu</m:t>
                      </m:r>
                      <m:r>
                        <a:rPr lang="en-US" b="0" i="0" smtClean="0">
                          <a:latin typeface="Cambria Math" panose="02040503050406030204" pitchFamily="18" charset="0"/>
                          <a:ea typeface="Cambria Math" panose="02040503050406030204" pitchFamily="18" charset="0"/>
                        </a:rPr>
                        <m:t>−128.05594 </m:t>
                      </m:r>
                      <m:r>
                        <m:rPr>
                          <m:sty m:val="p"/>
                        </m:rPr>
                        <a:rPr lang="en-US" b="0" i="0" smtClean="0">
                          <a:latin typeface="Cambria Math" panose="02040503050406030204" pitchFamily="18" charset="0"/>
                          <a:ea typeface="Cambria Math" panose="02040503050406030204" pitchFamily="18" charset="0"/>
                        </a:rPr>
                        <m:t>amu</m:t>
                      </m:r>
                    </m:oMath>
                  </m:oMathPara>
                </a14:m>
                <a:endParaRPr lang="en-US" dirty="0"/>
              </a:p>
              <a:p>
                <a:pPr marL="1776413" indent="-1139825">
                  <a:spcAft>
                    <a:spcPts val="1500"/>
                  </a:spcAft>
                </a:pPr>
                <a14:m>
                  <m:oMathPara xmlns:m="http://schemas.openxmlformats.org/officeDocument/2006/math">
                    <m:oMathParaPr>
                      <m:jc m:val="left"/>
                    </m:oMathParaPr>
                    <m:oMath xmlns:m="http://schemas.openxmlformats.org/officeDocument/2006/math">
                      <m:r>
                        <a:rPr lang="en-US" i="0" smtClean="0">
                          <a:latin typeface="Cambria Math" panose="02040503050406030204" pitchFamily="18" charset="0"/>
                          <a:ea typeface="Cambria Math" panose="02040503050406030204" pitchFamily="18" charset="0"/>
                        </a:rPr>
                        <m:t>=</m:t>
                      </m:r>
                      <m:r>
                        <a:rPr lang="en-US" b="0" i="0" smtClean="0">
                          <a:latin typeface="Cambria Math" panose="02040503050406030204" pitchFamily="18" charset="0"/>
                          <a:ea typeface="Cambria Math" panose="02040503050406030204" pitchFamily="18" charset="0"/>
                        </a:rPr>
                        <m:t>−1.15147 </m:t>
                      </m:r>
                      <m:r>
                        <m:rPr>
                          <m:sty m:val="p"/>
                        </m:rPr>
                        <a:rPr lang="en-US" b="0" i="0" smtClean="0">
                          <a:latin typeface="Cambria Math" panose="02040503050406030204" pitchFamily="18" charset="0"/>
                          <a:ea typeface="Cambria Math" panose="02040503050406030204" pitchFamily="18" charset="0"/>
                        </a:rPr>
                        <m:t>amu</m:t>
                      </m:r>
                    </m:oMath>
                  </m:oMathPara>
                </a14:m>
                <a:endParaRPr lang="en-US" dirty="0"/>
              </a:p>
              <a:p>
                <a:pPr marL="1776413" indent="-1776413">
                  <a:spcAft>
                    <a:spcPts val="1500"/>
                  </a:spcAft>
                </a:pPr>
                <a14:m>
                  <m:oMathPara xmlns:m="http://schemas.openxmlformats.org/officeDocument/2006/math">
                    <m:oMathParaPr>
                      <m:jc m:val="left"/>
                    </m:oMathParaPr>
                    <m:oMath xmlns:m="http://schemas.openxmlformats.org/officeDocument/2006/math">
                      <m:r>
                        <a:rPr lang="en-US" b="0" i="1" smtClean="0">
                          <a:latin typeface="Cambria Math" panose="02040503050406030204" pitchFamily="18" charset="0"/>
                        </a:rPr>
                        <m:t>=</m:t>
                      </m:r>
                      <m:d>
                        <m:dPr>
                          <m:ctrlPr>
                            <a:rPr lang="en-US" b="0" i="1" smtClean="0">
                              <a:latin typeface="Cambria Math" panose="02040503050406030204" pitchFamily="18" charset="0"/>
                            </a:rPr>
                          </m:ctrlPr>
                        </m:dPr>
                        <m:e>
                          <m:r>
                            <a:rPr lang="en-US" b="0" i="0" smtClean="0">
                              <a:latin typeface="Cambria Math" panose="02040503050406030204" pitchFamily="18" charset="0"/>
                            </a:rPr>
                            <m:t>−1.15147 </m:t>
                          </m:r>
                          <m:r>
                            <m:rPr>
                              <m:sty m:val="p"/>
                            </m:rPr>
                            <a:rPr lang="en-US" b="0" i="0" smtClean="0">
                              <a:latin typeface="Cambria Math" panose="02040503050406030204" pitchFamily="18" charset="0"/>
                            </a:rPr>
                            <m:t>amu</m:t>
                          </m:r>
                        </m:e>
                      </m:d>
                      <m:d>
                        <m:dPr>
                          <m:ctrlPr>
                            <a:rPr lang="en-US" b="0" i="1" smtClean="0">
                              <a:latin typeface="Cambria Math" panose="02040503050406030204" pitchFamily="18" charset="0"/>
                            </a:rPr>
                          </m:ctrlPr>
                        </m:dPr>
                        <m:e>
                          <m:f>
                            <m:fPr>
                              <m:ctrlPr>
                                <a:rPr lang="en-US" b="0" i="1" smtClean="0">
                                  <a:latin typeface="Cambria Math" panose="02040503050406030204" pitchFamily="18" charset="0"/>
                                </a:rPr>
                              </m:ctrlPr>
                            </m:fPr>
                            <m:num>
                              <m:r>
                                <a:rPr lang="en-US" b="0" i="0" smtClean="0">
                                  <a:latin typeface="Cambria Math" panose="02040503050406030204" pitchFamily="18" charset="0"/>
                                </a:rPr>
                                <m:t>1 </m:t>
                              </m:r>
                              <m:r>
                                <m:rPr>
                                  <m:sty m:val="p"/>
                                </m:rPr>
                                <a:rPr lang="en-US" b="0" i="0" smtClean="0">
                                  <a:latin typeface="Cambria Math" panose="02040503050406030204" pitchFamily="18" charset="0"/>
                                </a:rPr>
                                <m:t>kg</m:t>
                              </m:r>
                            </m:num>
                            <m:den>
                              <m:r>
                                <a:rPr lang="en-US" b="0" i="0" smtClean="0">
                                  <a:latin typeface="Cambria Math" panose="02040503050406030204" pitchFamily="18" charset="0"/>
                                </a:rPr>
                                <m:t>6.0221418</m:t>
                              </m:r>
                              <m:r>
                                <a:rPr lang="en-US" b="0" i="0"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0" smtClean="0">
                                      <a:latin typeface="Cambria Math" panose="02040503050406030204" pitchFamily="18" charset="0"/>
                                      <a:ea typeface="Cambria Math" panose="02040503050406030204" pitchFamily="18" charset="0"/>
                                    </a:rPr>
                                    <m:t>10</m:t>
                                  </m:r>
                                </m:e>
                                <m:sup>
                                  <m:r>
                                    <a:rPr lang="en-US" b="0" i="0" smtClean="0">
                                      <a:latin typeface="Cambria Math" panose="02040503050406030204" pitchFamily="18" charset="0"/>
                                      <a:ea typeface="Cambria Math" panose="02040503050406030204" pitchFamily="18" charset="0"/>
                                    </a:rPr>
                                    <m:t>26 </m:t>
                                  </m:r>
                                </m:sup>
                              </m:sSup>
                              <m:r>
                                <m:rPr>
                                  <m:sty m:val="p"/>
                                </m:rPr>
                                <a:rPr lang="en-US" b="0" i="0" smtClean="0">
                                  <a:latin typeface="Cambria Math" panose="02040503050406030204" pitchFamily="18" charset="0"/>
                                  <a:ea typeface="Cambria Math" panose="02040503050406030204" pitchFamily="18" charset="0"/>
                                </a:rPr>
                                <m:t>amu</m:t>
                              </m:r>
                            </m:den>
                          </m:f>
                        </m:e>
                      </m:d>
                    </m:oMath>
                  </m:oMathPara>
                </a14:m>
                <a:endParaRPr lang="en-US" dirty="0"/>
              </a:p>
              <a:p>
                <a:pPr marL="1776413" indent="-1776413">
                  <a:spcAft>
                    <a:spcPts val="1500"/>
                  </a:spcAft>
                </a:pPr>
                <a14:m>
                  <m:oMathPara xmlns:m="http://schemas.openxmlformats.org/officeDocument/2006/math">
                    <m:oMathParaPr>
                      <m:jc m:val="left"/>
                    </m:oMathParaPr>
                    <m:oMath xmlns:m="http://schemas.openxmlformats.org/officeDocument/2006/math">
                      <m:r>
                        <a:rPr lang="en-US" b="0" i="0" smtClean="0">
                          <a:latin typeface="Cambria Math" panose="02040503050406030204" pitchFamily="18" charset="0"/>
                        </a:rPr>
                        <m:t>=−1.91206</m:t>
                      </m:r>
                      <m:r>
                        <a:rPr lang="en-US" b="0" i="0"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0" smtClean="0">
                              <a:latin typeface="Cambria Math" panose="02040503050406030204" pitchFamily="18" charset="0"/>
                              <a:ea typeface="Cambria Math" panose="02040503050406030204" pitchFamily="18" charset="0"/>
                            </a:rPr>
                            <m:t>10</m:t>
                          </m:r>
                        </m:e>
                        <m:sup>
                          <m:r>
                            <a:rPr lang="en-US" b="0" i="0" smtClean="0">
                              <a:latin typeface="Cambria Math" panose="02040503050406030204" pitchFamily="18" charset="0"/>
                              <a:ea typeface="Cambria Math" panose="02040503050406030204" pitchFamily="18" charset="0"/>
                            </a:rPr>
                            <m:t>−27</m:t>
                          </m:r>
                        </m:sup>
                      </m:sSup>
                      <m:r>
                        <m:rPr>
                          <m:sty m:val="p"/>
                        </m:rPr>
                        <a:rPr lang="en-US" b="0" i="0" smtClean="0">
                          <a:latin typeface="Cambria Math" panose="02040503050406030204" pitchFamily="18" charset="0"/>
                          <a:ea typeface="Cambria Math" panose="02040503050406030204" pitchFamily="18" charset="0"/>
                        </a:rPr>
                        <m:t>kg</m:t>
                      </m:r>
                    </m:oMath>
                  </m:oMathPara>
                </a14:m>
                <a:endParaRPr lang="en-US" dirty="0"/>
              </a:p>
            </p:txBody>
          </p:sp>
        </mc:Choice>
        <mc:Fallback xmlns="">
          <p:sp>
            <p:nvSpPr>
              <p:cNvPr id="24" name="Text Placeholder 23"/>
              <p:cNvSpPr>
                <a:spLocks noGrp="1" noRot="1" noChangeAspect="1" noMove="1" noResize="1" noEditPoints="1" noAdjustHandles="1" noChangeArrowheads="1" noChangeShapeType="1" noTextEdit="1"/>
              </p:cNvSpPr>
              <p:nvPr>
                <p:ph type="body" sz="quarter" idx="23"/>
              </p:nvPr>
            </p:nvSpPr>
            <p:spPr>
              <a:xfrm>
                <a:off x="96982" y="1905000"/>
                <a:ext cx="8818418" cy="3200400"/>
              </a:xfrm>
              <a:blipFill>
                <a:blip r:embed="rId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89750861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44970" y="228600"/>
            <a:ext cx="7270230" cy="609600"/>
          </a:xfrm>
        </p:spPr>
        <p:txBody>
          <a:bodyPr/>
          <a:lstStyle/>
          <a:p>
            <a:pPr algn="ctr">
              <a:tabLst>
                <a:tab pos="858838" algn="l"/>
                <a:tab pos="3313113" algn="l"/>
                <a:tab pos="3373438" algn="l"/>
                <a:tab pos="4287838" algn="l"/>
              </a:tabLst>
            </a:pPr>
            <a:r>
              <a:rPr lang="en-US" b="1" dirty="0"/>
              <a:t>SAMPLE PROBLEM	</a:t>
            </a:r>
            <a:r>
              <a:rPr lang="en-US" b="1" dirty="0">
                <a:solidFill>
                  <a:schemeClr val="bg1">
                    <a:lumMod val="95000"/>
                  </a:schemeClr>
                </a:solidFill>
              </a:rPr>
              <a:t>20.2	 Solution, Cont.-1</a:t>
            </a:r>
          </a:p>
        </p:txBody>
      </p:sp>
      <p:sp>
        <p:nvSpPr>
          <p:cNvPr id="24" name="Text Placeholder 23"/>
          <p:cNvSpPr>
            <a:spLocks noGrp="1"/>
          </p:cNvSpPr>
          <p:nvPr>
            <p:ph type="body" sz="quarter" idx="22"/>
          </p:nvPr>
        </p:nvSpPr>
        <p:spPr>
          <a:xfrm>
            <a:off x="-5443" y="923900"/>
            <a:ext cx="9123218" cy="606797"/>
          </a:xfrm>
        </p:spPr>
        <p:txBody>
          <a:bodyPr/>
          <a:lstStyle/>
          <a:p>
            <a:pPr>
              <a:spcBef>
                <a:spcPts val="0"/>
              </a:spcBef>
            </a:pPr>
            <a:r>
              <a:rPr lang="en-US" dirty="0"/>
              <a:t>The energy released is</a:t>
            </a:r>
          </a:p>
        </p:txBody>
      </p:sp>
      <mc:AlternateContent xmlns:mc="http://schemas.openxmlformats.org/markup-compatibility/2006" xmlns:a14="http://schemas.microsoft.com/office/drawing/2010/main">
        <mc:Choice Requires="a14">
          <p:sp>
            <p:nvSpPr>
              <p:cNvPr id="25" name="Text Placeholder 24"/>
              <p:cNvSpPr>
                <a:spLocks noGrp="1"/>
              </p:cNvSpPr>
              <p:nvPr>
                <p:ph type="body" sz="quarter" idx="23"/>
              </p:nvPr>
            </p:nvSpPr>
            <p:spPr>
              <a:xfrm>
                <a:off x="-26225" y="1530697"/>
                <a:ext cx="9144000" cy="2140298"/>
              </a:xfrm>
            </p:spPr>
            <p:txBody>
              <a:bodyPr/>
              <a:lstStyle/>
              <a:p>
                <a:r>
                  <a:rPr lang="en-US" dirty="0">
                    <a:ea typeface="Cambria Math" panose="02040503050406030204" pitchFamily="18" charset="0"/>
                  </a:rPr>
                  <a:t>	</a:t>
                </a:r>
                <a14:m>
                  <m:oMath xmlns:m="http://schemas.openxmlformats.org/officeDocument/2006/math">
                    <m:r>
                      <a:rPr lang="en-US"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𝐸</m:t>
                    </m:r>
                    <m:r>
                      <a:rPr lang="en-US" b="0" i="1" smtClean="0">
                        <a:latin typeface="Cambria Math" panose="02040503050406030204" pitchFamily="18" charset="0"/>
                        <a:ea typeface="Cambria Math" panose="02040503050406030204" pitchFamily="18" charset="0"/>
                      </a:rPr>
                      <m:t>=</m:t>
                    </m:r>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𝑚</m:t>
                        </m:r>
                      </m:e>
                    </m:d>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𝑐</m:t>
                        </m:r>
                      </m:e>
                      <m:sup>
                        <m:r>
                          <a:rPr lang="en-US" b="0" i="1" smtClean="0">
                            <a:latin typeface="Cambria Math" panose="02040503050406030204" pitchFamily="18" charset="0"/>
                            <a:ea typeface="Cambria Math" panose="02040503050406030204" pitchFamily="18" charset="0"/>
                          </a:rPr>
                          <m:t>2</m:t>
                        </m:r>
                      </m:sup>
                    </m:sSup>
                  </m:oMath>
                </a14:m>
                <a:endParaRPr lang="en-US" dirty="0"/>
              </a:p>
              <a:p>
                <a:pPr defTabSz="1495425"/>
                <a:r>
                  <a:rPr lang="en-US" dirty="0">
                    <a:ea typeface="Cambria Math" panose="02040503050406030204" pitchFamily="18" charset="0"/>
                  </a:rPr>
                  <a:t>	</a:t>
                </a:r>
                <a14:m>
                  <m:oMath xmlns:m="http://schemas.openxmlformats.org/officeDocument/2006/math">
                    <m:r>
                      <a:rPr lang="en-US" sz="2400" i="1" smtClean="0">
                        <a:latin typeface="Cambria Math" panose="02040503050406030204" pitchFamily="18" charset="0"/>
                        <a:ea typeface="Cambria Math" panose="02040503050406030204" pitchFamily="18" charset="0"/>
                      </a:rPr>
                      <m:t>=</m:t>
                    </m:r>
                    <m:d>
                      <m:dPr>
                        <m:ctrlPr>
                          <a:rPr lang="en-US" sz="2400" i="1" smtClean="0">
                            <a:latin typeface="Cambria Math" panose="02040503050406030204" pitchFamily="18" charset="0"/>
                            <a:ea typeface="Cambria Math" panose="02040503050406030204" pitchFamily="18" charset="0"/>
                          </a:rPr>
                        </m:ctrlPr>
                      </m:dPr>
                      <m:e>
                        <m:r>
                          <a:rPr lang="en-US" sz="2400" b="0" i="0" smtClean="0">
                            <a:latin typeface="Cambria Math" panose="02040503050406030204" pitchFamily="18" charset="0"/>
                            <a:ea typeface="Cambria Math" panose="02040503050406030204" pitchFamily="18" charset="0"/>
                          </a:rPr>
                          <m:t>−1.91206×</m:t>
                        </m:r>
                        <m:sSup>
                          <m:sSupPr>
                            <m:ctrlPr>
                              <a:rPr lang="en-US" sz="2400" b="0" i="1" smtClean="0">
                                <a:latin typeface="Cambria Math" panose="02040503050406030204" pitchFamily="18" charset="0"/>
                                <a:ea typeface="Cambria Math" panose="02040503050406030204" pitchFamily="18" charset="0"/>
                              </a:rPr>
                            </m:ctrlPr>
                          </m:sSupPr>
                          <m:e>
                            <m:r>
                              <a:rPr lang="en-US" sz="2400" b="0" i="0" smtClean="0">
                                <a:latin typeface="Cambria Math" panose="02040503050406030204" pitchFamily="18" charset="0"/>
                                <a:ea typeface="Cambria Math" panose="02040503050406030204" pitchFamily="18" charset="0"/>
                              </a:rPr>
                              <m:t>10</m:t>
                            </m:r>
                          </m:e>
                          <m:sup>
                            <m:r>
                              <a:rPr lang="en-US" sz="2400" b="0" i="0" smtClean="0">
                                <a:latin typeface="Cambria Math" panose="02040503050406030204" pitchFamily="18" charset="0"/>
                                <a:ea typeface="Cambria Math" panose="02040503050406030204" pitchFamily="18" charset="0"/>
                              </a:rPr>
                              <m:t>−27</m:t>
                            </m:r>
                          </m:sup>
                        </m:sSup>
                        <m:r>
                          <m:rPr>
                            <m:sty m:val="p"/>
                          </m:rPr>
                          <a:rPr lang="en-US" sz="2400" b="0" i="0" smtClean="0">
                            <a:latin typeface="Cambria Math" panose="02040503050406030204" pitchFamily="18" charset="0"/>
                            <a:ea typeface="Cambria Math" panose="02040503050406030204" pitchFamily="18" charset="0"/>
                          </a:rPr>
                          <m:t>kg</m:t>
                        </m:r>
                      </m:e>
                    </m:d>
                    <m:sSup>
                      <m:sSupPr>
                        <m:ctrlPr>
                          <a:rPr lang="en-US" sz="2400" i="1" smtClean="0">
                            <a:latin typeface="Cambria Math" panose="02040503050406030204" pitchFamily="18" charset="0"/>
                            <a:ea typeface="Cambria Math" panose="02040503050406030204" pitchFamily="18" charset="0"/>
                          </a:rPr>
                        </m:ctrlPr>
                      </m:sSupPr>
                      <m:e>
                        <m:d>
                          <m:dPr>
                            <m:ctrlPr>
                              <a:rPr lang="en-US" sz="2400" i="1" smtClean="0">
                                <a:latin typeface="Cambria Math" panose="02040503050406030204" pitchFamily="18" charset="0"/>
                                <a:ea typeface="Cambria Math" panose="02040503050406030204" pitchFamily="18" charset="0"/>
                              </a:rPr>
                            </m:ctrlPr>
                          </m:dPr>
                          <m:e>
                            <m:r>
                              <a:rPr lang="en-US" sz="2400" b="0" i="1" smtClean="0">
                                <a:latin typeface="Cambria Math" panose="02040503050406030204" pitchFamily="18" charset="0"/>
                                <a:ea typeface="Cambria Math" panose="02040503050406030204" pitchFamily="18" charset="0"/>
                              </a:rPr>
                              <m:t>2.99792458×</m:t>
                            </m:r>
                            <m:sSup>
                              <m:sSupPr>
                                <m:ctrlPr>
                                  <a:rPr lang="en-US" sz="2400" b="0" i="1" smtClean="0">
                                    <a:latin typeface="Cambria Math" panose="02040503050406030204" pitchFamily="18" charset="0"/>
                                    <a:ea typeface="Cambria Math" panose="02040503050406030204" pitchFamily="18" charset="0"/>
                                  </a:rPr>
                                </m:ctrlPr>
                              </m:sSupPr>
                              <m:e>
                                <m:r>
                                  <a:rPr lang="en-US" sz="2400" b="0" i="1" smtClean="0">
                                    <a:latin typeface="Cambria Math" panose="02040503050406030204" pitchFamily="18" charset="0"/>
                                    <a:ea typeface="Cambria Math" panose="02040503050406030204" pitchFamily="18" charset="0"/>
                                  </a:rPr>
                                  <m:t>10</m:t>
                                </m:r>
                              </m:e>
                              <m:sup>
                                <m:r>
                                  <a:rPr lang="en-US" sz="2400" b="0" i="1" smtClean="0">
                                    <a:latin typeface="Cambria Math" panose="02040503050406030204" pitchFamily="18" charset="0"/>
                                    <a:ea typeface="Cambria Math" panose="02040503050406030204" pitchFamily="18" charset="0"/>
                                  </a:rPr>
                                  <m:t>8</m:t>
                                </m:r>
                              </m:sup>
                            </m:sSup>
                            <m:r>
                              <m:rPr>
                                <m:sty m:val="p"/>
                              </m:rPr>
                              <a:rPr lang="en-US" sz="2400" b="0" i="0" smtClean="0">
                                <a:latin typeface="Cambria Math" panose="02040503050406030204" pitchFamily="18" charset="0"/>
                                <a:ea typeface="Cambria Math" panose="02040503050406030204" pitchFamily="18" charset="0"/>
                              </a:rPr>
                              <m:t>m</m:t>
                            </m:r>
                            <m:r>
                              <a:rPr lang="en-US" sz="2400" b="0" i="0" smtClean="0">
                                <a:latin typeface="Cambria Math" panose="02040503050406030204" pitchFamily="18" charset="0"/>
                                <a:ea typeface="Cambria Math" panose="02040503050406030204" pitchFamily="18" charset="0"/>
                              </a:rPr>
                              <m:t>/</m:t>
                            </m:r>
                            <m:r>
                              <m:rPr>
                                <m:sty m:val="p"/>
                              </m:rPr>
                              <a:rPr lang="en-US" sz="2400" b="0" i="0" smtClean="0">
                                <a:latin typeface="Cambria Math" panose="02040503050406030204" pitchFamily="18" charset="0"/>
                                <a:ea typeface="Cambria Math" panose="02040503050406030204" pitchFamily="18" charset="0"/>
                              </a:rPr>
                              <m:t>s</m:t>
                            </m:r>
                          </m:e>
                        </m:d>
                      </m:e>
                      <m:sup>
                        <m:r>
                          <a:rPr lang="en-US" sz="2400" b="0" i="1" smtClean="0">
                            <a:latin typeface="Cambria Math" panose="02040503050406030204" pitchFamily="18" charset="0"/>
                            <a:ea typeface="Cambria Math" panose="02040503050406030204" pitchFamily="18" charset="0"/>
                          </a:rPr>
                          <m:t>2</m:t>
                        </m:r>
                      </m:sup>
                    </m:sSup>
                  </m:oMath>
                </a14:m>
                <a:endParaRPr lang="en-US" sz="2400" dirty="0"/>
              </a:p>
              <a:p>
                <a:pPr defTabSz="1495425"/>
                <a:r>
                  <a:rPr lang="en-US" dirty="0">
                    <a:ea typeface="Cambria Math" panose="02040503050406030204" pitchFamily="18" charset="0"/>
                  </a:rPr>
                  <a:t>	</a:t>
                </a:r>
                <a14:m>
                  <m:oMath xmlns:m="http://schemas.openxmlformats.org/officeDocument/2006/math">
                    <m:r>
                      <a:rPr lang="en-US"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1.71847×</m:t>
                    </m:r>
                    <m:sSup>
                      <m:sSupPr>
                        <m:ctrlPr>
                          <a:rPr lang="en-US" b="0" i="1" smtClean="0">
                            <a:latin typeface="Cambria Math" panose="02040503050406030204" pitchFamily="18" charset="0"/>
                            <a:ea typeface="Cambria Math" panose="02040503050406030204" pitchFamily="18" charset="0"/>
                          </a:rPr>
                        </m:ctrlPr>
                      </m:sSupPr>
                      <m:e>
                        <m:r>
                          <a:rPr lang="en-US" b="0" i="0" smtClean="0">
                            <a:latin typeface="Cambria Math" panose="02040503050406030204" pitchFamily="18" charset="0"/>
                            <a:ea typeface="Cambria Math" panose="02040503050406030204" pitchFamily="18" charset="0"/>
                          </a:rPr>
                          <m:t>10</m:t>
                        </m:r>
                      </m:e>
                      <m:sup>
                        <m:r>
                          <a:rPr lang="en-US" b="0" i="0"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10</m:t>
                        </m:r>
                      </m:sup>
                    </m:sSup>
                    <m:r>
                      <a:rPr lang="en-US" b="0" i="0" smtClean="0">
                        <a:latin typeface="Cambria Math" panose="02040503050406030204" pitchFamily="18" charset="0"/>
                        <a:ea typeface="Cambria Math" panose="02040503050406030204" pitchFamily="18" charset="0"/>
                      </a:rPr>
                      <m:t> </m:t>
                    </m:r>
                    <m:r>
                      <m:rPr>
                        <m:sty m:val="p"/>
                      </m:rPr>
                      <a:rPr lang="en-US" b="0" i="0" smtClean="0">
                        <a:latin typeface="Cambria Math" panose="02040503050406030204" pitchFamily="18" charset="0"/>
                        <a:ea typeface="Cambria Math" panose="02040503050406030204" pitchFamily="18" charset="0"/>
                      </a:rPr>
                      <m:t>kg</m:t>
                    </m:r>
                    <m:r>
                      <a:rPr lang="en-US" b="0" i="0"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m</m:t>
                        </m:r>
                      </m:e>
                      <m:sup>
                        <m:r>
                          <a:rPr lang="en-US" b="0" i="0" smtClean="0">
                            <a:latin typeface="Cambria Math" panose="02040503050406030204" pitchFamily="18" charset="0"/>
                            <a:ea typeface="Cambria Math" panose="02040503050406030204" pitchFamily="18" charset="0"/>
                          </a:rPr>
                          <m:t>2</m:t>
                        </m:r>
                      </m:sup>
                    </m:sSup>
                    <m:r>
                      <a:rPr lang="en-US" b="0" i="0"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s</m:t>
                        </m:r>
                      </m:e>
                      <m:sup>
                        <m:r>
                          <a:rPr lang="en-US" b="0" i="0" smtClean="0">
                            <a:latin typeface="Cambria Math" panose="02040503050406030204" pitchFamily="18" charset="0"/>
                            <a:ea typeface="Cambria Math" panose="02040503050406030204" pitchFamily="18" charset="0"/>
                          </a:rPr>
                          <m:t>2</m:t>
                        </m:r>
                      </m:sup>
                    </m:sSup>
                  </m:oMath>
                </a14:m>
                <a:endParaRPr lang="en-US" dirty="0"/>
              </a:p>
              <a:p>
                <a:pPr defTabSz="1495425"/>
                <a:r>
                  <a:rPr lang="en-US" dirty="0">
                    <a:ea typeface="Cambria Math" panose="02040503050406030204" pitchFamily="18" charset="0"/>
                  </a:rPr>
                  <a:t>	</a:t>
                </a:r>
                <a14:m>
                  <m:oMath xmlns:m="http://schemas.openxmlformats.org/officeDocument/2006/math">
                    <m:r>
                      <a:rPr lang="en-US" i="1" smtClean="0">
                        <a:latin typeface="Cambria Math" panose="02040503050406030204" pitchFamily="18" charset="0"/>
                        <a:ea typeface="Cambria Math" panose="02040503050406030204" pitchFamily="18" charset="0"/>
                      </a:rPr>
                      <m:t>=</m:t>
                    </m:r>
                    <m:r>
                      <a:rPr lang="en-US" b="0" i="0" smtClean="0">
                        <a:latin typeface="Cambria Math" panose="02040503050406030204" pitchFamily="18" charset="0"/>
                        <a:ea typeface="Cambria Math" panose="02040503050406030204" pitchFamily="18" charset="0"/>
                      </a:rPr>
                      <m:t>1.71847×</m:t>
                    </m:r>
                    <m:sSup>
                      <m:sSupPr>
                        <m:ctrlPr>
                          <a:rPr lang="en-US" b="0" i="1" smtClean="0">
                            <a:latin typeface="Cambria Math" panose="02040503050406030204" pitchFamily="18" charset="0"/>
                            <a:ea typeface="Cambria Math" panose="02040503050406030204" pitchFamily="18" charset="0"/>
                          </a:rPr>
                        </m:ctrlPr>
                      </m:sSupPr>
                      <m:e>
                        <m:r>
                          <a:rPr lang="en-US" b="0" i="0" smtClean="0">
                            <a:latin typeface="Cambria Math" panose="02040503050406030204" pitchFamily="18" charset="0"/>
                            <a:ea typeface="Cambria Math" panose="02040503050406030204" pitchFamily="18" charset="0"/>
                          </a:rPr>
                          <m:t>10</m:t>
                        </m:r>
                      </m:e>
                      <m:sup>
                        <m:r>
                          <a:rPr lang="en-US" b="0" i="0" smtClean="0">
                            <a:latin typeface="Cambria Math" panose="02040503050406030204" pitchFamily="18" charset="0"/>
                            <a:ea typeface="Cambria Math" panose="02040503050406030204" pitchFamily="18" charset="0"/>
                          </a:rPr>
                          <m:t>−10</m:t>
                        </m:r>
                      </m:sup>
                    </m:sSup>
                    <m:r>
                      <a:rPr lang="en-US" b="0" i="0" smtClean="0">
                        <a:latin typeface="Cambria Math" panose="02040503050406030204" pitchFamily="18" charset="0"/>
                        <a:ea typeface="Cambria Math" panose="02040503050406030204" pitchFamily="18" charset="0"/>
                      </a:rPr>
                      <m:t> </m:t>
                    </m:r>
                    <m:r>
                      <m:rPr>
                        <m:sty m:val="p"/>
                      </m:rPr>
                      <a:rPr lang="en-US" b="0" i="0" smtClean="0">
                        <a:latin typeface="Cambria Math" panose="02040503050406030204" pitchFamily="18" charset="0"/>
                        <a:ea typeface="Cambria Math" panose="02040503050406030204" pitchFamily="18" charset="0"/>
                      </a:rPr>
                      <m:t>J</m:t>
                    </m:r>
                  </m:oMath>
                </a14:m>
                <a:endParaRPr lang="en-US" dirty="0"/>
              </a:p>
            </p:txBody>
          </p:sp>
        </mc:Choice>
        <mc:Fallback xmlns="">
          <p:sp>
            <p:nvSpPr>
              <p:cNvPr id="25" name="Text Placeholder 24"/>
              <p:cNvSpPr>
                <a:spLocks noGrp="1" noRot="1" noChangeAspect="1" noMove="1" noResize="1" noEditPoints="1" noAdjustHandles="1" noChangeArrowheads="1" noChangeShapeType="1" noTextEdit="1"/>
              </p:cNvSpPr>
              <p:nvPr>
                <p:ph type="body" sz="quarter" idx="23"/>
              </p:nvPr>
            </p:nvSpPr>
            <p:spPr>
              <a:xfrm>
                <a:off x="-26225" y="1530697"/>
                <a:ext cx="9144000" cy="2140298"/>
              </a:xfr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6" name="Text Placeholder 25"/>
              <p:cNvSpPr>
                <a:spLocks noGrp="1"/>
              </p:cNvSpPr>
              <p:nvPr>
                <p:ph type="body" sz="quarter" idx="24"/>
              </p:nvPr>
            </p:nvSpPr>
            <p:spPr>
              <a:xfrm>
                <a:off x="26503" y="3810000"/>
                <a:ext cx="9123362" cy="2590800"/>
              </a:xfrm>
            </p:spPr>
            <p:txBody>
              <a:bodyPr/>
              <a:lstStyle/>
              <a:p>
                <a:pPr>
                  <a:spcBef>
                    <a:spcPts val="0"/>
                  </a:spcBef>
                  <a:spcAft>
                    <a:spcPts val="2800"/>
                  </a:spcAft>
                </a:pPr>
                <a:r>
                  <a:rPr lang="en-US" dirty="0"/>
                  <a:t>The nuclear binding energy is </a:t>
                </a:r>
                <a14:m>
                  <m:oMath xmlns:m="http://schemas.openxmlformats.org/officeDocument/2006/math">
                    <m:r>
                      <a:rPr lang="en-US" i="1" dirty="0" smtClean="0">
                        <a:latin typeface="Cambria Math" panose="02040503050406030204" pitchFamily="18" charset="0"/>
                      </a:rPr>
                      <m:t>1.71847×</m:t>
                    </m:r>
                    <m:sSup>
                      <m:sSupPr>
                        <m:ctrlPr>
                          <a:rPr lang="en-US" i="1">
                            <a:latin typeface="Cambria Math" panose="02040503050406030204" pitchFamily="18" charset="0"/>
                            <a:ea typeface="Cambria Math" panose="02040503050406030204" pitchFamily="18" charset="0"/>
                          </a:rPr>
                        </m:ctrlPr>
                      </m:sSupPr>
                      <m:e>
                        <m:r>
                          <a:rPr lang="en-US">
                            <a:latin typeface="Cambria Math" panose="02040503050406030204" pitchFamily="18" charset="0"/>
                            <a:ea typeface="Cambria Math" panose="02040503050406030204" pitchFamily="18" charset="0"/>
                          </a:rPr>
                          <m:t>10</m:t>
                        </m:r>
                      </m:e>
                      <m:sup>
                        <m:r>
                          <a:rPr lang="en-US">
                            <a:latin typeface="Cambria Math" panose="02040503050406030204" pitchFamily="18" charset="0"/>
                            <a:ea typeface="Cambria Math" panose="02040503050406030204" pitchFamily="18" charset="0"/>
                          </a:rPr>
                          <m:t>−10</m:t>
                        </m:r>
                      </m:sup>
                    </m:sSup>
                    <m:r>
                      <m:rPr>
                        <m:nor/>
                      </m:rPr>
                      <a:rPr lang="en-US" b="0" i="0" smtClean="0">
                        <a:latin typeface="Cambria Math" panose="02040503050406030204" pitchFamily="18" charset="0"/>
                        <a:ea typeface="Cambria Math" panose="02040503050406030204" pitchFamily="18" charset="0"/>
                      </a:rPr>
                      <m:t> </m:t>
                    </m:r>
                    <m:r>
                      <m:rPr>
                        <m:nor/>
                      </m:rPr>
                      <a:rPr lang="en-US" dirty="0"/>
                      <m:t>J</m:t>
                    </m:r>
                  </m:oMath>
                </a14:m>
                <a:r>
                  <a:rPr lang="en-US" dirty="0"/>
                  <a:t>.</a:t>
                </a:r>
              </a:p>
              <a:p>
                <a:pPr>
                  <a:spcBef>
                    <a:spcPts val="0"/>
                  </a:spcBef>
                  <a:spcAft>
                    <a:spcPts val="2000"/>
                  </a:spcAft>
                </a:pPr>
                <a:r>
                  <a:rPr lang="en-US" dirty="0"/>
                  <a:t>The nuclear binding energy per nucleon is</a:t>
                </a:r>
              </a:p>
              <a:p>
                <a:pPr>
                  <a:spcBef>
                    <a:spcPts val="0"/>
                  </a:spcBef>
                </a:pPr>
                <a14:m>
                  <m:oMathPara xmlns:m="http://schemas.openxmlformats.org/officeDocument/2006/math">
                    <m:oMathParaPr>
                      <m:jc m:val="centerGroup"/>
                    </m:oMathParaPr>
                    <m:oMath xmlns:m="http://schemas.openxmlformats.org/officeDocument/2006/math">
                      <m:f>
                        <m:fPr>
                          <m:ctrlPr>
                            <a:rPr lang="en-US" i="1" smtClean="0">
                              <a:latin typeface="Cambria Math" panose="02040503050406030204" pitchFamily="18" charset="0"/>
                            </a:rPr>
                          </m:ctrlPr>
                        </m:fPr>
                        <m:num>
                          <m:r>
                            <a:rPr lang="en-US" b="0" i="0" smtClean="0">
                              <a:latin typeface="Cambria Math" panose="02040503050406030204" pitchFamily="18" charset="0"/>
                            </a:rPr>
                            <m:t>1.71847</m:t>
                          </m:r>
                          <m:r>
                            <a:rPr lang="en-US" b="0" i="0"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0" smtClean="0">
                                  <a:latin typeface="Cambria Math" panose="02040503050406030204" pitchFamily="18" charset="0"/>
                                  <a:ea typeface="Cambria Math" panose="02040503050406030204" pitchFamily="18" charset="0"/>
                                </a:rPr>
                                <m:t>10</m:t>
                              </m:r>
                            </m:e>
                            <m:sup>
                              <m:r>
                                <a:rPr lang="en-US" b="0" i="0" smtClean="0">
                                  <a:latin typeface="Cambria Math" panose="02040503050406030204" pitchFamily="18" charset="0"/>
                                  <a:ea typeface="Cambria Math" panose="02040503050406030204" pitchFamily="18" charset="0"/>
                                </a:rPr>
                                <m:t>−10 </m:t>
                              </m:r>
                            </m:sup>
                          </m:sSup>
                          <m:r>
                            <m:rPr>
                              <m:sty m:val="p"/>
                            </m:rPr>
                            <a:rPr lang="en-US" b="0" i="0" smtClean="0">
                              <a:latin typeface="Cambria Math" panose="02040503050406030204" pitchFamily="18" charset="0"/>
                              <a:ea typeface="Cambria Math" panose="02040503050406030204" pitchFamily="18" charset="0"/>
                            </a:rPr>
                            <m:t>J</m:t>
                          </m:r>
                        </m:num>
                        <m:den>
                          <m:r>
                            <a:rPr lang="en-US" b="0" i="0" smtClean="0">
                              <a:latin typeface="Cambria Math" panose="02040503050406030204" pitchFamily="18" charset="0"/>
                            </a:rPr>
                            <m:t>127 </m:t>
                          </m:r>
                          <m:r>
                            <m:rPr>
                              <m:sty m:val="p"/>
                            </m:rPr>
                            <a:rPr lang="en-US" b="0" i="0" smtClean="0">
                              <a:latin typeface="Cambria Math" panose="02040503050406030204" pitchFamily="18" charset="0"/>
                            </a:rPr>
                            <m:t>nucleons</m:t>
                          </m:r>
                        </m:den>
                      </m:f>
                      <m:r>
                        <a:rPr lang="en-US"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1.35313×</m:t>
                      </m:r>
                      <m:sSup>
                        <m:sSupPr>
                          <m:ctrlPr>
                            <a:rPr lang="en-US" b="0" i="1" smtClean="0">
                              <a:latin typeface="Cambria Math" panose="02040503050406030204" pitchFamily="18" charset="0"/>
                              <a:ea typeface="Cambria Math" panose="02040503050406030204" pitchFamily="18" charset="0"/>
                            </a:rPr>
                          </m:ctrlPr>
                        </m:sSupPr>
                        <m:e>
                          <m:r>
                            <a:rPr lang="en-US" b="0" i="0" smtClean="0">
                              <a:latin typeface="Cambria Math" panose="02040503050406030204" pitchFamily="18" charset="0"/>
                              <a:ea typeface="Cambria Math" panose="02040503050406030204" pitchFamily="18" charset="0"/>
                            </a:rPr>
                            <m:t>10</m:t>
                          </m:r>
                        </m:e>
                        <m:sup>
                          <m:r>
                            <a:rPr lang="en-US" b="0" i="0" smtClean="0">
                              <a:latin typeface="Cambria Math" panose="02040503050406030204" pitchFamily="18" charset="0"/>
                              <a:ea typeface="Cambria Math" panose="02040503050406030204" pitchFamily="18" charset="0"/>
                            </a:rPr>
                            <m:t>−12</m:t>
                          </m:r>
                        </m:sup>
                      </m:sSup>
                      <m:r>
                        <a:rPr lang="en-US" b="0" i="1" smtClean="0">
                          <a:latin typeface="Cambria Math" panose="02040503050406030204" pitchFamily="18" charset="0"/>
                          <a:ea typeface="Cambria Math" panose="02040503050406030204" pitchFamily="18" charset="0"/>
                        </a:rPr>
                        <m:t> </m:t>
                      </m:r>
                      <m:r>
                        <m:rPr>
                          <m:sty m:val="p"/>
                        </m:rPr>
                        <a:rPr lang="en-US" b="0" i="0" smtClean="0">
                          <a:latin typeface="Cambria Math" panose="02040503050406030204" pitchFamily="18" charset="0"/>
                          <a:ea typeface="Cambria Math" panose="02040503050406030204" pitchFamily="18" charset="0"/>
                        </a:rPr>
                        <m:t>J</m:t>
                      </m:r>
                      <m:r>
                        <a:rPr lang="en-US" b="0" i="0" smtClean="0">
                          <a:latin typeface="Cambria Math" panose="02040503050406030204" pitchFamily="18" charset="0"/>
                          <a:ea typeface="Cambria Math" panose="02040503050406030204" pitchFamily="18" charset="0"/>
                        </a:rPr>
                        <m:t>/</m:t>
                      </m:r>
                      <m:r>
                        <m:rPr>
                          <m:sty m:val="p"/>
                        </m:rPr>
                        <a:rPr lang="en-US" b="0" i="0" smtClean="0">
                          <a:latin typeface="Cambria Math" panose="02040503050406030204" pitchFamily="18" charset="0"/>
                          <a:ea typeface="Cambria Math" panose="02040503050406030204" pitchFamily="18" charset="0"/>
                        </a:rPr>
                        <m:t>nucleon</m:t>
                      </m:r>
                    </m:oMath>
                  </m:oMathPara>
                </a14:m>
                <a:endParaRPr lang="en-US" dirty="0"/>
              </a:p>
            </p:txBody>
          </p:sp>
        </mc:Choice>
        <mc:Fallback xmlns="">
          <p:sp>
            <p:nvSpPr>
              <p:cNvPr id="26" name="Text Placeholder 25"/>
              <p:cNvSpPr>
                <a:spLocks noGrp="1" noRot="1" noChangeAspect="1" noMove="1" noResize="1" noEditPoints="1" noAdjustHandles="1" noChangeArrowheads="1" noChangeShapeType="1" noTextEdit="1"/>
              </p:cNvSpPr>
              <p:nvPr>
                <p:ph type="body" sz="quarter" idx="24"/>
              </p:nvPr>
            </p:nvSpPr>
            <p:spPr>
              <a:xfrm>
                <a:off x="26503" y="3810000"/>
                <a:ext cx="9123362" cy="2590800"/>
              </a:xfrm>
              <a:blipFill>
                <a:blip r:embed="rId4"/>
                <a:stretch>
                  <a:fillRect l="-1336" t="-2118"/>
                </a:stretch>
              </a:blipFill>
            </p:spPr>
            <p:txBody>
              <a:bodyPr/>
              <a:lstStyle/>
              <a:p>
                <a:r>
                  <a:rPr lang="en-US">
                    <a:noFill/>
                  </a:rPr>
                  <a:t> </a:t>
                </a:r>
              </a:p>
            </p:txBody>
          </p:sp>
        </mc:Fallback>
      </mc:AlternateContent>
    </p:spTree>
    <p:extLst>
      <p:ext uri="{BB962C8B-B14F-4D97-AF65-F5344CB8AC3E}">
        <p14:creationId xmlns:p14="http://schemas.microsoft.com/office/powerpoint/2010/main" val="123495444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r>
              <a:rPr lang="en-US" dirty="0">
                <a:solidFill>
                  <a:schemeClr val="bg1">
                    <a:lumMod val="95000"/>
                  </a:schemeClr>
                </a:solidFill>
              </a:rPr>
              <a:t>20.3</a:t>
            </a:r>
            <a:r>
              <a:rPr lang="en-US" dirty="0"/>
              <a:t>	</a:t>
            </a:r>
            <a:r>
              <a:rPr lang="en-US" dirty="0">
                <a:solidFill>
                  <a:srgbClr val="CE171F"/>
                </a:solidFill>
                <a:latin typeface="Calibri"/>
              </a:rPr>
              <a:t>Natural Radioactivity </a:t>
            </a:r>
            <a:endParaRPr lang="en-US" dirty="0">
              <a:solidFill>
                <a:srgbClr val="CE171F"/>
              </a:solidFill>
            </a:endParaRPr>
          </a:p>
        </p:txBody>
      </p:sp>
      <p:sp>
        <p:nvSpPr>
          <p:cNvPr id="10" name="Content Placeholder 9"/>
          <p:cNvSpPr>
            <a:spLocks noGrp="1"/>
          </p:cNvSpPr>
          <p:nvPr>
            <p:ph sz="quarter" idx="22"/>
          </p:nvPr>
        </p:nvSpPr>
        <p:spPr>
          <a:xfrm>
            <a:off x="3429000" y="1261292"/>
            <a:ext cx="2209800" cy="567508"/>
          </a:xfrm>
        </p:spPr>
        <p:txBody>
          <a:bodyPr/>
          <a:lstStyle/>
          <a:p>
            <a:r>
              <a:rPr lang="en-US" dirty="0"/>
              <a:t>Topics</a:t>
            </a:r>
          </a:p>
        </p:txBody>
      </p:sp>
      <p:sp>
        <p:nvSpPr>
          <p:cNvPr id="11" name="Content Placeholder 10"/>
          <p:cNvSpPr>
            <a:spLocks noGrp="1"/>
          </p:cNvSpPr>
          <p:nvPr>
            <p:ph sz="quarter" idx="23"/>
          </p:nvPr>
        </p:nvSpPr>
        <p:spPr>
          <a:xfrm>
            <a:off x="0" y="1847446"/>
            <a:ext cx="9144000" cy="990600"/>
          </a:xfrm>
        </p:spPr>
        <p:txBody>
          <a:bodyPr/>
          <a:lstStyle/>
          <a:p>
            <a:pPr fontAlgn="t">
              <a:spcBef>
                <a:spcPts val="0"/>
              </a:spcBef>
            </a:pPr>
            <a:r>
              <a:rPr lang="en-US" dirty="0"/>
              <a:t>Kinetics of Radioactive Decay </a:t>
            </a:r>
          </a:p>
          <a:p>
            <a:pPr fontAlgn="t">
              <a:spcBef>
                <a:spcPts val="0"/>
              </a:spcBef>
            </a:pPr>
            <a:r>
              <a:rPr lang="en-US" dirty="0"/>
              <a:t>Dating Based on Radioactive Decay </a:t>
            </a:r>
          </a:p>
        </p:txBody>
      </p:sp>
    </p:spTree>
    <p:extLst>
      <p:ext uri="{BB962C8B-B14F-4D97-AF65-F5344CB8AC3E}">
        <p14:creationId xmlns:p14="http://schemas.microsoft.com/office/powerpoint/2010/main" val="201734067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35085" y="0"/>
            <a:ext cx="8908915" cy="495300"/>
          </a:xfrm>
        </p:spPr>
        <p:txBody>
          <a:bodyPr/>
          <a:lstStyle/>
          <a:p>
            <a:r>
              <a:rPr lang="en-US" dirty="0">
                <a:solidFill>
                  <a:schemeClr val="bg1">
                    <a:lumMod val="95000"/>
                  </a:schemeClr>
                </a:solidFill>
              </a:rPr>
              <a:t>20.3</a:t>
            </a:r>
            <a:r>
              <a:rPr lang="en-US" dirty="0"/>
              <a:t>	</a:t>
            </a:r>
            <a:r>
              <a:rPr lang="en-US" dirty="0">
                <a:solidFill>
                  <a:srgbClr val="CE171F"/>
                </a:solidFill>
                <a:latin typeface="Calibri"/>
              </a:rPr>
              <a:t>Natural Radioactivity (1) </a:t>
            </a:r>
            <a:endParaRPr lang="en-US" dirty="0">
              <a:solidFill>
                <a:srgbClr val="CE171F"/>
              </a:solidFill>
            </a:endParaRPr>
          </a:p>
        </p:txBody>
      </p:sp>
      <p:sp>
        <p:nvSpPr>
          <p:cNvPr id="19" name="Text Placeholder 18"/>
          <p:cNvSpPr>
            <a:spLocks noGrp="1"/>
          </p:cNvSpPr>
          <p:nvPr>
            <p:ph type="body" sz="quarter" idx="22"/>
          </p:nvPr>
        </p:nvSpPr>
        <p:spPr/>
        <p:txBody>
          <a:bodyPr/>
          <a:lstStyle/>
          <a:p>
            <a:r>
              <a:rPr lang="en-US" dirty="0">
                <a:latin typeface="Calibri"/>
              </a:rPr>
              <a:t>Kinetics of Radioactive Decay </a:t>
            </a:r>
          </a:p>
        </p:txBody>
      </p:sp>
      <mc:AlternateContent xmlns:mc="http://schemas.openxmlformats.org/markup-compatibility/2006" xmlns:a14="http://schemas.microsoft.com/office/drawing/2010/main">
        <mc:Choice Requires="a14">
          <p:sp>
            <p:nvSpPr>
              <p:cNvPr id="20" name="Text Placeholder 19"/>
              <p:cNvSpPr>
                <a:spLocks noGrp="1"/>
              </p:cNvSpPr>
              <p:nvPr>
                <p:ph type="body" sz="quarter" idx="23"/>
              </p:nvPr>
            </p:nvSpPr>
            <p:spPr>
              <a:xfrm>
                <a:off x="0" y="1600200"/>
                <a:ext cx="9144000" cy="4350431"/>
              </a:xfrm>
            </p:spPr>
            <p:txBody>
              <a:bodyPr/>
              <a:lstStyle/>
              <a:p>
                <a:pPr>
                  <a:spcBef>
                    <a:spcPts val="0"/>
                  </a:spcBef>
                  <a:spcAft>
                    <a:spcPts val="3300"/>
                  </a:spcAft>
                </a:pPr>
                <a:r>
                  <a:rPr lang="en-US" dirty="0"/>
                  <a:t>The spontaneous emission by unstable nuclei of particles and/or electromagnetic radiation is known as radioactivity.</a:t>
                </a:r>
              </a:p>
              <a:p>
                <a:pPr>
                  <a:spcBef>
                    <a:spcPts val="0"/>
                  </a:spcBef>
                </a:pPr>
                <a:r>
                  <a:rPr lang="en-US" dirty="0"/>
                  <a:t>The main types of radioactivity are:</a:t>
                </a:r>
              </a:p>
              <a:p>
                <a:pPr marL="457200" indent="-457200">
                  <a:spcBef>
                    <a:spcPts val="0"/>
                  </a:spcBef>
                  <a:buFont typeface="Arial" pitchFamily="34" charset="0"/>
                  <a:buChar char="•"/>
                </a:pPr>
                <a:r>
                  <a:rPr lang="en-US" dirty="0"/>
                  <a:t>the emission of </a:t>
                </a:r>
                <a14:m>
                  <m:oMath xmlns:m="http://schemas.openxmlformats.org/officeDocument/2006/math">
                    <m:r>
                      <a:rPr lang="el-GR" i="1" dirty="0" smtClean="0">
                        <a:latin typeface="Cambria Math" panose="02040503050406030204" pitchFamily="18" charset="0"/>
                        <a:ea typeface="Cambria Math" panose="02040503050406030204" pitchFamily="18" charset="0"/>
                      </a:rPr>
                      <m:t>𝛼</m:t>
                    </m:r>
                  </m:oMath>
                </a14:m>
                <a:r>
                  <a:rPr lang="en-US" i="1" dirty="0"/>
                  <a:t> </a:t>
                </a:r>
                <a:r>
                  <a:rPr lang="en-US" dirty="0"/>
                  <a:t>particles</a:t>
                </a:r>
              </a:p>
              <a:p>
                <a:pPr marL="457200" indent="-457200">
                  <a:spcBef>
                    <a:spcPts val="0"/>
                  </a:spcBef>
                  <a:buFont typeface="Arial" pitchFamily="34" charset="0"/>
                  <a:buChar char="•"/>
                </a:pPr>
                <a:r>
                  <a:rPr lang="en-US" dirty="0"/>
                  <a:t>the emission of </a:t>
                </a:r>
                <a14:m>
                  <m:oMath xmlns:m="http://schemas.openxmlformats.org/officeDocument/2006/math">
                    <m:r>
                      <a:rPr lang="el-GR" i="1" dirty="0" smtClean="0">
                        <a:latin typeface="Cambria Math" panose="02040503050406030204" pitchFamily="18" charset="0"/>
                        <a:ea typeface="Cambria Math"/>
                      </a:rPr>
                      <m:t>𝛽</m:t>
                    </m:r>
                  </m:oMath>
                </a14:m>
                <a:r>
                  <a:rPr lang="en-US" i="1" dirty="0"/>
                  <a:t> </a:t>
                </a:r>
                <a:r>
                  <a:rPr lang="en-US" dirty="0"/>
                  <a:t>particles</a:t>
                </a:r>
              </a:p>
              <a:p>
                <a:pPr marL="457200" indent="-457200">
                  <a:spcBef>
                    <a:spcPts val="0"/>
                  </a:spcBef>
                  <a:buFont typeface="Arial" pitchFamily="34" charset="0"/>
                  <a:buChar char="•"/>
                </a:pPr>
                <a:r>
                  <a:rPr lang="en-US" dirty="0"/>
                  <a:t>the emission of </a:t>
                </a:r>
                <a14:m>
                  <m:oMath xmlns:m="http://schemas.openxmlformats.org/officeDocument/2006/math">
                    <m:r>
                      <a:rPr lang="el-GR" i="1" dirty="0" smtClean="0">
                        <a:latin typeface="Cambria Math" panose="02040503050406030204" pitchFamily="18" charset="0"/>
                      </a:rPr>
                      <m:t>𝛾</m:t>
                    </m:r>
                  </m:oMath>
                </a14:m>
                <a:r>
                  <a:rPr lang="en-US" i="1" dirty="0"/>
                  <a:t> </a:t>
                </a:r>
                <a:r>
                  <a:rPr lang="en-US" dirty="0"/>
                  <a:t>rays, which are very-short-wavelength electromagnetic waves</a:t>
                </a:r>
              </a:p>
              <a:p>
                <a:pPr marL="457200" indent="-457200">
                  <a:spcBef>
                    <a:spcPts val="0"/>
                  </a:spcBef>
                  <a:buFont typeface="Arial" pitchFamily="34" charset="0"/>
                  <a:buChar char="•"/>
                </a:pPr>
                <a:r>
                  <a:rPr lang="en-US" dirty="0"/>
                  <a:t>the emission of positrons</a:t>
                </a:r>
              </a:p>
              <a:p>
                <a:pPr marL="457200" indent="-457200">
                  <a:spcBef>
                    <a:spcPts val="0"/>
                  </a:spcBef>
                  <a:buFont typeface="Arial" pitchFamily="34" charset="0"/>
                  <a:buChar char="•"/>
                </a:pPr>
                <a:r>
                  <a:rPr lang="en-US" dirty="0"/>
                  <a:t>electron capture</a:t>
                </a:r>
              </a:p>
            </p:txBody>
          </p:sp>
        </mc:Choice>
        <mc:Fallback xmlns="">
          <p:sp>
            <p:nvSpPr>
              <p:cNvPr id="20" name="Text Placeholder 19"/>
              <p:cNvSpPr>
                <a:spLocks noGrp="1" noRot="1" noChangeAspect="1" noMove="1" noResize="1" noEditPoints="1" noAdjustHandles="1" noChangeArrowheads="1" noChangeShapeType="1" noTextEdit="1"/>
              </p:cNvSpPr>
              <p:nvPr>
                <p:ph type="body" sz="quarter" idx="23"/>
              </p:nvPr>
            </p:nvSpPr>
            <p:spPr>
              <a:xfrm>
                <a:off x="0" y="1600200"/>
                <a:ext cx="9144000" cy="4350431"/>
              </a:xfrm>
              <a:blipFill>
                <a:blip r:embed="rId2"/>
                <a:stretch>
                  <a:fillRect l="-1333" t="-1403" b="-3927"/>
                </a:stretch>
              </a:blipFill>
            </p:spPr>
            <p:txBody>
              <a:bodyPr/>
              <a:lstStyle/>
              <a:p>
                <a:r>
                  <a:rPr lang="en-US">
                    <a:noFill/>
                  </a:rPr>
                  <a:t> </a:t>
                </a:r>
              </a:p>
            </p:txBody>
          </p:sp>
        </mc:Fallback>
      </mc:AlternateContent>
    </p:spTree>
    <p:extLst>
      <p:ext uri="{BB962C8B-B14F-4D97-AF65-F5344CB8AC3E}">
        <p14:creationId xmlns:p14="http://schemas.microsoft.com/office/powerpoint/2010/main" val="8985913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itle 26"/>
          <p:cNvSpPr>
            <a:spLocks noGrp="1"/>
          </p:cNvSpPr>
          <p:nvPr>
            <p:ph type="title"/>
          </p:nvPr>
        </p:nvSpPr>
        <p:spPr>
          <a:xfrm>
            <a:off x="228600" y="10633"/>
            <a:ext cx="8966372" cy="446567"/>
          </a:xfrm>
        </p:spPr>
        <p:txBody>
          <a:bodyPr/>
          <a:lstStyle/>
          <a:p>
            <a:pPr>
              <a:tabLst>
                <a:tab pos="1195388" algn="l"/>
              </a:tabLst>
            </a:pPr>
            <a:r>
              <a:rPr lang="en-US" dirty="0">
                <a:solidFill>
                  <a:schemeClr val="bg1">
                    <a:lumMod val="95000"/>
                  </a:schemeClr>
                </a:solidFill>
              </a:rPr>
              <a:t>20.1	</a:t>
            </a:r>
            <a:r>
              <a:rPr lang="en-US" dirty="0">
                <a:solidFill>
                  <a:srgbClr val="CE171F"/>
                </a:solidFill>
                <a:latin typeface="Calibri"/>
              </a:rPr>
              <a:t>Nuclei and Nuclear Reactions (1) </a:t>
            </a:r>
            <a:endParaRPr lang="en-US" dirty="0">
              <a:solidFill>
                <a:srgbClr val="CE171F"/>
              </a:solidFill>
            </a:endParaRPr>
          </a:p>
        </p:txBody>
      </p:sp>
      <p:sp>
        <p:nvSpPr>
          <p:cNvPr id="35" name="Text Placeholder 34"/>
          <p:cNvSpPr>
            <a:spLocks noGrp="1"/>
          </p:cNvSpPr>
          <p:nvPr>
            <p:ph type="body" sz="quarter" idx="22"/>
          </p:nvPr>
        </p:nvSpPr>
        <p:spPr>
          <a:xfrm>
            <a:off x="-16329" y="1066800"/>
            <a:ext cx="9166786" cy="419101"/>
          </a:xfrm>
        </p:spPr>
        <p:txBody>
          <a:bodyPr/>
          <a:lstStyle/>
          <a:p>
            <a:pPr defTabSz="850900"/>
            <a:r>
              <a:rPr lang="en-US" dirty="0">
                <a:latin typeface="Calibri"/>
              </a:rPr>
              <a:t>Nuclei and Nuclear Reactions</a:t>
            </a:r>
          </a:p>
        </p:txBody>
      </p:sp>
      <p:sp>
        <p:nvSpPr>
          <p:cNvPr id="36" name="Text Placeholder 35"/>
          <p:cNvSpPr>
            <a:spLocks noGrp="1"/>
          </p:cNvSpPr>
          <p:nvPr>
            <p:ph type="body" sz="quarter" idx="23"/>
          </p:nvPr>
        </p:nvSpPr>
        <p:spPr>
          <a:xfrm>
            <a:off x="0" y="1676400"/>
            <a:ext cx="9103203" cy="3084731"/>
          </a:xfrm>
        </p:spPr>
        <p:txBody>
          <a:bodyPr/>
          <a:lstStyle/>
          <a:p>
            <a:pPr>
              <a:spcBef>
                <a:spcPts val="0"/>
              </a:spcBef>
              <a:spcAft>
                <a:spcPts val="3300"/>
              </a:spcAft>
            </a:pPr>
            <a:r>
              <a:rPr lang="en-US" dirty="0"/>
              <a:t>All nuclei contain protons and neutrons.</a:t>
            </a:r>
          </a:p>
          <a:p>
            <a:pPr>
              <a:spcBef>
                <a:spcPts val="0"/>
              </a:spcBef>
              <a:spcAft>
                <a:spcPts val="3300"/>
              </a:spcAft>
            </a:pPr>
            <a:r>
              <a:rPr lang="en-US" b="1" i="1" dirty="0"/>
              <a:t>Radioactivity</a:t>
            </a:r>
            <a:r>
              <a:rPr lang="en-US" i="1" dirty="0"/>
              <a:t> </a:t>
            </a:r>
            <a:r>
              <a:rPr lang="en-US" dirty="0"/>
              <a:t>is the spontaneous emission of particles or electromagnetic radiation from unstable nuclei.</a:t>
            </a:r>
            <a:endParaRPr lang="en-US" b="1" i="1" dirty="0"/>
          </a:p>
          <a:p>
            <a:pPr>
              <a:spcBef>
                <a:spcPts val="0"/>
              </a:spcBef>
            </a:pPr>
            <a:r>
              <a:rPr lang="en-US" dirty="0"/>
              <a:t>All elements having an atomic number &gt; 83 are unstable and radioactive.</a:t>
            </a:r>
          </a:p>
        </p:txBody>
      </p:sp>
      <p:sp>
        <p:nvSpPr>
          <p:cNvPr id="37" name="Text Placeholder 36"/>
          <p:cNvSpPr>
            <a:spLocks noGrp="1"/>
          </p:cNvSpPr>
          <p:nvPr>
            <p:ph type="body" sz="quarter" idx="24"/>
          </p:nvPr>
        </p:nvSpPr>
        <p:spPr>
          <a:xfrm>
            <a:off x="2696" y="5029200"/>
            <a:ext cx="9147761" cy="1143000"/>
          </a:xfrm>
        </p:spPr>
        <p:txBody>
          <a:bodyPr/>
          <a:lstStyle/>
          <a:p>
            <a:pPr>
              <a:spcBef>
                <a:spcPts val="0"/>
              </a:spcBef>
            </a:pPr>
            <a:r>
              <a:rPr lang="en-US" b="1" i="1" dirty="0"/>
              <a:t>Nuclear transmutation </a:t>
            </a:r>
            <a:r>
              <a:rPr lang="en-US" dirty="0"/>
              <a:t>results from the bombardment of nuclei by neutrons, protons, or other nuclei. </a:t>
            </a:r>
          </a:p>
        </p:txBody>
      </p:sp>
    </p:spTree>
    <p:extLst>
      <p:ext uri="{BB962C8B-B14F-4D97-AF65-F5344CB8AC3E}">
        <p14:creationId xmlns:p14="http://schemas.microsoft.com/office/powerpoint/2010/main" val="18574514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35085" y="0"/>
            <a:ext cx="8908915" cy="495300"/>
          </a:xfrm>
        </p:spPr>
        <p:txBody>
          <a:bodyPr/>
          <a:lstStyle/>
          <a:p>
            <a:r>
              <a:rPr lang="en-US" dirty="0">
                <a:solidFill>
                  <a:schemeClr val="bg1">
                    <a:lumMod val="95000"/>
                  </a:schemeClr>
                </a:solidFill>
              </a:rPr>
              <a:t>20.3	</a:t>
            </a:r>
            <a:r>
              <a:rPr lang="en-US" dirty="0">
                <a:solidFill>
                  <a:srgbClr val="CE171F"/>
                </a:solidFill>
                <a:latin typeface="Calibri"/>
              </a:rPr>
              <a:t>Natural Radioactivity (2)</a:t>
            </a:r>
            <a:endParaRPr lang="en-US" dirty="0">
              <a:solidFill>
                <a:srgbClr val="CE171F"/>
              </a:solidFill>
            </a:endParaRPr>
          </a:p>
        </p:txBody>
      </p:sp>
      <p:sp>
        <p:nvSpPr>
          <p:cNvPr id="20" name="Text Placeholder 19"/>
          <p:cNvSpPr>
            <a:spLocks noGrp="1"/>
          </p:cNvSpPr>
          <p:nvPr>
            <p:ph type="body" sz="quarter" idx="22"/>
          </p:nvPr>
        </p:nvSpPr>
        <p:spPr>
          <a:xfrm>
            <a:off x="0" y="1091801"/>
            <a:ext cx="4696692" cy="457200"/>
          </a:xfrm>
        </p:spPr>
        <p:txBody>
          <a:bodyPr/>
          <a:lstStyle/>
          <a:p>
            <a:r>
              <a:rPr lang="en-US" dirty="0">
                <a:latin typeface="Calibri"/>
              </a:rPr>
              <a:t>Kinetics of Radioactive Decay </a:t>
            </a:r>
          </a:p>
        </p:txBody>
      </p:sp>
      <p:sp>
        <p:nvSpPr>
          <p:cNvPr id="21" name="Text Placeholder 20"/>
          <p:cNvSpPr>
            <a:spLocks noGrp="1"/>
          </p:cNvSpPr>
          <p:nvPr>
            <p:ph type="body" sz="quarter" idx="23"/>
          </p:nvPr>
        </p:nvSpPr>
        <p:spPr>
          <a:xfrm>
            <a:off x="0" y="1981200"/>
            <a:ext cx="4696692" cy="3359831"/>
          </a:xfrm>
        </p:spPr>
        <p:txBody>
          <a:bodyPr/>
          <a:lstStyle/>
          <a:p>
            <a:pPr>
              <a:spcBef>
                <a:spcPts val="0"/>
              </a:spcBef>
              <a:spcAft>
                <a:spcPts val="3300"/>
              </a:spcAft>
            </a:pPr>
            <a:r>
              <a:rPr lang="en-US" dirty="0"/>
              <a:t>A </a:t>
            </a:r>
            <a:r>
              <a:rPr lang="en-US" b="1" i="1" dirty="0"/>
              <a:t>radioactive decay series </a:t>
            </a:r>
            <a:r>
              <a:rPr lang="en-US" dirty="0"/>
              <a:t>is a </a:t>
            </a:r>
            <a:r>
              <a:rPr lang="en-US" i="1" dirty="0"/>
              <a:t>sequence </a:t>
            </a:r>
            <a:r>
              <a:rPr lang="en-US" dirty="0"/>
              <a:t>of nuclear reactions that ultimately result in the formation of a stable isotope.</a:t>
            </a:r>
          </a:p>
          <a:p>
            <a:pPr>
              <a:spcBef>
                <a:spcPts val="0"/>
              </a:spcBef>
              <a:spcAft>
                <a:spcPts val="2800"/>
              </a:spcAft>
            </a:pPr>
            <a:r>
              <a:rPr lang="en-US" dirty="0"/>
              <a:t>Here is the </a:t>
            </a:r>
            <a:r>
              <a:rPr lang="en-US" i="1" dirty="0"/>
              <a:t>uranium decay series</a:t>
            </a:r>
            <a:r>
              <a:rPr lang="en-US" dirty="0"/>
              <a:t>:</a:t>
            </a:r>
            <a:r>
              <a:rPr lang="en-US" i="1" dirty="0"/>
              <a:t> </a:t>
            </a:r>
            <a:endParaRPr lang="en-US" dirty="0"/>
          </a:p>
        </p:txBody>
      </p:sp>
      <p:pic>
        <p:nvPicPr>
          <p:cNvPr id="14" name="Picture 3" descr="The decay series for uranium involves over 14 steps. Many alpha and beta particles are emitted in this process. "/>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6019799" y="529058"/>
            <a:ext cx="1933575" cy="5759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3027559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35085" y="0"/>
            <a:ext cx="8898499" cy="495300"/>
          </a:xfrm>
        </p:spPr>
        <p:txBody>
          <a:bodyPr/>
          <a:lstStyle/>
          <a:p>
            <a:r>
              <a:rPr lang="en-US" dirty="0">
                <a:solidFill>
                  <a:schemeClr val="bg1">
                    <a:lumMod val="95000"/>
                  </a:schemeClr>
                </a:solidFill>
              </a:rPr>
              <a:t>20.3</a:t>
            </a:r>
            <a:r>
              <a:rPr lang="en-US" dirty="0"/>
              <a:t>	</a:t>
            </a:r>
            <a:r>
              <a:rPr lang="en-US" dirty="0">
                <a:solidFill>
                  <a:srgbClr val="CE171F"/>
                </a:solidFill>
                <a:latin typeface="Calibri"/>
              </a:rPr>
              <a:t>Natural Radioactivity (3)</a:t>
            </a:r>
            <a:endParaRPr lang="en-US" dirty="0">
              <a:solidFill>
                <a:srgbClr val="CE171F"/>
              </a:solidFill>
            </a:endParaRPr>
          </a:p>
        </p:txBody>
      </p:sp>
      <p:sp>
        <p:nvSpPr>
          <p:cNvPr id="20" name="Text Placeholder 19"/>
          <p:cNvSpPr>
            <a:spLocks noGrp="1"/>
          </p:cNvSpPr>
          <p:nvPr>
            <p:ph type="body" sz="quarter" idx="22"/>
          </p:nvPr>
        </p:nvSpPr>
        <p:spPr>
          <a:xfrm>
            <a:off x="-2998" y="1099643"/>
            <a:ext cx="9136582" cy="457200"/>
          </a:xfrm>
        </p:spPr>
        <p:txBody>
          <a:bodyPr/>
          <a:lstStyle/>
          <a:p>
            <a:r>
              <a:rPr lang="en-US" dirty="0">
                <a:latin typeface="Calibri"/>
              </a:rPr>
              <a:t>Kinetics of Radioactive Decay </a:t>
            </a:r>
          </a:p>
        </p:txBody>
      </p:sp>
      <mc:AlternateContent xmlns:mc="http://schemas.openxmlformats.org/markup-compatibility/2006" xmlns:a14="http://schemas.microsoft.com/office/drawing/2010/main">
        <mc:Choice Requires="a14">
          <p:sp>
            <p:nvSpPr>
              <p:cNvPr id="21" name="Text Placeholder 20"/>
              <p:cNvSpPr>
                <a:spLocks noGrp="1"/>
              </p:cNvSpPr>
              <p:nvPr>
                <p:ph type="body" sz="quarter" idx="23"/>
              </p:nvPr>
            </p:nvSpPr>
            <p:spPr>
              <a:xfrm>
                <a:off x="0" y="1752600"/>
                <a:ext cx="9151418" cy="3239423"/>
              </a:xfrm>
            </p:spPr>
            <p:txBody>
              <a:bodyPr/>
              <a:lstStyle/>
              <a:p>
                <a:pPr>
                  <a:spcBef>
                    <a:spcPts val="0"/>
                  </a:spcBef>
                  <a:spcAft>
                    <a:spcPts val="3300"/>
                  </a:spcAft>
                </a:pPr>
                <a:r>
                  <a:rPr lang="en-US" dirty="0"/>
                  <a:t>It is important to balance the nuclear reaction for each step in a radioactive decay series. </a:t>
                </a:r>
              </a:p>
              <a:p>
                <a:pPr>
                  <a:spcBef>
                    <a:spcPts val="0"/>
                  </a:spcBef>
                </a:pPr>
                <a:r>
                  <a:rPr lang="en-US" dirty="0"/>
                  <a:t>For example, the first step in the uranium decay series is the decay of uranium-238 to thorium-234, with the emission of an </a:t>
                </a:r>
                <a:r>
                  <a:rPr lang="el-GR" i="1" dirty="0"/>
                  <a:t>α</a:t>
                </a:r>
                <a:r>
                  <a:rPr lang="en-US" i="1" dirty="0"/>
                  <a:t> </a:t>
                </a:r>
                <a:r>
                  <a:rPr lang="en-US" dirty="0"/>
                  <a:t>particle:</a:t>
                </a:r>
              </a:p>
              <a:p>
                <a:pPr>
                  <a:spcBef>
                    <a:spcPts val="0"/>
                  </a:spcBef>
                </a:pPr>
                <a14:m>
                  <m:oMathPara xmlns:m="http://schemas.openxmlformats.org/officeDocument/2006/math">
                    <m:oMathParaPr>
                      <m:jc m:val="centerGroup"/>
                    </m:oMathParaPr>
                    <m:oMath xmlns:m="http://schemas.openxmlformats.org/officeDocument/2006/math">
                      <m:sPre>
                        <m:sPrePr>
                          <m:ctrlPr>
                            <a:rPr lang="en-US" i="1" smtClean="0">
                              <a:latin typeface="Cambria Math" panose="02040503050406030204" pitchFamily="18" charset="0"/>
                            </a:rPr>
                          </m:ctrlPr>
                        </m:sPrePr>
                        <m:sub>
                          <m:r>
                            <a:rPr lang="en-US" b="0" i="1" smtClean="0">
                              <a:latin typeface="Cambria Math" panose="02040503050406030204" pitchFamily="18" charset="0"/>
                            </a:rPr>
                            <m:t>92</m:t>
                          </m:r>
                        </m:sub>
                        <m:sup>
                          <m:r>
                            <a:rPr lang="en-US" b="0" i="1" smtClean="0">
                              <a:latin typeface="Cambria Math" panose="02040503050406030204" pitchFamily="18" charset="0"/>
                            </a:rPr>
                            <m:t>238</m:t>
                          </m:r>
                        </m:sup>
                        <m:e>
                          <m:r>
                            <m:rPr>
                              <m:sty m:val="p"/>
                            </m:rPr>
                            <a:rPr lang="en-US" b="0" i="0" smtClean="0">
                              <a:latin typeface="Cambria Math" panose="02040503050406030204" pitchFamily="18" charset="0"/>
                            </a:rPr>
                            <m:t>U</m:t>
                          </m:r>
                        </m:e>
                      </m:sPre>
                      <m:r>
                        <a:rPr lang="en-US" i="1" smtClean="0">
                          <a:latin typeface="Cambria Math" panose="02040503050406030204" pitchFamily="18" charset="0"/>
                          <a:ea typeface="Cambria Math" panose="02040503050406030204" pitchFamily="18" charset="0"/>
                        </a:rPr>
                        <m:t>→</m:t>
                      </m:r>
                      <m:sPre>
                        <m:sPrePr>
                          <m:ctrlPr>
                            <a:rPr lang="en-US" i="1" smtClean="0">
                              <a:latin typeface="Cambria Math" panose="02040503050406030204" pitchFamily="18" charset="0"/>
                              <a:ea typeface="Cambria Math" panose="02040503050406030204" pitchFamily="18" charset="0"/>
                            </a:rPr>
                          </m:ctrlPr>
                        </m:sPrePr>
                        <m:sub>
                          <m:r>
                            <a:rPr lang="en-US" b="0" i="1" smtClean="0">
                              <a:latin typeface="Cambria Math" panose="02040503050406030204" pitchFamily="18" charset="0"/>
                              <a:ea typeface="Cambria Math" panose="02040503050406030204" pitchFamily="18" charset="0"/>
                            </a:rPr>
                            <m:t>90</m:t>
                          </m:r>
                        </m:sub>
                        <m:sup>
                          <m:r>
                            <a:rPr lang="en-US" b="0" i="1" smtClean="0">
                              <a:latin typeface="Cambria Math" panose="02040503050406030204" pitchFamily="18" charset="0"/>
                            </a:rPr>
                            <m:t>234</m:t>
                          </m:r>
                        </m:sup>
                        <m:e>
                          <m:r>
                            <m:rPr>
                              <m:sty m:val="p"/>
                            </m:rPr>
                            <a:rPr lang="en-US" b="0" i="0" smtClean="0">
                              <a:latin typeface="Cambria Math" panose="02040503050406030204" pitchFamily="18" charset="0"/>
                            </a:rPr>
                            <m:t>Th</m:t>
                          </m:r>
                        </m:e>
                      </m:sPre>
                      <m:r>
                        <a:rPr lang="en-US" i="1" smtClean="0">
                          <a:latin typeface="Cambria Math" panose="02040503050406030204" pitchFamily="18" charset="0"/>
                          <a:ea typeface="Cambria Math" panose="02040503050406030204" pitchFamily="18" charset="0"/>
                        </a:rPr>
                        <m:t>+</m:t>
                      </m:r>
                      <m:sPre>
                        <m:sPrePr>
                          <m:ctrlPr>
                            <a:rPr lang="en-US" i="1" smtClean="0">
                              <a:latin typeface="Cambria Math" panose="02040503050406030204" pitchFamily="18" charset="0"/>
                              <a:ea typeface="Cambria Math" panose="02040503050406030204" pitchFamily="18" charset="0"/>
                            </a:rPr>
                          </m:ctrlPr>
                        </m:sPrePr>
                        <m:sub>
                          <m:r>
                            <a:rPr lang="en-US" b="0" i="1" smtClean="0">
                              <a:latin typeface="Cambria Math" panose="02040503050406030204" pitchFamily="18" charset="0"/>
                              <a:ea typeface="Cambria Math" panose="02040503050406030204" pitchFamily="18" charset="0"/>
                            </a:rPr>
                            <m:t>2</m:t>
                          </m:r>
                        </m:sub>
                        <m:sup>
                          <m:r>
                            <a:rPr lang="en-US" b="0" i="1" smtClean="0">
                              <a:latin typeface="Cambria Math" panose="02040503050406030204" pitchFamily="18" charset="0"/>
                            </a:rPr>
                            <m:t>4</m:t>
                          </m:r>
                        </m:sup>
                        <m:e>
                          <m:r>
                            <a:rPr lang="en-US" i="1">
                              <a:latin typeface="Cambria Math" panose="02040503050406030204" pitchFamily="18" charset="0"/>
                              <a:ea typeface="Cambria Math" panose="02040503050406030204" pitchFamily="18" charset="0"/>
                            </a:rPr>
                            <m:t>𝛼</m:t>
                          </m:r>
                          <m:r>
                            <m:rPr>
                              <m:nor/>
                            </m:rPr>
                            <a:rPr lang="en-US" dirty="0"/>
                            <m:t> </m:t>
                          </m:r>
                        </m:e>
                      </m:sPre>
                    </m:oMath>
                  </m:oMathPara>
                </a14:m>
                <a:endParaRPr lang="en-US" dirty="0"/>
              </a:p>
            </p:txBody>
          </p:sp>
        </mc:Choice>
        <mc:Fallback xmlns="">
          <p:sp>
            <p:nvSpPr>
              <p:cNvPr id="21" name="Text Placeholder 20"/>
              <p:cNvSpPr>
                <a:spLocks noGrp="1" noRot="1" noChangeAspect="1" noMove="1" noResize="1" noEditPoints="1" noAdjustHandles="1" noChangeArrowheads="1" noChangeShapeType="1" noTextEdit="1"/>
              </p:cNvSpPr>
              <p:nvPr>
                <p:ph type="body" sz="quarter" idx="23"/>
              </p:nvPr>
            </p:nvSpPr>
            <p:spPr>
              <a:xfrm>
                <a:off x="0" y="1752600"/>
                <a:ext cx="9151418" cy="3239423"/>
              </a:xfrm>
              <a:blipFill>
                <a:blip r:embed="rId2"/>
                <a:stretch>
                  <a:fillRect l="-1332" t="-1883" r="-173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2" name="Text Placeholder 21"/>
              <p:cNvSpPr>
                <a:spLocks noGrp="1"/>
              </p:cNvSpPr>
              <p:nvPr>
                <p:ph type="body" sz="quarter" idx="24"/>
              </p:nvPr>
            </p:nvSpPr>
            <p:spPr>
              <a:xfrm>
                <a:off x="0" y="5308832"/>
                <a:ext cx="9144000" cy="1143000"/>
              </a:xfrm>
            </p:spPr>
            <p:txBody>
              <a:bodyPr/>
              <a:lstStyle/>
              <a:p>
                <a:pPr>
                  <a:spcBef>
                    <a:spcPts val="0"/>
                  </a:spcBef>
                  <a:spcAft>
                    <a:spcPts val="1500"/>
                  </a:spcAft>
                </a:pPr>
                <a:r>
                  <a:rPr lang="en-US" dirty="0"/>
                  <a:t>The next step is represented by</a:t>
                </a:r>
              </a:p>
              <a:p>
                <a:pPr algn="ctr">
                  <a:spcBef>
                    <a:spcPts val="0"/>
                  </a:spcBef>
                </a:pPr>
                <a14:m>
                  <m:oMath xmlns:m="http://schemas.openxmlformats.org/officeDocument/2006/math">
                    <m:sPre>
                      <m:sPrePr>
                        <m:ctrlPr>
                          <a:rPr lang="en-US" i="1" smtClean="0">
                            <a:latin typeface="Cambria Math" panose="02040503050406030204" pitchFamily="18" charset="0"/>
                          </a:rPr>
                        </m:ctrlPr>
                      </m:sPrePr>
                      <m:sub>
                        <m:r>
                          <a:rPr lang="en-US" b="0" i="1" smtClean="0">
                            <a:latin typeface="Cambria Math" panose="02040503050406030204" pitchFamily="18" charset="0"/>
                          </a:rPr>
                          <m:t>90</m:t>
                        </m:r>
                      </m:sub>
                      <m:sup>
                        <m:r>
                          <a:rPr lang="en-US" b="0" i="1" smtClean="0">
                            <a:latin typeface="Cambria Math" panose="02040503050406030204" pitchFamily="18" charset="0"/>
                          </a:rPr>
                          <m:t>234</m:t>
                        </m:r>
                      </m:sup>
                      <m:e>
                        <m:r>
                          <m:rPr>
                            <m:sty m:val="p"/>
                          </m:rPr>
                          <a:rPr lang="en-US" b="0" i="0" smtClean="0">
                            <a:latin typeface="Cambria Math" panose="02040503050406030204" pitchFamily="18" charset="0"/>
                          </a:rPr>
                          <m:t>Th</m:t>
                        </m:r>
                        <m:r>
                          <a:rPr lang="en-US" b="0" i="1" smtClean="0">
                            <a:latin typeface="Cambria Math" panose="02040503050406030204" pitchFamily="18" charset="0"/>
                            <a:ea typeface="Cambria Math" panose="02040503050406030204" pitchFamily="18" charset="0"/>
                          </a:rPr>
                          <m:t>→</m:t>
                        </m:r>
                        <m:sPre>
                          <m:sPrePr>
                            <m:ctrlPr>
                              <a:rPr lang="en-US" b="0" i="1" smtClean="0">
                                <a:latin typeface="Cambria Math" panose="02040503050406030204" pitchFamily="18" charset="0"/>
                                <a:ea typeface="Cambria Math" panose="02040503050406030204" pitchFamily="18" charset="0"/>
                              </a:rPr>
                            </m:ctrlPr>
                          </m:sPrePr>
                          <m:sub>
                            <m:r>
                              <a:rPr lang="en-US" b="0" i="1" smtClean="0">
                                <a:latin typeface="Cambria Math" panose="02040503050406030204" pitchFamily="18" charset="0"/>
                                <a:ea typeface="Cambria Math" panose="02040503050406030204" pitchFamily="18" charset="0"/>
                              </a:rPr>
                              <m:t>91</m:t>
                            </m:r>
                          </m:sub>
                          <m:sup>
                            <m:r>
                              <a:rPr lang="en-US" b="0" i="1" smtClean="0">
                                <a:latin typeface="Cambria Math" panose="02040503050406030204" pitchFamily="18" charset="0"/>
                              </a:rPr>
                              <m:t>234</m:t>
                            </m:r>
                          </m:sup>
                          <m:e>
                            <m:r>
                              <m:rPr>
                                <m:sty m:val="p"/>
                              </m:rPr>
                              <a:rPr lang="en-US" b="0" i="0" smtClean="0">
                                <a:latin typeface="Cambria Math" panose="02040503050406030204" pitchFamily="18" charset="0"/>
                              </a:rPr>
                              <m:t>Pa</m:t>
                            </m:r>
                          </m:e>
                        </m:sPre>
                      </m:e>
                    </m:sPre>
                    <m:r>
                      <a:rPr lang="en-US" i="1" smtClean="0">
                        <a:latin typeface="Cambria Math" panose="02040503050406030204" pitchFamily="18" charset="0"/>
                        <a:ea typeface="Cambria Math" panose="02040503050406030204" pitchFamily="18" charset="0"/>
                      </a:rPr>
                      <m:t>+</m:t>
                    </m:r>
                    <m:sPre>
                      <m:sPrePr>
                        <m:ctrlPr>
                          <a:rPr lang="en-US" i="1" smtClean="0">
                            <a:latin typeface="Cambria Math" panose="02040503050406030204" pitchFamily="18" charset="0"/>
                            <a:ea typeface="Cambria Math" panose="02040503050406030204" pitchFamily="18" charset="0"/>
                          </a:rPr>
                        </m:ctrlPr>
                      </m:sPrePr>
                      <m:sub>
                        <m:r>
                          <a:rPr lang="en-US" b="0" i="1" smtClean="0">
                            <a:latin typeface="Cambria Math" panose="02040503050406030204" pitchFamily="18" charset="0"/>
                            <a:ea typeface="Cambria Math" panose="02040503050406030204" pitchFamily="18" charset="0"/>
                          </a:rPr>
                          <m:t>−1</m:t>
                        </m:r>
                      </m:sub>
                      <m:sup>
                        <m:r>
                          <a:rPr lang="en-US" b="0" i="1" smtClean="0">
                            <a:latin typeface="Cambria Math" panose="02040503050406030204" pitchFamily="18" charset="0"/>
                          </a:rPr>
                          <m:t>0</m:t>
                        </m:r>
                      </m:sup>
                      <m:e>
                        <m:r>
                          <a:rPr lang="en-US" b="0" i="1" smtClean="0">
                            <a:latin typeface="Cambria Math" panose="02040503050406030204" pitchFamily="18" charset="0"/>
                            <a:ea typeface="Cambria Math" panose="02040503050406030204" pitchFamily="18" charset="0"/>
                          </a:rPr>
                          <m:t>𝛽</m:t>
                        </m:r>
                      </m:e>
                    </m:sPre>
                  </m:oMath>
                </a14:m>
                <a:r>
                  <a:rPr lang="en-US" dirty="0"/>
                  <a:t> </a:t>
                </a:r>
              </a:p>
            </p:txBody>
          </p:sp>
        </mc:Choice>
        <mc:Fallback xmlns="">
          <p:sp>
            <p:nvSpPr>
              <p:cNvPr id="22" name="Text Placeholder 21"/>
              <p:cNvSpPr>
                <a:spLocks noGrp="1" noRot="1" noChangeAspect="1" noMove="1" noResize="1" noEditPoints="1" noAdjustHandles="1" noChangeArrowheads="1" noChangeShapeType="1" noTextEdit="1"/>
              </p:cNvSpPr>
              <p:nvPr>
                <p:ph type="body" sz="quarter" idx="24"/>
              </p:nvPr>
            </p:nvSpPr>
            <p:spPr>
              <a:xfrm>
                <a:off x="0" y="5308832"/>
                <a:ext cx="9144000" cy="1143000"/>
              </a:xfrm>
              <a:blipFill>
                <a:blip r:embed="rId3"/>
                <a:stretch>
                  <a:fillRect l="-1333" t="-5348"/>
                </a:stretch>
              </a:blipFill>
            </p:spPr>
            <p:txBody>
              <a:bodyPr/>
              <a:lstStyle/>
              <a:p>
                <a:r>
                  <a:rPr lang="en-US">
                    <a:noFill/>
                  </a:rPr>
                  <a:t> </a:t>
                </a:r>
              </a:p>
            </p:txBody>
          </p:sp>
        </mc:Fallback>
      </mc:AlternateContent>
    </p:spTree>
    <p:extLst>
      <p:ext uri="{BB962C8B-B14F-4D97-AF65-F5344CB8AC3E}">
        <p14:creationId xmlns:p14="http://schemas.microsoft.com/office/powerpoint/2010/main" val="408095545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35085" y="0"/>
            <a:ext cx="8912961" cy="495300"/>
          </a:xfrm>
        </p:spPr>
        <p:txBody>
          <a:bodyPr/>
          <a:lstStyle/>
          <a:p>
            <a:r>
              <a:rPr lang="en-US" dirty="0">
                <a:solidFill>
                  <a:schemeClr val="bg1">
                    <a:lumMod val="95000"/>
                  </a:schemeClr>
                </a:solidFill>
              </a:rPr>
              <a:t>20.3</a:t>
            </a:r>
            <a:r>
              <a:rPr lang="en-US" dirty="0"/>
              <a:t>	</a:t>
            </a:r>
            <a:r>
              <a:rPr lang="en-US" dirty="0">
                <a:solidFill>
                  <a:srgbClr val="CE171F"/>
                </a:solidFill>
                <a:latin typeface="Calibri"/>
              </a:rPr>
              <a:t>Natural Radioactivity (4)</a:t>
            </a:r>
            <a:endParaRPr lang="en-US" dirty="0">
              <a:solidFill>
                <a:srgbClr val="CE171F"/>
              </a:solidFill>
            </a:endParaRPr>
          </a:p>
        </p:txBody>
      </p:sp>
      <p:sp>
        <p:nvSpPr>
          <p:cNvPr id="19" name="Text Placeholder 18"/>
          <p:cNvSpPr>
            <a:spLocks noGrp="1"/>
          </p:cNvSpPr>
          <p:nvPr>
            <p:ph type="body" sz="quarter" idx="22"/>
          </p:nvPr>
        </p:nvSpPr>
        <p:spPr>
          <a:xfrm>
            <a:off x="-6241" y="1099643"/>
            <a:ext cx="9144000" cy="457200"/>
          </a:xfrm>
        </p:spPr>
        <p:txBody>
          <a:bodyPr/>
          <a:lstStyle/>
          <a:p>
            <a:r>
              <a:rPr lang="en-US" dirty="0">
                <a:latin typeface="Calibri"/>
              </a:rPr>
              <a:t>Kinetics of Radioactive Decay </a:t>
            </a:r>
          </a:p>
        </p:txBody>
      </p:sp>
      <mc:AlternateContent xmlns:mc="http://schemas.openxmlformats.org/markup-compatibility/2006" xmlns:a14="http://schemas.microsoft.com/office/drawing/2010/main">
        <mc:Choice Requires="a14">
          <p:sp>
            <p:nvSpPr>
              <p:cNvPr id="20" name="Text Placeholder 19"/>
              <p:cNvSpPr>
                <a:spLocks noGrp="1"/>
              </p:cNvSpPr>
              <p:nvPr>
                <p:ph type="body" sz="quarter" idx="23"/>
              </p:nvPr>
            </p:nvSpPr>
            <p:spPr>
              <a:xfrm>
                <a:off x="0" y="1676400"/>
                <a:ext cx="9144000" cy="4350431"/>
              </a:xfrm>
            </p:spPr>
            <p:txBody>
              <a:bodyPr/>
              <a:lstStyle/>
              <a:p>
                <a:pPr>
                  <a:spcBef>
                    <a:spcPts val="0"/>
                  </a:spcBef>
                  <a:spcAft>
                    <a:spcPts val="3300"/>
                  </a:spcAft>
                </a:pPr>
                <a:r>
                  <a:rPr lang="en-US" dirty="0"/>
                  <a:t>In radioactive decay steps, the beginning radioactive isotope is called the </a:t>
                </a:r>
                <a:r>
                  <a:rPr lang="en-US" i="1" dirty="0"/>
                  <a:t>parent </a:t>
                </a:r>
                <a:r>
                  <a:rPr lang="en-US" dirty="0"/>
                  <a:t>and the product isotope is called the </a:t>
                </a:r>
                <a:r>
                  <a:rPr lang="en-US" i="1" dirty="0"/>
                  <a:t>daughter.</a:t>
                </a:r>
              </a:p>
              <a:p>
                <a:pPr>
                  <a:spcBef>
                    <a:spcPts val="0"/>
                  </a:spcBef>
                  <a:spcAft>
                    <a:spcPts val="3300"/>
                  </a:spcAft>
                </a:pPr>
                <a:r>
                  <a:rPr lang="en-US" dirty="0"/>
                  <a:t>In the first step of the uranium decay series:</a:t>
                </a:r>
                <a:endParaRPr lang="en-US" i="1" dirty="0"/>
              </a:p>
              <a:p>
                <a:pPr algn="ctr">
                  <a:spcBef>
                    <a:spcPts val="0"/>
                  </a:spcBef>
                  <a:spcAft>
                    <a:spcPts val="3300"/>
                  </a:spcAft>
                </a:pPr>
                <a14:m>
                  <m:oMath xmlns:m="http://schemas.openxmlformats.org/officeDocument/2006/math">
                    <m:sPre>
                      <m:sPrePr>
                        <m:ctrlPr>
                          <a:rPr lang="en-US" i="1">
                            <a:latin typeface="Cambria Math" panose="02040503050406030204" pitchFamily="18" charset="0"/>
                          </a:rPr>
                        </m:ctrlPr>
                      </m:sPrePr>
                      <m:sub>
                        <m:r>
                          <a:rPr lang="en-US" i="1">
                            <a:latin typeface="Cambria Math"/>
                          </a:rPr>
                          <m:t>92</m:t>
                        </m:r>
                      </m:sub>
                      <m:sup>
                        <m:r>
                          <a:rPr lang="en-US" i="1">
                            <a:latin typeface="Cambria Math"/>
                          </a:rPr>
                          <m:t>238</m:t>
                        </m:r>
                      </m:sup>
                      <m:e>
                        <m:r>
                          <m:rPr>
                            <m:sty m:val="p"/>
                          </m:rPr>
                          <a:rPr lang="en-US">
                            <a:latin typeface="Cambria Math"/>
                          </a:rPr>
                          <m:t>U</m:t>
                        </m:r>
                      </m:e>
                    </m:sPre>
                  </m:oMath>
                </a14:m>
                <a:r>
                  <a:rPr lang="en-US" dirty="0"/>
                  <a:t> is the parent</a:t>
                </a:r>
              </a:p>
              <a:p>
                <a:pPr algn="ctr">
                  <a:spcBef>
                    <a:spcPts val="0"/>
                  </a:spcBef>
                  <a:spcAft>
                    <a:spcPts val="2800"/>
                  </a:spcAft>
                </a:pPr>
                <a14:m>
                  <m:oMath xmlns:m="http://schemas.openxmlformats.org/officeDocument/2006/math">
                    <m:sPre>
                      <m:sPrePr>
                        <m:ctrlPr>
                          <a:rPr lang="en-US" i="1">
                            <a:latin typeface="Cambria Math" panose="02040503050406030204" pitchFamily="18" charset="0"/>
                          </a:rPr>
                        </m:ctrlPr>
                      </m:sPrePr>
                      <m:sub>
                        <m:r>
                          <a:rPr lang="en-US" i="1">
                            <a:latin typeface="Cambria Math"/>
                          </a:rPr>
                          <m:t>92</m:t>
                        </m:r>
                      </m:sub>
                      <m:sup>
                        <m:r>
                          <a:rPr lang="en-US" i="1">
                            <a:latin typeface="Cambria Math"/>
                          </a:rPr>
                          <m:t>234</m:t>
                        </m:r>
                      </m:sup>
                      <m:e>
                        <m:r>
                          <m:rPr>
                            <m:sty m:val="p"/>
                          </m:rPr>
                          <a:rPr lang="en-US">
                            <a:latin typeface="Cambria Math"/>
                          </a:rPr>
                          <m:t>Th</m:t>
                        </m:r>
                      </m:e>
                    </m:sPre>
                    <m:r>
                      <a:rPr lang="en-US" i="1">
                        <a:latin typeface="Cambria Math"/>
                      </a:rPr>
                      <m:t> </m:t>
                    </m:r>
                  </m:oMath>
                </a14:m>
                <a:r>
                  <a:rPr lang="en-US" dirty="0"/>
                  <a:t>is the daughter</a:t>
                </a:r>
              </a:p>
            </p:txBody>
          </p:sp>
        </mc:Choice>
        <mc:Fallback xmlns="">
          <p:sp>
            <p:nvSpPr>
              <p:cNvPr id="20" name="Text Placeholder 19"/>
              <p:cNvSpPr>
                <a:spLocks noGrp="1" noRot="1" noChangeAspect="1" noMove="1" noResize="1" noEditPoints="1" noAdjustHandles="1" noChangeArrowheads="1" noChangeShapeType="1" noTextEdit="1"/>
              </p:cNvSpPr>
              <p:nvPr>
                <p:ph type="body" sz="quarter" idx="23"/>
              </p:nvPr>
            </p:nvSpPr>
            <p:spPr>
              <a:xfrm>
                <a:off x="0" y="1676400"/>
                <a:ext cx="9144000" cy="4350431"/>
              </a:xfrm>
              <a:blipFill>
                <a:blip r:embed="rId2"/>
                <a:stretch>
                  <a:fillRect l="-1333" t="-1261"/>
                </a:stretch>
              </a:blipFill>
            </p:spPr>
            <p:txBody>
              <a:bodyPr/>
              <a:lstStyle/>
              <a:p>
                <a:r>
                  <a:rPr lang="en-US">
                    <a:noFill/>
                  </a:rPr>
                  <a:t> </a:t>
                </a:r>
              </a:p>
            </p:txBody>
          </p:sp>
        </mc:Fallback>
      </mc:AlternateContent>
    </p:spTree>
    <p:extLst>
      <p:ext uri="{BB962C8B-B14F-4D97-AF65-F5344CB8AC3E}">
        <p14:creationId xmlns:p14="http://schemas.microsoft.com/office/powerpoint/2010/main" val="380083484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35085" y="0"/>
            <a:ext cx="8898499" cy="495300"/>
          </a:xfrm>
        </p:spPr>
        <p:txBody>
          <a:bodyPr/>
          <a:lstStyle/>
          <a:p>
            <a:r>
              <a:rPr lang="en-US" dirty="0">
                <a:solidFill>
                  <a:schemeClr val="bg1">
                    <a:lumMod val="95000"/>
                  </a:schemeClr>
                </a:solidFill>
              </a:rPr>
              <a:t>20.3</a:t>
            </a:r>
            <a:r>
              <a:rPr lang="en-US" dirty="0"/>
              <a:t>	</a:t>
            </a:r>
            <a:r>
              <a:rPr lang="en-US" dirty="0">
                <a:solidFill>
                  <a:srgbClr val="CE171F"/>
                </a:solidFill>
                <a:latin typeface="Calibri"/>
              </a:rPr>
              <a:t>Natural Radioactivity (5)</a:t>
            </a:r>
            <a:endParaRPr lang="en-US" dirty="0">
              <a:solidFill>
                <a:srgbClr val="CE171F"/>
              </a:solidFill>
            </a:endParaRPr>
          </a:p>
        </p:txBody>
      </p:sp>
      <p:sp>
        <p:nvSpPr>
          <p:cNvPr id="20" name="Text Placeholder 19"/>
          <p:cNvSpPr>
            <a:spLocks noGrp="1"/>
          </p:cNvSpPr>
          <p:nvPr>
            <p:ph type="body" sz="quarter" idx="22"/>
          </p:nvPr>
        </p:nvSpPr>
        <p:spPr>
          <a:xfrm>
            <a:off x="6926" y="1106341"/>
            <a:ext cx="9137073" cy="457200"/>
          </a:xfrm>
        </p:spPr>
        <p:txBody>
          <a:bodyPr/>
          <a:lstStyle/>
          <a:p>
            <a:r>
              <a:rPr lang="en-US" dirty="0">
                <a:latin typeface="Calibri"/>
              </a:rPr>
              <a:t>Kinetics of Radioactive Decay </a:t>
            </a:r>
          </a:p>
        </p:txBody>
      </p:sp>
      <mc:AlternateContent xmlns:mc="http://schemas.openxmlformats.org/markup-compatibility/2006" xmlns:a14="http://schemas.microsoft.com/office/drawing/2010/main">
        <mc:Choice Requires="a14">
          <p:sp>
            <p:nvSpPr>
              <p:cNvPr id="21" name="Text Placeholder 20"/>
              <p:cNvSpPr>
                <a:spLocks noGrp="1"/>
              </p:cNvSpPr>
              <p:nvPr>
                <p:ph type="body" sz="quarter" idx="23"/>
              </p:nvPr>
            </p:nvSpPr>
            <p:spPr>
              <a:xfrm>
                <a:off x="0" y="1676400"/>
                <a:ext cx="8918398" cy="2226469"/>
              </a:xfrm>
            </p:spPr>
            <p:txBody>
              <a:bodyPr/>
              <a:lstStyle/>
              <a:p>
                <a:pPr>
                  <a:spcBef>
                    <a:spcPts val="0"/>
                  </a:spcBef>
                  <a:spcAft>
                    <a:spcPts val="3300"/>
                  </a:spcAft>
                </a:pPr>
                <a:r>
                  <a:rPr lang="en-US" dirty="0"/>
                  <a:t>All radioactive decays obey first-order kinetics.</a:t>
                </a:r>
              </a:p>
              <a:p>
                <a:pPr>
                  <a:spcBef>
                    <a:spcPts val="0"/>
                  </a:spcBef>
                  <a:spcAft>
                    <a:spcPts val="3300"/>
                  </a:spcAft>
                </a:pPr>
                <a:r>
                  <a:rPr lang="en-US" dirty="0"/>
                  <a:t>The rate of radioactive decay at any time </a:t>
                </a:r>
                <a:r>
                  <a:rPr lang="en-US" i="1" dirty="0"/>
                  <a:t>t </a:t>
                </a:r>
                <a:r>
                  <a:rPr lang="en-US" dirty="0"/>
                  <a:t>is given by</a:t>
                </a:r>
              </a:p>
              <a:p>
                <a:pPr algn="ctr">
                  <a:spcBef>
                    <a:spcPts val="0"/>
                  </a:spcBef>
                </a:pPr>
                <a14:m>
                  <m:oMath xmlns:m="http://schemas.openxmlformats.org/officeDocument/2006/math">
                    <m:r>
                      <m:rPr>
                        <m:sty m:val="p"/>
                      </m:rPr>
                      <a:rPr lang="en-US" b="0" i="0" smtClean="0">
                        <a:latin typeface="Cambria Math" panose="02040503050406030204" pitchFamily="18" charset="0"/>
                      </a:rPr>
                      <m:t>rate</m:t>
                    </m:r>
                    <m:r>
                      <a:rPr lang="en-US" b="0" i="0" smtClean="0">
                        <a:latin typeface="Cambria Math" panose="02040503050406030204" pitchFamily="18" charset="0"/>
                      </a:rPr>
                      <m:t> </m:t>
                    </m:r>
                    <m:r>
                      <m:rPr>
                        <m:sty m:val="p"/>
                      </m:rPr>
                      <a:rPr lang="en-US" b="0" i="0" smtClean="0">
                        <a:latin typeface="Cambria Math" panose="02040503050406030204" pitchFamily="18" charset="0"/>
                      </a:rPr>
                      <m:t>of</m:t>
                    </m:r>
                    <m:r>
                      <a:rPr lang="en-US" b="0" i="0" smtClean="0">
                        <a:latin typeface="Cambria Math" panose="02040503050406030204" pitchFamily="18" charset="0"/>
                      </a:rPr>
                      <m:t> </m:t>
                    </m:r>
                    <m:r>
                      <m:rPr>
                        <m:sty m:val="p"/>
                      </m:rPr>
                      <a:rPr lang="en-US" b="0" i="0" smtClean="0">
                        <a:latin typeface="Cambria Math" panose="02040503050406030204" pitchFamily="18" charset="0"/>
                      </a:rPr>
                      <m:t>decay</m:t>
                    </m:r>
                    <m:r>
                      <a:rPr lang="en-US" b="0" i="0" smtClean="0">
                        <a:latin typeface="Cambria Math" panose="02040503050406030204" pitchFamily="18" charset="0"/>
                      </a:rPr>
                      <m:t> </m:t>
                    </m:r>
                    <m:r>
                      <m:rPr>
                        <m:sty m:val="p"/>
                      </m:rPr>
                      <a:rPr lang="en-US" b="0" i="0" smtClean="0">
                        <a:latin typeface="Cambria Math" panose="02040503050406030204" pitchFamily="18" charset="0"/>
                      </a:rPr>
                      <m:t>at</m:t>
                    </m:r>
                    <m:r>
                      <a:rPr lang="en-US" b="0" i="0" smtClean="0">
                        <a:latin typeface="Cambria Math" panose="02040503050406030204" pitchFamily="18" charset="0"/>
                      </a:rPr>
                      <m:t> </m:t>
                    </m:r>
                    <m:r>
                      <m:rPr>
                        <m:sty m:val="p"/>
                      </m:rPr>
                      <a:rPr lang="en-US" b="0" i="0" smtClean="0">
                        <a:latin typeface="Cambria Math" panose="02040503050406030204" pitchFamily="18" charset="0"/>
                      </a:rPr>
                      <m:t>time</m:t>
                    </m:r>
                    <m:r>
                      <a:rPr lang="en-US" b="0" i="0" smtClean="0">
                        <a:latin typeface="Cambria Math" panose="02040503050406030204" pitchFamily="18" charset="0"/>
                      </a:rPr>
                      <m:t> </m:t>
                    </m:r>
                    <m:r>
                      <a:rPr lang="en-US" b="0" i="1" smtClean="0">
                        <a:latin typeface="Cambria Math" panose="02040503050406030204" pitchFamily="18" charset="0"/>
                      </a:rPr>
                      <m:t>𝑡</m:t>
                    </m:r>
                    <m:r>
                      <a:rPr lang="en-US" b="0" i="1" smtClean="0">
                        <a:latin typeface="Cambria Math" panose="02040503050406030204" pitchFamily="18" charset="0"/>
                      </a:rPr>
                      <m:t>=</m:t>
                    </m:r>
                    <m:r>
                      <a:rPr lang="en-US" b="0" i="1" smtClean="0">
                        <a:latin typeface="Cambria Math" panose="02040503050406030204" pitchFamily="18" charset="0"/>
                      </a:rPr>
                      <m:t>𝑘𝑁</m:t>
                    </m:r>
                  </m:oMath>
                </a14:m>
                <a:r>
                  <a:rPr lang="en-US" dirty="0"/>
                  <a:t> </a:t>
                </a:r>
              </a:p>
            </p:txBody>
          </p:sp>
        </mc:Choice>
        <mc:Fallback xmlns="">
          <p:sp>
            <p:nvSpPr>
              <p:cNvPr id="21" name="Text Placeholder 20"/>
              <p:cNvSpPr>
                <a:spLocks noGrp="1" noRot="1" noChangeAspect="1" noMove="1" noResize="1" noEditPoints="1" noAdjustHandles="1" noChangeArrowheads="1" noChangeShapeType="1" noTextEdit="1"/>
              </p:cNvSpPr>
              <p:nvPr>
                <p:ph type="body" sz="quarter" idx="23"/>
              </p:nvPr>
            </p:nvSpPr>
            <p:spPr>
              <a:xfrm>
                <a:off x="0" y="1676400"/>
                <a:ext cx="8918398" cy="2226469"/>
              </a:xfrm>
              <a:blipFill>
                <a:blip r:embed="rId3"/>
                <a:stretch>
                  <a:fillRect l="-1367" t="-2466"/>
                </a:stretch>
              </a:blipFill>
            </p:spPr>
            <p:txBody>
              <a:bodyPr/>
              <a:lstStyle/>
              <a:p>
                <a:r>
                  <a:rPr lang="en-US">
                    <a:noFill/>
                  </a:rPr>
                  <a:t> </a:t>
                </a:r>
              </a:p>
            </p:txBody>
          </p:sp>
        </mc:Fallback>
      </mc:AlternateContent>
      <p:sp>
        <p:nvSpPr>
          <p:cNvPr id="22" name="Text Placeholder 21"/>
          <p:cNvSpPr>
            <a:spLocks noGrp="1"/>
          </p:cNvSpPr>
          <p:nvPr>
            <p:ph type="body" sz="quarter" idx="24"/>
          </p:nvPr>
        </p:nvSpPr>
        <p:spPr>
          <a:xfrm>
            <a:off x="0" y="4267200"/>
            <a:ext cx="9033164" cy="1371600"/>
          </a:xfrm>
        </p:spPr>
        <p:txBody>
          <a:bodyPr/>
          <a:lstStyle/>
          <a:p>
            <a:pPr>
              <a:spcBef>
                <a:spcPts val="0"/>
              </a:spcBef>
              <a:spcAft>
                <a:spcPts val="3300"/>
              </a:spcAft>
            </a:pPr>
            <a:r>
              <a:rPr lang="en-US" i="1" dirty="0"/>
              <a:t>k </a:t>
            </a:r>
            <a:r>
              <a:rPr lang="en-US" dirty="0"/>
              <a:t>is the first-order rate constant</a:t>
            </a:r>
            <a:endParaRPr lang="en-US" i="1" dirty="0"/>
          </a:p>
          <a:p>
            <a:pPr>
              <a:spcBef>
                <a:spcPts val="0"/>
              </a:spcBef>
              <a:spcAft>
                <a:spcPts val="2800"/>
              </a:spcAft>
            </a:pPr>
            <a:r>
              <a:rPr lang="en-US" i="1" dirty="0"/>
              <a:t>N </a:t>
            </a:r>
            <a:r>
              <a:rPr lang="en-US" dirty="0"/>
              <a:t>is the number of radioactive nuclei present</a:t>
            </a:r>
          </a:p>
        </p:txBody>
      </p:sp>
    </p:spTree>
    <p:extLst>
      <p:ext uri="{BB962C8B-B14F-4D97-AF65-F5344CB8AC3E}">
        <p14:creationId xmlns:p14="http://schemas.microsoft.com/office/powerpoint/2010/main" val="238150166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35085" y="0"/>
            <a:ext cx="8680315" cy="495300"/>
          </a:xfrm>
        </p:spPr>
        <p:txBody>
          <a:bodyPr/>
          <a:lstStyle/>
          <a:p>
            <a:r>
              <a:rPr lang="en-US" dirty="0">
                <a:solidFill>
                  <a:schemeClr val="bg1">
                    <a:lumMod val="95000"/>
                  </a:schemeClr>
                </a:solidFill>
              </a:rPr>
              <a:t>20.3</a:t>
            </a:r>
            <a:r>
              <a:rPr lang="en-US" dirty="0"/>
              <a:t>	</a:t>
            </a:r>
            <a:r>
              <a:rPr lang="en-US" dirty="0">
                <a:solidFill>
                  <a:srgbClr val="CE171F"/>
                </a:solidFill>
                <a:latin typeface="Calibri"/>
              </a:rPr>
              <a:t>Natural Radioactivity (6)</a:t>
            </a:r>
            <a:endParaRPr lang="en-US" dirty="0">
              <a:solidFill>
                <a:srgbClr val="CE171F"/>
              </a:solidFill>
            </a:endParaRPr>
          </a:p>
        </p:txBody>
      </p:sp>
      <p:sp>
        <p:nvSpPr>
          <p:cNvPr id="20" name="Text Placeholder 19"/>
          <p:cNvSpPr>
            <a:spLocks noGrp="1"/>
          </p:cNvSpPr>
          <p:nvPr>
            <p:ph type="body" sz="quarter" idx="22"/>
          </p:nvPr>
        </p:nvSpPr>
        <p:spPr>
          <a:xfrm>
            <a:off x="6926" y="1106341"/>
            <a:ext cx="9144000" cy="457200"/>
          </a:xfrm>
        </p:spPr>
        <p:txBody>
          <a:bodyPr/>
          <a:lstStyle/>
          <a:p>
            <a:r>
              <a:rPr lang="en-US" dirty="0">
                <a:latin typeface="Calibri"/>
              </a:rPr>
              <a:t>Kinetics of Radioactive Decay </a:t>
            </a:r>
          </a:p>
        </p:txBody>
      </p:sp>
      <mc:AlternateContent xmlns:mc="http://schemas.openxmlformats.org/markup-compatibility/2006" xmlns:a14="http://schemas.microsoft.com/office/drawing/2010/main">
        <mc:Choice Requires="a14">
          <p:sp>
            <p:nvSpPr>
              <p:cNvPr id="21" name="Text Placeholder 20"/>
              <p:cNvSpPr>
                <a:spLocks noGrp="1"/>
              </p:cNvSpPr>
              <p:nvPr>
                <p:ph type="body" sz="quarter" idx="23"/>
              </p:nvPr>
            </p:nvSpPr>
            <p:spPr>
              <a:xfrm>
                <a:off x="0" y="1594929"/>
                <a:ext cx="9123218" cy="1905182"/>
              </a:xfrm>
            </p:spPr>
            <p:txBody>
              <a:bodyPr/>
              <a:lstStyle/>
              <a:p>
                <a:pPr>
                  <a:spcBef>
                    <a:spcPts val="0"/>
                  </a:spcBef>
                </a:pPr>
                <a:r>
                  <a:rPr lang="en-US" dirty="0"/>
                  <a:t>The number of radioactive nuclei at time zero </a:t>
                </a:r>
                <a14:m>
                  <m:oMath xmlns:m="http://schemas.openxmlformats.org/officeDocument/2006/math">
                    <m:r>
                      <a:rPr lang="en-US" i="1" dirty="0" smtClean="0">
                        <a:latin typeface="Cambria Math" panose="02040503050406030204" pitchFamily="18" charset="0"/>
                      </a:rPr>
                      <m:t>(</m:t>
                    </m:r>
                    <m:r>
                      <a:rPr lang="en-US" i="1" dirty="0" smtClean="0">
                        <a:latin typeface="Cambria Math" panose="02040503050406030204" pitchFamily="18" charset="0"/>
                      </a:rPr>
                      <m:t>𝑁</m:t>
                    </m:r>
                    <m:r>
                      <a:rPr lang="en-US" i="0" baseline="-25000" dirty="0">
                        <a:latin typeface="Cambria Math" panose="02040503050406030204" pitchFamily="18" charset="0"/>
                      </a:rPr>
                      <m:t>0</m:t>
                    </m:r>
                    <m:r>
                      <a:rPr lang="en-US" i="1" dirty="0">
                        <a:latin typeface="Cambria Math" panose="02040503050406030204" pitchFamily="18" charset="0"/>
                      </a:rPr>
                      <m:t>)</m:t>
                    </m:r>
                  </m:oMath>
                </a14:m>
                <a:r>
                  <a:rPr lang="en-US" dirty="0"/>
                  <a:t> and time </a:t>
                </a:r>
                <a:r>
                  <a:rPr lang="en-US" i="1" dirty="0"/>
                  <a:t>t </a:t>
                </a:r>
                <a14:m>
                  <m:oMath xmlns:m="http://schemas.openxmlformats.org/officeDocument/2006/math">
                    <m:r>
                      <a:rPr lang="en-US" i="1" dirty="0" smtClean="0">
                        <a:latin typeface="Cambria Math" panose="02040503050406030204" pitchFamily="18" charset="0"/>
                      </a:rPr>
                      <m:t>(</m:t>
                    </m:r>
                    <m:r>
                      <a:rPr lang="en-US" b="0" i="1" dirty="0" smtClean="0">
                        <a:latin typeface="Cambria Math" panose="02040503050406030204" pitchFamily="18" charset="0"/>
                      </a:rPr>
                      <m:t>𝑁</m:t>
                    </m:r>
                    <m:r>
                      <m:rPr>
                        <m:sty m:val="p"/>
                      </m:rPr>
                      <a:rPr lang="en-US" i="0" baseline="-25000" dirty="0" smtClean="0">
                        <a:latin typeface="Cambria Math" panose="02040503050406030204" pitchFamily="18" charset="0"/>
                      </a:rPr>
                      <m:t>t</m:t>
                    </m:r>
                    <m:r>
                      <a:rPr lang="en-US" i="1" dirty="0">
                        <a:latin typeface="Cambria Math" panose="02040503050406030204" pitchFamily="18" charset="0"/>
                      </a:rPr>
                      <m:t>)</m:t>
                    </m:r>
                  </m:oMath>
                </a14:m>
                <a:r>
                  <a:rPr lang="en-US" dirty="0"/>
                  <a:t> is</a:t>
                </a:r>
              </a:p>
              <a:p>
                <a:pPr>
                  <a:spcBef>
                    <a:spcPts val="0"/>
                  </a:spcBef>
                </a:pPr>
                <a14:m>
                  <m:oMathPara xmlns:m="http://schemas.openxmlformats.org/officeDocument/2006/math">
                    <m:oMathParaPr>
                      <m:jc m:val="centerGroup"/>
                    </m:oMathParaPr>
                    <m:oMath xmlns:m="http://schemas.openxmlformats.org/officeDocument/2006/math">
                      <m:r>
                        <m:rPr>
                          <m:sty m:val="p"/>
                        </m:rPr>
                        <a:rPr lang="en-US">
                          <a:latin typeface="Cambria Math" panose="02040503050406030204" pitchFamily="18" charset="0"/>
                        </a:rPr>
                        <m:t>l</m:t>
                      </m:r>
                      <m:r>
                        <m:rPr>
                          <m:sty m:val="p"/>
                        </m:rPr>
                        <a:rPr lang="en-US" b="0" i="0" smtClean="0">
                          <a:latin typeface="Cambria Math" panose="02040503050406030204" pitchFamily="18" charset="0"/>
                        </a:rPr>
                        <m:t>n</m:t>
                      </m:r>
                      <m:f>
                        <m:fPr>
                          <m:ctrlPr>
                            <a:rPr lang="en-US" b="0" i="1" smtClean="0">
                              <a:latin typeface="Cambria Math" panose="02040503050406030204" pitchFamily="18" charset="0"/>
                            </a:rPr>
                          </m:ctrlPr>
                        </m:fPr>
                        <m:num>
                          <m:sSub>
                            <m:sSubPr>
                              <m:ctrlPr>
                                <a:rPr lang="en-US" b="0" i="1" smtClean="0">
                                  <a:latin typeface="Cambria Math" panose="02040503050406030204" pitchFamily="18" charset="0"/>
                                </a:rPr>
                              </m:ctrlPr>
                            </m:sSubPr>
                            <m:e>
                              <m:r>
                                <a:rPr lang="en-US" b="0" i="1" smtClean="0">
                                  <a:latin typeface="Cambria Math" panose="02040503050406030204" pitchFamily="18" charset="0"/>
                                </a:rPr>
                                <m:t>𝑁</m:t>
                              </m:r>
                            </m:e>
                            <m:sub>
                              <m:r>
                                <a:rPr lang="en-US" b="0" i="1" smtClean="0">
                                  <a:latin typeface="Cambria Math" panose="02040503050406030204" pitchFamily="18" charset="0"/>
                                </a:rPr>
                                <m:t>𝑡</m:t>
                              </m:r>
                            </m:sub>
                          </m:sSub>
                        </m:num>
                        <m:den>
                          <m:sSub>
                            <m:sSubPr>
                              <m:ctrlPr>
                                <a:rPr lang="en-US" b="0" i="1" smtClean="0">
                                  <a:latin typeface="Cambria Math" panose="02040503050406030204" pitchFamily="18" charset="0"/>
                                </a:rPr>
                              </m:ctrlPr>
                            </m:sSubPr>
                            <m:e>
                              <m:r>
                                <a:rPr lang="en-US" b="0" i="1" smtClean="0">
                                  <a:latin typeface="Cambria Math" panose="02040503050406030204" pitchFamily="18" charset="0"/>
                                </a:rPr>
                                <m:t>𝑁</m:t>
                              </m:r>
                            </m:e>
                            <m:sub>
                              <m:r>
                                <a:rPr lang="en-US" b="0" i="1" smtClean="0">
                                  <a:latin typeface="Cambria Math" panose="02040503050406030204" pitchFamily="18" charset="0"/>
                                </a:rPr>
                                <m:t>0</m:t>
                              </m:r>
                            </m:sub>
                          </m:sSub>
                        </m:den>
                      </m:f>
                      <m:r>
                        <a:rPr lang="en-US" b="0" i="0" smtClean="0">
                          <a:latin typeface="Cambria Math" panose="02040503050406030204" pitchFamily="18" charset="0"/>
                        </a:rPr>
                        <m:t>=−</m:t>
                      </m:r>
                      <m:r>
                        <a:rPr lang="en-US" b="0" i="1" smtClean="0">
                          <a:latin typeface="Cambria Math" panose="02040503050406030204" pitchFamily="18" charset="0"/>
                        </a:rPr>
                        <m:t>𝑘𝑡</m:t>
                      </m:r>
                    </m:oMath>
                  </m:oMathPara>
                </a14:m>
                <a:endParaRPr lang="en-US" i="1" dirty="0"/>
              </a:p>
            </p:txBody>
          </p:sp>
        </mc:Choice>
        <mc:Fallback xmlns="">
          <p:sp>
            <p:nvSpPr>
              <p:cNvPr id="21" name="Text Placeholder 20"/>
              <p:cNvSpPr>
                <a:spLocks noGrp="1" noRot="1" noChangeAspect="1" noMove="1" noResize="1" noEditPoints="1" noAdjustHandles="1" noChangeArrowheads="1" noChangeShapeType="1" noTextEdit="1"/>
              </p:cNvSpPr>
              <p:nvPr>
                <p:ph type="body" sz="quarter" idx="23"/>
              </p:nvPr>
            </p:nvSpPr>
            <p:spPr>
              <a:xfrm>
                <a:off x="0" y="1594929"/>
                <a:ext cx="9123218" cy="1905182"/>
              </a:xfrm>
              <a:blipFill>
                <a:blip r:embed="rId2"/>
                <a:stretch>
                  <a:fillRect l="-1336" t="-3205" r="-173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2" name="Text Placeholder 21"/>
              <p:cNvSpPr>
                <a:spLocks noGrp="1"/>
              </p:cNvSpPr>
              <p:nvPr>
                <p:ph type="body" sz="quarter" idx="24"/>
              </p:nvPr>
            </p:nvSpPr>
            <p:spPr>
              <a:xfrm>
                <a:off x="0" y="3500110"/>
                <a:ext cx="9123218" cy="2976890"/>
              </a:xfrm>
            </p:spPr>
            <p:txBody>
              <a:bodyPr/>
              <a:lstStyle/>
              <a:p>
                <a:pPr>
                  <a:spcBef>
                    <a:spcPts val="0"/>
                  </a:spcBef>
                  <a:spcAft>
                    <a:spcPts val="1000"/>
                  </a:spcAft>
                </a:pPr>
                <a:r>
                  <a:rPr lang="en-US" dirty="0"/>
                  <a:t>The corresponding half-life of the reaction is</a:t>
                </a:r>
              </a:p>
              <a:p>
                <a:pPr algn="ctr">
                  <a:spcBef>
                    <a:spcPts val="0"/>
                  </a:spcBef>
                  <a:spcAft>
                    <a:spcPts val="2000"/>
                  </a:spcAft>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𝑡</m:t>
                          </m:r>
                        </m:e>
                        <m:sub>
                          <m:f>
                            <m:fPr>
                              <m:type m:val="skw"/>
                              <m:ctrlPr>
                                <a:rPr lang="en-US" i="1" smtClean="0">
                                  <a:latin typeface="Cambria Math" panose="02040503050406030204" pitchFamily="18" charset="0"/>
                                </a:rPr>
                              </m:ctrlPr>
                            </m:fPr>
                            <m:num>
                              <m:r>
                                <a:rPr lang="en-US" b="0" i="1" smtClean="0">
                                  <a:latin typeface="Cambria Math" panose="02040503050406030204" pitchFamily="18" charset="0"/>
                                </a:rPr>
                                <m:t>1</m:t>
                              </m:r>
                            </m:num>
                            <m:den>
                              <m:r>
                                <a:rPr lang="en-US" b="0" i="1" smtClean="0">
                                  <a:latin typeface="Cambria Math" panose="02040503050406030204" pitchFamily="18" charset="0"/>
                                </a:rPr>
                                <m:t>2</m:t>
                              </m:r>
                            </m:den>
                          </m:f>
                        </m:sub>
                      </m:sSub>
                      <m:r>
                        <a:rPr lang="en-US" b="0" i="1" smtClean="0">
                          <a:latin typeface="Cambria Math" panose="02040503050406030204" pitchFamily="18" charset="0"/>
                        </a:rPr>
                        <m:t>=</m:t>
                      </m:r>
                      <m:box>
                        <m:boxPr>
                          <m:ctrlPr>
                            <a:rPr lang="en-US" b="0" i="1" smtClean="0">
                              <a:latin typeface="Cambria Math" panose="02040503050406030204" pitchFamily="18" charset="0"/>
                            </a:rPr>
                          </m:ctrlPr>
                        </m:boxPr>
                        <m:e>
                          <m:argPr>
                            <m:argSz m:val="-1"/>
                          </m:argPr>
                          <m:f>
                            <m:fPr>
                              <m:ctrlPr>
                                <a:rPr lang="en-US" b="0" i="1" smtClean="0">
                                  <a:latin typeface="Cambria Math" panose="02040503050406030204" pitchFamily="18" charset="0"/>
                                </a:rPr>
                              </m:ctrlPr>
                            </m:fPr>
                            <m:num>
                              <m:r>
                                <a:rPr lang="en-US" b="0" i="1" smtClean="0">
                                  <a:latin typeface="Cambria Math" panose="02040503050406030204" pitchFamily="18" charset="0"/>
                                </a:rPr>
                                <m:t>0.693</m:t>
                              </m:r>
                            </m:num>
                            <m:den>
                              <m:r>
                                <a:rPr lang="en-US" b="0" i="1" smtClean="0">
                                  <a:latin typeface="Cambria Math" panose="02040503050406030204" pitchFamily="18" charset="0"/>
                                </a:rPr>
                                <m:t>𝑘</m:t>
                              </m:r>
                            </m:den>
                          </m:f>
                        </m:e>
                      </m:box>
                    </m:oMath>
                  </m:oMathPara>
                </a14:m>
                <a:endParaRPr lang="en-US" dirty="0"/>
              </a:p>
              <a:p>
                <a:pPr marL="809625">
                  <a:spcBef>
                    <a:spcPts val="0"/>
                  </a:spcBef>
                  <a:spcAft>
                    <a:spcPts val="1000"/>
                  </a:spcAft>
                  <a:tabLst>
                    <a:tab pos="5381625" algn="l"/>
                  </a:tabLst>
                </a:pPr>
                <a14:m>
                  <m:oMath xmlns:m="http://schemas.openxmlformats.org/officeDocument/2006/math">
                    <m:sPre>
                      <m:sPrePr>
                        <m:ctrlPr>
                          <a:rPr lang="en-US" sz="2700" i="1" smtClean="0">
                            <a:latin typeface="Cambria Math" panose="02040503050406030204" pitchFamily="18" charset="0"/>
                          </a:rPr>
                        </m:ctrlPr>
                      </m:sPrePr>
                      <m:sub>
                        <m:r>
                          <a:rPr lang="en-US" sz="2700" b="0" i="0" smtClean="0">
                            <a:latin typeface="Cambria Math" panose="02040503050406030204" pitchFamily="18" charset="0"/>
                          </a:rPr>
                          <m:t>92</m:t>
                        </m:r>
                      </m:sub>
                      <m:sup>
                        <m:r>
                          <a:rPr lang="en-US" sz="2700" b="0" i="0" smtClean="0">
                            <a:latin typeface="Cambria Math" panose="02040503050406030204" pitchFamily="18" charset="0"/>
                          </a:rPr>
                          <m:t>238</m:t>
                        </m:r>
                      </m:sup>
                      <m:e>
                        <m:r>
                          <m:rPr>
                            <m:sty m:val="p"/>
                          </m:rPr>
                          <a:rPr lang="en-US" sz="2700" b="0" i="0" smtClean="0">
                            <a:latin typeface="Cambria Math" panose="02040503050406030204" pitchFamily="18" charset="0"/>
                          </a:rPr>
                          <m:t>U</m:t>
                        </m:r>
                        <m:r>
                          <a:rPr lang="en-US" sz="2700" b="0" i="0" smtClean="0">
                            <a:latin typeface="Cambria Math" panose="02040503050406030204" pitchFamily="18" charset="0"/>
                            <a:ea typeface="Cambria Math" panose="02040503050406030204" pitchFamily="18" charset="0"/>
                          </a:rPr>
                          <m:t>→</m:t>
                        </m:r>
                        <m:sPre>
                          <m:sPrePr>
                            <m:ctrlPr>
                              <a:rPr lang="en-US" sz="2700" b="0" i="1" smtClean="0">
                                <a:latin typeface="Cambria Math" panose="02040503050406030204" pitchFamily="18" charset="0"/>
                                <a:ea typeface="Cambria Math" panose="02040503050406030204" pitchFamily="18" charset="0"/>
                              </a:rPr>
                            </m:ctrlPr>
                          </m:sPrePr>
                          <m:sub>
                            <m:r>
                              <a:rPr lang="en-US" sz="2700" b="0" i="0" smtClean="0">
                                <a:latin typeface="Cambria Math" panose="02040503050406030204" pitchFamily="18" charset="0"/>
                                <a:ea typeface="Cambria Math" panose="02040503050406030204" pitchFamily="18" charset="0"/>
                              </a:rPr>
                              <m:t>90</m:t>
                            </m:r>
                          </m:sub>
                          <m:sup>
                            <m:r>
                              <a:rPr lang="en-US" sz="2700" b="0" i="0" smtClean="0">
                                <a:latin typeface="Cambria Math" panose="02040503050406030204" pitchFamily="18" charset="0"/>
                              </a:rPr>
                              <m:t>234</m:t>
                            </m:r>
                          </m:sup>
                          <m:e>
                            <m:r>
                              <m:rPr>
                                <m:sty m:val="p"/>
                              </m:rPr>
                              <a:rPr lang="en-US" sz="2700" b="0" i="0" smtClean="0">
                                <a:latin typeface="Cambria Math" panose="02040503050406030204" pitchFamily="18" charset="0"/>
                              </a:rPr>
                              <m:t>Th</m:t>
                            </m:r>
                          </m:e>
                        </m:sPre>
                      </m:e>
                    </m:sPre>
                    <m:r>
                      <a:rPr lang="en-US" sz="2700" i="0" smtClean="0">
                        <a:latin typeface="Cambria Math" panose="02040503050406030204" pitchFamily="18" charset="0"/>
                        <a:ea typeface="Cambria Math" panose="02040503050406030204" pitchFamily="18" charset="0"/>
                      </a:rPr>
                      <m:t>+</m:t>
                    </m:r>
                    <m:sPre>
                      <m:sPrePr>
                        <m:ctrlPr>
                          <a:rPr lang="en-US" sz="2400" i="1">
                            <a:latin typeface="Cambria Math" panose="02040503050406030204" pitchFamily="18" charset="0"/>
                            <a:ea typeface="Cambria Math" panose="02040503050406030204" pitchFamily="18" charset="0"/>
                          </a:rPr>
                        </m:ctrlPr>
                      </m:sPrePr>
                      <m:sub>
                        <m:r>
                          <a:rPr lang="en-US" sz="2400" i="1">
                            <a:latin typeface="Cambria Math" panose="02040503050406030204" pitchFamily="18" charset="0"/>
                            <a:ea typeface="Cambria Math" panose="02040503050406030204" pitchFamily="18" charset="0"/>
                          </a:rPr>
                          <m:t>2</m:t>
                        </m:r>
                      </m:sub>
                      <m:sup>
                        <m:r>
                          <a:rPr lang="en-US" sz="2400" i="1">
                            <a:latin typeface="Cambria Math" panose="02040503050406030204" pitchFamily="18" charset="0"/>
                          </a:rPr>
                          <m:t>4</m:t>
                        </m:r>
                      </m:sup>
                      <m:e>
                        <m:r>
                          <a:rPr lang="en-US" sz="2400" i="1">
                            <a:latin typeface="Cambria Math" panose="02040503050406030204" pitchFamily="18" charset="0"/>
                            <a:ea typeface="Cambria Math" panose="02040503050406030204" pitchFamily="18" charset="0"/>
                          </a:rPr>
                          <m:t>𝛼</m:t>
                        </m:r>
                        <m:r>
                          <m:rPr>
                            <m:nor/>
                          </m:rPr>
                          <a:rPr lang="en-US" sz="2400" dirty="0"/>
                          <m:t> </m:t>
                        </m:r>
                      </m:e>
                    </m:sPre>
                  </m:oMath>
                </a14:m>
                <a:r>
                  <a:rPr lang="en-US" sz="2700" dirty="0"/>
                  <a:t>	</a:t>
                </a:r>
                <a14:m>
                  <m:oMath xmlns:m="http://schemas.openxmlformats.org/officeDocument/2006/math">
                    <m:sSub>
                      <m:sSubPr>
                        <m:ctrlPr>
                          <a:rPr lang="en-US" sz="2700" i="1" smtClean="0">
                            <a:latin typeface="Cambria Math" panose="02040503050406030204" pitchFamily="18" charset="0"/>
                          </a:rPr>
                        </m:ctrlPr>
                      </m:sSubPr>
                      <m:e>
                        <m:r>
                          <a:rPr lang="en-US" sz="2700" b="0" i="1" smtClean="0">
                            <a:latin typeface="Cambria Math" panose="02040503050406030204" pitchFamily="18" charset="0"/>
                          </a:rPr>
                          <m:t>𝑡</m:t>
                        </m:r>
                      </m:e>
                      <m:sub>
                        <m:f>
                          <m:fPr>
                            <m:type m:val="skw"/>
                            <m:ctrlPr>
                              <a:rPr lang="en-US" sz="2700" i="1" smtClean="0">
                                <a:latin typeface="Cambria Math" panose="02040503050406030204" pitchFamily="18" charset="0"/>
                              </a:rPr>
                            </m:ctrlPr>
                          </m:fPr>
                          <m:num>
                            <m:r>
                              <a:rPr lang="en-US" sz="2700" b="0" i="1" smtClean="0">
                                <a:latin typeface="Cambria Math" panose="02040503050406030204" pitchFamily="18" charset="0"/>
                              </a:rPr>
                              <m:t>1</m:t>
                            </m:r>
                          </m:num>
                          <m:den>
                            <m:r>
                              <a:rPr lang="en-US" sz="2700" b="0" i="1" smtClean="0">
                                <a:latin typeface="Cambria Math" panose="02040503050406030204" pitchFamily="18" charset="0"/>
                              </a:rPr>
                              <m:t>2</m:t>
                            </m:r>
                          </m:den>
                        </m:f>
                      </m:sub>
                    </m:sSub>
                    <m:r>
                      <a:rPr lang="en-US" sz="2700" b="0" i="0" smtClean="0">
                        <a:latin typeface="Cambria Math" panose="02040503050406030204" pitchFamily="18" charset="0"/>
                      </a:rPr>
                      <m:t>=4.51</m:t>
                    </m:r>
                    <m:r>
                      <a:rPr lang="en-US" sz="2700" b="0" i="0" smtClean="0">
                        <a:latin typeface="Cambria Math" panose="02040503050406030204" pitchFamily="18" charset="0"/>
                        <a:ea typeface="Cambria Math" panose="02040503050406030204" pitchFamily="18" charset="0"/>
                      </a:rPr>
                      <m:t>×</m:t>
                    </m:r>
                    <m:sSup>
                      <m:sSupPr>
                        <m:ctrlPr>
                          <a:rPr lang="en-US" sz="2700" b="0" i="1" smtClean="0">
                            <a:latin typeface="Cambria Math" panose="02040503050406030204" pitchFamily="18" charset="0"/>
                            <a:ea typeface="Cambria Math" panose="02040503050406030204" pitchFamily="18" charset="0"/>
                          </a:rPr>
                        </m:ctrlPr>
                      </m:sSupPr>
                      <m:e>
                        <m:r>
                          <a:rPr lang="en-US" sz="2700" b="0" i="0" smtClean="0">
                            <a:latin typeface="Cambria Math" panose="02040503050406030204" pitchFamily="18" charset="0"/>
                            <a:ea typeface="Cambria Math" panose="02040503050406030204" pitchFamily="18" charset="0"/>
                          </a:rPr>
                          <m:t>10</m:t>
                        </m:r>
                      </m:e>
                      <m:sup>
                        <m:r>
                          <a:rPr lang="en-US" sz="2700" b="0" i="0" smtClean="0">
                            <a:latin typeface="Cambria Math" panose="02040503050406030204" pitchFamily="18" charset="0"/>
                            <a:ea typeface="Cambria Math" panose="02040503050406030204" pitchFamily="18" charset="0"/>
                          </a:rPr>
                          <m:t>9</m:t>
                        </m:r>
                      </m:sup>
                    </m:sSup>
                    <m:r>
                      <a:rPr lang="en-US" sz="2700" b="0" i="1" smtClean="0">
                        <a:latin typeface="Cambria Math" panose="02040503050406030204" pitchFamily="18" charset="0"/>
                        <a:ea typeface="Cambria Math" panose="02040503050406030204" pitchFamily="18" charset="0"/>
                      </a:rPr>
                      <m:t> </m:t>
                    </m:r>
                    <m:r>
                      <m:rPr>
                        <m:sty m:val="p"/>
                      </m:rPr>
                      <a:rPr lang="en-US" sz="2700" b="0" i="0" smtClean="0">
                        <a:latin typeface="Cambria Math" panose="02040503050406030204" pitchFamily="18" charset="0"/>
                        <a:ea typeface="Cambria Math" panose="02040503050406030204" pitchFamily="18" charset="0"/>
                      </a:rPr>
                      <m:t>yr</m:t>
                    </m:r>
                  </m:oMath>
                </a14:m>
                <a:endParaRPr lang="en-US" sz="2700" dirty="0"/>
              </a:p>
              <a:p>
                <a:pPr marL="738188">
                  <a:spcBef>
                    <a:spcPts val="0"/>
                  </a:spcBef>
                  <a:tabLst>
                    <a:tab pos="5381625" algn="l"/>
                  </a:tabLst>
                </a:pPr>
                <a14:m>
                  <m:oMath xmlns:m="http://schemas.openxmlformats.org/officeDocument/2006/math">
                    <m:sPre>
                      <m:sPrePr>
                        <m:ctrlPr>
                          <a:rPr lang="en-US" sz="2700" i="1" smtClean="0">
                            <a:latin typeface="Cambria Math" panose="02040503050406030204" pitchFamily="18" charset="0"/>
                          </a:rPr>
                        </m:ctrlPr>
                      </m:sPrePr>
                      <m:sub>
                        <m:r>
                          <a:rPr lang="en-US" sz="2700" b="0" i="0" smtClean="0">
                            <a:latin typeface="Cambria Math" panose="02040503050406030204" pitchFamily="18" charset="0"/>
                          </a:rPr>
                          <m:t>84</m:t>
                        </m:r>
                      </m:sub>
                      <m:sup>
                        <m:r>
                          <a:rPr lang="en-US" sz="2700" b="0" i="0" smtClean="0">
                            <a:latin typeface="Cambria Math" panose="02040503050406030204" pitchFamily="18" charset="0"/>
                          </a:rPr>
                          <m:t>2</m:t>
                        </m:r>
                        <m:r>
                          <a:rPr lang="en-US" sz="2700" b="0" i="1" smtClean="0">
                            <a:latin typeface="Cambria Math" panose="02040503050406030204" pitchFamily="18" charset="0"/>
                          </a:rPr>
                          <m:t>14</m:t>
                        </m:r>
                      </m:sup>
                      <m:e>
                        <m:r>
                          <m:rPr>
                            <m:sty m:val="p"/>
                          </m:rPr>
                          <a:rPr lang="en-US" sz="2700" b="0" i="0" smtClean="0">
                            <a:latin typeface="Cambria Math" panose="02040503050406030204" pitchFamily="18" charset="0"/>
                          </a:rPr>
                          <m:t>Po</m:t>
                        </m:r>
                      </m:e>
                    </m:sPre>
                    <m:r>
                      <a:rPr lang="en-US" sz="2700" i="0" smtClean="0">
                        <a:latin typeface="Cambria Math" panose="02040503050406030204" pitchFamily="18" charset="0"/>
                        <a:ea typeface="Cambria Math" panose="02040503050406030204" pitchFamily="18" charset="0"/>
                      </a:rPr>
                      <m:t>→</m:t>
                    </m:r>
                    <m:sPre>
                      <m:sPrePr>
                        <m:ctrlPr>
                          <a:rPr lang="en-US" sz="2700" i="1" smtClean="0">
                            <a:latin typeface="Cambria Math" panose="02040503050406030204" pitchFamily="18" charset="0"/>
                            <a:ea typeface="Cambria Math" panose="02040503050406030204" pitchFamily="18" charset="0"/>
                          </a:rPr>
                        </m:ctrlPr>
                      </m:sPrePr>
                      <m:sub>
                        <m:r>
                          <a:rPr lang="en-US" sz="2700" b="0" i="0" smtClean="0">
                            <a:latin typeface="Cambria Math" panose="02040503050406030204" pitchFamily="18" charset="0"/>
                            <a:ea typeface="Cambria Math" panose="02040503050406030204" pitchFamily="18" charset="0"/>
                          </a:rPr>
                          <m:t>82</m:t>
                        </m:r>
                      </m:sub>
                      <m:sup>
                        <m:r>
                          <a:rPr lang="en-US" sz="2700" b="0" i="0" smtClean="0">
                            <a:latin typeface="Cambria Math" panose="02040503050406030204" pitchFamily="18" charset="0"/>
                          </a:rPr>
                          <m:t>2</m:t>
                        </m:r>
                        <m:r>
                          <a:rPr lang="en-US" sz="2700" b="0" i="1" smtClean="0">
                            <a:latin typeface="Cambria Math" panose="02040503050406030204" pitchFamily="18" charset="0"/>
                          </a:rPr>
                          <m:t>10</m:t>
                        </m:r>
                      </m:sup>
                      <m:e>
                        <m:r>
                          <m:rPr>
                            <m:sty m:val="p"/>
                          </m:rPr>
                          <a:rPr lang="en-US" sz="2700" b="0" i="0" smtClean="0">
                            <a:latin typeface="Cambria Math" panose="02040503050406030204" pitchFamily="18" charset="0"/>
                          </a:rPr>
                          <m:t>Pb</m:t>
                        </m:r>
                      </m:e>
                    </m:sPre>
                    <m:r>
                      <a:rPr lang="en-US" sz="2700" i="0" smtClean="0">
                        <a:latin typeface="Cambria Math" panose="02040503050406030204" pitchFamily="18" charset="0"/>
                        <a:ea typeface="Cambria Math" panose="02040503050406030204" pitchFamily="18" charset="0"/>
                      </a:rPr>
                      <m:t>+</m:t>
                    </m:r>
                    <m:sPre>
                      <m:sPrePr>
                        <m:ctrlPr>
                          <a:rPr lang="en-US" sz="2400" i="1">
                            <a:latin typeface="Cambria Math" panose="02040503050406030204" pitchFamily="18" charset="0"/>
                            <a:ea typeface="Cambria Math" panose="02040503050406030204" pitchFamily="18" charset="0"/>
                          </a:rPr>
                        </m:ctrlPr>
                      </m:sPrePr>
                      <m:sub>
                        <m:r>
                          <a:rPr lang="en-US" sz="2400" i="1">
                            <a:latin typeface="Cambria Math" panose="02040503050406030204" pitchFamily="18" charset="0"/>
                            <a:ea typeface="Cambria Math" panose="02040503050406030204" pitchFamily="18" charset="0"/>
                          </a:rPr>
                          <m:t>2</m:t>
                        </m:r>
                      </m:sub>
                      <m:sup>
                        <m:r>
                          <a:rPr lang="en-US" sz="2400" i="1">
                            <a:latin typeface="Cambria Math" panose="02040503050406030204" pitchFamily="18" charset="0"/>
                          </a:rPr>
                          <m:t>4</m:t>
                        </m:r>
                      </m:sup>
                      <m:e>
                        <m:r>
                          <a:rPr lang="en-US" sz="2400" i="1">
                            <a:latin typeface="Cambria Math" panose="02040503050406030204" pitchFamily="18" charset="0"/>
                            <a:ea typeface="Cambria Math" panose="02040503050406030204" pitchFamily="18" charset="0"/>
                          </a:rPr>
                          <m:t>𝛼</m:t>
                        </m:r>
                        <m:r>
                          <m:rPr>
                            <m:nor/>
                          </m:rPr>
                          <a:rPr lang="en-US" sz="2400" dirty="0"/>
                          <m:t> </m:t>
                        </m:r>
                      </m:e>
                    </m:sPre>
                  </m:oMath>
                </a14:m>
                <a:r>
                  <a:rPr lang="en-US" sz="2700" dirty="0"/>
                  <a:t>	</a:t>
                </a:r>
                <a14:m>
                  <m:oMath xmlns:m="http://schemas.openxmlformats.org/officeDocument/2006/math">
                    <m:sSub>
                      <m:sSubPr>
                        <m:ctrlPr>
                          <a:rPr lang="en-US" sz="2700" i="1" smtClean="0">
                            <a:latin typeface="Cambria Math" panose="02040503050406030204" pitchFamily="18" charset="0"/>
                          </a:rPr>
                        </m:ctrlPr>
                      </m:sSubPr>
                      <m:e>
                        <m:r>
                          <a:rPr lang="en-US" sz="2700" b="0" i="1" smtClean="0">
                            <a:latin typeface="Cambria Math" panose="02040503050406030204" pitchFamily="18" charset="0"/>
                          </a:rPr>
                          <m:t>𝑡</m:t>
                        </m:r>
                      </m:e>
                      <m:sub>
                        <m:f>
                          <m:fPr>
                            <m:type m:val="skw"/>
                            <m:ctrlPr>
                              <a:rPr lang="en-US" sz="2700" i="1" smtClean="0">
                                <a:latin typeface="Cambria Math" panose="02040503050406030204" pitchFamily="18" charset="0"/>
                              </a:rPr>
                            </m:ctrlPr>
                          </m:fPr>
                          <m:num>
                            <m:r>
                              <a:rPr lang="en-US" sz="2700" b="0" i="1" smtClean="0">
                                <a:latin typeface="Cambria Math" panose="02040503050406030204" pitchFamily="18" charset="0"/>
                              </a:rPr>
                              <m:t>1</m:t>
                            </m:r>
                          </m:num>
                          <m:den>
                            <m:r>
                              <a:rPr lang="en-US" sz="2700" b="0" i="1" smtClean="0">
                                <a:latin typeface="Cambria Math" panose="02040503050406030204" pitchFamily="18" charset="0"/>
                              </a:rPr>
                              <m:t>2</m:t>
                            </m:r>
                          </m:den>
                        </m:f>
                      </m:sub>
                    </m:sSub>
                    <m:r>
                      <a:rPr lang="en-US" sz="2700" b="0" i="0" smtClean="0">
                        <a:latin typeface="Cambria Math" panose="02040503050406030204" pitchFamily="18" charset="0"/>
                      </a:rPr>
                      <m:t>=1.6</m:t>
                    </m:r>
                    <m:r>
                      <a:rPr lang="en-US" sz="2700" b="0" i="0" smtClean="0">
                        <a:latin typeface="Cambria Math" panose="02040503050406030204" pitchFamily="18" charset="0"/>
                        <a:ea typeface="Cambria Math" panose="02040503050406030204" pitchFamily="18" charset="0"/>
                      </a:rPr>
                      <m:t>×</m:t>
                    </m:r>
                    <m:sSup>
                      <m:sSupPr>
                        <m:ctrlPr>
                          <a:rPr lang="en-US" sz="2700" b="0" i="1" smtClean="0">
                            <a:latin typeface="Cambria Math" panose="02040503050406030204" pitchFamily="18" charset="0"/>
                            <a:ea typeface="Cambria Math" panose="02040503050406030204" pitchFamily="18" charset="0"/>
                          </a:rPr>
                        </m:ctrlPr>
                      </m:sSupPr>
                      <m:e>
                        <m:r>
                          <a:rPr lang="en-US" sz="2700" b="0" i="0" smtClean="0">
                            <a:latin typeface="Cambria Math" panose="02040503050406030204" pitchFamily="18" charset="0"/>
                            <a:ea typeface="Cambria Math" panose="02040503050406030204" pitchFamily="18" charset="0"/>
                          </a:rPr>
                          <m:t>10</m:t>
                        </m:r>
                      </m:e>
                      <m:sup>
                        <m:r>
                          <a:rPr lang="en-US" sz="2700" b="0" i="0" smtClean="0">
                            <a:latin typeface="Cambria Math" panose="02040503050406030204" pitchFamily="18" charset="0"/>
                            <a:ea typeface="Cambria Math" panose="02040503050406030204" pitchFamily="18" charset="0"/>
                          </a:rPr>
                          <m:t>−4</m:t>
                        </m:r>
                      </m:sup>
                    </m:sSup>
                    <m:r>
                      <a:rPr lang="en-US" sz="2700" b="0" i="0" smtClean="0">
                        <a:latin typeface="Cambria Math" panose="02040503050406030204" pitchFamily="18" charset="0"/>
                        <a:ea typeface="Cambria Math" panose="02040503050406030204" pitchFamily="18" charset="0"/>
                      </a:rPr>
                      <m:t> </m:t>
                    </m:r>
                    <m:r>
                      <m:rPr>
                        <m:sty m:val="p"/>
                      </m:rPr>
                      <a:rPr lang="en-US" sz="2700" b="0" i="0" smtClean="0">
                        <a:latin typeface="Cambria Math" panose="02040503050406030204" pitchFamily="18" charset="0"/>
                        <a:ea typeface="Cambria Math" panose="02040503050406030204" pitchFamily="18" charset="0"/>
                      </a:rPr>
                      <m:t>s</m:t>
                    </m:r>
                  </m:oMath>
                </a14:m>
                <a:endParaRPr lang="en-US" sz="2700" dirty="0"/>
              </a:p>
            </p:txBody>
          </p:sp>
        </mc:Choice>
        <mc:Fallback xmlns="">
          <p:sp>
            <p:nvSpPr>
              <p:cNvPr id="22" name="Text Placeholder 21"/>
              <p:cNvSpPr>
                <a:spLocks noGrp="1" noRot="1" noChangeAspect="1" noMove="1" noResize="1" noEditPoints="1" noAdjustHandles="1" noChangeArrowheads="1" noChangeShapeType="1" noTextEdit="1"/>
              </p:cNvSpPr>
              <p:nvPr>
                <p:ph type="body" sz="quarter" idx="24"/>
              </p:nvPr>
            </p:nvSpPr>
            <p:spPr>
              <a:xfrm>
                <a:off x="0" y="3500110"/>
                <a:ext cx="9123218" cy="2976890"/>
              </a:xfrm>
              <a:blipFill>
                <a:blip r:embed="rId3"/>
                <a:stretch>
                  <a:fillRect l="-1336" t="-1840"/>
                </a:stretch>
              </a:blipFill>
            </p:spPr>
            <p:txBody>
              <a:bodyPr/>
              <a:lstStyle/>
              <a:p>
                <a:r>
                  <a:rPr lang="en-US">
                    <a:noFill/>
                  </a:rPr>
                  <a:t> </a:t>
                </a:r>
              </a:p>
            </p:txBody>
          </p:sp>
        </mc:Fallback>
      </mc:AlternateContent>
    </p:spTree>
    <p:extLst>
      <p:ext uri="{BB962C8B-B14F-4D97-AF65-F5344CB8AC3E}">
        <p14:creationId xmlns:p14="http://schemas.microsoft.com/office/powerpoint/2010/main" val="138895705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235085" y="0"/>
            <a:ext cx="8832715" cy="495300"/>
          </a:xfrm>
        </p:spPr>
        <p:txBody>
          <a:bodyPr/>
          <a:lstStyle/>
          <a:p>
            <a:r>
              <a:rPr lang="en-US" dirty="0">
                <a:solidFill>
                  <a:schemeClr val="bg1">
                    <a:lumMod val="95000"/>
                  </a:schemeClr>
                </a:solidFill>
              </a:rPr>
              <a:t>20.3</a:t>
            </a:r>
            <a:r>
              <a:rPr lang="en-US" dirty="0"/>
              <a:t>	</a:t>
            </a:r>
            <a:r>
              <a:rPr lang="en-US" dirty="0">
                <a:solidFill>
                  <a:srgbClr val="CE171F"/>
                </a:solidFill>
                <a:latin typeface="Calibri"/>
              </a:rPr>
              <a:t>Natural Radioactivity (7)</a:t>
            </a:r>
            <a:endParaRPr lang="en-US" dirty="0">
              <a:solidFill>
                <a:srgbClr val="CE171F"/>
              </a:solidFill>
            </a:endParaRPr>
          </a:p>
        </p:txBody>
      </p:sp>
      <p:sp>
        <p:nvSpPr>
          <p:cNvPr id="21" name="Text Placeholder 20"/>
          <p:cNvSpPr>
            <a:spLocks noGrp="1"/>
          </p:cNvSpPr>
          <p:nvPr>
            <p:ph type="body" sz="quarter" idx="22"/>
          </p:nvPr>
        </p:nvSpPr>
        <p:spPr>
          <a:xfrm>
            <a:off x="9526" y="1087559"/>
            <a:ext cx="9124948" cy="457200"/>
          </a:xfrm>
        </p:spPr>
        <p:txBody>
          <a:bodyPr/>
          <a:lstStyle/>
          <a:p>
            <a:r>
              <a:rPr lang="en-US" dirty="0">
                <a:latin typeface="Calibri"/>
              </a:rPr>
              <a:t>Dating Based on Radioactive Decay </a:t>
            </a:r>
          </a:p>
        </p:txBody>
      </p:sp>
      <p:sp>
        <p:nvSpPr>
          <p:cNvPr id="22" name="Text Placeholder 21"/>
          <p:cNvSpPr>
            <a:spLocks noGrp="1"/>
          </p:cNvSpPr>
          <p:nvPr>
            <p:ph type="body" sz="quarter" idx="23"/>
          </p:nvPr>
        </p:nvSpPr>
        <p:spPr>
          <a:xfrm>
            <a:off x="-4836" y="1592027"/>
            <a:ext cx="8615436" cy="860821"/>
          </a:xfrm>
        </p:spPr>
        <p:txBody>
          <a:bodyPr/>
          <a:lstStyle/>
          <a:p>
            <a:pPr>
              <a:spcBef>
                <a:spcPts val="0"/>
              </a:spcBef>
            </a:pPr>
            <a:r>
              <a:rPr lang="en-US" dirty="0"/>
              <a:t>The half-lives of radioactive isotopes have been used as “atomic clocks” to determine the ages of certain objects. </a:t>
            </a:r>
          </a:p>
        </p:txBody>
      </p:sp>
      <mc:AlternateContent xmlns:mc="http://schemas.openxmlformats.org/markup-compatibility/2006" xmlns:a14="http://schemas.microsoft.com/office/drawing/2010/main">
        <mc:Choice Requires="a14">
          <p:sp>
            <p:nvSpPr>
              <p:cNvPr id="23" name="Text Placeholder 22"/>
              <p:cNvSpPr>
                <a:spLocks noGrp="1"/>
              </p:cNvSpPr>
              <p:nvPr>
                <p:ph type="body" sz="quarter" idx="24"/>
              </p:nvPr>
            </p:nvSpPr>
            <p:spPr>
              <a:xfrm>
                <a:off x="2" y="2976865"/>
                <a:ext cx="9143998" cy="1929515"/>
              </a:xfrm>
            </p:spPr>
            <p:txBody>
              <a:bodyPr/>
              <a:lstStyle/>
              <a:p>
                <a:pPr>
                  <a:spcBef>
                    <a:spcPts val="0"/>
                  </a:spcBef>
                  <a:spcAft>
                    <a:spcPts val="3300"/>
                  </a:spcAft>
                </a:pPr>
                <a:r>
                  <a:rPr lang="en-US" dirty="0"/>
                  <a:t>The carbon-14 isotope is produced when atmospheric nitrogen is bombarded by cosmic rays:</a:t>
                </a:r>
              </a:p>
              <a:p>
                <a:pPr>
                  <a:spcBef>
                    <a:spcPts val="0"/>
                  </a:spcBef>
                </a:pPr>
                <a14:m>
                  <m:oMathPara xmlns:m="http://schemas.openxmlformats.org/officeDocument/2006/math">
                    <m:oMathParaPr>
                      <m:jc m:val="centerGroup"/>
                    </m:oMathParaPr>
                    <m:oMath xmlns:m="http://schemas.openxmlformats.org/officeDocument/2006/math">
                      <m:sPre>
                        <m:sPrePr>
                          <m:ctrlPr>
                            <a:rPr lang="en-US" i="1" smtClean="0">
                              <a:latin typeface="Cambria Math" panose="02040503050406030204" pitchFamily="18" charset="0"/>
                            </a:rPr>
                          </m:ctrlPr>
                        </m:sPrePr>
                        <m:sub>
                          <m:r>
                            <a:rPr lang="en-US" b="0" i="0" smtClean="0">
                              <a:latin typeface="Cambria Math" panose="02040503050406030204" pitchFamily="18" charset="0"/>
                            </a:rPr>
                            <m:t>7</m:t>
                          </m:r>
                        </m:sub>
                        <m:sup>
                          <m:r>
                            <a:rPr lang="en-US" b="0" i="0" smtClean="0">
                              <a:latin typeface="Cambria Math" panose="02040503050406030204" pitchFamily="18" charset="0"/>
                            </a:rPr>
                            <m:t>14</m:t>
                          </m:r>
                        </m:sup>
                        <m:e>
                          <m:r>
                            <m:rPr>
                              <m:sty m:val="p"/>
                            </m:rPr>
                            <a:rPr lang="en-US" b="0" i="0" smtClean="0">
                              <a:latin typeface="Cambria Math" panose="02040503050406030204" pitchFamily="18" charset="0"/>
                            </a:rPr>
                            <m:t>N</m:t>
                          </m:r>
                          <m:r>
                            <a:rPr lang="en-US" b="0" i="0" smtClean="0">
                              <a:latin typeface="Cambria Math" panose="02040503050406030204" pitchFamily="18" charset="0"/>
                              <a:ea typeface="Cambria Math" panose="02040503050406030204" pitchFamily="18" charset="0"/>
                            </a:rPr>
                            <m:t>+</m:t>
                          </m:r>
                          <m:sPre>
                            <m:sPrePr>
                              <m:ctrlPr>
                                <a:rPr lang="en-US" b="0" i="1" smtClean="0">
                                  <a:latin typeface="Cambria Math" panose="02040503050406030204" pitchFamily="18" charset="0"/>
                                  <a:ea typeface="Cambria Math" panose="02040503050406030204" pitchFamily="18" charset="0"/>
                                </a:rPr>
                              </m:ctrlPr>
                            </m:sPrePr>
                            <m:sub>
                              <m:r>
                                <a:rPr lang="en-US" b="0" i="0" smtClean="0">
                                  <a:latin typeface="Cambria Math" panose="02040503050406030204" pitchFamily="18" charset="0"/>
                                  <a:ea typeface="Cambria Math" panose="02040503050406030204" pitchFamily="18" charset="0"/>
                                </a:rPr>
                                <m:t>0</m:t>
                              </m:r>
                            </m:sub>
                            <m:sup>
                              <m:r>
                                <a:rPr lang="en-US" b="0" i="0" smtClean="0">
                                  <a:latin typeface="Cambria Math" panose="02040503050406030204" pitchFamily="18" charset="0"/>
                                </a:rPr>
                                <m:t>1</m:t>
                              </m:r>
                            </m:sup>
                            <m:e>
                              <m:r>
                                <m:rPr>
                                  <m:sty m:val="p"/>
                                </m:rPr>
                                <a:rPr lang="en-US" b="0" i="0" smtClean="0">
                                  <a:latin typeface="Cambria Math" panose="02040503050406030204" pitchFamily="18" charset="0"/>
                                </a:rPr>
                                <m:t>n</m:t>
                              </m:r>
                              <m:r>
                                <a:rPr lang="en-US" b="0" i="0" smtClean="0">
                                  <a:latin typeface="Cambria Math" panose="02040503050406030204" pitchFamily="18" charset="0"/>
                                  <a:ea typeface="Cambria Math" panose="02040503050406030204" pitchFamily="18" charset="0"/>
                                </a:rPr>
                                <m:t>→</m:t>
                              </m:r>
                              <m:sPre>
                                <m:sPrePr>
                                  <m:ctrlPr>
                                    <a:rPr lang="en-US" b="0" i="1" smtClean="0">
                                      <a:latin typeface="Cambria Math" panose="02040503050406030204" pitchFamily="18" charset="0"/>
                                      <a:ea typeface="Cambria Math" panose="02040503050406030204" pitchFamily="18" charset="0"/>
                                    </a:rPr>
                                  </m:ctrlPr>
                                </m:sPrePr>
                                <m:sub>
                                  <m:r>
                                    <a:rPr lang="en-US" b="0" i="0" smtClean="0">
                                      <a:latin typeface="Cambria Math" panose="02040503050406030204" pitchFamily="18" charset="0"/>
                                      <a:ea typeface="Cambria Math" panose="02040503050406030204" pitchFamily="18" charset="0"/>
                                    </a:rPr>
                                    <m:t>6</m:t>
                                  </m:r>
                                </m:sub>
                                <m:sup>
                                  <m:r>
                                    <a:rPr lang="en-US" b="0" i="0" smtClean="0">
                                      <a:latin typeface="Cambria Math" panose="02040503050406030204" pitchFamily="18" charset="0"/>
                                    </a:rPr>
                                    <m:t>14</m:t>
                                  </m:r>
                                </m:sup>
                                <m:e>
                                  <m:r>
                                    <m:rPr>
                                      <m:sty m:val="p"/>
                                    </m:rPr>
                                    <a:rPr lang="en-US" b="0" i="0" smtClean="0">
                                      <a:latin typeface="Cambria Math" panose="02040503050406030204" pitchFamily="18" charset="0"/>
                                    </a:rPr>
                                    <m:t>C</m:t>
                                  </m:r>
                                  <m:r>
                                    <a:rPr lang="en-US" b="0" i="0" smtClean="0">
                                      <a:latin typeface="Cambria Math" panose="02040503050406030204" pitchFamily="18" charset="0"/>
                                      <a:ea typeface="Cambria Math" panose="02040503050406030204" pitchFamily="18" charset="0"/>
                                    </a:rPr>
                                    <m:t>+</m:t>
                                  </m:r>
                                  <m:sPre>
                                    <m:sPrePr>
                                      <m:ctrlPr>
                                        <a:rPr lang="en-US" b="0" i="1" smtClean="0">
                                          <a:latin typeface="Cambria Math" panose="02040503050406030204" pitchFamily="18" charset="0"/>
                                          <a:ea typeface="Cambria Math" panose="02040503050406030204" pitchFamily="18" charset="0"/>
                                        </a:rPr>
                                      </m:ctrlPr>
                                    </m:sPrePr>
                                    <m:sub>
                                      <m:r>
                                        <a:rPr lang="en-US" b="0" i="0" smtClean="0">
                                          <a:latin typeface="Cambria Math" panose="02040503050406030204" pitchFamily="18" charset="0"/>
                                          <a:ea typeface="Cambria Math" panose="02040503050406030204" pitchFamily="18" charset="0"/>
                                        </a:rPr>
                                        <m:t>1</m:t>
                                      </m:r>
                                    </m:sub>
                                    <m:sup>
                                      <m:r>
                                        <a:rPr lang="en-US" b="0" i="0" smtClean="0">
                                          <a:latin typeface="Cambria Math" panose="02040503050406030204" pitchFamily="18" charset="0"/>
                                        </a:rPr>
                                        <m:t>1</m:t>
                                      </m:r>
                                    </m:sup>
                                    <m:e>
                                      <m:r>
                                        <m:rPr>
                                          <m:sty m:val="p"/>
                                        </m:rPr>
                                        <a:rPr lang="en-US" b="0" i="0" smtClean="0">
                                          <a:latin typeface="Cambria Math" panose="02040503050406030204" pitchFamily="18" charset="0"/>
                                        </a:rPr>
                                        <m:t>H</m:t>
                                      </m:r>
                                    </m:e>
                                  </m:sPre>
                                </m:e>
                              </m:sPre>
                            </m:e>
                          </m:sPre>
                        </m:e>
                      </m:sPre>
                    </m:oMath>
                  </m:oMathPara>
                </a14:m>
                <a:endParaRPr lang="en-US" dirty="0"/>
              </a:p>
            </p:txBody>
          </p:sp>
        </mc:Choice>
        <mc:Fallback xmlns="">
          <p:sp>
            <p:nvSpPr>
              <p:cNvPr id="23" name="Text Placeholder 22"/>
              <p:cNvSpPr>
                <a:spLocks noGrp="1" noRot="1" noChangeAspect="1" noMove="1" noResize="1" noEditPoints="1" noAdjustHandles="1" noChangeArrowheads="1" noChangeShapeType="1" noTextEdit="1"/>
              </p:cNvSpPr>
              <p:nvPr>
                <p:ph type="body" sz="quarter" idx="24"/>
              </p:nvPr>
            </p:nvSpPr>
            <p:spPr>
              <a:xfrm>
                <a:off x="2" y="2976865"/>
                <a:ext cx="9143998" cy="1929515"/>
              </a:xfrm>
              <a:blipFill>
                <a:blip r:embed="rId3"/>
                <a:stretch>
                  <a:fillRect l="-1333" t="-283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4" name="Text Placeholder 23"/>
              <p:cNvSpPr>
                <a:spLocks noGrp="1"/>
              </p:cNvSpPr>
              <p:nvPr>
                <p:ph type="body" sz="quarter" idx="25"/>
              </p:nvPr>
            </p:nvSpPr>
            <p:spPr>
              <a:xfrm>
                <a:off x="-4836" y="4876800"/>
                <a:ext cx="9144000" cy="1666875"/>
              </a:xfrm>
            </p:spPr>
            <p:txBody>
              <a:bodyPr/>
              <a:lstStyle/>
              <a:p>
                <a:pPr>
                  <a:spcBef>
                    <a:spcPts val="0"/>
                  </a:spcBef>
                  <a:spcAft>
                    <a:spcPts val="2000"/>
                  </a:spcAft>
                </a:pPr>
                <a:r>
                  <a:rPr lang="en-US" dirty="0"/>
                  <a:t>The radioactive carbon-14 isotope decays according to the equation</a:t>
                </a:r>
              </a:p>
              <a:p>
                <a:pPr>
                  <a:spcBef>
                    <a:spcPts val="0"/>
                  </a:spcBef>
                </a:pPr>
                <a14:m>
                  <m:oMathPara xmlns:m="http://schemas.openxmlformats.org/officeDocument/2006/math">
                    <m:oMathParaPr>
                      <m:jc m:val="centerGroup"/>
                    </m:oMathParaPr>
                    <m:oMath xmlns:m="http://schemas.openxmlformats.org/officeDocument/2006/math">
                      <m:sPre>
                        <m:sPrePr>
                          <m:ctrlPr>
                            <a:rPr lang="en-US" i="1" smtClean="0">
                              <a:latin typeface="Cambria Math" panose="02040503050406030204" pitchFamily="18" charset="0"/>
                            </a:rPr>
                          </m:ctrlPr>
                        </m:sPrePr>
                        <m:sub>
                          <m:r>
                            <a:rPr lang="en-US" b="0" i="0" smtClean="0">
                              <a:latin typeface="Cambria Math" panose="02040503050406030204" pitchFamily="18" charset="0"/>
                            </a:rPr>
                            <m:t>6</m:t>
                          </m:r>
                        </m:sub>
                        <m:sup>
                          <m:r>
                            <a:rPr lang="en-US" b="0" i="0" smtClean="0">
                              <a:latin typeface="Cambria Math" panose="02040503050406030204" pitchFamily="18" charset="0"/>
                            </a:rPr>
                            <m:t>14</m:t>
                          </m:r>
                        </m:sup>
                        <m:e>
                          <m:r>
                            <m:rPr>
                              <m:sty m:val="p"/>
                            </m:rPr>
                            <a:rPr lang="en-US" b="0" i="0" smtClean="0">
                              <a:latin typeface="Cambria Math" panose="02040503050406030204" pitchFamily="18" charset="0"/>
                            </a:rPr>
                            <m:t>C</m:t>
                          </m:r>
                        </m:e>
                      </m:sPre>
                      <m:r>
                        <a:rPr lang="en-US" i="0" smtClean="0">
                          <a:latin typeface="Cambria Math" panose="02040503050406030204" pitchFamily="18" charset="0"/>
                          <a:ea typeface="Cambria Math" panose="02040503050406030204" pitchFamily="18" charset="0"/>
                        </a:rPr>
                        <m:t>→</m:t>
                      </m:r>
                      <m:sPre>
                        <m:sPrePr>
                          <m:ctrlPr>
                            <a:rPr lang="en-US" i="1" smtClean="0">
                              <a:latin typeface="Cambria Math" panose="02040503050406030204" pitchFamily="18" charset="0"/>
                              <a:ea typeface="Cambria Math" panose="02040503050406030204" pitchFamily="18" charset="0"/>
                            </a:rPr>
                          </m:ctrlPr>
                        </m:sPrePr>
                        <m:sub>
                          <m:r>
                            <a:rPr lang="en-US" b="0" i="0" smtClean="0">
                              <a:latin typeface="Cambria Math" panose="02040503050406030204" pitchFamily="18" charset="0"/>
                              <a:ea typeface="Cambria Math" panose="02040503050406030204" pitchFamily="18" charset="0"/>
                            </a:rPr>
                            <m:t>7</m:t>
                          </m:r>
                        </m:sub>
                        <m:sup>
                          <m:r>
                            <a:rPr lang="en-US" b="0" i="0" smtClean="0">
                              <a:latin typeface="Cambria Math" panose="02040503050406030204" pitchFamily="18" charset="0"/>
                            </a:rPr>
                            <m:t>14</m:t>
                          </m:r>
                        </m:sup>
                        <m:e>
                          <m:r>
                            <m:rPr>
                              <m:sty m:val="p"/>
                            </m:rPr>
                            <a:rPr lang="en-US" b="0" i="0" smtClean="0">
                              <a:latin typeface="Cambria Math" panose="02040503050406030204" pitchFamily="18" charset="0"/>
                            </a:rPr>
                            <m:t>N</m:t>
                          </m:r>
                          <m:r>
                            <a:rPr lang="en-US" b="0" i="0" smtClean="0">
                              <a:latin typeface="Cambria Math" panose="02040503050406030204" pitchFamily="18" charset="0"/>
                              <a:ea typeface="Cambria Math" panose="02040503050406030204" pitchFamily="18" charset="0"/>
                            </a:rPr>
                            <m:t>+</m:t>
                          </m:r>
                          <m:sPre>
                            <m:sPrePr>
                              <m:ctrlPr>
                                <a:rPr lang="en-US" b="0" i="1" smtClean="0">
                                  <a:latin typeface="Cambria Math" panose="02040503050406030204" pitchFamily="18" charset="0"/>
                                  <a:ea typeface="Cambria Math" panose="02040503050406030204" pitchFamily="18" charset="0"/>
                                </a:rPr>
                              </m:ctrlPr>
                            </m:sPrePr>
                            <m:sub>
                              <m:r>
                                <a:rPr lang="en-US" b="0" i="0" smtClean="0">
                                  <a:latin typeface="Cambria Math" panose="02040503050406030204" pitchFamily="18" charset="0"/>
                                  <a:ea typeface="Cambria Math" panose="02040503050406030204" pitchFamily="18" charset="0"/>
                                </a:rPr>
                                <m:t>−1</m:t>
                              </m:r>
                            </m:sub>
                            <m:sup>
                              <m:r>
                                <a:rPr lang="en-US" b="0" i="0" smtClean="0">
                                  <a:latin typeface="Cambria Math" panose="02040503050406030204" pitchFamily="18" charset="0"/>
                                </a:rPr>
                                <m:t>0</m:t>
                              </m:r>
                            </m:sup>
                            <m:e>
                              <m:r>
                                <a:rPr lang="en-US" b="0" i="1" smtClean="0">
                                  <a:latin typeface="Cambria Math" panose="02040503050406030204" pitchFamily="18" charset="0"/>
                                  <a:ea typeface="Cambria Math" panose="02040503050406030204" pitchFamily="18" charset="0"/>
                                </a:rPr>
                                <m:t>𝛽</m:t>
                              </m:r>
                            </m:e>
                          </m:sPre>
                        </m:e>
                      </m:sPre>
                    </m:oMath>
                  </m:oMathPara>
                </a14:m>
                <a:endParaRPr lang="en-US" dirty="0"/>
              </a:p>
            </p:txBody>
          </p:sp>
        </mc:Choice>
        <mc:Fallback xmlns="">
          <p:sp>
            <p:nvSpPr>
              <p:cNvPr id="24" name="Text Placeholder 23"/>
              <p:cNvSpPr>
                <a:spLocks noGrp="1" noRot="1" noChangeAspect="1" noMove="1" noResize="1" noEditPoints="1" noAdjustHandles="1" noChangeArrowheads="1" noChangeShapeType="1" noTextEdit="1"/>
              </p:cNvSpPr>
              <p:nvPr>
                <p:ph type="body" sz="quarter" idx="25"/>
              </p:nvPr>
            </p:nvSpPr>
            <p:spPr>
              <a:xfrm>
                <a:off x="-4836" y="4876800"/>
                <a:ext cx="9144000" cy="1666875"/>
              </a:xfrm>
              <a:blipFill>
                <a:blip r:embed="rId4"/>
                <a:stretch>
                  <a:fillRect l="-1333" t="-3297"/>
                </a:stretch>
              </a:blipFill>
            </p:spPr>
            <p:txBody>
              <a:bodyPr/>
              <a:lstStyle/>
              <a:p>
                <a:r>
                  <a:rPr lang="en-US">
                    <a:noFill/>
                  </a:rPr>
                  <a:t> </a:t>
                </a:r>
              </a:p>
            </p:txBody>
          </p:sp>
        </mc:Fallback>
      </mc:AlternateContent>
    </p:spTree>
    <p:extLst>
      <p:ext uri="{BB962C8B-B14F-4D97-AF65-F5344CB8AC3E}">
        <p14:creationId xmlns:p14="http://schemas.microsoft.com/office/powerpoint/2010/main" val="381277776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35085" y="0"/>
            <a:ext cx="8832715" cy="495300"/>
          </a:xfrm>
        </p:spPr>
        <p:txBody>
          <a:bodyPr/>
          <a:lstStyle/>
          <a:p>
            <a:r>
              <a:rPr lang="en-US" dirty="0">
                <a:solidFill>
                  <a:schemeClr val="bg1">
                    <a:lumMod val="95000"/>
                  </a:schemeClr>
                </a:solidFill>
              </a:rPr>
              <a:t>20.3</a:t>
            </a:r>
            <a:r>
              <a:rPr lang="en-US" dirty="0"/>
              <a:t>	</a:t>
            </a:r>
            <a:r>
              <a:rPr lang="en-US" dirty="0">
                <a:solidFill>
                  <a:srgbClr val="CE171F"/>
                </a:solidFill>
                <a:latin typeface="Calibri"/>
              </a:rPr>
              <a:t>Natural Radioactivity (8)</a:t>
            </a:r>
            <a:endParaRPr lang="en-US" dirty="0">
              <a:solidFill>
                <a:srgbClr val="CE171F"/>
              </a:solidFill>
            </a:endParaRPr>
          </a:p>
        </p:txBody>
      </p:sp>
      <p:sp>
        <p:nvSpPr>
          <p:cNvPr id="19" name="Text Placeholder 18"/>
          <p:cNvSpPr>
            <a:spLocks noGrp="1"/>
          </p:cNvSpPr>
          <p:nvPr>
            <p:ph type="body" sz="quarter" idx="22"/>
          </p:nvPr>
        </p:nvSpPr>
        <p:spPr>
          <a:xfrm>
            <a:off x="0" y="1087559"/>
            <a:ext cx="9144000" cy="457200"/>
          </a:xfrm>
        </p:spPr>
        <p:txBody>
          <a:bodyPr/>
          <a:lstStyle/>
          <a:p>
            <a:r>
              <a:rPr lang="en-US" dirty="0">
                <a:latin typeface="Calibri"/>
              </a:rPr>
              <a:t>Dating Based on Radioactive Decay </a:t>
            </a:r>
          </a:p>
        </p:txBody>
      </p:sp>
      <mc:AlternateContent xmlns:mc="http://schemas.openxmlformats.org/markup-compatibility/2006" xmlns:a14="http://schemas.microsoft.com/office/drawing/2010/main">
        <mc:Choice Requires="a14">
          <p:sp>
            <p:nvSpPr>
              <p:cNvPr id="20" name="Text Placeholder 19"/>
              <p:cNvSpPr>
                <a:spLocks noGrp="1"/>
              </p:cNvSpPr>
              <p:nvPr>
                <p:ph type="body" sz="quarter" idx="23"/>
              </p:nvPr>
            </p:nvSpPr>
            <p:spPr>
              <a:xfrm>
                <a:off x="-3867" y="1676400"/>
                <a:ext cx="9144000" cy="2226469"/>
              </a:xfrm>
            </p:spPr>
            <p:txBody>
              <a:bodyPr/>
              <a:lstStyle/>
              <a:p>
                <a:pPr>
                  <a:spcBef>
                    <a:spcPts val="0"/>
                  </a:spcBef>
                  <a:spcAft>
                    <a:spcPts val="3300"/>
                  </a:spcAft>
                </a:pPr>
                <a:r>
                  <a:rPr lang="en-US" dirty="0"/>
                  <a:t>This is the basis of radiocarbon or “carbon-14” dating.</a:t>
                </a:r>
              </a:p>
              <a:p>
                <a:pPr>
                  <a:spcBef>
                    <a:spcPts val="0"/>
                  </a:spcBef>
                  <a:spcAft>
                    <a:spcPts val="2800"/>
                  </a:spcAft>
                </a:pPr>
                <a:r>
                  <a:rPr lang="en-US" dirty="0"/>
                  <a:t>To determine the age of an object, we measure the </a:t>
                </a:r>
                <a:r>
                  <a:rPr lang="en-US" i="1" dirty="0"/>
                  <a:t>activity </a:t>
                </a:r>
                <a:r>
                  <a:rPr lang="en-US" dirty="0"/>
                  <a:t>(disintegrations per second) of </a:t>
                </a:r>
                <a14:m>
                  <m:oMath xmlns:m="http://schemas.openxmlformats.org/officeDocument/2006/math">
                    <m:r>
                      <a:rPr lang="en-US" i="0" baseline="30000" dirty="0" smtClean="0">
                        <a:latin typeface="Cambria Math" panose="02040503050406030204" pitchFamily="18" charset="0"/>
                      </a:rPr>
                      <m:t>14</m:t>
                    </m:r>
                    <m:r>
                      <m:rPr>
                        <m:sty m:val="p"/>
                      </m:rPr>
                      <a:rPr lang="en-US" i="0" dirty="0">
                        <a:latin typeface="Cambria Math" panose="02040503050406030204" pitchFamily="18" charset="0"/>
                      </a:rPr>
                      <m:t>C</m:t>
                    </m:r>
                  </m:oMath>
                </a14:m>
                <a:r>
                  <a:rPr lang="en-US" dirty="0"/>
                  <a:t> and compare it to the activity of </a:t>
                </a:r>
                <a14:m>
                  <m:oMath xmlns:m="http://schemas.openxmlformats.org/officeDocument/2006/math">
                    <m:r>
                      <a:rPr lang="en-US" baseline="30000" dirty="0">
                        <a:latin typeface="Cambria Math" panose="02040503050406030204" pitchFamily="18" charset="0"/>
                      </a:rPr>
                      <m:t>14</m:t>
                    </m:r>
                    <m:r>
                      <m:rPr>
                        <m:sty m:val="p"/>
                      </m:rPr>
                      <a:rPr lang="en-US" dirty="0">
                        <a:latin typeface="Cambria Math" panose="02040503050406030204" pitchFamily="18" charset="0"/>
                      </a:rPr>
                      <m:t>C</m:t>
                    </m:r>
                  </m:oMath>
                </a14:m>
                <a:r>
                  <a:rPr lang="en-US" dirty="0"/>
                  <a:t> in living matter.</a:t>
                </a:r>
              </a:p>
            </p:txBody>
          </p:sp>
        </mc:Choice>
        <mc:Fallback xmlns="">
          <p:sp>
            <p:nvSpPr>
              <p:cNvPr id="20" name="Text Placeholder 19"/>
              <p:cNvSpPr>
                <a:spLocks noGrp="1" noRot="1" noChangeAspect="1" noMove="1" noResize="1" noEditPoints="1" noAdjustHandles="1" noChangeArrowheads="1" noChangeShapeType="1" noTextEdit="1"/>
              </p:cNvSpPr>
              <p:nvPr>
                <p:ph type="body" sz="quarter" idx="23"/>
              </p:nvPr>
            </p:nvSpPr>
            <p:spPr>
              <a:xfrm>
                <a:off x="-3867" y="1676400"/>
                <a:ext cx="9144000" cy="2226469"/>
              </a:xfrm>
              <a:blipFill>
                <a:blip r:embed="rId2"/>
                <a:stretch>
                  <a:fillRect l="-1333" t="-2466" b="-7671"/>
                </a:stretch>
              </a:blipFill>
            </p:spPr>
            <p:txBody>
              <a:bodyPr/>
              <a:lstStyle/>
              <a:p>
                <a:r>
                  <a:rPr lang="en-US">
                    <a:noFill/>
                  </a:rPr>
                  <a:t> </a:t>
                </a:r>
              </a:p>
            </p:txBody>
          </p:sp>
        </mc:Fallback>
      </mc:AlternateContent>
    </p:spTree>
    <p:extLst>
      <p:ext uri="{BB962C8B-B14F-4D97-AF65-F5344CB8AC3E}">
        <p14:creationId xmlns:p14="http://schemas.microsoft.com/office/powerpoint/2010/main" val="227732840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76200" y="228600"/>
            <a:ext cx="4191000" cy="609600"/>
          </a:xfrm>
        </p:spPr>
        <p:txBody>
          <a:bodyPr/>
          <a:lstStyle/>
          <a:p>
            <a:pPr algn="ctr">
              <a:tabLst>
                <a:tab pos="858838" algn="l"/>
                <a:tab pos="3311525" algn="l"/>
                <a:tab pos="3324225" algn="l"/>
              </a:tabLst>
            </a:pPr>
            <a:r>
              <a:rPr lang="en-US" b="1" dirty="0"/>
              <a:t>SAMPLE PROBLEM	</a:t>
            </a:r>
            <a:r>
              <a:rPr lang="en-US" b="1" dirty="0">
                <a:solidFill>
                  <a:schemeClr val="bg1">
                    <a:lumMod val="95000"/>
                  </a:schemeClr>
                </a:solidFill>
              </a:rPr>
              <a:t>20.3</a:t>
            </a:r>
          </a:p>
        </p:txBody>
      </p:sp>
      <mc:AlternateContent xmlns:mc="http://schemas.openxmlformats.org/markup-compatibility/2006" xmlns:a14="http://schemas.microsoft.com/office/drawing/2010/main">
        <mc:Choice Requires="a14">
          <p:sp>
            <p:nvSpPr>
              <p:cNvPr id="23" name="Text Placeholder 22"/>
              <p:cNvSpPr>
                <a:spLocks noGrp="1"/>
              </p:cNvSpPr>
              <p:nvPr>
                <p:ph type="body" sz="quarter" idx="22"/>
              </p:nvPr>
            </p:nvSpPr>
            <p:spPr>
              <a:xfrm>
                <a:off x="0" y="914400"/>
                <a:ext cx="9164782" cy="4267200"/>
              </a:xfrm>
            </p:spPr>
            <p:txBody>
              <a:bodyPr/>
              <a:lstStyle/>
              <a:p>
                <a:pPr>
                  <a:spcBef>
                    <a:spcPts val="0"/>
                  </a:spcBef>
                  <a:spcAft>
                    <a:spcPts val="3300"/>
                  </a:spcAft>
                </a:pPr>
                <a:r>
                  <a:rPr lang="en-US" dirty="0"/>
                  <a:t>A wooden artifact is found to have a </a:t>
                </a:r>
                <a14:m>
                  <m:oMath xmlns:m="http://schemas.openxmlformats.org/officeDocument/2006/math">
                    <m:r>
                      <a:rPr lang="en-US" baseline="30000" dirty="0">
                        <a:latin typeface="Cambria Math" panose="02040503050406030204" pitchFamily="18" charset="0"/>
                      </a:rPr>
                      <m:t>14</m:t>
                    </m:r>
                    <m:r>
                      <m:rPr>
                        <m:sty m:val="p"/>
                      </m:rPr>
                      <a:rPr lang="en-US" dirty="0">
                        <a:latin typeface="Cambria Math" panose="02040503050406030204" pitchFamily="18" charset="0"/>
                      </a:rPr>
                      <m:t>C</m:t>
                    </m:r>
                  </m:oMath>
                </a14:m>
                <a:r>
                  <a:rPr lang="en-US" dirty="0"/>
                  <a:t> activity of 9.1 disintegrations per second. </a:t>
                </a:r>
              </a:p>
              <a:p>
                <a:pPr>
                  <a:spcBef>
                    <a:spcPts val="0"/>
                  </a:spcBef>
                  <a:spcAft>
                    <a:spcPts val="3300"/>
                  </a:spcAft>
                </a:pPr>
                <a:r>
                  <a:rPr lang="en-US" dirty="0"/>
                  <a:t>Given that the </a:t>
                </a:r>
                <a14:m>
                  <m:oMath xmlns:m="http://schemas.openxmlformats.org/officeDocument/2006/math">
                    <m:r>
                      <a:rPr lang="en-US" baseline="30000" dirty="0">
                        <a:latin typeface="Cambria Math" panose="02040503050406030204" pitchFamily="18" charset="0"/>
                      </a:rPr>
                      <m:t>14</m:t>
                    </m:r>
                    <m:r>
                      <m:rPr>
                        <m:sty m:val="p"/>
                      </m:rPr>
                      <a:rPr lang="en-US" dirty="0">
                        <a:latin typeface="Cambria Math" panose="02040503050406030204" pitchFamily="18" charset="0"/>
                      </a:rPr>
                      <m:t>C</m:t>
                    </m:r>
                  </m:oMath>
                </a14:m>
                <a:r>
                  <a:rPr lang="en-US" dirty="0"/>
                  <a:t> activity of an equal mass of fresh-cut wood has a constant value of 15.2 disintegrations per second, determine the age of the artifact. </a:t>
                </a:r>
              </a:p>
              <a:p>
                <a:pPr>
                  <a:spcBef>
                    <a:spcPts val="0"/>
                  </a:spcBef>
                </a:pPr>
                <a:r>
                  <a:rPr lang="en-US" dirty="0"/>
                  <a:t>The half-life of carbon-14 is 5715 years. </a:t>
                </a:r>
              </a:p>
            </p:txBody>
          </p:sp>
        </mc:Choice>
        <mc:Fallback xmlns="">
          <p:sp>
            <p:nvSpPr>
              <p:cNvPr id="23" name="Text Placeholder 22"/>
              <p:cNvSpPr>
                <a:spLocks noGrp="1" noRot="1" noChangeAspect="1" noMove="1" noResize="1" noEditPoints="1" noAdjustHandles="1" noChangeArrowheads="1" noChangeShapeType="1" noTextEdit="1"/>
              </p:cNvSpPr>
              <p:nvPr>
                <p:ph type="body" sz="quarter" idx="22"/>
              </p:nvPr>
            </p:nvSpPr>
            <p:spPr>
              <a:xfrm>
                <a:off x="0" y="914400"/>
                <a:ext cx="9164782" cy="4267200"/>
              </a:xfrm>
              <a:blipFill>
                <a:blip r:embed="rId2"/>
                <a:stretch>
                  <a:fillRect l="-1331" t="-1286" r="-1198"/>
                </a:stretch>
              </a:blipFill>
            </p:spPr>
            <p:txBody>
              <a:bodyPr/>
              <a:lstStyle/>
              <a:p>
                <a:r>
                  <a:rPr lang="en-US">
                    <a:noFill/>
                  </a:rPr>
                  <a:t> </a:t>
                </a:r>
              </a:p>
            </p:txBody>
          </p:sp>
        </mc:Fallback>
      </mc:AlternateContent>
    </p:spTree>
    <p:extLst>
      <p:ext uri="{BB962C8B-B14F-4D97-AF65-F5344CB8AC3E}">
        <p14:creationId xmlns:p14="http://schemas.microsoft.com/office/powerpoint/2010/main" val="347313303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0" y="228600"/>
            <a:ext cx="6096000" cy="609600"/>
          </a:xfrm>
        </p:spPr>
        <p:txBody>
          <a:bodyPr/>
          <a:lstStyle/>
          <a:p>
            <a:pPr algn="ctr" defTabSz="901700">
              <a:tabLst>
                <a:tab pos="858838" algn="l"/>
                <a:tab pos="3309938" algn="l"/>
              </a:tabLst>
            </a:pPr>
            <a:r>
              <a:rPr lang="en-US" b="1" dirty="0"/>
              <a:t>SAMPLE PROBLEM	</a:t>
            </a:r>
            <a:r>
              <a:rPr lang="en-US" b="1" dirty="0">
                <a:solidFill>
                  <a:schemeClr val="bg1">
                    <a:lumMod val="95000"/>
                  </a:schemeClr>
                </a:solidFill>
              </a:rPr>
              <a:t>20.3</a:t>
            </a:r>
            <a:r>
              <a:rPr lang="en-US" b="1" dirty="0"/>
              <a:t>	</a:t>
            </a:r>
            <a:r>
              <a:rPr lang="en-US" b="1" dirty="0">
                <a:solidFill>
                  <a:schemeClr val="bg1">
                    <a:lumMod val="95000"/>
                  </a:schemeClr>
                </a:solidFill>
              </a:rPr>
              <a:t>Strategy</a:t>
            </a:r>
          </a:p>
        </p:txBody>
      </p:sp>
      <mc:AlternateContent xmlns:mc="http://schemas.openxmlformats.org/markup-compatibility/2006" xmlns:a14="http://schemas.microsoft.com/office/drawing/2010/main">
        <mc:Choice Requires="a14">
          <p:sp>
            <p:nvSpPr>
              <p:cNvPr id="23" name="Text Placeholder 22"/>
              <p:cNvSpPr>
                <a:spLocks noGrp="1"/>
              </p:cNvSpPr>
              <p:nvPr>
                <p:ph type="body" sz="quarter" idx="22"/>
              </p:nvPr>
            </p:nvSpPr>
            <p:spPr>
              <a:xfrm>
                <a:off x="0" y="952500"/>
                <a:ext cx="8748712" cy="4824845"/>
              </a:xfrm>
            </p:spPr>
            <p:txBody>
              <a:bodyPr/>
              <a:lstStyle/>
              <a:p>
                <a:pPr>
                  <a:spcBef>
                    <a:spcPts val="0"/>
                  </a:spcBef>
                </a:pPr>
                <a:r>
                  <a:rPr lang="en-US" b="1" dirty="0">
                    <a:solidFill>
                      <a:srgbClr val="43638E"/>
                    </a:solidFill>
                  </a:rPr>
                  <a:t>Strategy</a:t>
                </a:r>
              </a:p>
              <a:p>
                <a:pPr>
                  <a:spcBef>
                    <a:spcPts val="0"/>
                  </a:spcBef>
                  <a:spcAft>
                    <a:spcPts val="2000"/>
                  </a:spcAft>
                </a:pPr>
                <a:r>
                  <a:rPr lang="en-US" dirty="0"/>
                  <a:t>The activity of a radioactive sample is proportional to the number of radioactive nuclei.</a:t>
                </a:r>
                <a:endParaRPr lang="en-US" b="1" dirty="0">
                  <a:solidFill>
                    <a:srgbClr val="4F74A7"/>
                  </a:solidFill>
                </a:endParaRPr>
              </a:p>
              <a:p>
                <a:pPr>
                  <a:spcBef>
                    <a:spcPts val="0"/>
                  </a:spcBef>
                  <a:spcAft>
                    <a:spcPts val="2300"/>
                  </a:spcAft>
                </a:pPr>
                <a14:m>
                  <m:oMathPara xmlns:m="http://schemas.openxmlformats.org/officeDocument/2006/math">
                    <m:oMathParaPr>
                      <m:jc m:val="centerGroup"/>
                    </m:oMathParaPr>
                    <m:oMath xmlns:m="http://schemas.openxmlformats.org/officeDocument/2006/math">
                      <m:r>
                        <m:rPr>
                          <m:sty m:val="p"/>
                        </m:rPr>
                        <a:rPr lang="en-US" sz="2200">
                          <a:latin typeface="Cambria Math" panose="02040503050406030204" pitchFamily="18" charset="0"/>
                        </a:rPr>
                        <m:t>l</m:t>
                      </m:r>
                      <m:r>
                        <m:rPr>
                          <m:sty m:val="p"/>
                        </m:rPr>
                        <a:rPr lang="en-US" sz="2200" b="0" i="0" smtClean="0">
                          <a:solidFill>
                            <a:schemeClr val="tx1"/>
                          </a:solidFill>
                          <a:latin typeface="Cambria Math" panose="02040503050406030204" pitchFamily="18" charset="0"/>
                        </a:rPr>
                        <m:t>n</m:t>
                      </m:r>
                      <m:f>
                        <m:fPr>
                          <m:ctrlPr>
                            <a:rPr lang="en-US" sz="2200" b="0" i="1" smtClean="0">
                              <a:solidFill>
                                <a:schemeClr val="tx1"/>
                              </a:solidFill>
                              <a:latin typeface="Cambria Math" panose="02040503050406030204" pitchFamily="18" charset="0"/>
                            </a:rPr>
                          </m:ctrlPr>
                        </m:fPr>
                        <m:num>
                          <m:r>
                            <a:rPr lang="en-US" sz="2200" b="0" i="0" baseline="30000" smtClean="0">
                              <a:solidFill>
                                <a:schemeClr val="tx1"/>
                              </a:solidFill>
                              <a:latin typeface="Cambria Math" panose="02040503050406030204" pitchFamily="18" charset="0"/>
                            </a:rPr>
                            <m:t>14</m:t>
                          </m:r>
                          <m:r>
                            <m:rPr>
                              <m:sty m:val="p"/>
                            </m:rPr>
                            <a:rPr lang="en-US" sz="2200" b="0" i="0" smtClean="0">
                              <a:solidFill>
                                <a:schemeClr val="tx1"/>
                              </a:solidFill>
                              <a:latin typeface="Cambria Math" panose="02040503050406030204" pitchFamily="18" charset="0"/>
                            </a:rPr>
                            <m:t>C</m:t>
                          </m:r>
                          <m:r>
                            <a:rPr lang="en-US" sz="2200" b="0" i="0" smtClean="0">
                              <a:solidFill>
                                <a:schemeClr val="tx1"/>
                              </a:solidFill>
                              <a:latin typeface="Cambria Math" panose="02040503050406030204" pitchFamily="18" charset="0"/>
                            </a:rPr>
                            <m:t> </m:t>
                          </m:r>
                          <m:r>
                            <m:rPr>
                              <m:sty m:val="p"/>
                            </m:rPr>
                            <a:rPr lang="en-US" sz="2200" b="0" i="0" smtClean="0">
                              <a:solidFill>
                                <a:schemeClr val="tx1"/>
                              </a:solidFill>
                              <a:latin typeface="Cambria Math" panose="02040503050406030204" pitchFamily="18" charset="0"/>
                            </a:rPr>
                            <m:t>activity</m:t>
                          </m:r>
                          <m:r>
                            <a:rPr lang="en-US" sz="2200" b="0" i="0" smtClean="0">
                              <a:solidFill>
                                <a:schemeClr val="tx1"/>
                              </a:solidFill>
                              <a:latin typeface="Cambria Math" panose="02040503050406030204" pitchFamily="18" charset="0"/>
                            </a:rPr>
                            <m:t> </m:t>
                          </m:r>
                          <m:r>
                            <m:rPr>
                              <m:sty m:val="p"/>
                            </m:rPr>
                            <a:rPr lang="en-US" sz="2200" b="0" i="0" smtClean="0">
                              <a:solidFill>
                                <a:schemeClr val="tx1"/>
                              </a:solidFill>
                              <a:latin typeface="Cambria Math" panose="02040503050406030204" pitchFamily="18" charset="0"/>
                            </a:rPr>
                            <m:t>in</m:t>
                          </m:r>
                          <m:r>
                            <a:rPr lang="en-US" sz="2200" b="0" i="0" smtClean="0">
                              <a:solidFill>
                                <a:schemeClr val="tx1"/>
                              </a:solidFill>
                              <a:latin typeface="Cambria Math" panose="02040503050406030204" pitchFamily="18" charset="0"/>
                            </a:rPr>
                            <m:t> </m:t>
                          </m:r>
                          <m:r>
                            <m:rPr>
                              <m:sty m:val="p"/>
                            </m:rPr>
                            <a:rPr lang="en-US" sz="2200" b="0" i="0" smtClean="0">
                              <a:solidFill>
                                <a:schemeClr val="tx1"/>
                              </a:solidFill>
                              <a:latin typeface="Cambria Math" panose="02040503050406030204" pitchFamily="18" charset="0"/>
                            </a:rPr>
                            <m:t>artifact</m:t>
                          </m:r>
                        </m:num>
                        <m:den>
                          <m:r>
                            <a:rPr lang="en-US" sz="2200" b="0" i="0" baseline="30000" smtClean="0">
                              <a:solidFill>
                                <a:schemeClr val="tx1"/>
                              </a:solidFill>
                              <a:latin typeface="Cambria Math" panose="02040503050406030204" pitchFamily="18" charset="0"/>
                            </a:rPr>
                            <m:t>14</m:t>
                          </m:r>
                          <m:r>
                            <m:rPr>
                              <m:sty m:val="p"/>
                            </m:rPr>
                            <a:rPr lang="en-US" sz="2200" b="0" i="0" smtClean="0">
                              <a:solidFill>
                                <a:schemeClr val="tx1"/>
                              </a:solidFill>
                              <a:latin typeface="Cambria Math" panose="02040503050406030204" pitchFamily="18" charset="0"/>
                            </a:rPr>
                            <m:t>C</m:t>
                          </m:r>
                          <m:r>
                            <a:rPr lang="en-US" sz="2200" b="0" i="0" smtClean="0">
                              <a:solidFill>
                                <a:schemeClr val="tx1"/>
                              </a:solidFill>
                              <a:latin typeface="Cambria Math" panose="02040503050406030204" pitchFamily="18" charset="0"/>
                            </a:rPr>
                            <m:t> </m:t>
                          </m:r>
                          <m:r>
                            <m:rPr>
                              <m:sty m:val="p"/>
                            </m:rPr>
                            <a:rPr lang="en-US" sz="2200" b="0" i="0" smtClean="0">
                              <a:solidFill>
                                <a:schemeClr val="tx1"/>
                              </a:solidFill>
                              <a:latin typeface="Cambria Math" panose="02040503050406030204" pitchFamily="18" charset="0"/>
                            </a:rPr>
                            <m:t>activity</m:t>
                          </m:r>
                          <m:r>
                            <a:rPr lang="en-US" sz="2200" b="0" i="0" smtClean="0">
                              <a:solidFill>
                                <a:schemeClr val="tx1"/>
                              </a:solidFill>
                              <a:latin typeface="Cambria Math" panose="02040503050406030204" pitchFamily="18" charset="0"/>
                            </a:rPr>
                            <m:t> </m:t>
                          </m:r>
                          <m:r>
                            <m:rPr>
                              <m:sty m:val="p"/>
                            </m:rPr>
                            <a:rPr lang="en-US" sz="2200" b="0" i="0" smtClean="0">
                              <a:solidFill>
                                <a:schemeClr val="tx1"/>
                              </a:solidFill>
                              <a:latin typeface="Cambria Math" panose="02040503050406030204" pitchFamily="18" charset="0"/>
                            </a:rPr>
                            <m:t>in</m:t>
                          </m:r>
                          <m:r>
                            <a:rPr lang="en-US" sz="2200" b="0" i="0" smtClean="0">
                              <a:solidFill>
                                <a:schemeClr val="tx1"/>
                              </a:solidFill>
                              <a:latin typeface="Cambria Math" panose="02040503050406030204" pitchFamily="18" charset="0"/>
                            </a:rPr>
                            <m:t> </m:t>
                          </m:r>
                          <m:r>
                            <m:rPr>
                              <m:sty m:val="p"/>
                            </m:rPr>
                            <a:rPr lang="en-US" sz="2200" b="0" i="0" smtClean="0">
                              <a:solidFill>
                                <a:schemeClr val="tx1"/>
                              </a:solidFill>
                              <a:latin typeface="Cambria Math" panose="02040503050406030204" pitchFamily="18" charset="0"/>
                            </a:rPr>
                            <m:t>fresh</m:t>
                          </m:r>
                          <m:r>
                            <a:rPr lang="en-US" sz="2200" b="0" i="0" smtClean="0">
                              <a:solidFill>
                                <a:schemeClr val="tx1"/>
                              </a:solidFill>
                              <a:latin typeface="Cambria Math" panose="02040503050406030204" pitchFamily="18" charset="0"/>
                            </a:rPr>
                            <m:t>−</m:t>
                          </m:r>
                          <m:r>
                            <m:rPr>
                              <m:sty m:val="p"/>
                            </m:rPr>
                            <a:rPr lang="en-US" sz="2200" b="0" i="0" smtClean="0">
                              <a:solidFill>
                                <a:schemeClr val="tx1"/>
                              </a:solidFill>
                              <a:latin typeface="Cambria Math" panose="02040503050406030204" pitchFamily="18" charset="0"/>
                            </a:rPr>
                            <m:t>cut</m:t>
                          </m:r>
                          <m:r>
                            <a:rPr lang="en-US" sz="2200" b="0" i="0" smtClean="0">
                              <a:solidFill>
                                <a:schemeClr val="tx1"/>
                              </a:solidFill>
                              <a:latin typeface="Cambria Math" panose="02040503050406030204" pitchFamily="18" charset="0"/>
                            </a:rPr>
                            <m:t> </m:t>
                          </m:r>
                          <m:r>
                            <m:rPr>
                              <m:sty m:val="p"/>
                            </m:rPr>
                            <a:rPr lang="en-US" sz="2200" b="0" i="0" smtClean="0">
                              <a:solidFill>
                                <a:schemeClr val="tx1"/>
                              </a:solidFill>
                              <a:latin typeface="Cambria Math" panose="02040503050406030204" pitchFamily="18" charset="0"/>
                            </a:rPr>
                            <m:t>wood</m:t>
                          </m:r>
                        </m:den>
                      </m:f>
                      <m:r>
                        <a:rPr lang="en-US" sz="2200" b="0" i="0" smtClean="0">
                          <a:solidFill>
                            <a:schemeClr val="tx1"/>
                          </a:solidFill>
                          <a:latin typeface="Cambria Math" panose="02040503050406030204" pitchFamily="18" charset="0"/>
                        </a:rPr>
                        <m:t>=−</m:t>
                      </m:r>
                      <m:r>
                        <a:rPr lang="en-US" sz="2200" b="0" i="1" smtClean="0">
                          <a:solidFill>
                            <a:schemeClr val="tx1"/>
                          </a:solidFill>
                          <a:latin typeface="Cambria Math" panose="02040503050406030204" pitchFamily="18" charset="0"/>
                        </a:rPr>
                        <m:t>𝑘𝑡</m:t>
                      </m:r>
                    </m:oMath>
                  </m:oMathPara>
                </a14:m>
                <a:endParaRPr lang="en-US" sz="2200" b="1" i="1" dirty="0">
                  <a:solidFill>
                    <a:srgbClr val="4F74A7"/>
                  </a:solidFill>
                </a:endParaRPr>
              </a:p>
              <a:p>
                <a:pPr>
                  <a:spcBef>
                    <a:spcPts val="0"/>
                  </a:spcBef>
                  <a:spcAft>
                    <a:spcPts val="4000"/>
                  </a:spcAft>
                </a:pPr>
                <a:r>
                  <a:rPr lang="en-US" b="1" dirty="0">
                    <a:solidFill>
                      <a:srgbClr val="43638E"/>
                    </a:solidFill>
                  </a:rPr>
                  <a:t>Setup</a:t>
                </a:r>
                <a:endParaRPr lang="en-US" dirty="0">
                  <a:solidFill>
                    <a:srgbClr val="43638E"/>
                  </a:solidFill>
                </a:endParaRPr>
              </a:p>
              <a:p>
                <a:pPr/>
                <a14:m>
                  <m:oMathPara xmlns:m="http://schemas.openxmlformats.org/officeDocument/2006/math">
                    <m:oMathParaPr>
                      <m:jc m:val="centerGroup"/>
                    </m:oMathParaPr>
                    <m:oMath xmlns:m="http://schemas.openxmlformats.org/officeDocument/2006/math">
                      <m:r>
                        <a:rPr lang="en-US" sz="2200" b="0" i="1" smtClean="0">
                          <a:latin typeface="Cambria Math" panose="02040503050406030204" pitchFamily="18" charset="0"/>
                        </a:rPr>
                        <m:t>𝑘</m:t>
                      </m:r>
                      <m:r>
                        <a:rPr lang="en-US" sz="2200" b="0" i="1" smtClean="0">
                          <a:latin typeface="Cambria Math" panose="02040503050406030204" pitchFamily="18" charset="0"/>
                        </a:rPr>
                        <m:t>=</m:t>
                      </m:r>
                      <m:f>
                        <m:fPr>
                          <m:ctrlPr>
                            <a:rPr lang="en-US" sz="2200" b="0" i="1" smtClean="0">
                              <a:latin typeface="Cambria Math" panose="02040503050406030204" pitchFamily="18" charset="0"/>
                            </a:rPr>
                          </m:ctrlPr>
                        </m:fPr>
                        <m:num>
                          <m:r>
                            <a:rPr lang="en-US" sz="2200" b="0" i="1" smtClean="0">
                              <a:latin typeface="Cambria Math" panose="02040503050406030204" pitchFamily="18" charset="0"/>
                            </a:rPr>
                            <m:t>0.693</m:t>
                          </m:r>
                        </m:num>
                        <m:den>
                          <m:r>
                            <a:rPr lang="en-US" sz="2200" b="0" i="1" smtClean="0">
                              <a:latin typeface="Cambria Math" panose="02040503050406030204" pitchFamily="18" charset="0"/>
                            </a:rPr>
                            <m:t>5715 </m:t>
                          </m:r>
                          <m:r>
                            <m:rPr>
                              <m:sty m:val="p"/>
                            </m:rPr>
                            <a:rPr lang="en-US" sz="2200" b="0" i="0" smtClean="0">
                              <a:latin typeface="Cambria Math" panose="02040503050406030204" pitchFamily="18" charset="0"/>
                            </a:rPr>
                            <m:t>yr</m:t>
                          </m:r>
                        </m:den>
                      </m:f>
                      <m:r>
                        <a:rPr lang="en-US" sz="2200" b="0" i="1" smtClean="0">
                          <a:latin typeface="Cambria Math" panose="02040503050406030204" pitchFamily="18" charset="0"/>
                          <a:ea typeface="Cambria Math" panose="02040503050406030204" pitchFamily="18" charset="0"/>
                        </a:rPr>
                        <m:t>=1.21×</m:t>
                      </m:r>
                      <m:sSup>
                        <m:sSupPr>
                          <m:ctrlPr>
                            <a:rPr lang="en-US" sz="2200" b="0" i="1" smtClean="0">
                              <a:latin typeface="Cambria Math" panose="02040503050406030204" pitchFamily="18" charset="0"/>
                              <a:ea typeface="Cambria Math" panose="02040503050406030204" pitchFamily="18" charset="0"/>
                            </a:rPr>
                          </m:ctrlPr>
                        </m:sSupPr>
                        <m:e>
                          <m:r>
                            <a:rPr lang="en-US" sz="2200" b="0" i="1" smtClean="0">
                              <a:latin typeface="Cambria Math" panose="02040503050406030204" pitchFamily="18" charset="0"/>
                              <a:ea typeface="Cambria Math" panose="02040503050406030204" pitchFamily="18" charset="0"/>
                            </a:rPr>
                            <m:t>10</m:t>
                          </m:r>
                        </m:e>
                        <m:sup>
                          <m:r>
                            <a:rPr lang="en-US" sz="2200" b="0" i="1" smtClean="0">
                              <a:latin typeface="Cambria Math" panose="02040503050406030204" pitchFamily="18" charset="0"/>
                              <a:ea typeface="Cambria Math" panose="02040503050406030204" pitchFamily="18" charset="0"/>
                            </a:rPr>
                            <m:t>−4</m:t>
                          </m:r>
                        </m:sup>
                      </m:sSup>
                      <m:sSup>
                        <m:sSupPr>
                          <m:ctrlPr>
                            <a:rPr lang="en-US" sz="2200" b="0" i="1" smtClean="0">
                              <a:latin typeface="Cambria Math" panose="02040503050406030204" pitchFamily="18" charset="0"/>
                              <a:ea typeface="Cambria Math" panose="02040503050406030204" pitchFamily="18" charset="0"/>
                            </a:rPr>
                          </m:ctrlPr>
                        </m:sSupPr>
                        <m:e>
                          <m:r>
                            <m:rPr>
                              <m:sty m:val="p"/>
                            </m:rPr>
                            <a:rPr lang="en-US" sz="2200" b="0" i="0" smtClean="0">
                              <a:latin typeface="Cambria Math" panose="02040503050406030204" pitchFamily="18" charset="0"/>
                              <a:ea typeface="Cambria Math" panose="02040503050406030204" pitchFamily="18" charset="0"/>
                            </a:rPr>
                            <m:t>yr</m:t>
                          </m:r>
                        </m:e>
                        <m:sup>
                          <m:r>
                            <a:rPr lang="en-US" sz="2200" b="0" i="1" smtClean="0">
                              <a:latin typeface="Cambria Math" panose="02040503050406030204" pitchFamily="18" charset="0"/>
                              <a:ea typeface="Cambria Math" panose="02040503050406030204" pitchFamily="18" charset="0"/>
                            </a:rPr>
                            <m:t>−1</m:t>
                          </m:r>
                        </m:sup>
                      </m:sSup>
                    </m:oMath>
                  </m:oMathPara>
                </a14:m>
                <a:endParaRPr lang="en-US" sz="2200" dirty="0"/>
              </a:p>
            </p:txBody>
          </p:sp>
        </mc:Choice>
        <mc:Fallback xmlns="">
          <p:sp>
            <p:nvSpPr>
              <p:cNvPr id="23" name="Text Placeholder 22"/>
              <p:cNvSpPr>
                <a:spLocks noGrp="1" noRot="1" noChangeAspect="1" noMove="1" noResize="1" noEditPoints="1" noAdjustHandles="1" noChangeArrowheads="1" noChangeShapeType="1" noTextEdit="1"/>
              </p:cNvSpPr>
              <p:nvPr>
                <p:ph type="body" sz="quarter" idx="22"/>
              </p:nvPr>
            </p:nvSpPr>
            <p:spPr>
              <a:xfrm>
                <a:off x="0" y="952500"/>
                <a:ext cx="8748712" cy="4824845"/>
              </a:xfrm>
              <a:blipFill>
                <a:blip r:embed="rId2"/>
                <a:stretch>
                  <a:fillRect l="-1394" t="-1136"/>
                </a:stretch>
              </a:blipFill>
            </p:spPr>
            <p:txBody>
              <a:bodyPr/>
              <a:lstStyle/>
              <a:p>
                <a:r>
                  <a:rPr lang="en-US">
                    <a:noFill/>
                  </a:rPr>
                  <a:t> </a:t>
                </a:r>
              </a:p>
            </p:txBody>
          </p:sp>
        </mc:Fallback>
      </mc:AlternateContent>
    </p:spTree>
    <p:extLst>
      <p:ext uri="{BB962C8B-B14F-4D97-AF65-F5344CB8AC3E}">
        <p14:creationId xmlns:p14="http://schemas.microsoft.com/office/powerpoint/2010/main" val="158530621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90054" y="228600"/>
            <a:ext cx="6005946" cy="609600"/>
          </a:xfrm>
        </p:spPr>
        <p:txBody>
          <a:bodyPr/>
          <a:lstStyle/>
          <a:p>
            <a:pPr algn="ctr" defTabSz="869950"/>
            <a:r>
              <a:rPr lang="en-US" b="1" dirty="0"/>
              <a:t>SAMPLE PROBLEM	</a:t>
            </a:r>
            <a:r>
              <a:rPr lang="en-US" b="1" dirty="0">
                <a:solidFill>
                  <a:schemeClr val="bg1">
                    <a:lumMod val="95000"/>
                  </a:schemeClr>
                </a:solidFill>
              </a:rPr>
              <a:t>20.3</a:t>
            </a:r>
            <a:r>
              <a:rPr lang="en-US" b="1" dirty="0"/>
              <a:t>	</a:t>
            </a:r>
            <a:r>
              <a:rPr lang="en-US" b="1" dirty="0">
                <a:solidFill>
                  <a:schemeClr val="bg1">
                    <a:lumMod val="95000"/>
                  </a:schemeClr>
                </a:solidFill>
              </a:rPr>
              <a:t>Solution</a:t>
            </a:r>
          </a:p>
        </p:txBody>
      </p:sp>
      <mc:AlternateContent xmlns:mc="http://schemas.openxmlformats.org/markup-compatibility/2006" xmlns:a14="http://schemas.microsoft.com/office/drawing/2010/main">
        <mc:Choice Requires="a14">
          <p:sp>
            <p:nvSpPr>
              <p:cNvPr id="25" name="Text Placeholder 24"/>
              <p:cNvSpPr>
                <a:spLocks noGrp="1"/>
              </p:cNvSpPr>
              <p:nvPr>
                <p:ph type="body" sz="quarter" idx="22"/>
              </p:nvPr>
            </p:nvSpPr>
            <p:spPr>
              <a:xfrm>
                <a:off x="-6467" y="942975"/>
                <a:ext cx="9150467" cy="2486026"/>
              </a:xfrm>
            </p:spPr>
            <p:txBody>
              <a:bodyPr/>
              <a:lstStyle/>
              <a:p>
                <a:pPr>
                  <a:spcBef>
                    <a:spcPts val="0"/>
                  </a:spcBef>
                  <a:spcAft>
                    <a:spcPts val="3000"/>
                  </a:spcAft>
                </a:pPr>
                <a:r>
                  <a:rPr lang="en-US" b="1" dirty="0">
                    <a:solidFill>
                      <a:srgbClr val="43638E"/>
                    </a:solidFill>
                  </a:rPr>
                  <a:t>Solution</a:t>
                </a:r>
              </a:p>
              <a:p>
                <a:pPr marL="914400" indent="-914400">
                  <a:spcBef>
                    <a:spcPts val="0"/>
                  </a:spcBef>
                </a:pPr>
                <a14:m>
                  <m:oMathPara xmlns:m="http://schemas.openxmlformats.org/officeDocument/2006/math">
                    <m:oMathParaPr>
                      <m:jc m:val="left"/>
                    </m:oMathParaPr>
                    <m:oMath xmlns:m="http://schemas.openxmlformats.org/officeDocument/2006/math">
                      <m:r>
                        <m:rPr>
                          <m:sty m:val="p"/>
                        </m:rPr>
                        <a:rPr lang="en-US" sz="2000">
                          <a:latin typeface="Cambria Math" panose="02040503050406030204" pitchFamily="18" charset="0"/>
                        </a:rPr>
                        <m:t>l</m:t>
                      </m:r>
                      <m:r>
                        <m:rPr>
                          <m:sty m:val="p"/>
                        </m:rPr>
                        <a:rPr lang="en-US" sz="2000" b="0" i="0" smtClean="0">
                          <a:latin typeface="Cambria Math" panose="02040503050406030204" pitchFamily="18" charset="0"/>
                        </a:rPr>
                        <m:t>n</m:t>
                      </m:r>
                      <m:f>
                        <m:fPr>
                          <m:ctrlPr>
                            <a:rPr lang="en-US" sz="2000" b="0" i="1" smtClean="0">
                              <a:latin typeface="Cambria Math" panose="02040503050406030204" pitchFamily="18" charset="0"/>
                            </a:rPr>
                          </m:ctrlPr>
                        </m:fPr>
                        <m:num>
                          <m:r>
                            <a:rPr lang="en-US" sz="2000" b="0" i="0" smtClean="0">
                              <a:latin typeface="Cambria Math" panose="02040503050406030204" pitchFamily="18" charset="0"/>
                            </a:rPr>
                            <m:t>9.1 </m:t>
                          </m:r>
                          <m:r>
                            <m:rPr>
                              <m:sty m:val="p"/>
                            </m:rPr>
                            <a:rPr lang="en-US" sz="2000" b="0" i="0" smtClean="0">
                              <a:latin typeface="Cambria Math" panose="02040503050406030204" pitchFamily="18" charset="0"/>
                            </a:rPr>
                            <m:t>disintrgrations</m:t>
                          </m:r>
                          <m:r>
                            <a:rPr lang="en-US" sz="2000" b="0" i="0" smtClean="0">
                              <a:latin typeface="Cambria Math" panose="02040503050406030204" pitchFamily="18" charset="0"/>
                            </a:rPr>
                            <m:t> </m:t>
                          </m:r>
                          <m:r>
                            <m:rPr>
                              <m:sty m:val="p"/>
                            </m:rPr>
                            <a:rPr lang="en-US" sz="2000" b="0" i="0" smtClean="0">
                              <a:latin typeface="Cambria Math" panose="02040503050406030204" pitchFamily="18" charset="0"/>
                            </a:rPr>
                            <m:t>per</m:t>
                          </m:r>
                          <m:r>
                            <a:rPr lang="en-US" sz="2000" b="0" i="0" smtClean="0">
                              <a:latin typeface="Cambria Math" panose="02040503050406030204" pitchFamily="18" charset="0"/>
                            </a:rPr>
                            <m:t> </m:t>
                          </m:r>
                          <m:r>
                            <m:rPr>
                              <m:sty m:val="p"/>
                            </m:rPr>
                            <a:rPr lang="en-US" sz="2000" b="0" i="0" smtClean="0">
                              <a:latin typeface="Cambria Math" panose="02040503050406030204" pitchFamily="18" charset="0"/>
                            </a:rPr>
                            <m:t>second</m:t>
                          </m:r>
                        </m:num>
                        <m:den>
                          <m:r>
                            <a:rPr lang="en-US" sz="2000" b="0" i="0" smtClean="0">
                              <a:latin typeface="Cambria Math" panose="02040503050406030204" pitchFamily="18" charset="0"/>
                            </a:rPr>
                            <m:t>15.2 </m:t>
                          </m:r>
                          <m:r>
                            <m:rPr>
                              <m:sty m:val="p"/>
                            </m:rPr>
                            <a:rPr lang="en-US" sz="2000" b="0" i="0" smtClean="0">
                              <a:latin typeface="Cambria Math" panose="02040503050406030204" pitchFamily="18" charset="0"/>
                            </a:rPr>
                            <m:t>disintrgrations</m:t>
                          </m:r>
                          <m:r>
                            <a:rPr lang="en-US" sz="2000" b="0" i="0" smtClean="0">
                              <a:latin typeface="Cambria Math" panose="02040503050406030204" pitchFamily="18" charset="0"/>
                            </a:rPr>
                            <m:t> </m:t>
                          </m:r>
                          <m:r>
                            <m:rPr>
                              <m:sty m:val="p"/>
                            </m:rPr>
                            <a:rPr lang="en-US" sz="2000" b="0" i="0" smtClean="0">
                              <a:latin typeface="Cambria Math" panose="02040503050406030204" pitchFamily="18" charset="0"/>
                            </a:rPr>
                            <m:t>per</m:t>
                          </m:r>
                          <m:r>
                            <a:rPr lang="en-US" sz="2000" b="0" i="0" smtClean="0">
                              <a:latin typeface="Cambria Math" panose="02040503050406030204" pitchFamily="18" charset="0"/>
                            </a:rPr>
                            <m:t> </m:t>
                          </m:r>
                          <m:r>
                            <m:rPr>
                              <m:sty m:val="p"/>
                            </m:rPr>
                            <a:rPr lang="en-US" sz="2000" b="0" i="0" smtClean="0">
                              <a:latin typeface="Cambria Math" panose="02040503050406030204" pitchFamily="18" charset="0"/>
                            </a:rPr>
                            <m:t>second</m:t>
                          </m:r>
                        </m:den>
                      </m:f>
                      <m:r>
                        <a:rPr lang="en-US" sz="2000" b="0" i="0" smtClean="0">
                          <a:latin typeface="Cambria Math" panose="02040503050406030204" pitchFamily="18" charset="0"/>
                        </a:rPr>
                        <m:t>=−1.21</m:t>
                      </m:r>
                      <m:r>
                        <a:rPr lang="en-US" sz="2000" b="0" i="0" smtClean="0">
                          <a:latin typeface="Cambria Math" panose="02040503050406030204" pitchFamily="18" charset="0"/>
                          <a:ea typeface="Cambria Math" panose="02040503050406030204" pitchFamily="18" charset="0"/>
                        </a:rPr>
                        <m:t>×</m:t>
                      </m:r>
                      <m:sSup>
                        <m:sSupPr>
                          <m:ctrlPr>
                            <a:rPr lang="en-US" sz="2000" b="0" i="1" smtClean="0">
                              <a:latin typeface="Cambria Math" panose="02040503050406030204" pitchFamily="18" charset="0"/>
                              <a:ea typeface="Cambria Math" panose="02040503050406030204" pitchFamily="18" charset="0"/>
                            </a:rPr>
                          </m:ctrlPr>
                        </m:sSupPr>
                        <m:e>
                          <m:r>
                            <a:rPr lang="en-US" sz="2000" b="0" i="0" smtClean="0">
                              <a:latin typeface="Cambria Math" panose="02040503050406030204" pitchFamily="18" charset="0"/>
                              <a:ea typeface="Cambria Math" panose="02040503050406030204" pitchFamily="18" charset="0"/>
                            </a:rPr>
                            <m:t>10</m:t>
                          </m:r>
                        </m:e>
                        <m:sup>
                          <m:r>
                            <a:rPr lang="en-US" sz="2000" b="0" i="0" smtClean="0">
                              <a:latin typeface="Cambria Math" panose="02040503050406030204" pitchFamily="18" charset="0"/>
                              <a:ea typeface="Cambria Math" panose="02040503050406030204" pitchFamily="18" charset="0"/>
                            </a:rPr>
                            <m:t>−4</m:t>
                          </m:r>
                        </m:sup>
                      </m:sSup>
                      <m:r>
                        <a:rPr lang="en-US" sz="2000" b="0" i="1" smtClean="0">
                          <a:latin typeface="Cambria Math" panose="02040503050406030204" pitchFamily="18" charset="0"/>
                          <a:ea typeface="Cambria Math" panose="02040503050406030204" pitchFamily="18" charset="0"/>
                        </a:rPr>
                        <m:t> </m:t>
                      </m:r>
                      <m:sSup>
                        <m:sSupPr>
                          <m:ctrlPr>
                            <a:rPr lang="en-US" sz="2000" b="0" i="1" smtClean="0">
                              <a:latin typeface="Cambria Math" panose="02040503050406030204" pitchFamily="18" charset="0"/>
                              <a:ea typeface="Cambria Math" panose="02040503050406030204" pitchFamily="18" charset="0"/>
                            </a:rPr>
                          </m:ctrlPr>
                        </m:sSupPr>
                        <m:e>
                          <m:r>
                            <a:rPr lang="en-US" sz="2000" b="0" i="0" smtClean="0">
                              <a:latin typeface="Cambria Math" panose="02040503050406030204" pitchFamily="18" charset="0"/>
                              <a:ea typeface="Cambria Math" panose="02040503050406030204" pitchFamily="18" charset="0"/>
                            </a:rPr>
                            <m:t> </m:t>
                          </m:r>
                          <m:r>
                            <m:rPr>
                              <m:sty m:val="p"/>
                            </m:rPr>
                            <a:rPr lang="en-US" sz="2000" b="0" i="0" smtClean="0">
                              <a:latin typeface="Cambria Math" panose="02040503050406030204" pitchFamily="18" charset="0"/>
                              <a:ea typeface="Cambria Math" panose="02040503050406030204" pitchFamily="18" charset="0"/>
                            </a:rPr>
                            <m:t>yr</m:t>
                          </m:r>
                        </m:e>
                        <m:sup>
                          <m:r>
                            <a:rPr lang="en-US" sz="2000" b="0" i="0" smtClean="0">
                              <a:latin typeface="Cambria Math" panose="02040503050406030204" pitchFamily="18" charset="0"/>
                              <a:ea typeface="Cambria Math" panose="02040503050406030204" pitchFamily="18" charset="0"/>
                            </a:rPr>
                            <m:t>−1</m:t>
                          </m:r>
                        </m:sup>
                      </m:sSup>
                      <m:r>
                        <a:rPr lang="en-US" sz="2000" b="0" i="1" smtClean="0">
                          <a:latin typeface="Cambria Math" panose="02040503050406030204" pitchFamily="18" charset="0"/>
                          <a:ea typeface="Cambria Math" panose="02040503050406030204" pitchFamily="18" charset="0"/>
                        </a:rPr>
                        <m:t> </m:t>
                      </m:r>
                      <m:d>
                        <m:dPr>
                          <m:ctrlPr>
                            <a:rPr lang="en-US" sz="2000" b="0" i="1" smtClean="0">
                              <a:latin typeface="Cambria Math" panose="02040503050406030204" pitchFamily="18" charset="0"/>
                              <a:ea typeface="Cambria Math" panose="02040503050406030204" pitchFamily="18" charset="0"/>
                            </a:rPr>
                          </m:ctrlPr>
                        </m:dPr>
                        <m:e>
                          <m:r>
                            <a:rPr lang="en-US" sz="2000" b="0" i="1" smtClean="0">
                              <a:latin typeface="Cambria Math" panose="02040503050406030204" pitchFamily="18" charset="0"/>
                              <a:ea typeface="Cambria Math" panose="02040503050406030204" pitchFamily="18" charset="0"/>
                            </a:rPr>
                            <m:t>𝑡</m:t>
                          </m:r>
                        </m:e>
                      </m:d>
                    </m:oMath>
                  </m:oMathPara>
                </a14:m>
                <a:endParaRPr lang="en-US" sz="2000" dirty="0"/>
              </a:p>
              <a:p>
                <a:pPr marL="4519613" indent="685800">
                  <a:spcBef>
                    <a:spcPts val="0"/>
                  </a:spcBef>
                </a:pPr>
                <a14:m>
                  <m:oMathPara xmlns:m="http://schemas.openxmlformats.org/officeDocument/2006/math">
                    <m:oMathParaPr>
                      <m:jc m:val="left"/>
                    </m:oMathParaPr>
                    <m:oMath xmlns:m="http://schemas.openxmlformats.org/officeDocument/2006/math">
                      <m:r>
                        <a:rPr lang="en-US" sz="2000" b="0" i="1" smtClean="0">
                          <a:latin typeface="Cambria Math" panose="02040503050406030204" pitchFamily="18" charset="0"/>
                        </a:rPr>
                        <m:t>𝑡</m:t>
                      </m:r>
                      <m:r>
                        <a:rPr lang="en-US" sz="2000" b="0" i="1" smtClean="0">
                          <a:latin typeface="Cambria Math" panose="02040503050406030204" pitchFamily="18" charset="0"/>
                        </a:rPr>
                        <m:t>=</m:t>
                      </m:r>
                      <m:f>
                        <m:fPr>
                          <m:ctrlPr>
                            <a:rPr lang="en-US" sz="2000" b="0" i="1" smtClean="0">
                              <a:latin typeface="Cambria Math" panose="02040503050406030204" pitchFamily="18" charset="0"/>
                            </a:rPr>
                          </m:ctrlPr>
                        </m:fPr>
                        <m:num>
                          <m:r>
                            <a:rPr lang="en-US" sz="2000" b="0" i="1" smtClean="0">
                              <a:latin typeface="Cambria Math" panose="02040503050406030204" pitchFamily="18" charset="0"/>
                            </a:rPr>
                            <m:t>−0.513</m:t>
                          </m:r>
                        </m:num>
                        <m:den>
                          <m:r>
                            <a:rPr lang="en-US" sz="2000" b="0" i="1" smtClean="0">
                              <a:latin typeface="Cambria Math" panose="02040503050406030204" pitchFamily="18" charset="0"/>
                            </a:rPr>
                            <m:t>−</m:t>
                          </m:r>
                          <m:r>
                            <a:rPr lang="en-US" sz="2000" b="0" i="0" smtClean="0">
                              <a:latin typeface="Cambria Math" panose="02040503050406030204" pitchFamily="18" charset="0"/>
                            </a:rPr>
                            <m:t>1.21</m:t>
                          </m:r>
                          <m:r>
                            <a:rPr lang="en-US" sz="2000" b="0" i="0" smtClean="0">
                              <a:latin typeface="Cambria Math" panose="02040503050406030204" pitchFamily="18" charset="0"/>
                              <a:ea typeface="Cambria Math" panose="02040503050406030204" pitchFamily="18" charset="0"/>
                            </a:rPr>
                            <m:t>×</m:t>
                          </m:r>
                          <m:sSup>
                            <m:sSupPr>
                              <m:ctrlPr>
                                <a:rPr lang="en-US" sz="2000" b="0" i="1" smtClean="0">
                                  <a:latin typeface="Cambria Math" panose="02040503050406030204" pitchFamily="18" charset="0"/>
                                  <a:ea typeface="Cambria Math" panose="02040503050406030204" pitchFamily="18" charset="0"/>
                                </a:rPr>
                              </m:ctrlPr>
                            </m:sSupPr>
                            <m:e>
                              <m:r>
                                <a:rPr lang="en-US" sz="2000" b="0" i="0" smtClean="0">
                                  <a:latin typeface="Cambria Math" panose="02040503050406030204" pitchFamily="18" charset="0"/>
                                  <a:ea typeface="Cambria Math" panose="02040503050406030204" pitchFamily="18" charset="0"/>
                                </a:rPr>
                                <m:t>10</m:t>
                              </m:r>
                            </m:e>
                            <m:sup>
                              <m:r>
                                <a:rPr lang="en-US" sz="2000" b="0" i="0" smtClean="0">
                                  <a:latin typeface="Cambria Math" panose="02040503050406030204" pitchFamily="18" charset="0"/>
                                  <a:ea typeface="Cambria Math" panose="02040503050406030204" pitchFamily="18" charset="0"/>
                                </a:rPr>
                                <m:t>−4</m:t>
                              </m:r>
                            </m:sup>
                          </m:sSup>
                          <m:sSup>
                            <m:sSupPr>
                              <m:ctrlPr>
                                <a:rPr lang="en-US" sz="2000" b="0" i="1" smtClean="0">
                                  <a:latin typeface="Cambria Math" panose="02040503050406030204" pitchFamily="18" charset="0"/>
                                  <a:ea typeface="Cambria Math" panose="02040503050406030204" pitchFamily="18" charset="0"/>
                                </a:rPr>
                              </m:ctrlPr>
                            </m:sSupPr>
                            <m:e>
                              <m:r>
                                <m:rPr>
                                  <m:sty m:val="p"/>
                                </m:rPr>
                                <a:rPr lang="en-US" sz="2000" b="0" i="0" smtClean="0">
                                  <a:latin typeface="Cambria Math" panose="02040503050406030204" pitchFamily="18" charset="0"/>
                                  <a:ea typeface="Cambria Math" panose="02040503050406030204" pitchFamily="18" charset="0"/>
                                </a:rPr>
                                <m:t>yr</m:t>
                              </m:r>
                            </m:e>
                            <m:sup>
                              <m:r>
                                <a:rPr lang="en-US" sz="2000" b="0" i="0" smtClean="0">
                                  <a:latin typeface="Cambria Math" panose="02040503050406030204" pitchFamily="18" charset="0"/>
                                  <a:ea typeface="Cambria Math" panose="02040503050406030204" pitchFamily="18" charset="0"/>
                                </a:rPr>
                                <m:t>−1</m:t>
                              </m:r>
                            </m:sup>
                          </m:sSup>
                        </m:den>
                      </m:f>
                      <m:r>
                        <a:rPr lang="en-US" sz="2000" b="0" i="1" smtClean="0">
                          <a:latin typeface="Cambria Math" panose="02040503050406030204" pitchFamily="18" charset="0"/>
                        </a:rPr>
                        <m:t>=4240 </m:t>
                      </m:r>
                      <m:r>
                        <m:rPr>
                          <m:sty m:val="p"/>
                        </m:rPr>
                        <a:rPr lang="en-US" sz="2000" b="0" i="0" smtClean="0">
                          <a:latin typeface="Cambria Math" panose="02040503050406030204" pitchFamily="18" charset="0"/>
                        </a:rPr>
                        <m:t>yr</m:t>
                      </m:r>
                    </m:oMath>
                  </m:oMathPara>
                </a14:m>
                <a:endParaRPr lang="en-US" sz="2000" dirty="0"/>
              </a:p>
            </p:txBody>
          </p:sp>
        </mc:Choice>
        <mc:Fallback xmlns="">
          <p:sp>
            <p:nvSpPr>
              <p:cNvPr id="25" name="Text Placeholder 24"/>
              <p:cNvSpPr>
                <a:spLocks noGrp="1" noRot="1" noChangeAspect="1" noMove="1" noResize="1" noEditPoints="1" noAdjustHandles="1" noChangeArrowheads="1" noChangeShapeType="1" noTextEdit="1"/>
              </p:cNvSpPr>
              <p:nvPr>
                <p:ph type="body" sz="quarter" idx="22"/>
              </p:nvPr>
            </p:nvSpPr>
            <p:spPr>
              <a:xfrm>
                <a:off x="-6467" y="942975"/>
                <a:ext cx="9150467" cy="2486026"/>
              </a:xfrm>
              <a:blipFill>
                <a:blip r:embed="rId2"/>
                <a:stretch>
                  <a:fillRect l="-1399" t="-245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6" name="Text Placeholder 25"/>
              <p:cNvSpPr>
                <a:spLocks noGrp="1"/>
              </p:cNvSpPr>
              <p:nvPr>
                <p:ph type="body" sz="quarter" idx="23"/>
              </p:nvPr>
            </p:nvSpPr>
            <p:spPr>
              <a:xfrm>
                <a:off x="-13998" y="3733800"/>
                <a:ext cx="9144000" cy="609600"/>
              </a:xfrm>
            </p:spPr>
            <p:txBody>
              <a:bodyPr/>
              <a:lstStyle/>
              <a:p>
                <a:pPr>
                  <a:spcBef>
                    <a:spcPts val="0"/>
                  </a:spcBef>
                </a:pPr>
                <a:r>
                  <a:rPr lang="en-US" dirty="0"/>
                  <a:t>The age of the artifact is </a:t>
                </a:r>
                <a14:m>
                  <m:oMath xmlns:m="http://schemas.openxmlformats.org/officeDocument/2006/math">
                    <m:r>
                      <a:rPr lang="en-US" dirty="0" smtClean="0">
                        <a:latin typeface="Cambria Math" panose="02040503050406030204" pitchFamily="18" charset="0"/>
                      </a:rPr>
                      <m:t>4</m:t>
                    </m:r>
                    <m:r>
                      <a:rPr lang="en-US">
                        <a:latin typeface="Cambria Math" panose="02040503050406030204" pitchFamily="18" charset="0"/>
                      </a:rPr>
                      <m:t>.2</m:t>
                    </m:r>
                    <m:r>
                      <a:rPr lang="en-US">
                        <a:latin typeface="Cambria Math" panose="02040503050406030204" pitchFamily="18" charset="0"/>
                        <a:ea typeface="Cambria Math" panose="02040503050406030204" pitchFamily="18" charset="0"/>
                      </a:rPr>
                      <m:t>×</m:t>
                    </m:r>
                    <m:sSup>
                      <m:sSupPr>
                        <m:ctrlPr>
                          <a:rPr lang="en-US" i="1" smtClean="0">
                            <a:latin typeface="Cambria Math" panose="02040503050406030204" pitchFamily="18" charset="0"/>
                            <a:ea typeface="Cambria Math" panose="02040503050406030204" pitchFamily="18" charset="0"/>
                          </a:rPr>
                        </m:ctrlPr>
                      </m:sSupPr>
                      <m:e>
                        <m:r>
                          <a:rPr lang="en-US">
                            <a:latin typeface="Cambria Math" panose="02040503050406030204" pitchFamily="18" charset="0"/>
                            <a:ea typeface="Cambria Math" panose="02040503050406030204" pitchFamily="18" charset="0"/>
                          </a:rPr>
                          <m:t>10</m:t>
                        </m:r>
                      </m:e>
                      <m:sup>
                        <m:r>
                          <a:rPr lang="en-US" b="0" i="1" smtClean="0">
                            <a:latin typeface="Cambria Math" panose="02040503050406030204" pitchFamily="18" charset="0"/>
                            <a:ea typeface="Cambria Math" panose="02040503050406030204" pitchFamily="18" charset="0"/>
                          </a:rPr>
                          <m:t>3</m:t>
                        </m:r>
                      </m:sup>
                    </m:sSup>
                  </m:oMath>
                </a14:m>
                <a:r>
                  <a:rPr lang="en-US" dirty="0"/>
                  <a:t> years.</a:t>
                </a:r>
              </a:p>
            </p:txBody>
          </p:sp>
        </mc:Choice>
        <mc:Fallback xmlns="">
          <p:sp>
            <p:nvSpPr>
              <p:cNvPr id="26" name="Text Placeholder 25"/>
              <p:cNvSpPr>
                <a:spLocks noGrp="1" noRot="1" noChangeAspect="1" noMove="1" noResize="1" noEditPoints="1" noAdjustHandles="1" noChangeArrowheads="1" noChangeShapeType="1" noTextEdit="1"/>
              </p:cNvSpPr>
              <p:nvPr>
                <p:ph type="body" sz="quarter" idx="23"/>
              </p:nvPr>
            </p:nvSpPr>
            <p:spPr>
              <a:xfrm>
                <a:off x="-13998" y="3733800"/>
                <a:ext cx="9144000" cy="609600"/>
              </a:xfrm>
              <a:blipFill>
                <a:blip r:embed="rId3"/>
                <a:stretch>
                  <a:fillRect l="-1400" t="-10000" b="-13000"/>
                </a:stretch>
              </a:blipFill>
            </p:spPr>
            <p:txBody>
              <a:bodyPr/>
              <a:lstStyle/>
              <a:p>
                <a:r>
                  <a:rPr lang="en-US">
                    <a:noFill/>
                  </a:rPr>
                  <a:t> </a:t>
                </a:r>
              </a:p>
            </p:txBody>
          </p:sp>
        </mc:Fallback>
      </mc:AlternateContent>
      <p:sp>
        <p:nvSpPr>
          <p:cNvPr id="27" name="Text Placeholder 26"/>
          <p:cNvSpPr>
            <a:spLocks noGrp="1"/>
          </p:cNvSpPr>
          <p:nvPr>
            <p:ph type="body" sz="quarter" idx="24"/>
          </p:nvPr>
        </p:nvSpPr>
        <p:spPr>
          <a:xfrm>
            <a:off x="-16858" y="4648200"/>
            <a:ext cx="9123362" cy="1524000"/>
          </a:xfrm>
        </p:spPr>
        <p:txBody>
          <a:bodyPr/>
          <a:lstStyle/>
          <a:p>
            <a:pPr>
              <a:spcBef>
                <a:spcPts val="0"/>
              </a:spcBef>
            </a:pPr>
            <a:r>
              <a:rPr lang="en-US" dirty="0"/>
              <a:t>Carbon dating cannot be used for objects older than about 60,000 years (about 10 half-lives).</a:t>
            </a:r>
          </a:p>
        </p:txBody>
      </p:sp>
    </p:spTree>
    <p:extLst>
      <p:ext uri="{BB962C8B-B14F-4D97-AF65-F5344CB8AC3E}">
        <p14:creationId xmlns:p14="http://schemas.microsoft.com/office/powerpoint/2010/main" val="37282113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28600" y="10633"/>
            <a:ext cx="8953500" cy="495300"/>
          </a:xfrm>
        </p:spPr>
        <p:txBody>
          <a:bodyPr/>
          <a:lstStyle/>
          <a:p>
            <a:pPr>
              <a:tabLst>
                <a:tab pos="1195388" algn="l"/>
              </a:tabLst>
            </a:pPr>
            <a:r>
              <a:rPr lang="en-US" dirty="0">
                <a:solidFill>
                  <a:schemeClr val="bg1">
                    <a:lumMod val="95000"/>
                  </a:schemeClr>
                </a:solidFill>
              </a:rPr>
              <a:t>20.1</a:t>
            </a:r>
            <a:r>
              <a:rPr lang="en-US" dirty="0"/>
              <a:t>	</a:t>
            </a:r>
            <a:r>
              <a:rPr lang="en-US" dirty="0">
                <a:solidFill>
                  <a:srgbClr val="CE171F"/>
                </a:solidFill>
                <a:latin typeface="Calibri"/>
              </a:rPr>
              <a:t>Nuclei and Nuclear Reactions (2) </a:t>
            </a:r>
            <a:endParaRPr lang="en-US" dirty="0">
              <a:solidFill>
                <a:srgbClr val="CE171F"/>
              </a:solidFill>
            </a:endParaRPr>
          </a:p>
        </p:txBody>
      </p:sp>
      <p:sp>
        <p:nvSpPr>
          <p:cNvPr id="34" name="Text Placeholder 33"/>
          <p:cNvSpPr>
            <a:spLocks noGrp="1"/>
          </p:cNvSpPr>
          <p:nvPr>
            <p:ph type="body" sz="quarter" idx="10"/>
          </p:nvPr>
        </p:nvSpPr>
        <p:spPr>
          <a:xfrm>
            <a:off x="-16329" y="1066800"/>
            <a:ext cx="4572000" cy="483387"/>
          </a:xfrm>
        </p:spPr>
        <p:txBody>
          <a:bodyPr/>
          <a:lstStyle/>
          <a:p>
            <a:pPr algn="l"/>
            <a:r>
              <a:rPr lang="en-US" sz="2800" b="0" dirty="0">
                <a:solidFill>
                  <a:srgbClr val="4F74A7"/>
                </a:solidFill>
                <a:latin typeface="Calibri"/>
              </a:rPr>
              <a:t>Nuclei and Nuclear Reactions</a:t>
            </a:r>
          </a:p>
        </p:txBody>
      </p:sp>
      <p:sp>
        <p:nvSpPr>
          <p:cNvPr id="35" name="Text Placeholder 34"/>
          <p:cNvSpPr>
            <a:spLocks noGrp="1"/>
          </p:cNvSpPr>
          <p:nvPr>
            <p:ph type="body" sz="quarter" idx="11"/>
          </p:nvPr>
        </p:nvSpPr>
        <p:spPr>
          <a:xfrm>
            <a:off x="0" y="1534715"/>
            <a:ext cx="8710612" cy="892969"/>
          </a:xfrm>
        </p:spPr>
        <p:txBody>
          <a:bodyPr/>
          <a:lstStyle/>
          <a:p>
            <a:pPr marL="0" indent="0">
              <a:spcBef>
                <a:spcPts val="0"/>
              </a:spcBef>
            </a:pPr>
            <a:r>
              <a:rPr lang="en-US" sz="2800" dirty="0"/>
              <a:t>Radioactive decay and nuclear transmutation are </a:t>
            </a:r>
            <a:r>
              <a:rPr lang="en-US" sz="2800" i="1" dirty="0"/>
              <a:t>nuclear reactions.</a:t>
            </a:r>
            <a:endParaRPr lang="en-US" sz="2800" dirty="0"/>
          </a:p>
        </p:txBody>
      </p:sp>
      <p:sp>
        <p:nvSpPr>
          <p:cNvPr id="37" name="Text Placeholder 36"/>
          <p:cNvSpPr>
            <a:spLocks noGrp="1"/>
          </p:cNvSpPr>
          <p:nvPr>
            <p:ph type="body" sz="quarter" idx="12"/>
          </p:nvPr>
        </p:nvSpPr>
        <p:spPr>
          <a:xfrm>
            <a:off x="228600" y="2565794"/>
            <a:ext cx="8267700" cy="329805"/>
          </a:xfrm>
        </p:spPr>
        <p:txBody>
          <a:bodyPr/>
          <a:lstStyle/>
          <a:p>
            <a:pPr defTabSz="660400"/>
            <a:r>
              <a:rPr lang="en-US" sz="1800" b="1" dirty="0"/>
              <a:t>TABLE 20.1</a:t>
            </a:r>
            <a:r>
              <a:rPr lang="en-US" sz="1600" dirty="0"/>
              <a:t> </a:t>
            </a:r>
            <a:r>
              <a:rPr lang="en-US" sz="1700" dirty="0"/>
              <a:t>Comparison of Chemical Reactions and Nuclear Reactions</a:t>
            </a:r>
          </a:p>
        </p:txBody>
      </p:sp>
      <p:graphicFrame>
        <p:nvGraphicFramePr>
          <p:cNvPr id="40" name="Table Placeholder 39"/>
          <p:cNvGraphicFramePr>
            <a:graphicFrameLocks noGrp="1"/>
          </p:cNvGraphicFramePr>
          <p:nvPr>
            <p:ph type="tbl" sz="quarter" idx="24"/>
            <p:extLst>
              <p:ext uri="{D42A27DB-BD31-4B8C-83A1-F6EECF244321}">
                <p14:modId xmlns:p14="http://schemas.microsoft.com/office/powerpoint/2010/main" val="1571439612"/>
              </p:ext>
            </p:extLst>
          </p:nvPr>
        </p:nvGraphicFramePr>
        <p:xfrm>
          <a:off x="228600" y="2836983"/>
          <a:ext cx="8012723" cy="3548577"/>
        </p:xfrm>
        <a:graphic>
          <a:graphicData uri="http://schemas.openxmlformats.org/drawingml/2006/table">
            <a:tbl>
              <a:tblPr firstRow="1" bandRow="1">
                <a:tableStyleId>{5C22544A-7EE6-4342-B048-85BDC9FD1C3A}</a:tableStyleId>
              </a:tblPr>
              <a:tblGrid>
                <a:gridCol w="3897923">
                  <a:extLst>
                    <a:ext uri="{9D8B030D-6E8A-4147-A177-3AD203B41FA5}">
                      <a16:colId xmlns:a16="http://schemas.microsoft.com/office/drawing/2014/main" val="3536014633"/>
                    </a:ext>
                  </a:extLst>
                </a:gridCol>
                <a:gridCol w="4114800">
                  <a:extLst>
                    <a:ext uri="{9D8B030D-6E8A-4147-A177-3AD203B41FA5}">
                      <a16:colId xmlns:a16="http://schemas.microsoft.com/office/drawing/2014/main" val="2079420802"/>
                    </a:ext>
                  </a:extLst>
                </a:gridCol>
              </a:tblGrid>
              <a:tr h="465893">
                <a:tc>
                  <a:txBody>
                    <a:bodyPr/>
                    <a:lstStyle/>
                    <a:p>
                      <a:r>
                        <a:rPr lang="en-US" dirty="0">
                          <a:solidFill>
                            <a:schemeClr val="tx1"/>
                          </a:solidFill>
                        </a:rPr>
                        <a:t>Chemical Reactions</a:t>
                      </a:r>
                    </a:p>
                  </a:txBody>
                  <a:tcPr marL="104643" marR="104643">
                    <a:solidFill>
                      <a:srgbClr val="E2E3E5"/>
                    </a:solidFill>
                  </a:tcPr>
                </a:tc>
                <a:tc>
                  <a:txBody>
                    <a:bodyPr/>
                    <a:lstStyle/>
                    <a:p>
                      <a:r>
                        <a:rPr lang="en-US" dirty="0">
                          <a:solidFill>
                            <a:schemeClr val="tx1"/>
                          </a:solidFill>
                        </a:rPr>
                        <a:t>Nuclear Reactions</a:t>
                      </a:r>
                    </a:p>
                  </a:txBody>
                  <a:tcPr marL="104643" marR="104643">
                    <a:solidFill>
                      <a:srgbClr val="E2E3E5"/>
                    </a:solidFill>
                  </a:tcPr>
                </a:tc>
                <a:extLst>
                  <a:ext uri="{0D108BD9-81ED-4DB2-BD59-A6C34878D82A}">
                    <a16:rowId xmlns:a16="http://schemas.microsoft.com/office/drawing/2014/main" val="2175162333"/>
                  </a:ext>
                </a:extLst>
              </a:tr>
              <a:tr h="543777">
                <a:tc>
                  <a:txBody>
                    <a:bodyPr/>
                    <a:lstStyle/>
                    <a:p>
                      <a:pPr marL="176213" indent="-176213"/>
                      <a:r>
                        <a:rPr lang="en-US" sz="1600" dirty="0"/>
                        <a:t>1. Atoms are rearranged by the breaking</a:t>
                      </a:r>
                      <a:r>
                        <a:rPr lang="en-US" sz="1600" baseline="0" dirty="0"/>
                        <a:t> and forming of chemical bonds.</a:t>
                      </a:r>
                      <a:endParaRPr lang="en-US" sz="1600" dirty="0"/>
                    </a:p>
                  </a:txBody>
                  <a:tcPr marL="104643" marR="104643">
                    <a:solidFill>
                      <a:srgbClr val="F3F3F5"/>
                    </a:solidFill>
                  </a:tcPr>
                </a:tc>
                <a:tc>
                  <a:txBody>
                    <a:bodyPr/>
                    <a:lstStyle/>
                    <a:p>
                      <a:r>
                        <a:rPr lang="en-US" sz="1600" dirty="0"/>
                        <a:t>1. Elements</a:t>
                      </a:r>
                      <a:r>
                        <a:rPr lang="en-US" sz="1600" baseline="0" dirty="0"/>
                        <a:t> are converted to other elements (or isotopes).</a:t>
                      </a:r>
                      <a:endParaRPr lang="en-US" sz="1600" dirty="0"/>
                    </a:p>
                  </a:txBody>
                  <a:tcPr marL="104643" marR="104643">
                    <a:solidFill>
                      <a:srgbClr val="F3F3F5"/>
                    </a:solidFill>
                  </a:tcPr>
                </a:tc>
                <a:extLst>
                  <a:ext uri="{0D108BD9-81ED-4DB2-BD59-A6C34878D82A}">
                    <a16:rowId xmlns:a16="http://schemas.microsoft.com/office/drawing/2014/main" val="3032014958"/>
                  </a:ext>
                </a:extLst>
              </a:tr>
              <a:tr h="686948">
                <a:tc>
                  <a:txBody>
                    <a:bodyPr/>
                    <a:lstStyle/>
                    <a:p>
                      <a:pPr marL="176213" indent="-176213"/>
                      <a:r>
                        <a:rPr lang="en-US" sz="1600" dirty="0"/>
                        <a:t>2. Only</a:t>
                      </a:r>
                      <a:r>
                        <a:rPr lang="en-US" sz="1600" baseline="0" dirty="0"/>
                        <a:t> electrons in automatic or molecular orbitals are involved in the reaction.</a:t>
                      </a:r>
                      <a:endParaRPr lang="en-US" sz="1600" dirty="0"/>
                    </a:p>
                  </a:txBody>
                  <a:tcPr marL="104643" marR="104643">
                    <a:solidFill>
                      <a:srgbClr val="F3F3F5"/>
                    </a:solidFill>
                  </a:tcPr>
                </a:tc>
                <a:tc>
                  <a:txBody>
                    <a:bodyPr/>
                    <a:lstStyle/>
                    <a:p>
                      <a:r>
                        <a:rPr lang="en-US" sz="1600" dirty="0"/>
                        <a:t>2. Protons, neutrons, electrons, and</a:t>
                      </a:r>
                      <a:r>
                        <a:rPr lang="en-US" sz="1600" baseline="0" dirty="0"/>
                        <a:t> other subatomic particles such as a particles may be involved.</a:t>
                      </a:r>
                      <a:endParaRPr lang="en-US" sz="1600" dirty="0"/>
                    </a:p>
                  </a:txBody>
                  <a:tcPr marL="104643" marR="104643">
                    <a:solidFill>
                      <a:srgbClr val="F3F3F5"/>
                    </a:solidFill>
                  </a:tcPr>
                </a:tc>
                <a:extLst>
                  <a:ext uri="{0D108BD9-81ED-4DB2-BD59-A6C34878D82A}">
                    <a16:rowId xmlns:a16="http://schemas.microsoft.com/office/drawing/2014/main" val="2097052097"/>
                  </a:ext>
                </a:extLst>
              </a:tr>
              <a:tr h="857644">
                <a:tc>
                  <a:txBody>
                    <a:bodyPr/>
                    <a:lstStyle/>
                    <a:p>
                      <a:pPr marL="176213" indent="-176213"/>
                      <a:r>
                        <a:rPr lang="en-US" sz="1600" dirty="0"/>
                        <a:t>3.Reactions are accompanied by the absorption or release</a:t>
                      </a:r>
                      <a:r>
                        <a:rPr lang="en-US" sz="1600" baseline="0" dirty="0"/>
                        <a:t> of relatively small amounts of energy.</a:t>
                      </a:r>
                      <a:endParaRPr lang="en-US" sz="1600" dirty="0"/>
                    </a:p>
                  </a:txBody>
                  <a:tcPr marL="104643" marR="104643">
                    <a:solidFill>
                      <a:srgbClr val="F3F3F5"/>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a:t>3.Reactions are accompanied by the absorption or release</a:t>
                      </a:r>
                      <a:r>
                        <a:rPr lang="en-US" sz="1600" baseline="0" dirty="0"/>
                        <a:t> of tremendous amounts of energy.</a:t>
                      </a:r>
                      <a:endParaRPr lang="en-US" sz="1600" dirty="0"/>
                    </a:p>
                  </a:txBody>
                  <a:tcPr marL="104643" marR="104643">
                    <a:solidFill>
                      <a:srgbClr val="F3F3F5"/>
                    </a:solidFill>
                  </a:tcPr>
                </a:tc>
                <a:extLst>
                  <a:ext uri="{0D108BD9-81ED-4DB2-BD59-A6C34878D82A}">
                    <a16:rowId xmlns:a16="http://schemas.microsoft.com/office/drawing/2014/main" val="3453356503"/>
                  </a:ext>
                </a:extLst>
              </a:tr>
              <a:tr h="686948">
                <a:tc>
                  <a:txBody>
                    <a:bodyPr/>
                    <a:lstStyle/>
                    <a:p>
                      <a:pPr marL="176213" indent="-176213"/>
                      <a:r>
                        <a:rPr lang="en-US" sz="1600" dirty="0"/>
                        <a:t>4.Rates</a:t>
                      </a:r>
                      <a:r>
                        <a:rPr lang="en-US" sz="1600" baseline="0" dirty="0"/>
                        <a:t> of reaction are influenced by temperature, pressure, concentration, and catalysts.</a:t>
                      </a:r>
                      <a:endParaRPr lang="en-US" sz="1600" dirty="0"/>
                    </a:p>
                  </a:txBody>
                  <a:tcPr marL="104643" marR="104643">
                    <a:solidFill>
                      <a:srgbClr val="F3F3F5"/>
                    </a:solidFill>
                  </a:tcPr>
                </a:tc>
                <a:tc>
                  <a:txBody>
                    <a:bodyPr/>
                    <a:lstStyle/>
                    <a:p>
                      <a:r>
                        <a:rPr lang="en-US" sz="1600" dirty="0"/>
                        <a:t>4. Rates</a:t>
                      </a:r>
                      <a:r>
                        <a:rPr lang="en-US" sz="1600" baseline="0" dirty="0"/>
                        <a:t> of reaction normally are not affected by temperature, pressure, or catalysts.</a:t>
                      </a:r>
                      <a:endParaRPr lang="en-US" sz="1600" dirty="0"/>
                    </a:p>
                  </a:txBody>
                  <a:tcPr marL="104643" marR="104643">
                    <a:solidFill>
                      <a:srgbClr val="F3F3F5"/>
                    </a:solidFill>
                  </a:tcPr>
                </a:tc>
                <a:extLst>
                  <a:ext uri="{0D108BD9-81ED-4DB2-BD59-A6C34878D82A}">
                    <a16:rowId xmlns:a16="http://schemas.microsoft.com/office/drawing/2014/main" val="921697490"/>
                  </a:ext>
                </a:extLst>
              </a:tr>
            </a:tbl>
          </a:graphicData>
        </a:graphic>
      </p:graphicFrame>
      <p:sp>
        <p:nvSpPr>
          <p:cNvPr id="23" name="Content Placeholder 22"/>
          <p:cNvSpPr>
            <a:spLocks noGrp="1"/>
          </p:cNvSpPr>
          <p:nvPr>
            <p:ph sz="quarter" idx="26"/>
          </p:nvPr>
        </p:nvSpPr>
        <p:spPr>
          <a:xfrm>
            <a:off x="2286000" y="2427684"/>
            <a:ext cx="3657600" cy="242292"/>
          </a:xfrm>
        </p:spPr>
        <p:txBody>
          <a:bodyPr/>
          <a:lstStyle/>
          <a:p>
            <a:r>
              <a:rPr lang="en-US" dirty="0"/>
              <a:t>Copyright © The McGraw-Hill Companies, Inc. Permission required for reproduction or display</a:t>
            </a:r>
          </a:p>
        </p:txBody>
      </p:sp>
    </p:spTree>
    <p:extLst>
      <p:ext uri="{BB962C8B-B14F-4D97-AF65-F5344CB8AC3E}">
        <p14:creationId xmlns:p14="http://schemas.microsoft.com/office/powerpoint/2010/main" val="407923572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35084" y="0"/>
            <a:ext cx="8832715" cy="495300"/>
          </a:xfrm>
        </p:spPr>
        <p:txBody>
          <a:bodyPr/>
          <a:lstStyle/>
          <a:p>
            <a:r>
              <a:rPr lang="en-US" dirty="0">
                <a:solidFill>
                  <a:schemeClr val="bg1">
                    <a:lumMod val="95000"/>
                  </a:schemeClr>
                </a:solidFill>
              </a:rPr>
              <a:t>20.3</a:t>
            </a:r>
            <a:r>
              <a:rPr lang="en-US" dirty="0"/>
              <a:t>	</a:t>
            </a:r>
            <a:r>
              <a:rPr lang="en-US" dirty="0">
                <a:solidFill>
                  <a:srgbClr val="CE171F"/>
                </a:solidFill>
                <a:latin typeface="Calibri"/>
              </a:rPr>
              <a:t>Natural Radioactivity (9) </a:t>
            </a:r>
            <a:endParaRPr lang="en-US" dirty="0">
              <a:solidFill>
                <a:srgbClr val="CE171F"/>
              </a:solidFill>
            </a:endParaRPr>
          </a:p>
        </p:txBody>
      </p:sp>
      <p:sp>
        <p:nvSpPr>
          <p:cNvPr id="20" name="Text Placeholder 19"/>
          <p:cNvSpPr>
            <a:spLocks noGrp="1"/>
          </p:cNvSpPr>
          <p:nvPr>
            <p:ph type="body" sz="quarter" idx="22"/>
          </p:nvPr>
        </p:nvSpPr>
        <p:spPr>
          <a:xfrm>
            <a:off x="9525" y="1103605"/>
            <a:ext cx="9124948" cy="457200"/>
          </a:xfrm>
        </p:spPr>
        <p:txBody>
          <a:bodyPr/>
          <a:lstStyle/>
          <a:p>
            <a:r>
              <a:rPr lang="en-US" dirty="0">
                <a:latin typeface="Calibri"/>
              </a:rPr>
              <a:t>Dating Based on Radioactive Decay </a:t>
            </a:r>
          </a:p>
        </p:txBody>
      </p:sp>
      <p:sp>
        <p:nvSpPr>
          <p:cNvPr id="21" name="Text Placeholder 20"/>
          <p:cNvSpPr>
            <a:spLocks noGrp="1"/>
          </p:cNvSpPr>
          <p:nvPr>
            <p:ph type="body" sz="quarter" idx="23"/>
          </p:nvPr>
        </p:nvSpPr>
        <p:spPr>
          <a:xfrm>
            <a:off x="0" y="1752600"/>
            <a:ext cx="9124948" cy="906119"/>
          </a:xfrm>
        </p:spPr>
        <p:txBody>
          <a:bodyPr/>
          <a:lstStyle/>
          <a:p>
            <a:pPr>
              <a:spcBef>
                <a:spcPts val="0"/>
              </a:spcBef>
            </a:pPr>
            <a:r>
              <a:rPr lang="en-US" dirty="0"/>
              <a:t>The uranium decay series is suitable for estimating the age of rocks found on Earth and of extraterrestrial objects. </a:t>
            </a:r>
          </a:p>
        </p:txBody>
      </p:sp>
      <p:sp>
        <p:nvSpPr>
          <p:cNvPr id="22" name="Text Placeholder 21"/>
          <p:cNvSpPr>
            <a:spLocks noGrp="1"/>
          </p:cNvSpPr>
          <p:nvPr>
            <p:ph type="body" sz="quarter" idx="24"/>
          </p:nvPr>
        </p:nvSpPr>
        <p:spPr>
          <a:xfrm>
            <a:off x="20872" y="3149150"/>
            <a:ext cx="9143998" cy="966788"/>
          </a:xfrm>
        </p:spPr>
        <p:txBody>
          <a:bodyPr/>
          <a:lstStyle/>
          <a:p>
            <a:pPr>
              <a:spcBef>
                <a:spcPts val="0"/>
              </a:spcBef>
            </a:pPr>
            <a:r>
              <a:rPr lang="en-US" dirty="0"/>
              <a:t>As a good approximation, we can assume that the half-life for the </a:t>
            </a:r>
            <a:r>
              <a:rPr lang="en-US" i="1" dirty="0"/>
              <a:t>overall </a:t>
            </a:r>
            <a:r>
              <a:rPr lang="en-US" dirty="0"/>
              <a:t>process is equal to the half-life of the first step: </a:t>
            </a:r>
          </a:p>
        </p:txBody>
      </p:sp>
      <mc:AlternateContent xmlns:mc="http://schemas.openxmlformats.org/markup-compatibility/2006" xmlns:a14="http://schemas.microsoft.com/office/drawing/2010/main">
        <mc:Choice Requires="a14">
          <p:sp>
            <p:nvSpPr>
              <p:cNvPr id="23" name="Text Placeholder 22"/>
              <p:cNvSpPr>
                <a:spLocks noGrp="1"/>
              </p:cNvSpPr>
              <p:nvPr>
                <p:ph type="body" sz="quarter" idx="25"/>
              </p:nvPr>
            </p:nvSpPr>
            <p:spPr>
              <a:xfrm>
                <a:off x="55418" y="4495800"/>
                <a:ext cx="9144000" cy="685800"/>
              </a:xfrm>
            </p:spPr>
            <p:txBody>
              <a:bodyPr/>
              <a:lstStyle/>
              <a:p>
                <a:pPr defTabSz="1398588"/>
                <a14:m>
                  <m:oMath xmlns:m="http://schemas.openxmlformats.org/officeDocument/2006/math">
                    <m:sPre>
                      <m:sPrePr>
                        <m:ctrlPr>
                          <a:rPr lang="en-US" i="1" smtClean="0">
                            <a:latin typeface="Cambria Math" panose="02040503050406030204" pitchFamily="18" charset="0"/>
                          </a:rPr>
                        </m:ctrlPr>
                      </m:sPrePr>
                      <m:sub>
                        <m:r>
                          <a:rPr lang="en-US" b="0" i="0" smtClean="0">
                            <a:latin typeface="Cambria Math" panose="02040503050406030204" pitchFamily="18" charset="0"/>
                          </a:rPr>
                          <m:t>92</m:t>
                        </m:r>
                      </m:sub>
                      <m:sup>
                        <m:r>
                          <a:rPr lang="en-US" b="0" i="0" smtClean="0">
                            <a:latin typeface="Cambria Math" panose="02040503050406030204" pitchFamily="18" charset="0"/>
                          </a:rPr>
                          <m:t>238</m:t>
                        </m:r>
                      </m:sup>
                      <m:e>
                        <m:r>
                          <m:rPr>
                            <m:sty m:val="p"/>
                          </m:rPr>
                          <a:rPr lang="en-US" b="0" i="0" smtClean="0">
                            <a:latin typeface="Cambria Math" panose="02040503050406030204" pitchFamily="18" charset="0"/>
                          </a:rPr>
                          <m:t>U</m:t>
                        </m:r>
                      </m:e>
                    </m:sPre>
                    <m:r>
                      <a:rPr lang="en-US" i="0" smtClean="0">
                        <a:latin typeface="Cambria Math" panose="02040503050406030204" pitchFamily="18" charset="0"/>
                        <a:ea typeface="Cambria Math" panose="02040503050406030204" pitchFamily="18" charset="0"/>
                      </a:rPr>
                      <m:t>→</m:t>
                    </m:r>
                    <m:sPre>
                      <m:sPrePr>
                        <m:ctrlPr>
                          <a:rPr lang="en-US" i="1" smtClean="0">
                            <a:latin typeface="Cambria Math" panose="02040503050406030204" pitchFamily="18" charset="0"/>
                            <a:ea typeface="Cambria Math" panose="02040503050406030204" pitchFamily="18" charset="0"/>
                          </a:rPr>
                        </m:ctrlPr>
                      </m:sPrePr>
                      <m:sub>
                        <m:r>
                          <a:rPr lang="en-US" b="0" i="0" smtClean="0">
                            <a:latin typeface="Cambria Math" panose="02040503050406030204" pitchFamily="18" charset="0"/>
                            <a:ea typeface="Cambria Math" panose="02040503050406030204" pitchFamily="18" charset="0"/>
                          </a:rPr>
                          <m:t>82</m:t>
                        </m:r>
                      </m:sub>
                      <m:sup>
                        <m:r>
                          <a:rPr lang="en-US" b="0" i="0" smtClean="0">
                            <a:latin typeface="Cambria Math" panose="02040503050406030204" pitchFamily="18" charset="0"/>
                          </a:rPr>
                          <m:t>206</m:t>
                        </m:r>
                      </m:sup>
                      <m:e>
                        <m:r>
                          <m:rPr>
                            <m:sty m:val="p"/>
                          </m:rPr>
                          <a:rPr lang="en-US" b="0" i="0" smtClean="0">
                            <a:latin typeface="Cambria Math" panose="02040503050406030204" pitchFamily="18" charset="0"/>
                          </a:rPr>
                          <m:t>Pb</m:t>
                        </m:r>
                      </m:e>
                    </m:sPre>
                    <m:r>
                      <a:rPr lang="en-US" b="0" i="0" smtClean="0">
                        <a:latin typeface="Cambria Math" panose="02040503050406030204" pitchFamily="18" charset="0"/>
                      </a:rPr>
                      <m:t>+</m:t>
                    </m:r>
                    <m:sSubSup>
                      <m:sSubSupPr>
                        <m:ctrlPr>
                          <a:rPr lang="en-US" b="0" i="1" smtClean="0">
                            <a:latin typeface="Cambria Math" panose="02040503050406030204" pitchFamily="18" charset="0"/>
                          </a:rPr>
                        </m:ctrlPr>
                      </m:sSubSupPr>
                      <m:e>
                        <m:r>
                          <a:rPr lang="en-US" b="0" i="0" smtClean="0">
                            <a:latin typeface="Cambria Math" panose="02040503050406030204" pitchFamily="18" charset="0"/>
                          </a:rPr>
                          <m:t>8</m:t>
                        </m:r>
                      </m:e>
                      <m:sub>
                        <m:r>
                          <a:rPr lang="en-US" b="0" i="0" smtClean="0">
                            <a:latin typeface="Cambria Math" panose="02040503050406030204" pitchFamily="18" charset="0"/>
                          </a:rPr>
                          <m:t>2</m:t>
                        </m:r>
                      </m:sub>
                      <m:sup>
                        <m:r>
                          <a:rPr lang="en-US" b="0" i="0" smtClean="0">
                            <a:latin typeface="Cambria Math" panose="02040503050406030204" pitchFamily="18" charset="0"/>
                          </a:rPr>
                          <m:t>4</m:t>
                        </m:r>
                      </m:sup>
                    </m:sSubSup>
                    <m:r>
                      <a:rPr lang="en-US" b="0" i="1" smtClean="0">
                        <a:latin typeface="Cambria Math" panose="02040503050406030204" pitchFamily="18" charset="0"/>
                        <a:ea typeface="Cambria Math" panose="02040503050406030204" pitchFamily="18" charset="0"/>
                      </a:rPr>
                      <m:t>𝛼</m:t>
                    </m:r>
                    <m:r>
                      <a:rPr lang="en-US" b="0" i="1" smtClean="0">
                        <a:latin typeface="Cambria Math" panose="02040503050406030204" pitchFamily="18" charset="0"/>
                        <a:ea typeface="Cambria Math" panose="02040503050406030204" pitchFamily="18" charset="0"/>
                      </a:rPr>
                      <m:t>+6</m:t>
                    </m:r>
                    <m:sPre>
                      <m:sPrePr>
                        <m:ctrlPr>
                          <a:rPr lang="en-US" b="0" i="1" smtClean="0">
                            <a:latin typeface="Cambria Math" panose="02040503050406030204" pitchFamily="18" charset="0"/>
                            <a:ea typeface="Cambria Math" panose="02040503050406030204" pitchFamily="18" charset="0"/>
                          </a:rPr>
                        </m:ctrlPr>
                      </m:sPrePr>
                      <m:sub>
                        <m:r>
                          <a:rPr lang="en-US" b="0" i="1" smtClean="0">
                            <a:latin typeface="Cambria Math" panose="02040503050406030204" pitchFamily="18" charset="0"/>
                            <a:ea typeface="Cambria Math" panose="02040503050406030204" pitchFamily="18" charset="0"/>
                          </a:rPr>
                          <m:t>−1</m:t>
                        </m:r>
                      </m:sub>
                      <m:sup>
                        <m:r>
                          <a:rPr lang="en-US" b="0" i="1" smtClean="0">
                            <a:latin typeface="Cambria Math" panose="02040503050406030204" pitchFamily="18" charset="0"/>
                          </a:rPr>
                          <m:t>0</m:t>
                        </m:r>
                      </m:sup>
                      <m:e>
                        <m:r>
                          <a:rPr lang="en-US" b="0" i="1" smtClean="0">
                            <a:latin typeface="Cambria Math" panose="02040503050406030204" pitchFamily="18" charset="0"/>
                            <a:ea typeface="Cambria Math" panose="02040503050406030204" pitchFamily="18" charset="0"/>
                          </a:rPr>
                          <m:t>𝛽</m:t>
                        </m:r>
                      </m:e>
                    </m:sPre>
                  </m:oMath>
                </a14:m>
                <a:r>
                  <a:rPr lang="en-US" dirty="0"/>
                  <a:t>	</a:t>
                </a:r>
                <a14:m>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𝑡</m:t>
                        </m:r>
                      </m:e>
                      <m:sub>
                        <m:f>
                          <m:fPr>
                            <m:type m:val="skw"/>
                            <m:ctrlPr>
                              <a:rPr lang="en-US" i="1" smtClean="0">
                                <a:latin typeface="Cambria Math" panose="02040503050406030204" pitchFamily="18" charset="0"/>
                              </a:rPr>
                            </m:ctrlPr>
                          </m:fPr>
                          <m:num>
                            <m:r>
                              <a:rPr lang="en-US" b="0" i="1" smtClean="0">
                                <a:latin typeface="Cambria Math" panose="02040503050406030204" pitchFamily="18" charset="0"/>
                              </a:rPr>
                              <m:t>1</m:t>
                            </m:r>
                          </m:num>
                          <m:den>
                            <m:r>
                              <a:rPr lang="en-US" b="0" i="1" smtClean="0">
                                <a:latin typeface="Cambria Math" panose="02040503050406030204" pitchFamily="18" charset="0"/>
                              </a:rPr>
                              <m:t>2</m:t>
                            </m:r>
                          </m:den>
                        </m:f>
                      </m:sub>
                    </m:sSub>
                    <m:r>
                      <a:rPr lang="en-US" b="0" i="1" smtClean="0">
                        <a:latin typeface="Cambria Math" panose="02040503050406030204" pitchFamily="18" charset="0"/>
                      </a:rPr>
                      <m:t>=4.51</m:t>
                    </m:r>
                    <m:r>
                      <a:rPr lang="en-US" b="0" i="1"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10</m:t>
                        </m:r>
                      </m:e>
                      <m:sup>
                        <m:r>
                          <a:rPr lang="en-US" b="0" i="1" smtClean="0">
                            <a:latin typeface="Cambria Math" panose="02040503050406030204" pitchFamily="18" charset="0"/>
                            <a:ea typeface="Cambria Math" panose="02040503050406030204" pitchFamily="18" charset="0"/>
                          </a:rPr>
                          <m:t>9</m:t>
                        </m:r>
                      </m:sup>
                    </m:sSup>
                    <m:r>
                      <a:rPr lang="en-US" b="0" i="0" smtClean="0">
                        <a:latin typeface="Cambria Math" panose="02040503050406030204" pitchFamily="18" charset="0"/>
                        <a:ea typeface="Cambria Math" panose="02040503050406030204" pitchFamily="18" charset="0"/>
                      </a:rPr>
                      <m:t> </m:t>
                    </m:r>
                    <m:r>
                      <m:rPr>
                        <m:sty m:val="p"/>
                      </m:rPr>
                      <a:rPr lang="en-US" b="0" i="0" smtClean="0">
                        <a:latin typeface="Cambria Math" panose="02040503050406030204" pitchFamily="18" charset="0"/>
                        <a:ea typeface="Cambria Math" panose="02040503050406030204" pitchFamily="18" charset="0"/>
                      </a:rPr>
                      <m:t>yr</m:t>
                    </m:r>
                  </m:oMath>
                </a14:m>
                <a:endParaRPr lang="en-US" dirty="0"/>
              </a:p>
            </p:txBody>
          </p:sp>
        </mc:Choice>
        <mc:Fallback xmlns="">
          <p:sp>
            <p:nvSpPr>
              <p:cNvPr id="23" name="Text Placeholder 22"/>
              <p:cNvSpPr>
                <a:spLocks noGrp="1" noRot="1" noChangeAspect="1" noMove="1" noResize="1" noEditPoints="1" noAdjustHandles="1" noChangeArrowheads="1" noChangeShapeType="1" noTextEdit="1"/>
              </p:cNvSpPr>
              <p:nvPr>
                <p:ph type="body" sz="quarter" idx="25"/>
              </p:nvPr>
            </p:nvSpPr>
            <p:spPr>
              <a:xfrm>
                <a:off x="55418" y="4495800"/>
                <a:ext cx="9144000" cy="685800"/>
              </a:xfrm>
              <a:blipFill>
                <a:blip r:embed="rId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64308024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35084" y="0"/>
            <a:ext cx="8343900" cy="495300"/>
          </a:xfrm>
        </p:spPr>
        <p:txBody>
          <a:bodyPr/>
          <a:lstStyle/>
          <a:p>
            <a:r>
              <a:rPr lang="en-US" dirty="0">
                <a:solidFill>
                  <a:schemeClr val="bg1">
                    <a:lumMod val="95000"/>
                  </a:schemeClr>
                </a:solidFill>
              </a:rPr>
              <a:t>20.3</a:t>
            </a:r>
            <a:r>
              <a:rPr lang="en-US" dirty="0"/>
              <a:t>	</a:t>
            </a:r>
            <a:r>
              <a:rPr lang="en-US" dirty="0">
                <a:solidFill>
                  <a:srgbClr val="CE171F"/>
                </a:solidFill>
                <a:latin typeface="Calibri"/>
              </a:rPr>
              <a:t>Natural Radioactivity (10)</a:t>
            </a:r>
            <a:endParaRPr lang="en-US" dirty="0">
              <a:solidFill>
                <a:srgbClr val="CE171F"/>
              </a:solidFill>
            </a:endParaRPr>
          </a:p>
        </p:txBody>
      </p:sp>
      <p:sp>
        <p:nvSpPr>
          <p:cNvPr id="21" name="Text Placeholder 20"/>
          <p:cNvSpPr>
            <a:spLocks noGrp="1"/>
          </p:cNvSpPr>
          <p:nvPr>
            <p:ph type="body" sz="quarter" idx="22"/>
          </p:nvPr>
        </p:nvSpPr>
        <p:spPr>
          <a:xfrm>
            <a:off x="9525" y="1104030"/>
            <a:ext cx="6781800" cy="457200"/>
          </a:xfrm>
        </p:spPr>
        <p:txBody>
          <a:bodyPr/>
          <a:lstStyle/>
          <a:p>
            <a:r>
              <a:rPr lang="en-US" dirty="0">
                <a:latin typeface="Calibri"/>
              </a:rPr>
              <a:t>Dating Based on Radioactive Decay </a:t>
            </a:r>
          </a:p>
        </p:txBody>
      </p:sp>
      <mc:AlternateContent xmlns:mc="http://schemas.openxmlformats.org/markup-compatibility/2006" xmlns:a14="http://schemas.microsoft.com/office/drawing/2010/main">
        <mc:Choice Requires="a14">
          <p:sp>
            <p:nvSpPr>
              <p:cNvPr id="22" name="Text Placeholder 21"/>
              <p:cNvSpPr>
                <a:spLocks noGrp="1"/>
              </p:cNvSpPr>
              <p:nvPr>
                <p:ph type="body" sz="quarter" idx="23"/>
              </p:nvPr>
            </p:nvSpPr>
            <p:spPr>
              <a:xfrm>
                <a:off x="0" y="1600200"/>
                <a:ext cx="9097736" cy="1130773"/>
              </a:xfrm>
            </p:spPr>
            <p:txBody>
              <a:bodyPr/>
              <a:lstStyle/>
              <a:p>
                <a:pPr>
                  <a:spcBef>
                    <a:spcPts val="0"/>
                  </a:spcBef>
                </a:pPr>
                <a:r>
                  <a:rPr lang="en-US" dirty="0"/>
                  <a:t>It is possible to estimate the age of the rocks from the mass ratio of </a:t>
                </a:r>
                <a14:m>
                  <m:oMath xmlns:m="http://schemas.openxmlformats.org/officeDocument/2006/math">
                    <m:sPre>
                      <m:sPrePr>
                        <m:ctrlPr>
                          <a:rPr lang="en-US" i="1">
                            <a:latin typeface="Cambria Math" panose="02040503050406030204" pitchFamily="18" charset="0"/>
                          </a:rPr>
                        </m:ctrlPr>
                      </m:sPrePr>
                      <m:sub>
                        <m:r>
                          <a:rPr lang="en-US" i="1">
                            <a:latin typeface="Cambria Math"/>
                          </a:rPr>
                          <m:t>82</m:t>
                        </m:r>
                      </m:sub>
                      <m:sup>
                        <m:r>
                          <a:rPr lang="en-US" i="1">
                            <a:latin typeface="Cambria Math"/>
                          </a:rPr>
                          <m:t>206</m:t>
                        </m:r>
                      </m:sup>
                      <m:e>
                        <m:r>
                          <m:rPr>
                            <m:sty m:val="p"/>
                          </m:rPr>
                          <a:rPr lang="en-US">
                            <a:latin typeface="Cambria Math"/>
                          </a:rPr>
                          <m:t>Pb</m:t>
                        </m:r>
                      </m:e>
                    </m:sPre>
                  </m:oMath>
                </a14:m>
                <a:r>
                  <a:rPr lang="en-US" dirty="0"/>
                  <a:t> to </a:t>
                </a:r>
                <a14:m>
                  <m:oMath xmlns:m="http://schemas.openxmlformats.org/officeDocument/2006/math">
                    <m:sPre>
                      <m:sPrePr>
                        <m:ctrlPr>
                          <a:rPr lang="en-US" i="1">
                            <a:latin typeface="Cambria Math" panose="02040503050406030204" pitchFamily="18" charset="0"/>
                          </a:rPr>
                        </m:ctrlPr>
                      </m:sPrePr>
                      <m:sub>
                        <m:r>
                          <a:rPr lang="en-US" i="1">
                            <a:latin typeface="Cambria Math"/>
                          </a:rPr>
                          <m:t>92</m:t>
                        </m:r>
                      </m:sub>
                      <m:sup>
                        <m:r>
                          <a:rPr lang="en-US" i="1">
                            <a:latin typeface="Cambria Math"/>
                          </a:rPr>
                          <m:t>238</m:t>
                        </m:r>
                      </m:sup>
                      <m:e>
                        <m:r>
                          <m:rPr>
                            <m:sty m:val="p"/>
                          </m:rPr>
                          <a:rPr lang="en-US">
                            <a:latin typeface="Cambria Math"/>
                          </a:rPr>
                          <m:t>U</m:t>
                        </m:r>
                      </m:e>
                    </m:sPre>
                  </m:oMath>
                </a14:m>
                <a:r>
                  <a:rPr lang="en-US" dirty="0"/>
                  <a:t>. </a:t>
                </a:r>
              </a:p>
            </p:txBody>
          </p:sp>
        </mc:Choice>
        <mc:Fallback xmlns="">
          <p:sp>
            <p:nvSpPr>
              <p:cNvPr id="22" name="Text Placeholder 21"/>
              <p:cNvSpPr>
                <a:spLocks noGrp="1" noRot="1" noChangeAspect="1" noMove="1" noResize="1" noEditPoints="1" noAdjustHandles="1" noChangeArrowheads="1" noChangeShapeType="1" noTextEdit="1"/>
              </p:cNvSpPr>
              <p:nvPr>
                <p:ph type="body" sz="quarter" idx="23"/>
              </p:nvPr>
            </p:nvSpPr>
            <p:spPr>
              <a:xfrm>
                <a:off x="0" y="1600200"/>
                <a:ext cx="9097736" cy="1130773"/>
              </a:xfrm>
              <a:blipFill>
                <a:blip r:embed="rId3"/>
                <a:stretch>
                  <a:fillRect l="-1340" t="-5405"/>
                </a:stretch>
              </a:blipFill>
            </p:spPr>
            <p:txBody>
              <a:bodyPr/>
              <a:lstStyle/>
              <a:p>
                <a:r>
                  <a:rPr lang="en-US">
                    <a:noFill/>
                  </a:rPr>
                  <a:t> </a:t>
                </a:r>
              </a:p>
            </p:txBody>
          </p:sp>
        </mc:Fallback>
      </mc:AlternateContent>
      <p:sp>
        <p:nvSpPr>
          <p:cNvPr id="23" name="Text Placeholder 22"/>
          <p:cNvSpPr>
            <a:spLocks noGrp="1"/>
          </p:cNvSpPr>
          <p:nvPr>
            <p:ph type="body" sz="quarter" idx="24"/>
          </p:nvPr>
        </p:nvSpPr>
        <p:spPr>
          <a:xfrm>
            <a:off x="0" y="3429000"/>
            <a:ext cx="4492613" cy="1447800"/>
          </a:xfrm>
        </p:spPr>
        <p:txBody>
          <a:bodyPr/>
          <a:lstStyle/>
          <a:p>
            <a:pPr>
              <a:spcBef>
                <a:spcPts val="0"/>
              </a:spcBef>
            </a:pPr>
            <a:r>
              <a:rPr lang="en-US" dirty="0"/>
              <a:t>After one half-life, half of the original uranium-238 has been converted to lead-206</a:t>
            </a:r>
          </a:p>
        </p:txBody>
      </p:sp>
      <p:pic>
        <p:nvPicPr>
          <p:cNvPr id="17" name="Picture 3" descr="U-238 has a half life of 4.51x10^9 yr."/>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4878120" y="2101491"/>
            <a:ext cx="3857260" cy="44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2919110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0" y="228600"/>
            <a:ext cx="4343400" cy="609600"/>
          </a:xfrm>
        </p:spPr>
        <p:txBody>
          <a:bodyPr/>
          <a:lstStyle/>
          <a:p>
            <a:pPr algn="ctr"/>
            <a:r>
              <a:rPr lang="en-US" b="1" dirty="0"/>
              <a:t>SAMPLE PROBLEM	</a:t>
            </a:r>
            <a:r>
              <a:rPr lang="en-US" b="1" dirty="0">
                <a:solidFill>
                  <a:schemeClr val="bg1">
                    <a:lumMod val="95000"/>
                  </a:schemeClr>
                </a:solidFill>
              </a:rPr>
              <a:t>20.4</a:t>
            </a:r>
          </a:p>
        </p:txBody>
      </p:sp>
      <mc:AlternateContent xmlns:mc="http://schemas.openxmlformats.org/markup-compatibility/2006" xmlns:a14="http://schemas.microsoft.com/office/drawing/2010/main">
        <mc:Choice Requires="a14">
          <p:sp>
            <p:nvSpPr>
              <p:cNvPr id="23" name="Text Placeholder 22"/>
              <p:cNvSpPr>
                <a:spLocks noGrp="1"/>
              </p:cNvSpPr>
              <p:nvPr>
                <p:ph type="body" sz="quarter" idx="22"/>
              </p:nvPr>
            </p:nvSpPr>
            <p:spPr>
              <a:xfrm>
                <a:off x="0" y="906925"/>
                <a:ext cx="9123218" cy="4267200"/>
              </a:xfrm>
            </p:spPr>
            <p:txBody>
              <a:bodyPr/>
              <a:lstStyle/>
              <a:p>
                <a:pPr>
                  <a:spcBef>
                    <a:spcPts val="0"/>
                  </a:spcBef>
                  <a:spcAft>
                    <a:spcPts val="3300"/>
                  </a:spcAft>
                </a:pPr>
                <a:r>
                  <a:rPr lang="en-US" dirty="0"/>
                  <a:t>A rock is found to contain 5.51 mg of </a:t>
                </a:r>
                <a14:m>
                  <m:oMath xmlns:m="http://schemas.openxmlformats.org/officeDocument/2006/math">
                    <m:r>
                      <a:rPr lang="en-US" i="0" baseline="30000" dirty="0" smtClean="0">
                        <a:latin typeface="Cambria Math" panose="02040503050406030204" pitchFamily="18" charset="0"/>
                      </a:rPr>
                      <m:t>238</m:t>
                    </m:r>
                    <m:r>
                      <m:rPr>
                        <m:sty m:val="p"/>
                      </m:rPr>
                      <a:rPr lang="en-US" i="0" dirty="0">
                        <a:latin typeface="Cambria Math" panose="02040503050406030204" pitchFamily="18" charset="0"/>
                      </a:rPr>
                      <m:t>U</m:t>
                    </m:r>
                  </m:oMath>
                </a14:m>
                <a:r>
                  <a:rPr lang="en-US" dirty="0"/>
                  <a:t> and 1.63 mg of </a:t>
                </a:r>
                <a14:m>
                  <m:oMath xmlns:m="http://schemas.openxmlformats.org/officeDocument/2006/math">
                    <m:r>
                      <a:rPr lang="en-US" i="0" baseline="30000" dirty="0" smtClean="0">
                        <a:latin typeface="Cambria Math" panose="02040503050406030204" pitchFamily="18" charset="0"/>
                      </a:rPr>
                      <m:t>206</m:t>
                    </m:r>
                    <m:r>
                      <m:rPr>
                        <m:sty m:val="p"/>
                      </m:rPr>
                      <a:rPr lang="en-US" i="0" dirty="0">
                        <a:latin typeface="Cambria Math" panose="02040503050406030204" pitchFamily="18" charset="0"/>
                      </a:rPr>
                      <m:t>Pb</m:t>
                    </m:r>
                  </m:oMath>
                </a14:m>
                <a:r>
                  <a:rPr lang="en-US" dirty="0"/>
                  <a:t>. </a:t>
                </a:r>
              </a:p>
              <a:p>
                <a:pPr>
                  <a:spcBef>
                    <a:spcPts val="0"/>
                  </a:spcBef>
                  <a:spcAft>
                    <a:spcPts val="2800"/>
                  </a:spcAft>
                </a:pPr>
                <a:r>
                  <a:rPr lang="en-US" dirty="0"/>
                  <a:t>Determine the age of the rock (</a:t>
                </a:r>
                <a14:m>
                  <m:oMath xmlns:m="http://schemas.openxmlformats.org/officeDocument/2006/math">
                    <m:r>
                      <m:rPr>
                        <m:sty m:val="p"/>
                      </m:rPr>
                      <a:rPr lang="en-US" sz="2750" i="0" dirty="0" smtClean="0">
                        <a:latin typeface="Cambria Math" panose="02040503050406030204" pitchFamily="18" charset="0"/>
                      </a:rPr>
                      <m:t>t</m:t>
                    </m:r>
                    <m:r>
                      <a:rPr lang="en-US" sz="2750" i="0" baseline="-25000" dirty="0">
                        <a:latin typeface="Cambria Math" panose="02040503050406030204" pitchFamily="18" charset="0"/>
                      </a:rPr>
                      <m:t>1/2</m:t>
                    </m:r>
                  </m:oMath>
                </a14:m>
                <a:r>
                  <a:rPr lang="en-US" sz="2750" dirty="0"/>
                  <a:t> of </a:t>
                </a:r>
                <a14:m>
                  <m:oMath xmlns:m="http://schemas.openxmlformats.org/officeDocument/2006/math">
                    <m:r>
                      <a:rPr lang="en-US" sz="2400" baseline="30000" dirty="0">
                        <a:latin typeface="Cambria Math" panose="02040503050406030204" pitchFamily="18" charset="0"/>
                      </a:rPr>
                      <m:t>238</m:t>
                    </m:r>
                    <m:r>
                      <m:rPr>
                        <m:sty m:val="p"/>
                      </m:rPr>
                      <a:rPr lang="en-US" sz="2400" dirty="0">
                        <a:latin typeface="Cambria Math" panose="02040503050406030204" pitchFamily="18" charset="0"/>
                      </a:rPr>
                      <m:t>U</m:t>
                    </m:r>
                    <m:r>
                      <a:rPr lang="en-US" sz="2750" dirty="0">
                        <a:latin typeface="Cambria Math" panose="02040503050406030204" pitchFamily="18" charset="0"/>
                      </a:rPr>
                      <m:t>=4.51×</m:t>
                    </m:r>
                    <m:sSup>
                      <m:sSupPr>
                        <m:ctrlPr>
                          <a:rPr lang="en-US" sz="2750" i="1">
                            <a:latin typeface="Cambria Math" panose="02040503050406030204" pitchFamily="18" charset="0"/>
                            <a:ea typeface="Cambria Math" panose="02040503050406030204" pitchFamily="18" charset="0"/>
                          </a:rPr>
                        </m:ctrlPr>
                      </m:sSupPr>
                      <m:e>
                        <m:r>
                          <a:rPr lang="en-US" sz="2750" i="1">
                            <a:latin typeface="Cambria Math" panose="02040503050406030204" pitchFamily="18" charset="0"/>
                            <a:ea typeface="Cambria Math" panose="02040503050406030204" pitchFamily="18" charset="0"/>
                          </a:rPr>
                          <m:t>10</m:t>
                        </m:r>
                      </m:e>
                      <m:sup>
                        <m:r>
                          <a:rPr lang="en-US" sz="2750" i="1">
                            <a:latin typeface="Cambria Math" panose="02040503050406030204" pitchFamily="18" charset="0"/>
                            <a:ea typeface="Cambria Math" panose="02040503050406030204" pitchFamily="18" charset="0"/>
                          </a:rPr>
                          <m:t>9</m:t>
                        </m:r>
                      </m:sup>
                    </m:sSup>
                    <m:r>
                      <m:rPr>
                        <m:sty m:val="p"/>
                      </m:rPr>
                      <a:rPr lang="en-US" sz="2750">
                        <a:latin typeface="Cambria Math" panose="02040503050406030204" pitchFamily="18" charset="0"/>
                        <a:ea typeface="Cambria Math" panose="02040503050406030204" pitchFamily="18" charset="0"/>
                      </a:rPr>
                      <m:t>yr</m:t>
                    </m:r>
                  </m:oMath>
                </a14:m>
                <a:r>
                  <a:rPr lang="en-US" sz="2750" dirty="0"/>
                  <a:t>). </a:t>
                </a:r>
              </a:p>
            </p:txBody>
          </p:sp>
        </mc:Choice>
        <mc:Fallback xmlns="">
          <p:sp>
            <p:nvSpPr>
              <p:cNvPr id="23" name="Text Placeholder 22"/>
              <p:cNvSpPr>
                <a:spLocks noGrp="1" noRot="1" noChangeAspect="1" noMove="1" noResize="1" noEditPoints="1" noAdjustHandles="1" noChangeArrowheads="1" noChangeShapeType="1" noTextEdit="1"/>
              </p:cNvSpPr>
              <p:nvPr>
                <p:ph type="body" sz="quarter" idx="22"/>
              </p:nvPr>
            </p:nvSpPr>
            <p:spPr>
              <a:xfrm>
                <a:off x="0" y="906925"/>
                <a:ext cx="9123218" cy="4267200"/>
              </a:xfrm>
              <a:blipFill>
                <a:blip r:embed="rId2"/>
                <a:stretch>
                  <a:fillRect l="-1336" t="-1429"/>
                </a:stretch>
              </a:blipFill>
            </p:spPr>
            <p:txBody>
              <a:bodyPr/>
              <a:lstStyle/>
              <a:p>
                <a:r>
                  <a:rPr lang="en-US">
                    <a:noFill/>
                  </a:rPr>
                  <a:t> </a:t>
                </a:r>
              </a:p>
            </p:txBody>
          </p:sp>
        </mc:Fallback>
      </mc:AlternateContent>
    </p:spTree>
    <p:extLst>
      <p:ext uri="{BB962C8B-B14F-4D97-AF65-F5344CB8AC3E}">
        <p14:creationId xmlns:p14="http://schemas.microsoft.com/office/powerpoint/2010/main" val="59581212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0" y="228600"/>
            <a:ext cx="5638800" cy="609600"/>
          </a:xfrm>
        </p:spPr>
        <p:txBody>
          <a:bodyPr/>
          <a:lstStyle/>
          <a:p>
            <a:pPr algn="ctr">
              <a:tabLst>
                <a:tab pos="858838" algn="l"/>
                <a:tab pos="3324225" algn="l"/>
                <a:tab pos="3429000" algn="l"/>
                <a:tab pos="4343400" algn="l"/>
              </a:tabLst>
            </a:pPr>
            <a:r>
              <a:rPr lang="en-US" b="1" dirty="0"/>
              <a:t>SAMPLE PROBLEM	</a:t>
            </a:r>
            <a:r>
              <a:rPr lang="en-US" b="1" dirty="0">
                <a:solidFill>
                  <a:schemeClr val="bg1">
                    <a:lumMod val="95000"/>
                  </a:schemeClr>
                </a:solidFill>
              </a:rPr>
              <a:t>20.4</a:t>
            </a:r>
            <a:r>
              <a:rPr lang="en-US" b="1" dirty="0"/>
              <a:t>	</a:t>
            </a:r>
            <a:r>
              <a:rPr lang="en-US" b="1" dirty="0">
                <a:solidFill>
                  <a:schemeClr val="bg1">
                    <a:lumMod val="95000"/>
                  </a:schemeClr>
                </a:solidFill>
              </a:rPr>
              <a:t>Setup</a:t>
            </a:r>
            <a:r>
              <a:rPr lang="en-US" dirty="0">
                <a:solidFill>
                  <a:schemeClr val="bg1">
                    <a:lumMod val="95000"/>
                  </a:schemeClr>
                </a:solidFill>
              </a:rPr>
              <a:t>	</a:t>
            </a:r>
          </a:p>
        </p:txBody>
      </p:sp>
      <mc:AlternateContent xmlns:mc="http://schemas.openxmlformats.org/markup-compatibility/2006" xmlns:a14="http://schemas.microsoft.com/office/drawing/2010/main">
        <mc:Choice Requires="a14">
          <p:sp>
            <p:nvSpPr>
              <p:cNvPr id="24" name="Text Placeholder 23"/>
              <p:cNvSpPr>
                <a:spLocks noGrp="1"/>
              </p:cNvSpPr>
              <p:nvPr>
                <p:ph type="body" sz="quarter" idx="22"/>
              </p:nvPr>
            </p:nvSpPr>
            <p:spPr>
              <a:xfrm>
                <a:off x="0" y="952500"/>
                <a:ext cx="9123218" cy="1830170"/>
              </a:xfrm>
            </p:spPr>
            <p:txBody>
              <a:bodyPr/>
              <a:lstStyle/>
              <a:p>
                <a:pPr>
                  <a:spcBef>
                    <a:spcPts val="0"/>
                  </a:spcBef>
                  <a:spcAft>
                    <a:spcPts val="3300"/>
                  </a:spcAft>
                </a:pPr>
                <a:r>
                  <a:rPr lang="en-US" b="1" dirty="0">
                    <a:solidFill>
                      <a:srgbClr val="43638E"/>
                    </a:solidFill>
                  </a:rPr>
                  <a:t>Setup</a:t>
                </a:r>
              </a:p>
              <a:p>
                <a:pPr marL="1547813" indent="-1547813">
                  <a:spcBef>
                    <a:spcPts val="0"/>
                  </a:spcBef>
                </a:pPr>
                <a14:m>
                  <m:oMathPara xmlns:m="http://schemas.openxmlformats.org/officeDocument/2006/math">
                    <m:oMathParaPr>
                      <m:jc m:val="left"/>
                    </m:oMathParaPr>
                    <m:oMath xmlns:m="http://schemas.openxmlformats.org/officeDocument/2006/math">
                      <m:r>
                        <a:rPr lang="en-US" b="0" i="0" smtClean="0">
                          <a:solidFill>
                            <a:schemeClr val="tx1"/>
                          </a:solidFill>
                          <a:latin typeface="Cambria Math" panose="02040503050406030204" pitchFamily="18" charset="0"/>
                        </a:rPr>
                        <m:t>1.63 </m:t>
                      </m:r>
                      <m:r>
                        <m:rPr>
                          <m:sty m:val="p"/>
                        </m:rPr>
                        <a:rPr lang="en-US" b="0" i="0" smtClean="0">
                          <a:solidFill>
                            <a:schemeClr val="tx1"/>
                          </a:solidFill>
                          <a:latin typeface="Cambria Math" panose="02040503050406030204" pitchFamily="18" charset="0"/>
                        </a:rPr>
                        <m:t>mg</m:t>
                      </m:r>
                      <m:r>
                        <a:rPr lang="en-US" b="0" i="0" smtClean="0">
                          <a:solidFill>
                            <a:schemeClr val="tx1"/>
                          </a:solidFill>
                          <a:latin typeface="Cambria Math" panose="02040503050406030204" pitchFamily="18" charset="0"/>
                        </a:rPr>
                        <m:t> 206</m:t>
                      </m:r>
                      <m:r>
                        <m:rPr>
                          <m:sty m:val="p"/>
                        </m:rPr>
                        <a:rPr lang="en-US" b="0" i="0" smtClean="0">
                          <a:solidFill>
                            <a:schemeClr val="tx1"/>
                          </a:solidFill>
                          <a:latin typeface="Cambria Math" panose="02040503050406030204" pitchFamily="18" charset="0"/>
                          <a:ea typeface="Cambria Math" panose="02040503050406030204" pitchFamily="18" charset="0"/>
                        </a:rPr>
                        <m:t>Pb</m:t>
                      </m:r>
                      <m:r>
                        <a:rPr lang="en-US" i="1">
                          <a:latin typeface="Cambria Math" panose="02040503050406030204" pitchFamily="18" charset="0"/>
                          <a:ea typeface="Cambria Math" panose="02040503050406030204" pitchFamily="18" charset="0"/>
                        </a:rPr>
                        <m:t>×</m:t>
                      </m:r>
                      <m:f>
                        <m:fPr>
                          <m:ctrlPr>
                            <a:rPr lang="en-US" b="0" i="1" smtClean="0">
                              <a:solidFill>
                                <a:schemeClr val="tx1"/>
                              </a:solidFill>
                              <a:latin typeface="Cambria Math" panose="02040503050406030204" pitchFamily="18" charset="0"/>
                              <a:ea typeface="Cambria Math" panose="02040503050406030204" pitchFamily="18" charset="0"/>
                            </a:rPr>
                          </m:ctrlPr>
                        </m:fPr>
                        <m:num>
                          <m:r>
                            <a:rPr lang="en-US" b="0" i="0" smtClean="0">
                              <a:solidFill>
                                <a:schemeClr val="tx1"/>
                              </a:solidFill>
                              <a:latin typeface="Cambria Math" panose="02040503050406030204" pitchFamily="18" charset="0"/>
                              <a:ea typeface="Cambria Math" panose="02040503050406030204" pitchFamily="18" charset="0"/>
                            </a:rPr>
                            <m:t>238 </m:t>
                          </m:r>
                          <m:r>
                            <m:rPr>
                              <m:sty m:val="p"/>
                            </m:rPr>
                            <a:rPr lang="en-US" b="0" i="0" smtClean="0">
                              <a:solidFill>
                                <a:schemeClr val="tx1"/>
                              </a:solidFill>
                              <a:latin typeface="Cambria Math" panose="02040503050406030204" pitchFamily="18" charset="0"/>
                              <a:ea typeface="Cambria Math" panose="02040503050406030204" pitchFamily="18" charset="0"/>
                            </a:rPr>
                            <m:t>mg</m:t>
                          </m:r>
                          <m:r>
                            <a:rPr lang="en-US" b="0" i="0" smtClean="0">
                              <a:solidFill>
                                <a:schemeClr val="tx1"/>
                              </a:solidFill>
                              <a:latin typeface="Cambria Math" panose="02040503050406030204" pitchFamily="18" charset="0"/>
                              <a:ea typeface="Cambria Math" panose="02040503050406030204" pitchFamily="18" charset="0"/>
                            </a:rPr>
                            <m:t> 238</m:t>
                          </m:r>
                          <m:r>
                            <m:rPr>
                              <m:sty m:val="p"/>
                            </m:rPr>
                            <a:rPr lang="en-US" b="0" i="0" smtClean="0">
                              <a:latin typeface="Cambria Math" panose="02040503050406030204" pitchFamily="18" charset="0"/>
                              <a:ea typeface="Cambria Math" panose="02040503050406030204" pitchFamily="18" charset="0"/>
                            </a:rPr>
                            <m:t>U</m:t>
                          </m:r>
                        </m:num>
                        <m:den>
                          <m:r>
                            <a:rPr lang="en-US" b="0" i="0" smtClean="0">
                              <a:solidFill>
                                <a:schemeClr val="tx1"/>
                              </a:solidFill>
                              <a:latin typeface="Cambria Math" panose="02040503050406030204" pitchFamily="18" charset="0"/>
                              <a:ea typeface="Cambria Math" panose="02040503050406030204" pitchFamily="18" charset="0"/>
                            </a:rPr>
                            <m:t>206 </m:t>
                          </m:r>
                          <m:r>
                            <m:rPr>
                              <m:sty m:val="p"/>
                            </m:rPr>
                            <a:rPr lang="en-US" b="0" i="0" smtClean="0">
                              <a:solidFill>
                                <a:schemeClr val="tx1"/>
                              </a:solidFill>
                              <a:latin typeface="Cambria Math" panose="02040503050406030204" pitchFamily="18" charset="0"/>
                              <a:ea typeface="Cambria Math" panose="02040503050406030204" pitchFamily="18" charset="0"/>
                            </a:rPr>
                            <m:t>mg</m:t>
                          </m:r>
                          <m:r>
                            <a:rPr lang="en-US" b="0" i="0" smtClean="0">
                              <a:solidFill>
                                <a:schemeClr val="tx1"/>
                              </a:solidFill>
                              <a:latin typeface="Cambria Math" panose="02040503050406030204" pitchFamily="18" charset="0"/>
                              <a:ea typeface="Cambria Math" panose="02040503050406030204" pitchFamily="18" charset="0"/>
                            </a:rPr>
                            <m:t> 206</m:t>
                          </m:r>
                          <m:r>
                            <m:rPr>
                              <m:sty m:val="p"/>
                            </m:rPr>
                            <a:rPr lang="en-US">
                              <a:latin typeface="Cambria Math" panose="02040503050406030204" pitchFamily="18" charset="0"/>
                              <a:ea typeface="Cambria Math" panose="02040503050406030204" pitchFamily="18" charset="0"/>
                            </a:rPr>
                            <m:t>Pb</m:t>
                          </m:r>
                        </m:den>
                      </m:f>
                      <m:r>
                        <a:rPr lang="en-US" b="0" i="0" smtClean="0">
                          <a:solidFill>
                            <a:schemeClr val="tx1"/>
                          </a:solidFill>
                          <a:latin typeface="Cambria Math" panose="02040503050406030204" pitchFamily="18" charset="0"/>
                          <a:ea typeface="Cambria Math" panose="02040503050406030204" pitchFamily="18" charset="0"/>
                        </a:rPr>
                        <m:t>=1.88 </m:t>
                      </m:r>
                      <m:r>
                        <m:rPr>
                          <m:sty m:val="p"/>
                        </m:rPr>
                        <a:rPr lang="en-US" b="0" i="0" smtClean="0">
                          <a:solidFill>
                            <a:schemeClr val="tx1"/>
                          </a:solidFill>
                          <a:latin typeface="Cambria Math" panose="02040503050406030204" pitchFamily="18" charset="0"/>
                          <a:ea typeface="Cambria Math" panose="02040503050406030204" pitchFamily="18" charset="0"/>
                        </a:rPr>
                        <m:t>mg</m:t>
                      </m:r>
                      <m:r>
                        <a:rPr lang="en-US" b="0" i="0" smtClean="0">
                          <a:solidFill>
                            <a:schemeClr val="tx1"/>
                          </a:solidFill>
                          <a:latin typeface="Cambria Math" panose="02040503050406030204" pitchFamily="18" charset="0"/>
                          <a:ea typeface="Cambria Math" panose="02040503050406030204" pitchFamily="18" charset="0"/>
                        </a:rPr>
                        <m:t> 238</m:t>
                      </m:r>
                      <m:r>
                        <m:rPr>
                          <m:sty m:val="p"/>
                        </m:rPr>
                        <a:rPr lang="en-US" b="0" i="0" smtClean="0">
                          <a:latin typeface="Cambria Math" panose="02040503050406030204" pitchFamily="18" charset="0"/>
                          <a:ea typeface="Cambria Math" panose="02040503050406030204" pitchFamily="18" charset="0"/>
                        </a:rPr>
                        <m:t>U</m:t>
                      </m:r>
                    </m:oMath>
                  </m:oMathPara>
                </a14:m>
                <a:endParaRPr lang="en-US" dirty="0"/>
              </a:p>
            </p:txBody>
          </p:sp>
        </mc:Choice>
        <mc:Fallback xmlns="">
          <p:sp>
            <p:nvSpPr>
              <p:cNvPr id="24" name="Text Placeholder 23"/>
              <p:cNvSpPr>
                <a:spLocks noGrp="1" noRot="1" noChangeAspect="1" noMove="1" noResize="1" noEditPoints="1" noAdjustHandles="1" noChangeArrowheads="1" noChangeShapeType="1" noTextEdit="1"/>
              </p:cNvSpPr>
              <p:nvPr>
                <p:ph type="body" sz="quarter" idx="22"/>
              </p:nvPr>
            </p:nvSpPr>
            <p:spPr>
              <a:xfrm>
                <a:off x="0" y="952500"/>
                <a:ext cx="9123218" cy="1830170"/>
              </a:xfrm>
              <a:blipFill>
                <a:blip r:embed="rId2"/>
                <a:stretch>
                  <a:fillRect l="-1336" t="-3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5" name="Text Placeholder 24"/>
              <p:cNvSpPr>
                <a:spLocks noGrp="1"/>
              </p:cNvSpPr>
              <p:nvPr>
                <p:ph type="body" sz="quarter" idx="23"/>
              </p:nvPr>
            </p:nvSpPr>
            <p:spPr>
              <a:xfrm>
                <a:off x="0" y="3105835"/>
                <a:ext cx="9144000" cy="609600"/>
              </a:xfrm>
            </p:spPr>
            <p:txBody>
              <a:bodyPr/>
              <a:lstStyle/>
              <a:p>
                <a:pPr>
                  <a:spcBef>
                    <a:spcPts val="0"/>
                  </a:spcBef>
                </a:pPr>
                <a:r>
                  <a:rPr lang="en-US" dirty="0"/>
                  <a:t>The original mass of </a:t>
                </a:r>
                <a14:m>
                  <m:oMath xmlns:m="http://schemas.openxmlformats.org/officeDocument/2006/math">
                    <m:r>
                      <a:rPr lang="en-US" baseline="30000" dirty="0">
                        <a:latin typeface="Cambria Math" panose="02040503050406030204" pitchFamily="18" charset="0"/>
                      </a:rPr>
                      <m:t>238</m:t>
                    </m:r>
                    <m:r>
                      <m:rPr>
                        <m:sty m:val="p"/>
                      </m:rPr>
                      <a:rPr lang="en-US" dirty="0">
                        <a:latin typeface="Cambria Math" panose="02040503050406030204" pitchFamily="18" charset="0"/>
                      </a:rPr>
                      <m:t>U</m:t>
                    </m:r>
                  </m:oMath>
                </a14:m>
                <a:r>
                  <a:rPr lang="en-US" dirty="0"/>
                  <a:t> was </a:t>
                </a:r>
                <a14:m>
                  <m:oMath xmlns:m="http://schemas.openxmlformats.org/officeDocument/2006/math">
                    <m:r>
                      <a:rPr lang="en-US" sz="2750" b="0" i="1" smtClean="0">
                        <a:latin typeface="Cambria Math" panose="02040503050406030204" pitchFamily="18" charset="0"/>
                      </a:rPr>
                      <m:t>5.51 </m:t>
                    </m:r>
                    <m:r>
                      <m:rPr>
                        <m:sty m:val="p"/>
                      </m:rPr>
                      <a:rPr lang="en-US" sz="2750" b="0" i="0" smtClean="0">
                        <a:latin typeface="Cambria Math" panose="02040503050406030204" pitchFamily="18" charset="0"/>
                      </a:rPr>
                      <m:t>mg</m:t>
                    </m:r>
                    <m:r>
                      <a:rPr lang="en-US" sz="2750" b="0" i="1" smtClean="0">
                        <a:latin typeface="Cambria Math" panose="02040503050406030204" pitchFamily="18" charset="0"/>
                      </a:rPr>
                      <m:t>+1.88 </m:t>
                    </m:r>
                    <m:r>
                      <m:rPr>
                        <m:sty m:val="p"/>
                      </m:rPr>
                      <a:rPr lang="en-US" sz="2750" b="0" i="0" smtClean="0">
                        <a:latin typeface="Cambria Math" panose="02040503050406030204" pitchFamily="18" charset="0"/>
                      </a:rPr>
                      <m:t>mg</m:t>
                    </m:r>
                    <m:r>
                      <a:rPr lang="en-US" sz="2750" b="0" i="1" smtClean="0">
                        <a:latin typeface="Cambria Math" panose="02040503050406030204" pitchFamily="18" charset="0"/>
                      </a:rPr>
                      <m:t>=7.39 </m:t>
                    </m:r>
                    <m:r>
                      <m:rPr>
                        <m:sty m:val="p"/>
                      </m:rPr>
                      <a:rPr lang="en-US" sz="2750" b="0" i="0" smtClean="0">
                        <a:latin typeface="Cambria Math" panose="02040503050406030204" pitchFamily="18" charset="0"/>
                      </a:rPr>
                      <m:t>mg</m:t>
                    </m:r>
                  </m:oMath>
                </a14:m>
                <a:r>
                  <a:rPr lang="en-US" sz="2650" dirty="0"/>
                  <a:t>.</a:t>
                </a:r>
              </a:p>
            </p:txBody>
          </p:sp>
        </mc:Choice>
        <mc:Fallback xmlns="">
          <p:sp>
            <p:nvSpPr>
              <p:cNvPr id="25" name="Text Placeholder 24"/>
              <p:cNvSpPr>
                <a:spLocks noGrp="1" noRot="1" noChangeAspect="1" noMove="1" noResize="1" noEditPoints="1" noAdjustHandles="1" noChangeArrowheads="1" noChangeShapeType="1" noTextEdit="1"/>
              </p:cNvSpPr>
              <p:nvPr>
                <p:ph type="body" sz="quarter" idx="23"/>
              </p:nvPr>
            </p:nvSpPr>
            <p:spPr>
              <a:xfrm>
                <a:off x="0" y="3105835"/>
                <a:ext cx="9144000" cy="609600"/>
              </a:xfrm>
              <a:blipFill>
                <a:blip r:embed="rId3"/>
                <a:stretch>
                  <a:fillRect l="-1333" t="-9000" b="-14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6" name="Text Placeholder 25"/>
              <p:cNvSpPr>
                <a:spLocks noGrp="1"/>
              </p:cNvSpPr>
              <p:nvPr>
                <p:ph type="body" sz="quarter" idx="24"/>
              </p:nvPr>
            </p:nvSpPr>
            <p:spPr>
              <a:xfrm>
                <a:off x="37891" y="4038600"/>
                <a:ext cx="9123362" cy="1524000"/>
              </a:xfrm>
            </p:spPr>
            <p:txBody>
              <a:bodyPr/>
              <a:lstStyle/>
              <a:p>
                <a:pPr algn="ct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𝑘</m:t>
                      </m:r>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0.693</m:t>
                          </m:r>
                        </m:num>
                        <m:den>
                          <m:r>
                            <a:rPr lang="en-US" b="0" i="1" smtClean="0">
                              <a:latin typeface="Cambria Math" panose="02040503050406030204" pitchFamily="18" charset="0"/>
                            </a:rPr>
                            <m:t>4.51 </m:t>
                          </m:r>
                          <m:r>
                            <a:rPr lang="en-US" b="0" i="1"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10</m:t>
                              </m:r>
                            </m:e>
                            <m:sup>
                              <m:r>
                                <a:rPr lang="en-US" b="0" i="1" smtClean="0">
                                  <a:latin typeface="Cambria Math" panose="02040503050406030204" pitchFamily="18" charset="0"/>
                                  <a:ea typeface="Cambria Math" panose="02040503050406030204" pitchFamily="18" charset="0"/>
                                </a:rPr>
                                <m:t>9</m:t>
                              </m:r>
                            </m:sup>
                          </m:sSup>
                        </m:den>
                      </m:f>
                      <m:r>
                        <a:rPr lang="en-US" b="0" i="1" smtClean="0">
                          <a:latin typeface="Cambria Math" panose="02040503050406030204" pitchFamily="18" charset="0"/>
                        </a:rPr>
                        <m:t>=1.54</m:t>
                      </m:r>
                      <m:r>
                        <a:rPr lang="en-US" b="0" i="1"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10</m:t>
                          </m:r>
                        </m:e>
                        <m:sup>
                          <m:r>
                            <a:rPr lang="en-US" b="0" i="1" smtClean="0">
                              <a:latin typeface="Cambria Math" panose="02040503050406030204" pitchFamily="18" charset="0"/>
                              <a:ea typeface="Cambria Math" panose="02040503050406030204" pitchFamily="18" charset="0"/>
                            </a:rPr>
                            <m:t>−10</m:t>
                          </m:r>
                        </m:sup>
                      </m:sSup>
                      <m:sSup>
                        <m:sSupPr>
                          <m:ctrlPr>
                            <a:rPr lang="en-US" b="0"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yr</m:t>
                          </m:r>
                        </m:e>
                        <m:sup>
                          <m:r>
                            <a:rPr lang="en-US" b="0" i="1" smtClean="0">
                              <a:latin typeface="Cambria Math" panose="02040503050406030204" pitchFamily="18" charset="0"/>
                              <a:ea typeface="Cambria Math" panose="02040503050406030204" pitchFamily="18" charset="0"/>
                            </a:rPr>
                            <m:t>−1</m:t>
                          </m:r>
                        </m:sup>
                      </m:sSup>
                    </m:oMath>
                  </m:oMathPara>
                </a14:m>
                <a:endParaRPr lang="en-US" dirty="0"/>
              </a:p>
            </p:txBody>
          </p:sp>
        </mc:Choice>
        <mc:Fallback xmlns="">
          <p:sp>
            <p:nvSpPr>
              <p:cNvPr id="26" name="Text Placeholder 25"/>
              <p:cNvSpPr>
                <a:spLocks noGrp="1" noRot="1" noChangeAspect="1" noMove="1" noResize="1" noEditPoints="1" noAdjustHandles="1" noChangeArrowheads="1" noChangeShapeType="1" noTextEdit="1"/>
              </p:cNvSpPr>
              <p:nvPr>
                <p:ph type="body" sz="quarter" idx="24"/>
              </p:nvPr>
            </p:nvSpPr>
            <p:spPr>
              <a:xfrm>
                <a:off x="37891" y="4038600"/>
                <a:ext cx="9123362" cy="1524000"/>
              </a:xfrm>
              <a:blipFill>
                <a:blip r:embed="rId4"/>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66779347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0" y="228600"/>
            <a:ext cx="5929746" cy="609600"/>
          </a:xfrm>
        </p:spPr>
        <p:txBody>
          <a:bodyPr/>
          <a:lstStyle/>
          <a:p>
            <a:pPr algn="ctr" defTabSz="885825">
              <a:tabLst>
                <a:tab pos="858838" algn="l"/>
                <a:tab pos="3376613" algn="l"/>
                <a:tab pos="4343400" algn="l"/>
              </a:tabLst>
            </a:pPr>
            <a:r>
              <a:rPr lang="en-US" b="1" dirty="0"/>
              <a:t>SAMPLE PROBLEM	</a:t>
            </a:r>
            <a:r>
              <a:rPr lang="en-US" b="1" dirty="0">
                <a:solidFill>
                  <a:schemeClr val="bg1">
                    <a:lumMod val="95000"/>
                  </a:schemeClr>
                </a:solidFill>
              </a:rPr>
              <a:t>20.4</a:t>
            </a:r>
            <a:r>
              <a:rPr lang="en-US" b="1" dirty="0"/>
              <a:t>	</a:t>
            </a:r>
            <a:r>
              <a:rPr lang="en-US" b="1" dirty="0">
                <a:solidFill>
                  <a:schemeClr val="bg1">
                    <a:lumMod val="95000"/>
                  </a:schemeClr>
                </a:solidFill>
              </a:rPr>
              <a:t>Solution</a:t>
            </a:r>
            <a:r>
              <a:rPr lang="en-US" dirty="0"/>
              <a:t>	</a:t>
            </a:r>
          </a:p>
        </p:txBody>
      </p:sp>
      <mc:AlternateContent xmlns:mc="http://schemas.openxmlformats.org/markup-compatibility/2006" xmlns:a14="http://schemas.microsoft.com/office/drawing/2010/main">
        <mc:Choice Requires="a14">
          <p:sp>
            <p:nvSpPr>
              <p:cNvPr id="24" name="Text Placeholder 23"/>
              <p:cNvSpPr>
                <a:spLocks noGrp="1"/>
              </p:cNvSpPr>
              <p:nvPr>
                <p:ph type="body" sz="quarter" idx="22"/>
              </p:nvPr>
            </p:nvSpPr>
            <p:spPr>
              <a:xfrm>
                <a:off x="-5443" y="990600"/>
                <a:ext cx="9123218" cy="2971800"/>
              </a:xfrm>
            </p:spPr>
            <p:txBody>
              <a:bodyPr/>
              <a:lstStyle/>
              <a:p>
                <a:pPr>
                  <a:spcBef>
                    <a:spcPts val="0"/>
                  </a:spcBef>
                  <a:spcAft>
                    <a:spcPts val="2300"/>
                  </a:spcAft>
                </a:pPr>
                <a:r>
                  <a:rPr lang="en-US" b="1" dirty="0">
                    <a:solidFill>
                      <a:srgbClr val="43638E"/>
                    </a:solidFill>
                  </a:rPr>
                  <a:t>Solution</a:t>
                </a:r>
              </a:p>
              <a:p>
                <a:pPr marL="1038225">
                  <a:spcBef>
                    <a:spcPts val="0"/>
                  </a:spcBef>
                  <a:spcAft>
                    <a:spcPts val="1000"/>
                  </a:spcAft>
                </a:pPr>
                <a14:m>
                  <m:oMathPara xmlns:m="http://schemas.openxmlformats.org/officeDocument/2006/math">
                    <m:oMathParaPr>
                      <m:jc m:val="left"/>
                    </m:oMathParaPr>
                    <m:oMath xmlns:m="http://schemas.openxmlformats.org/officeDocument/2006/math">
                      <m:r>
                        <m:rPr>
                          <m:sty m:val="p"/>
                        </m:rPr>
                        <a:rPr lang="en-US" sz="2600">
                          <a:latin typeface="Cambria Math" panose="02040503050406030204" pitchFamily="18" charset="0"/>
                        </a:rPr>
                        <m:t>l</m:t>
                      </m:r>
                      <m:r>
                        <m:rPr>
                          <m:sty m:val="p"/>
                        </m:rPr>
                        <a:rPr lang="en-US" sz="2600" b="0" i="0" smtClean="0">
                          <a:solidFill>
                            <a:schemeClr val="tx1"/>
                          </a:solidFill>
                          <a:latin typeface="Cambria Math" panose="02040503050406030204" pitchFamily="18" charset="0"/>
                        </a:rPr>
                        <m:t>n</m:t>
                      </m:r>
                      <m:f>
                        <m:fPr>
                          <m:ctrlPr>
                            <a:rPr lang="en-US" sz="2600" b="0" i="1" smtClean="0">
                              <a:solidFill>
                                <a:schemeClr val="tx1"/>
                              </a:solidFill>
                              <a:latin typeface="Cambria Math" panose="02040503050406030204" pitchFamily="18" charset="0"/>
                            </a:rPr>
                          </m:ctrlPr>
                        </m:fPr>
                        <m:num>
                          <m:r>
                            <a:rPr lang="en-US" sz="2600" b="0" i="0" smtClean="0">
                              <a:solidFill>
                                <a:schemeClr val="tx1"/>
                              </a:solidFill>
                              <a:latin typeface="Cambria Math" panose="02040503050406030204" pitchFamily="18" charset="0"/>
                            </a:rPr>
                            <m:t>5.51 </m:t>
                          </m:r>
                          <m:r>
                            <m:rPr>
                              <m:sty m:val="p"/>
                            </m:rPr>
                            <a:rPr lang="en-US" sz="2600" b="0" i="0" smtClean="0">
                              <a:solidFill>
                                <a:schemeClr val="tx1"/>
                              </a:solidFill>
                              <a:latin typeface="Cambria Math" panose="02040503050406030204" pitchFamily="18" charset="0"/>
                            </a:rPr>
                            <m:t>mg</m:t>
                          </m:r>
                        </m:num>
                        <m:den>
                          <m:r>
                            <a:rPr lang="en-US" sz="2600" b="0" i="0" smtClean="0">
                              <a:solidFill>
                                <a:schemeClr val="tx1"/>
                              </a:solidFill>
                              <a:latin typeface="Cambria Math" panose="02040503050406030204" pitchFamily="18" charset="0"/>
                            </a:rPr>
                            <m:t>7.39 </m:t>
                          </m:r>
                          <m:r>
                            <m:rPr>
                              <m:sty m:val="p"/>
                            </m:rPr>
                            <a:rPr lang="en-US" sz="2600" b="0" i="0" smtClean="0">
                              <a:solidFill>
                                <a:schemeClr val="tx1"/>
                              </a:solidFill>
                              <a:latin typeface="Cambria Math" panose="02040503050406030204" pitchFamily="18" charset="0"/>
                            </a:rPr>
                            <m:t>mg</m:t>
                          </m:r>
                        </m:den>
                      </m:f>
                      <m:r>
                        <a:rPr lang="en-US" sz="2600" b="0" i="0" smtClean="0">
                          <a:solidFill>
                            <a:schemeClr val="tx1"/>
                          </a:solidFill>
                          <a:latin typeface="Cambria Math" panose="02040503050406030204" pitchFamily="18" charset="0"/>
                        </a:rPr>
                        <m:t>=−1.54</m:t>
                      </m:r>
                      <m:r>
                        <a:rPr lang="en-US" sz="2600" b="0" i="0" smtClean="0">
                          <a:solidFill>
                            <a:schemeClr val="tx1"/>
                          </a:solidFill>
                          <a:latin typeface="Cambria Math" panose="02040503050406030204" pitchFamily="18" charset="0"/>
                          <a:ea typeface="Cambria Math" panose="02040503050406030204" pitchFamily="18" charset="0"/>
                        </a:rPr>
                        <m:t>×</m:t>
                      </m:r>
                      <m:sSup>
                        <m:sSupPr>
                          <m:ctrlPr>
                            <a:rPr lang="en-US" sz="2600" b="0" i="1" smtClean="0">
                              <a:solidFill>
                                <a:schemeClr val="tx1"/>
                              </a:solidFill>
                              <a:latin typeface="Cambria Math" panose="02040503050406030204" pitchFamily="18" charset="0"/>
                              <a:ea typeface="Cambria Math" panose="02040503050406030204" pitchFamily="18" charset="0"/>
                            </a:rPr>
                          </m:ctrlPr>
                        </m:sSupPr>
                        <m:e>
                          <m:r>
                            <a:rPr lang="en-US" sz="2600" b="0" i="0" smtClean="0">
                              <a:solidFill>
                                <a:schemeClr val="tx1"/>
                              </a:solidFill>
                              <a:latin typeface="Cambria Math" panose="02040503050406030204" pitchFamily="18" charset="0"/>
                              <a:ea typeface="Cambria Math" panose="02040503050406030204" pitchFamily="18" charset="0"/>
                            </a:rPr>
                            <m:t>10</m:t>
                          </m:r>
                        </m:e>
                        <m:sup>
                          <m:r>
                            <a:rPr lang="en-US" sz="2600" b="0" i="0" smtClean="0">
                              <a:solidFill>
                                <a:schemeClr val="tx1"/>
                              </a:solidFill>
                              <a:latin typeface="Cambria Math" panose="02040503050406030204" pitchFamily="18" charset="0"/>
                              <a:ea typeface="Cambria Math" panose="02040503050406030204" pitchFamily="18" charset="0"/>
                            </a:rPr>
                            <m:t>−10</m:t>
                          </m:r>
                        </m:sup>
                      </m:sSup>
                      <m:sSup>
                        <m:sSupPr>
                          <m:ctrlPr>
                            <a:rPr lang="en-US" sz="2600" b="0" i="1" smtClean="0">
                              <a:solidFill>
                                <a:schemeClr val="tx1"/>
                              </a:solidFill>
                              <a:latin typeface="Cambria Math" panose="02040503050406030204" pitchFamily="18" charset="0"/>
                              <a:ea typeface="Cambria Math" panose="02040503050406030204" pitchFamily="18" charset="0"/>
                            </a:rPr>
                          </m:ctrlPr>
                        </m:sSupPr>
                        <m:e>
                          <m:r>
                            <a:rPr lang="en-US" sz="2600" b="0" i="0" smtClean="0">
                              <a:solidFill>
                                <a:schemeClr val="tx1"/>
                              </a:solidFill>
                              <a:latin typeface="Cambria Math" panose="02040503050406030204" pitchFamily="18" charset="0"/>
                              <a:ea typeface="Cambria Math" panose="02040503050406030204" pitchFamily="18" charset="0"/>
                            </a:rPr>
                            <m:t> </m:t>
                          </m:r>
                          <m:r>
                            <m:rPr>
                              <m:sty m:val="p"/>
                            </m:rPr>
                            <a:rPr lang="en-US" sz="2600" b="0" i="0" smtClean="0">
                              <a:solidFill>
                                <a:schemeClr val="tx1"/>
                              </a:solidFill>
                              <a:latin typeface="Cambria Math" panose="02040503050406030204" pitchFamily="18" charset="0"/>
                              <a:ea typeface="Cambria Math" panose="02040503050406030204" pitchFamily="18" charset="0"/>
                            </a:rPr>
                            <m:t>yr</m:t>
                          </m:r>
                        </m:e>
                        <m:sup>
                          <m:r>
                            <a:rPr lang="en-US" sz="2600" b="0" i="0" smtClean="0">
                              <a:solidFill>
                                <a:schemeClr val="tx1"/>
                              </a:solidFill>
                              <a:latin typeface="Cambria Math" panose="02040503050406030204" pitchFamily="18" charset="0"/>
                              <a:ea typeface="Cambria Math" panose="02040503050406030204" pitchFamily="18" charset="0"/>
                            </a:rPr>
                            <m:t>−1</m:t>
                          </m:r>
                        </m:sup>
                      </m:sSup>
                      <m:d>
                        <m:dPr>
                          <m:ctrlPr>
                            <a:rPr lang="en-US" sz="2600" b="0" i="1" smtClean="0">
                              <a:solidFill>
                                <a:schemeClr val="tx1"/>
                              </a:solidFill>
                              <a:latin typeface="Cambria Math" panose="02040503050406030204" pitchFamily="18" charset="0"/>
                              <a:ea typeface="Cambria Math" panose="02040503050406030204" pitchFamily="18" charset="0"/>
                            </a:rPr>
                          </m:ctrlPr>
                        </m:dPr>
                        <m:e>
                          <m:r>
                            <a:rPr lang="en-US" sz="2600" b="0" i="1" smtClean="0">
                              <a:solidFill>
                                <a:schemeClr val="tx1"/>
                              </a:solidFill>
                              <a:latin typeface="Cambria Math" panose="02040503050406030204" pitchFamily="18" charset="0"/>
                              <a:ea typeface="Cambria Math" panose="02040503050406030204" pitchFamily="18" charset="0"/>
                            </a:rPr>
                            <m:t>𝑡</m:t>
                          </m:r>
                        </m:e>
                      </m:d>
                    </m:oMath>
                  </m:oMathPara>
                </a14:m>
                <a:endParaRPr lang="en-US" sz="2600" dirty="0">
                  <a:solidFill>
                    <a:srgbClr val="4F74A7"/>
                  </a:solidFill>
                </a:endParaRPr>
              </a:p>
              <a:p>
                <a:pPr marL="2462213">
                  <a:spcBef>
                    <a:spcPts val="0"/>
                  </a:spcBef>
                </a:pPr>
                <a14:m>
                  <m:oMathPara xmlns:m="http://schemas.openxmlformats.org/officeDocument/2006/math">
                    <m:oMathParaPr>
                      <m:jc m:val="left"/>
                    </m:oMathParaPr>
                    <m:oMath xmlns:m="http://schemas.openxmlformats.org/officeDocument/2006/math">
                      <m:r>
                        <a:rPr lang="en-US" sz="2600" b="0" i="1" smtClean="0">
                          <a:solidFill>
                            <a:schemeClr val="tx1"/>
                          </a:solidFill>
                          <a:latin typeface="Cambria Math" panose="02040503050406030204" pitchFamily="18" charset="0"/>
                        </a:rPr>
                        <m:t>𝑡</m:t>
                      </m:r>
                      <m:r>
                        <a:rPr lang="en-US" sz="2600" b="0" i="0" smtClean="0">
                          <a:solidFill>
                            <a:schemeClr val="tx1"/>
                          </a:solidFill>
                          <a:latin typeface="Cambria Math" panose="02040503050406030204" pitchFamily="18" charset="0"/>
                        </a:rPr>
                        <m:t>=</m:t>
                      </m:r>
                      <m:f>
                        <m:fPr>
                          <m:ctrlPr>
                            <a:rPr lang="en-US" sz="2600" b="0" i="1" smtClean="0">
                              <a:solidFill>
                                <a:schemeClr val="tx1"/>
                              </a:solidFill>
                              <a:latin typeface="Cambria Math" panose="02040503050406030204" pitchFamily="18" charset="0"/>
                            </a:rPr>
                          </m:ctrlPr>
                        </m:fPr>
                        <m:num>
                          <m:r>
                            <a:rPr lang="en-US" sz="2600" b="0" i="0" smtClean="0">
                              <a:solidFill>
                                <a:schemeClr val="tx1"/>
                              </a:solidFill>
                              <a:latin typeface="Cambria Math" panose="02040503050406030204" pitchFamily="18" charset="0"/>
                            </a:rPr>
                            <m:t>−0.294</m:t>
                          </m:r>
                        </m:num>
                        <m:den>
                          <m:r>
                            <a:rPr lang="en-US" sz="2600" b="0" i="0" smtClean="0">
                              <a:solidFill>
                                <a:schemeClr val="tx1"/>
                              </a:solidFill>
                              <a:latin typeface="Cambria Math" panose="02040503050406030204" pitchFamily="18" charset="0"/>
                            </a:rPr>
                            <m:t>−1.54</m:t>
                          </m:r>
                          <m:r>
                            <a:rPr lang="en-US" sz="2600" b="0" i="0" smtClean="0">
                              <a:solidFill>
                                <a:schemeClr val="tx1"/>
                              </a:solidFill>
                              <a:latin typeface="Cambria Math" panose="02040503050406030204" pitchFamily="18" charset="0"/>
                              <a:ea typeface="Cambria Math" panose="02040503050406030204" pitchFamily="18" charset="0"/>
                            </a:rPr>
                            <m:t>×</m:t>
                          </m:r>
                          <m:sSup>
                            <m:sSupPr>
                              <m:ctrlPr>
                                <a:rPr lang="en-US" sz="2600" b="0" i="1" smtClean="0">
                                  <a:solidFill>
                                    <a:schemeClr val="tx1"/>
                                  </a:solidFill>
                                  <a:latin typeface="Cambria Math" panose="02040503050406030204" pitchFamily="18" charset="0"/>
                                  <a:ea typeface="Cambria Math" panose="02040503050406030204" pitchFamily="18" charset="0"/>
                                </a:rPr>
                              </m:ctrlPr>
                            </m:sSupPr>
                            <m:e>
                              <m:r>
                                <a:rPr lang="en-US" sz="2600" b="0" i="0" smtClean="0">
                                  <a:solidFill>
                                    <a:schemeClr val="tx1"/>
                                  </a:solidFill>
                                  <a:latin typeface="Cambria Math" panose="02040503050406030204" pitchFamily="18" charset="0"/>
                                  <a:ea typeface="Cambria Math" panose="02040503050406030204" pitchFamily="18" charset="0"/>
                                </a:rPr>
                                <m:t>10</m:t>
                              </m:r>
                            </m:e>
                            <m:sup>
                              <m:r>
                                <a:rPr lang="en-US" sz="2600" b="0" i="0" smtClean="0">
                                  <a:solidFill>
                                    <a:schemeClr val="tx1"/>
                                  </a:solidFill>
                                  <a:latin typeface="Cambria Math" panose="02040503050406030204" pitchFamily="18" charset="0"/>
                                  <a:ea typeface="Cambria Math" panose="02040503050406030204" pitchFamily="18" charset="0"/>
                                </a:rPr>
                                <m:t>−10</m:t>
                              </m:r>
                            </m:sup>
                          </m:sSup>
                          <m:sSup>
                            <m:sSupPr>
                              <m:ctrlPr>
                                <a:rPr lang="en-US" sz="2600" b="0" i="1" smtClean="0">
                                  <a:solidFill>
                                    <a:schemeClr val="tx1"/>
                                  </a:solidFill>
                                  <a:latin typeface="Cambria Math" panose="02040503050406030204" pitchFamily="18" charset="0"/>
                                  <a:ea typeface="Cambria Math" panose="02040503050406030204" pitchFamily="18" charset="0"/>
                                </a:rPr>
                              </m:ctrlPr>
                            </m:sSupPr>
                            <m:e>
                              <m:r>
                                <a:rPr lang="en-US" sz="2600" b="0" i="0" smtClean="0">
                                  <a:solidFill>
                                    <a:schemeClr val="tx1"/>
                                  </a:solidFill>
                                  <a:latin typeface="Cambria Math" panose="02040503050406030204" pitchFamily="18" charset="0"/>
                                  <a:ea typeface="Cambria Math" panose="02040503050406030204" pitchFamily="18" charset="0"/>
                                </a:rPr>
                                <m:t> </m:t>
                              </m:r>
                              <m:r>
                                <m:rPr>
                                  <m:sty m:val="p"/>
                                </m:rPr>
                                <a:rPr lang="en-US" sz="2600" b="0" i="0" smtClean="0">
                                  <a:solidFill>
                                    <a:schemeClr val="tx1"/>
                                  </a:solidFill>
                                  <a:latin typeface="Cambria Math" panose="02040503050406030204" pitchFamily="18" charset="0"/>
                                  <a:ea typeface="Cambria Math" panose="02040503050406030204" pitchFamily="18" charset="0"/>
                                </a:rPr>
                                <m:t>yr</m:t>
                              </m:r>
                            </m:e>
                            <m:sup>
                              <m:r>
                                <a:rPr lang="en-US" sz="2600" b="0" i="0" smtClean="0">
                                  <a:solidFill>
                                    <a:schemeClr val="tx1"/>
                                  </a:solidFill>
                                  <a:latin typeface="Cambria Math" panose="02040503050406030204" pitchFamily="18" charset="0"/>
                                  <a:ea typeface="Cambria Math" panose="02040503050406030204" pitchFamily="18" charset="0"/>
                                </a:rPr>
                                <m:t>−1</m:t>
                              </m:r>
                            </m:sup>
                          </m:sSup>
                        </m:den>
                      </m:f>
                      <m:r>
                        <a:rPr lang="en-US" sz="2600" b="0" i="0" smtClean="0">
                          <a:solidFill>
                            <a:schemeClr val="tx1"/>
                          </a:solidFill>
                          <a:latin typeface="Cambria Math" panose="02040503050406030204" pitchFamily="18" charset="0"/>
                        </a:rPr>
                        <m:t>=1.91</m:t>
                      </m:r>
                      <m:r>
                        <a:rPr lang="en-US" sz="2600" i="0">
                          <a:latin typeface="Cambria Math" panose="02040503050406030204" pitchFamily="18" charset="0"/>
                          <a:ea typeface="Cambria Math" panose="02040503050406030204" pitchFamily="18" charset="0"/>
                        </a:rPr>
                        <m:t>×</m:t>
                      </m:r>
                      <m:sSup>
                        <m:sSupPr>
                          <m:ctrlPr>
                            <a:rPr lang="en-US" sz="2600" i="1" smtClean="0">
                              <a:latin typeface="Cambria Math" panose="02040503050406030204" pitchFamily="18" charset="0"/>
                              <a:ea typeface="Cambria Math" panose="02040503050406030204" pitchFamily="18" charset="0"/>
                            </a:rPr>
                          </m:ctrlPr>
                        </m:sSupPr>
                        <m:e>
                          <m:r>
                            <a:rPr lang="en-US" sz="2600" b="0" i="0" smtClean="0">
                              <a:latin typeface="Cambria Math" panose="02040503050406030204" pitchFamily="18" charset="0"/>
                              <a:ea typeface="Cambria Math" panose="02040503050406030204" pitchFamily="18" charset="0"/>
                            </a:rPr>
                            <m:t>10</m:t>
                          </m:r>
                        </m:e>
                        <m:sup>
                          <m:r>
                            <a:rPr lang="en-US" sz="2600" b="0" i="0" smtClean="0">
                              <a:latin typeface="Cambria Math" panose="02040503050406030204" pitchFamily="18" charset="0"/>
                              <a:ea typeface="Cambria Math" panose="02040503050406030204" pitchFamily="18" charset="0"/>
                            </a:rPr>
                            <m:t>9</m:t>
                          </m:r>
                        </m:sup>
                      </m:sSup>
                      <m:r>
                        <a:rPr lang="en-US" sz="2600" b="0" i="0" smtClean="0">
                          <a:latin typeface="Cambria Math" panose="02040503050406030204" pitchFamily="18" charset="0"/>
                          <a:ea typeface="Cambria Math" panose="02040503050406030204" pitchFamily="18" charset="0"/>
                        </a:rPr>
                        <m:t> </m:t>
                      </m:r>
                      <m:r>
                        <m:rPr>
                          <m:sty m:val="p"/>
                        </m:rPr>
                        <a:rPr lang="en-US" sz="2600" b="0" i="0" smtClean="0">
                          <a:latin typeface="Cambria Math" panose="02040503050406030204" pitchFamily="18" charset="0"/>
                          <a:ea typeface="Cambria Math" panose="02040503050406030204" pitchFamily="18" charset="0"/>
                        </a:rPr>
                        <m:t>yr</m:t>
                      </m:r>
                    </m:oMath>
                  </m:oMathPara>
                </a14:m>
                <a:endParaRPr lang="en-US" sz="2600" dirty="0">
                  <a:solidFill>
                    <a:srgbClr val="4F74A7"/>
                  </a:solidFill>
                </a:endParaRPr>
              </a:p>
            </p:txBody>
          </p:sp>
        </mc:Choice>
        <mc:Fallback xmlns="">
          <p:sp>
            <p:nvSpPr>
              <p:cNvPr id="24" name="Text Placeholder 23"/>
              <p:cNvSpPr>
                <a:spLocks noGrp="1" noRot="1" noChangeAspect="1" noMove="1" noResize="1" noEditPoints="1" noAdjustHandles="1" noChangeArrowheads="1" noChangeShapeType="1" noTextEdit="1"/>
              </p:cNvSpPr>
              <p:nvPr>
                <p:ph type="body" sz="quarter" idx="22"/>
              </p:nvPr>
            </p:nvSpPr>
            <p:spPr>
              <a:xfrm>
                <a:off x="-5443" y="990600"/>
                <a:ext cx="9123218" cy="2971800"/>
              </a:xfrm>
              <a:blipFill>
                <a:blip r:embed="rId2"/>
                <a:stretch>
                  <a:fillRect l="-1336" t="-2053"/>
                </a:stretch>
              </a:blipFill>
            </p:spPr>
            <p:txBody>
              <a:bodyPr/>
              <a:lstStyle/>
              <a:p>
                <a:r>
                  <a:rPr lang="en-US">
                    <a:noFill/>
                  </a:rPr>
                  <a:t> </a:t>
                </a:r>
              </a:p>
            </p:txBody>
          </p:sp>
        </mc:Fallback>
      </mc:AlternateContent>
      <p:sp>
        <p:nvSpPr>
          <p:cNvPr id="25" name="Text Placeholder 24"/>
          <p:cNvSpPr>
            <a:spLocks noGrp="1"/>
          </p:cNvSpPr>
          <p:nvPr>
            <p:ph type="body" sz="quarter" idx="23"/>
          </p:nvPr>
        </p:nvSpPr>
        <p:spPr>
          <a:xfrm>
            <a:off x="-26225" y="4343400"/>
            <a:ext cx="9144000" cy="609600"/>
          </a:xfrm>
        </p:spPr>
        <p:txBody>
          <a:bodyPr/>
          <a:lstStyle/>
          <a:p>
            <a:pPr>
              <a:spcBef>
                <a:spcPts val="0"/>
              </a:spcBef>
            </a:pPr>
            <a:r>
              <a:rPr lang="en-US" dirty="0"/>
              <a:t>The rock is 1.9 billion years old. </a:t>
            </a:r>
          </a:p>
        </p:txBody>
      </p:sp>
    </p:spTree>
    <p:extLst>
      <p:ext uri="{BB962C8B-B14F-4D97-AF65-F5344CB8AC3E}">
        <p14:creationId xmlns:p14="http://schemas.microsoft.com/office/powerpoint/2010/main" val="370858360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0"/>
            <a:ext cx="8763000" cy="457200"/>
          </a:xfrm>
        </p:spPr>
        <p:txBody>
          <a:bodyPr/>
          <a:lstStyle/>
          <a:p>
            <a:pPr>
              <a:tabLst>
                <a:tab pos="1257300" algn="l"/>
              </a:tabLst>
            </a:pPr>
            <a:r>
              <a:rPr lang="en-US" dirty="0">
                <a:solidFill>
                  <a:schemeClr val="bg1">
                    <a:lumMod val="95000"/>
                  </a:schemeClr>
                </a:solidFill>
              </a:rPr>
              <a:t>20.4</a:t>
            </a:r>
            <a:r>
              <a:rPr lang="en-US" dirty="0"/>
              <a:t>	</a:t>
            </a:r>
            <a:r>
              <a:rPr lang="en-US" dirty="0">
                <a:solidFill>
                  <a:srgbClr val="CE171F"/>
                </a:solidFill>
                <a:latin typeface="Calibri"/>
              </a:rPr>
              <a:t>Nuclear Transmutation </a:t>
            </a:r>
            <a:endParaRPr lang="en-US" dirty="0">
              <a:solidFill>
                <a:srgbClr val="CE171F"/>
              </a:solidFill>
            </a:endParaRPr>
          </a:p>
        </p:txBody>
      </p:sp>
      <p:sp>
        <p:nvSpPr>
          <p:cNvPr id="10" name="Content Placeholder 9"/>
          <p:cNvSpPr>
            <a:spLocks noGrp="1"/>
          </p:cNvSpPr>
          <p:nvPr>
            <p:ph sz="quarter" idx="22"/>
          </p:nvPr>
        </p:nvSpPr>
        <p:spPr>
          <a:xfrm>
            <a:off x="3086100" y="1218615"/>
            <a:ext cx="2971800" cy="610185"/>
          </a:xfrm>
        </p:spPr>
        <p:txBody>
          <a:bodyPr/>
          <a:lstStyle/>
          <a:p>
            <a:r>
              <a:rPr lang="en-US" dirty="0"/>
              <a:t>Topics</a:t>
            </a:r>
          </a:p>
        </p:txBody>
      </p:sp>
      <p:sp>
        <p:nvSpPr>
          <p:cNvPr id="11" name="Content Placeholder 10"/>
          <p:cNvSpPr>
            <a:spLocks noGrp="1"/>
          </p:cNvSpPr>
          <p:nvPr>
            <p:ph sz="quarter" idx="23"/>
          </p:nvPr>
        </p:nvSpPr>
        <p:spPr>
          <a:xfrm>
            <a:off x="0" y="1851661"/>
            <a:ext cx="9144000" cy="533400"/>
          </a:xfrm>
        </p:spPr>
        <p:txBody>
          <a:bodyPr/>
          <a:lstStyle/>
          <a:p>
            <a:pPr>
              <a:spcBef>
                <a:spcPts val="0"/>
              </a:spcBef>
            </a:pPr>
            <a:r>
              <a:rPr lang="en-US" dirty="0"/>
              <a:t>Nuclear Transmutation</a:t>
            </a:r>
          </a:p>
        </p:txBody>
      </p:sp>
    </p:spTree>
    <p:extLst>
      <p:ext uri="{BB962C8B-B14F-4D97-AF65-F5344CB8AC3E}">
        <p14:creationId xmlns:p14="http://schemas.microsoft.com/office/powerpoint/2010/main" val="350952617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28600" y="0"/>
            <a:ext cx="8953500" cy="495300"/>
          </a:xfrm>
        </p:spPr>
        <p:txBody>
          <a:bodyPr/>
          <a:lstStyle/>
          <a:p>
            <a:r>
              <a:rPr lang="en-US" dirty="0">
                <a:solidFill>
                  <a:schemeClr val="bg1">
                    <a:lumMod val="95000"/>
                  </a:schemeClr>
                </a:solidFill>
              </a:rPr>
              <a:t>20.4</a:t>
            </a:r>
            <a:r>
              <a:rPr lang="en-US" dirty="0"/>
              <a:t>	</a:t>
            </a:r>
            <a:r>
              <a:rPr lang="en-US" dirty="0">
                <a:solidFill>
                  <a:srgbClr val="CE171F"/>
                </a:solidFill>
                <a:latin typeface="Calibri"/>
              </a:rPr>
              <a:t>Nuclear Transmutation (1)</a:t>
            </a:r>
            <a:endParaRPr lang="en-US" dirty="0">
              <a:solidFill>
                <a:srgbClr val="CE171F"/>
              </a:solidFill>
            </a:endParaRPr>
          </a:p>
        </p:txBody>
      </p:sp>
      <p:sp>
        <p:nvSpPr>
          <p:cNvPr id="20" name="Text Placeholder 19"/>
          <p:cNvSpPr>
            <a:spLocks noGrp="1"/>
          </p:cNvSpPr>
          <p:nvPr>
            <p:ph type="body" sz="quarter" idx="22"/>
          </p:nvPr>
        </p:nvSpPr>
        <p:spPr>
          <a:xfrm>
            <a:off x="0" y="1143000"/>
            <a:ext cx="9144000" cy="457200"/>
          </a:xfrm>
        </p:spPr>
        <p:txBody>
          <a:bodyPr/>
          <a:lstStyle/>
          <a:p>
            <a:r>
              <a:rPr lang="en-US" dirty="0">
                <a:latin typeface="Calibri"/>
              </a:rPr>
              <a:t>Nuclear Transmutation</a:t>
            </a:r>
          </a:p>
        </p:txBody>
      </p:sp>
      <mc:AlternateContent xmlns:mc="http://schemas.openxmlformats.org/markup-compatibility/2006" xmlns:a14="http://schemas.microsoft.com/office/drawing/2010/main">
        <mc:Choice Requires="a14">
          <p:sp>
            <p:nvSpPr>
              <p:cNvPr id="21" name="Text Placeholder 20"/>
              <p:cNvSpPr>
                <a:spLocks noGrp="1"/>
              </p:cNvSpPr>
              <p:nvPr>
                <p:ph type="body" sz="quarter" idx="23"/>
              </p:nvPr>
            </p:nvSpPr>
            <p:spPr>
              <a:xfrm>
                <a:off x="17493" y="1600199"/>
                <a:ext cx="9154879" cy="1810593"/>
              </a:xfrm>
            </p:spPr>
            <p:txBody>
              <a:bodyPr/>
              <a:lstStyle/>
              <a:p>
                <a:pPr>
                  <a:spcBef>
                    <a:spcPts val="0"/>
                  </a:spcBef>
                  <a:spcAft>
                    <a:spcPts val="2500"/>
                  </a:spcAft>
                </a:pPr>
                <a:r>
                  <a:rPr lang="en-US" dirty="0"/>
                  <a:t>The following experiment suggested the possibility of producing radioactivity artificially. </a:t>
                </a:r>
              </a:p>
              <a:p>
                <a:pPr>
                  <a:spcBef>
                    <a:spcPts val="0"/>
                  </a:spcBef>
                </a:pPr>
                <a14:m>
                  <m:oMathPara xmlns:m="http://schemas.openxmlformats.org/officeDocument/2006/math">
                    <m:oMathParaPr>
                      <m:jc m:val="centerGroup"/>
                    </m:oMathParaPr>
                    <m:oMath xmlns:m="http://schemas.openxmlformats.org/officeDocument/2006/math">
                      <m:sPre>
                        <m:sPrePr>
                          <m:ctrlPr>
                            <a:rPr lang="en-US" i="1" smtClean="0">
                              <a:latin typeface="Cambria Math" panose="02040503050406030204" pitchFamily="18" charset="0"/>
                            </a:rPr>
                          </m:ctrlPr>
                        </m:sPrePr>
                        <m:sub>
                          <m:r>
                            <a:rPr lang="en-US" b="0" i="0" smtClean="0">
                              <a:latin typeface="Cambria Math" panose="02040503050406030204" pitchFamily="18" charset="0"/>
                            </a:rPr>
                            <m:t>7</m:t>
                          </m:r>
                        </m:sub>
                        <m:sup>
                          <m:r>
                            <a:rPr lang="en-US" b="0" i="0" smtClean="0">
                              <a:latin typeface="Cambria Math" panose="02040503050406030204" pitchFamily="18" charset="0"/>
                            </a:rPr>
                            <m:t>14</m:t>
                          </m:r>
                        </m:sup>
                        <m:e>
                          <m:r>
                            <m:rPr>
                              <m:sty m:val="p"/>
                            </m:rPr>
                            <a:rPr lang="en-US" b="0" i="0" smtClean="0">
                              <a:latin typeface="Cambria Math" panose="02040503050406030204" pitchFamily="18" charset="0"/>
                            </a:rPr>
                            <m:t>N</m:t>
                          </m:r>
                        </m:e>
                      </m:sPre>
                      <m:r>
                        <a:rPr lang="en-US" b="0" i="0" smtClean="0">
                          <a:latin typeface="Cambria Math" panose="02040503050406030204" pitchFamily="18" charset="0"/>
                        </a:rPr>
                        <m:t>+</m:t>
                      </m:r>
                      <m:sPre>
                        <m:sPrePr>
                          <m:ctrlPr>
                            <a:rPr lang="en-US" b="0" i="1" smtClean="0">
                              <a:latin typeface="Cambria Math" panose="02040503050406030204" pitchFamily="18" charset="0"/>
                            </a:rPr>
                          </m:ctrlPr>
                        </m:sPrePr>
                        <m:sub>
                          <m:r>
                            <a:rPr lang="en-US" b="0" i="0" smtClean="0">
                              <a:latin typeface="Cambria Math" panose="02040503050406030204" pitchFamily="18" charset="0"/>
                            </a:rPr>
                            <m:t>2</m:t>
                          </m:r>
                        </m:sub>
                        <m:sup>
                          <m:r>
                            <a:rPr lang="en-US" b="0" i="0" smtClean="0">
                              <a:latin typeface="Cambria Math" panose="02040503050406030204" pitchFamily="18" charset="0"/>
                            </a:rPr>
                            <m:t>4</m:t>
                          </m:r>
                        </m:sup>
                        <m:e>
                          <m:r>
                            <a:rPr lang="en-US" i="1" smtClean="0">
                              <a:latin typeface="Cambria Math" panose="02040503050406030204" pitchFamily="18" charset="0"/>
                              <a:ea typeface="Cambria Math" panose="02040503050406030204" pitchFamily="18" charset="0"/>
                            </a:rPr>
                            <m:t>𝛼</m:t>
                          </m:r>
                        </m:e>
                      </m:sPre>
                      <m:r>
                        <a:rPr lang="en-US" i="0" smtClean="0">
                          <a:latin typeface="Cambria Math" panose="02040503050406030204" pitchFamily="18" charset="0"/>
                          <a:ea typeface="Cambria Math" panose="02040503050406030204" pitchFamily="18" charset="0"/>
                        </a:rPr>
                        <m:t>→</m:t>
                      </m:r>
                      <m:sPre>
                        <m:sPrePr>
                          <m:ctrlPr>
                            <a:rPr lang="en-US" i="1" smtClean="0">
                              <a:latin typeface="Cambria Math" panose="02040503050406030204" pitchFamily="18" charset="0"/>
                              <a:ea typeface="Cambria Math" panose="02040503050406030204" pitchFamily="18" charset="0"/>
                            </a:rPr>
                          </m:ctrlPr>
                        </m:sPrePr>
                        <m:sub>
                          <m:r>
                            <a:rPr lang="en-US" b="0" i="0" smtClean="0">
                              <a:latin typeface="Cambria Math" panose="02040503050406030204" pitchFamily="18" charset="0"/>
                              <a:ea typeface="Cambria Math" panose="02040503050406030204" pitchFamily="18" charset="0"/>
                            </a:rPr>
                            <m:t>8</m:t>
                          </m:r>
                        </m:sub>
                        <m:sup>
                          <m:r>
                            <a:rPr lang="en-US" b="0" i="0" smtClean="0">
                              <a:latin typeface="Cambria Math" panose="02040503050406030204" pitchFamily="18" charset="0"/>
                            </a:rPr>
                            <m:t>17</m:t>
                          </m:r>
                        </m:sup>
                        <m:e>
                          <m:r>
                            <m:rPr>
                              <m:sty m:val="p"/>
                            </m:rPr>
                            <a:rPr lang="en-US" b="0" i="0" smtClean="0">
                              <a:latin typeface="Cambria Math" panose="02040503050406030204" pitchFamily="18" charset="0"/>
                            </a:rPr>
                            <m:t>O</m:t>
                          </m:r>
                          <m:r>
                            <a:rPr lang="en-US" b="0" i="0" smtClean="0">
                              <a:latin typeface="Cambria Math" panose="02040503050406030204" pitchFamily="18" charset="0"/>
                              <a:ea typeface="Cambria Math" panose="02040503050406030204" pitchFamily="18" charset="0"/>
                            </a:rPr>
                            <m:t>+</m:t>
                          </m:r>
                          <m:sPre>
                            <m:sPrePr>
                              <m:ctrlPr>
                                <a:rPr lang="en-US" b="0" i="1" smtClean="0">
                                  <a:latin typeface="Cambria Math" panose="02040503050406030204" pitchFamily="18" charset="0"/>
                                  <a:ea typeface="Cambria Math" panose="02040503050406030204" pitchFamily="18" charset="0"/>
                                </a:rPr>
                              </m:ctrlPr>
                            </m:sPrePr>
                            <m:sub>
                              <m:r>
                                <a:rPr lang="en-US" b="0" i="0" smtClean="0">
                                  <a:latin typeface="Cambria Math" panose="02040503050406030204" pitchFamily="18" charset="0"/>
                                  <a:ea typeface="Cambria Math" panose="02040503050406030204" pitchFamily="18" charset="0"/>
                                </a:rPr>
                                <m:t>1</m:t>
                              </m:r>
                            </m:sub>
                            <m:sup>
                              <m:r>
                                <a:rPr lang="en-US" b="0" i="0" smtClean="0">
                                  <a:latin typeface="Cambria Math" panose="02040503050406030204" pitchFamily="18" charset="0"/>
                                </a:rPr>
                                <m:t>1</m:t>
                              </m:r>
                            </m:sup>
                            <m:e>
                              <m:r>
                                <m:rPr>
                                  <m:sty m:val="p"/>
                                </m:rPr>
                                <a:rPr lang="en-US" b="0" i="0" smtClean="0">
                                  <a:latin typeface="Cambria Math" panose="02040503050406030204" pitchFamily="18" charset="0"/>
                                </a:rPr>
                                <m:t>P</m:t>
                              </m:r>
                            </m:e>
                          </m:sPre>
                        </m:e>
                      </m:sPre>
                    </m:oMath>
                  </m:oMathPara>
                </a14:m>
                <a:endParaRPr lang="en-US" dirty="0"/>
              </a:p>
            </p:txBody>
          </p:sp>
        </mc:Choice>
        <mc:Fallback xmlns="">
          <p:sp>
            <p:nvSpPr>
              <p:cNvPr id="21" name="Text Placeholder 20"/>
              <p:cNvSpPr>
                <a:spLocks noGrp="1" noRot="1" noChangeAspect="1" noMove="1" noResize="1" noEditPoints="1" noAdjustHandles="1" noChangeArrowheads="1" noChangeShapeType="1" noTextEdit="1"/>
              </p:cNvSpPr>
              <p:nvPr>
                <p:ph type="body" sz="quarter" idx="23"/>
              </p:nvPr>
            </p:nvSpPr>
            <p:spPr>
              <a:xfrm>
                <a:off x="17493" y="1600199"/>
                <a:ext cx="9154879" cy="1810593"/>
              </a:xfrm>
              <a:blipFill>
                <a:blip r:embed="rId3"/>
                <a:stretch>
                  <a:fillRect l="-1398" t="-3020"/>
                </a:stretch>
              </a:blipFill>
            </p:spPr>
            <p:txBody>
              <a:bodyPr/>
              <a:lstStyle/>
              <a:p>
                <a:r>
                  <a:rPr lang="en-US">
                    <a:noFill/>
                  </a:rPr>
                  <a:t> </a:t>
                </a:r>
              </a:p>
            </p:txBody>
          </p:sp>
        </mc:Fallback>
      </mc:AlternateContent>
      <p:sp>
        <p:nvSpPr>
          <p:cNvPr id="22" name="Text Placeholder 21"/>
          <p:cNvSpPr>
            <a:spLocks noGrp="1"/>
          </p:cNvSpPr>
          <p:nvPr>
            <p:ph type="body" sz="quarter" idx="24"/>
          </p:nvPr>
        </p:nvSpPr>
        <p:spPr>
          <a:xfrm>
            <a:off x="9442" y="3410793"/>
            <a:ext cx="9134558" cy="3004224"/>
          </a:xfrm>
        </p:spPr>
        <p:txBody>
          <a:bodyPr/>
          <a:lstStyle/>
          <a:p>
            <a:pPr>
              <a:spcBef>
                <a:spcPts val="0"/>
              </a:spcBef>
              <a:spcAft>
                <a:spcPts val="3300"/>
              </a:spcAft>
            </a:pPr>
            <a:r>
              <a:rPr lang="en-US" dirty="0"/>
              <a:t>This reaction demonstrated the feasibility of converting one element into another, by the process of nuclear transmutation. </a:t>
            </a:r>
          </a:p>
          <a:p>
            <a:pPr>
              <a:spcBef>
                <a:spcPts val="0"/>
              </a:spcBef>
              <a:spcAft>
                <a:spcPts val="2800"/>
              </a:spcAft>
            </a:pPr>
            <a:r>
              <a:rPr lang="en-US" dirty="0"/>
              <a:t>Nuclear transmutation differs from radioactive decay in that transmutation is brought about by the </a:t>
            </a:r>
            <a:r>
              <a:rPr lang="en-US" i="1" dirty="0"/>
              <a:t>collision </a:t>
            </a:r>
            <a:r>
              <a:rPr lang="en-US" dirty="0"/>
              <a:t>of two particles. </a:t>
            </a:r>
          </a:p>
        </p:txBody>
      </p:sp>
    </p:spTree>
    <p:extLst>
      <p:ext uri="{BB962C8B-B14F-4D97-AF65-F5344CB8AC3E}">
        <p14:creationId xmlns:p14="http://schemas.microsoft.com/office/powerpoint/2010/main" val="205858954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28600" y="0"/>
            <a:ext cx="8610600" cy="495300"/>
          </a:xfrm>
        </p:spPr>
        <p:txBody>
          <a:bodyPr/>
          <a:lstStyle/>
          <a:p>
            <a:r>
              <a:rPr lang="en-US" dirty="0">
                <a:solidFill>
                  <a:schemeClr val="bg1">
                    <a:lumMod val="95000"/>
                  </a:schemeClr>
                </a:solidFill>
              </a:rPr>
              <a:t>20.4</a:t>
            </a:r>
            <a:r>
              <a:rPr lang="en-US" dirty="0"/>
              <a:t>	</a:t>
            </a:r>
            <a:r>
              <a:rPr lang="en-US" dirty="0">
                <a:solidFill>
                  <a:srgbClr val="CE171F"/>
                </a:solidFill>
                <a:latin typeface="Calibri"/>
              </a:rPr>
              <a:t>Nuclear Transmutation (2)</a:t>
            </a:r>
            <a:endParaRPr lang="en-US" dirty="0">
              <a:solidFill>
                <a:srgbClr val="CE171F"/>
              </a:solidFill>
            </a:endParaRPr>
          </a:p>
        </p:txBody>
      </p:sp>
      <p:sp>
        <p:nvSpPr>
          <p:cNvPr id="20" name="Text Placeholder 19"/>
          <p:cNvSpPr>
            <a:spLocks noGrp="1"/>
          </p:cNvSpPr>
          <p:nvPr>
            <p:ph type="body" sz="quarter" idx="22"/>
          </p:nvPr>
        </p:nvSpPr>
        <p:spPr>
          <a:xfrm>
            <a:off x="-7146" y="1132165"/>
            <a:ext cx="8577532" cy="457200"/>
          </a:xfrm>
        </p:spPr>
        <p:txBody>
          <a:bodyPr/>
          <a:lstStyle/>
          <a:p>
            <a:r>
              <a:rPr lang="en-US" dirty="0">
                <a:latin typeface="Calibri"/>
              </a:rPr>
              <a:t>Nuclear Transmutation</a:t>
            </a:r>
          </a:p>
        </p:txBody>
      </p:sp>
      <mc:AlternateContent xmlns:mc="http://schemas.openxmlformats.org/markup-compatibility/2006" xmlns:a14="http://schemas.microsoft.com/office/drawing/2010/main">
        <mc:Choice Requires="a14">
          <p:sp>
            <p:nvSpPr>
              <p:cNvPr id="21" name="Text Placeholder 20"/>
              <p:cNvSpPr>
                <a:spLocks noGrp="1"/>
              </p:cNvSpPr>
              <p:nvPr>
                <p:ph type="body" sz="quarter" idx="23"/>
              </p:nvPr>
            </p:nvSpPr>
            <p:spPr>
              <a:xfrm>
                <a:off x="-7146" y="1828800"/>
                <a:ext cx="9151146" cy="491453"/>
              </a:xfrm>
            </p:spPr>
            <p:txBody>
              <a:bodyPr/>
              <a:lstStyle/>
              <a:p>
                <a:pPr/>
                <a14:m>
                  <m:oMathPara xmlns:m="http://schemas.openxmlformats.org/officeDocument/2006/math">
                    <m:oMathParaPr>
                      <m:jc m:val="centerGroup"/>
                    </m:oMathParaPr>
                    <m:oMath xmlns:m="http://schemas.openxmlformats.org/officeDocument/2006/math">
                      <m:sPre>
                        <m:sPrePr>
                          <m:ctrlPr>
                            <a:rPr lang="en-US" i="1" smtClean="0">
                              <a:latin typeface="Cambria Math" panose="02040503050406030204" pitchFamily="18" charset="0"/>
                            </a:rPr>
                          </m:ctrlPr>
                        </m:sPrePr>
                        <m:sub>
                          <m:r>
                            <a:rPr lang="en-US" b="0" i="0" smtClean="0">
                              <a:latin typeface="Cambria Math" panose="02040503050406030204" pitchFamily="18" charset="0"/>
                            </a:rPr>
                            <m:t>7</m:t>
                          </m:r>
                        </m:sub>
                        <m:sup>
                          <m:r>
                            <a:rPr lang="en-US" b="0" i="0" smtClean="0">
                              <a:latin typeface="Cambria Math" panose="02040503050406030204" pitchFamily="18" charset="0"/>
                            </a:rPr>
                            <m:t>14</m:t>
                          </m:r>
                        </m:sup>
                        <m:e>
                          <m:r>
                            <m:rPr>
                              <m:sty m:val="p"/>
                            </m:rPr>
                            <a:rPr lang="en-US" b="0" i="0" smtClean="0">
                              <a:latin typeface="Cambria Math" panose="02040503050406030204" pitchFamily="18" charset="0"/>
                            </a:rPr>
                            <m:t>N</m:t>
                          </m:r>
                        </m:e>
                      </m:sPre>
                      <m:r>
                        <a:rPr lang="en-US" b="0" i="0" smtClean="0">
                          <a:latin typeface="Cambria Math" panose="02040503050406030204" pitchFamily="18" charset="0"/>
                        </a:rPr>
                        <m:t>+</m:t>
                      </m:r>
                      <m:sPre>
                        <m:sPrePr>
                          <m:ctrlPr>
                            <a:rPr lang="en-US" b="0" i="1" smtClean="0">
                              <a:latin typeface="Cambria Math" panose="02040503050406030204" pitchFamily="18" charset="0"/>
                            </a:rPr>
                          </m:ctrlPr>
                        </m:sPrePr>
                        <m:sub>
                          <m:r>
                            <a:rPr lang="en-US" b="0" i="0" smtClean="0">
                              <a:latin typeface="Cambria Math" panose="02040503050406030204" pitchFamily="18" charset="0"/>
                            </a:rPr>
                            <m:t>2</m:t>
                          </m:r>
                        </m:sub>
                        <m:sup>
                          <m:r>
                            <a:rPr lang="en-US" b="0" i="0" smtClean="0">
                              <a:latin typeface="Cambria Math" panose="02040503050406030204" pitchFamily="18" charset="0"/>
                            </a:rPr>
                            <m:t>4</m:t>
                          </m:r>
                        </m:sup>
                        <m:e>
                          <m:r>
                            <a:rPr lang="en-US" i="1" smtClean="0">
                              <a:latin typeface="Cambria Math" panose="02040503050406030204" pitchFamily="18" charset="0"/>
                              <a:ea typeface="Cambria Math" panose="02040503050406030204" pitchFamily="18" charset="0"/>
                            </a:rPr>
                            <m:t>𝛼</m:t>
                          </m:r>
                        </m:e>
                      </m:sPre>
                      <m:r>
                        <a:rPr lang="en-US" i="0" smtClean="0">
                          <a:latin typeface="Cambria Math" panose="02040503050406030204" pitchFamily="18" charset="0"/>
                          <a:ea typeface="Cambria Math" panose="02040503050406030204" pitchFamily="18" charset="0"/>
                        </a:rPr>
                        <m:t>→</m:t>
                      </m:r>
                      <m:sPre>
                        <m:sPrePr>
                          <m:ctrlPr>
                            <a:rPr lang="en-US" i="1" smtClean="0">
                              <a:latin typeface="Cambria Math" panose="02040503050406030204" pitchFamily="18" charset="0"/>
                              <a:ea typeface="Cambria Math" panose="02040503050406030204" pitchFamily="18" charset="0"/>
                            </a:rPr>
                          </m:ctrlPr>
                        </m:sPrePr>
                        <m:sub>
                          <m:r>
                            <a:rPr lang="en-US" b="0" i="0" smtClean="0">
                              <a:latin typeface="Cambria Math" panose="02040503050406030204" pitchFamily="18" charset="0"/>
                              <a:ea typeface="Cambria Math" panose="02040503050406030204" pitchFamily="18" charset="0"/>
                            </a:rPr>
                            <m:t>8</m:t>
                          </m:r>
                        </m:sub>
                        <m:sup>
                          <m:r>
                            <a:rPr lang="en-US" b="0" i="0" smtClean="0">
                              <a:latin typeface="Cambria Math" panose="02040503050406030204" pitchFamily="18" charset="0"/>
                            </a:rPr>
                            <m:t>17</m:t>
                          </m:r>
                        </m:sup>
                        <m:e>
                          <m:r>
                            <m:rPr>
                              <m:sty m:val="p"/>
                            </m:rPr>
                            <a:rPr lang="en-US" b="0" i="0" smtClean="0">
                              <a:latin typeface="Cambria Math" panose="02040503050406030204" pitchFamily="18" charset="0"/>
                            </a:rPr>
                            <m:t>O</m:t>
                          </m:r>
                        </m:e>
                      </m:sPre>
                      <m:r>
                        <a:rPr lang="en-US" i="0" smtClean="0">
                          <a:latin typeface="Cambria Math" panose="02040503050406030204" pitchFamily="18" charset="0"/>
                          <a:ea typeface="Cambria Math" panose="02040503050406030204" pitchFamily="18" charset="0"/>
                        </a:rPr>
                        <m:t>+</m:t>
                      </m:r>
                      <m:sPre>
                        <m:sPrePr>
                          <m:ctrlPr>
                            <a:rPr lang="en-US" i="1" smtClean="0">
                              <a:latin typeface="Cambria Math" panose="02040503050406030204" pitchFamily="18" charset="0"/>
                              <a:ea typeface="Cambria Math" panose="02040503050406030204" pitchFamily="18" charset="0"/>
                            </a:rPr>
                          </m:ctrlPr>
                        </m:sPrePr>
                        <m:sub>
                          <m:r>
                            <a:rPr lang="en-US" b="0" i="0" smtClean="0">
                              <a:latin typeface="Cambria Math" panose="02040503050406030204" pitchFamily="18" charset="0"/>
                              <a:ea typeface="Cambria Math" panose="02040503050406030204" pitchFamily="18" charset="0"/>
                            </a:rPr>
                            <m:t>1</m:t>
                          </m:r>
                        </m:sub>
                        <m:sup>
                          <m:r>
                            <a:rPr lang="en-US" b="0" i="0" smtClean="0">
                              <a:latin typeface="Cambria Math" panose="02040503050406030204" pitchFamily="18" charset="0"/>
                            </a:rPr>
                            <m:t>1</m:t>
                          </m:r>
                        </m:sup>
                        <m:e>
                          <m:r>
                            <m:rPr>
                              <m:sty m:val="p"/>
                            </m:rPr>
                            <a:rPr lang="en-US" b="0" i="0" smtClean="0">
                              <a:latin typeface="Cambria Math" panose="02040503050406030204" pitchFamily="18" charset="0"/>
                            </a:rPr>
                            <m:t>p</m:t>
                          </m:r>
                        </m:e>
                      </m:sPre>
                    </m:oMath>
                  </m:oMathPara>
                </a14:m>
                <a:endParaRPr lang="en-US" dirty="0"/>
              </a:p>
            </p:txBody>
          </p:sp>
        </mc:Choice>
        <mc:Fallback xmlns="">
          <p:sp>
            <p:nvSpPr>
              <p:cNvPr id="21" name="Text Placeholder 20"/>
              <p:cNvSpPr>
                <a:spLocks noGrp="1" noRot="1" noChangeAspect="1" noMove="1" noResize="1" noEditPoints="1" noAdjustHandles="1" noChangeArrowheads="1" noChangeShapeType="1" noTextEdit="1"/>
              </p:cNvSpPr>
              <p:nvPr>
                <p:ph type="body" sz="quarter" idx="23"/>
              </p:nvPr>
            </p:nvSpPr>
            <p:spPr>
              <a:xfrm>
                <a:off x="-7146" y="1828800"/>
                <a:ext cx="9151146" cy="491453"/>
              </a:xfr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2" name="Text Placeholder 21"/>
              <p:cNvSpPr>
                <a:spLocks noGrp="1"/>
              </p:cNvSpPr>
              <p:nvPr>
                <p:ph type="body" sz="quarter" idx="24"/>
              </p:nvPr>
            </p:nvSpPr>
            <p:spPr>
              <a:xfrm>
                <a:off x="0" y="2624517"/>
                <a:ext cx="9143999" cy="3712129"/>
              </a:xfrm>
            </p:spPr>
            <p:txBody>
              <a:bodyPr/>
              <a:lstStyle/>
              <a:p>
                <a:pPr>
                  <a:spcAft>
                    <a:spcPts val="2700"/>
                  </a:spcAft>
                </a:pPr>
                <a:r>
                  <a:rPr lang="en-US" dirty="0"/>
                  <a:t>This reaction can be abbreviated as </a:t>
                </a:r>
                <a14:m>
                  <m:oMath xmlns:m="http://schemas.openxmlformats.org/officeDocument/2006/math">
                    <m:sPre>
                      <m:sPrePr>
                        <m:ctrlPr>
                          <a:rPr lang="en-US" i="1">
                            <a:latin typeface="Cambria Math" panose="02040503050406030204" pitchFamily="18" charset="0"/>
                          </a:rPr>
                        </m:ctrlPr>
                      </m:sPrePr>
                      <m:sub>
                        <m:r>
                          <a:rPr lang="en-US" i="1">
                            <a:latin typeface="Cambria Math"/>
                          </a:rPr>
                          <m:t>7</m:t>
                        </m:r>
                      </m:sub>
                      <m:sup>
                        <m:r>
                          <a:rPr lang="en-US" i="1">
                            <a:latin typeface="Cambria Math"/>
                          </a:rPr>
                          <m:t>14</m:t>
                        </m:r>
                      </m:sup>
                      <m:e>
                        <m:r>
                          <m:rPr>
                            <m:sty m:val="p"/>
                          </m:rPr>
                          <a:rPr lang="en-US">
                            <a:latin typeface="Cambria Math"/>
                          </a:rPr>
                          <m:t>N</m:t>
                        </m:r>
                      </m:e>
                    </m:sPre>
                    <m:r>
                      <a:rPr lang="en-US" i="1">
                        <a:latin typeface="Cambria Math"/>
                      </a:rPr>
                      <m:t> </m:t>
                    </m:r>
                  </m:oMath>
                </a14:m>
                <a:r>
                  <a:rPr lang="en-US" dirty="0"/>
                  <a:t>(</a:t>
                </a:r>
                <a14:m>
                  <m:oMath xmlns:m="http://schemas.openxmlformats.org/officeDocument/2006/math">
                    <m:r>
                      <a:rPr lang="en-US" i="1">
                        <a:latin typeface="Cambria Math" panose="02040503050406030204" pitchFamily="18" charset="0"/>
                        <a:ea typeface="Cambria Math" panose="02040503050406030204" pitchFamily="18" charset="0"/>
                      </a:rPr>
                      <m:t>𝛼</m:t>
                    </m:r>
                  </m:oMath>
                </a14:m>
                <a:r>
                  <a:rPr lang="en-US" dirty="0"/>
                  <a:t>,p)</a:t>
                </a:r>
                <a14:m>
                  <m:oMath xmlns:m="http://schemas.openxmlformats.org/officeDocument/2006/math">
                    <m:sPre>
                      <m:sPrePr>
                        <m:ctrlPr>
                          <a:rPr lang="en-US" i="1">
                            <a:latin typeface="Cambria Math" panose="02040503050406030204" pitchFamily="18" charset="0"/>
                          </a:rPr>
                        </m:ctrlPr>
                      </m:sPrePr>
                      <m:sub>
                        <m:r>
                          <a:rPr lang="en-US" i="1">
                            <a:latin typeface="Cambria Math"/>
                          </a:rPr>
                          <m:t>8</m:t>
                        </m:r>
                      </m:sub>
                      <m:sup>
                        <m:r>
                          <a:rPr lang="en-US" i="1">
                            <a:latin typeface="Cambria Math"/>
                          </a:rPr>
                          <m:t>17</m:t>
                        </m:r>
                      </m:sup>
                      <m:e>
                        <m:r>
                          <m:rPr>
                            <m:sty m:val="p"/>
                          </m:rPr>
                          <a:rPr lang="en-US">
                            <a:latin typeface="Cambria Math"/>
                          </a:rPr>
                          <m:t>O</m:t>
                        </m:r>
                      </m:e>
                    </m:sPre>
                  </m:oMath>
                </a14:m>
                <a:r>
                  <a:rPr lang="en-US" dirty="0"/>
                  <a:t>. </a:t>
                </a:r>
              </a:p>
              <a:p>
                <a:pPr>
                  <a:spcAft>
                    <a:spcPts val="2700"/>
                  </a:spcAft>
                </a:pPr>
                <a:r>
                  <a:rPr lang="en-US" dirty="0"/>
                  <a:t>The species written first is a reactant.</a:t>
                </a:r>
              </a:p>
              <a:p>
                <a:pPr>
                  <a:spcAft>
                    <a:spcPts val="2700"/>
                  </a:spcAft>
                </a:pPr>
                <a:r>
                  <a:rPr lang="en-US" dirty="0"/>
                  <a:t>The species written last is a product. </a:t>
                </a:r>
              </a:p>
              <a:p>
                <a:r>
                  <a:rPr lang="en-US" dirty="0"/>
                  <a:t>Within the parentheses, the bombarding particle is written first, followed by the emitted particle. </a:t>
                </a:r>
              </a:p>
            </p:txBody>
          </p:sp>
        </mc:Choice>
        <mc:Fallback xmlns="">
          <p:sp>
            <p:nvSpPr>
              <p:cNvPr id="22" name="Text Placeholder 21"/>
              <p:cNvSpPr>
                <a:spLocks noGrp="1" noRot="1" noChangeAspect="1" noMove="1" noResize="1" noEditPoints="1" noAdjustHandles="1" noChangeArrowheads="1" noChangeShapeType="1" noTextEdit="1"/>
              </p:cNvSpPr>
              <p:nvPr>
                <p:ph type="body" sz="quarter" idx="24"/>
              </p:nvPr>
            </p:nvSpPr>
            <p:spPr>
              <a:xfrm>
                <a:off x="0" y="2624517"/>
                <a:ext cx="9143999" cy="3712129"/>
              </a:xfrm>
              <a:blipFill>
                <a:blip r:embed="rId4"/>
                <a:stretch>
                  <a:fillRect l="-1333" t="-1480"/>
                </a:stretch>
              </a:blipFill>
            </p:spPr>
            <p:txBody>
              <a:bodyPr/>
              <a:lstStyle/>
              <a:p>
                <a:r>
                  <a:rPr lang="en-US">
                    <a:noFill/>
                  </a:rPr>
                  <a:t> </a:t>
                </a:r>
              </a:p>
            </p:txBody>
          </p:sp>
        </mc:Fallback>
      </mc:AlternateContent>
    </p:spTree>
    <p:extLst>
      <p:ext uri="{BB962C8B-B14F-4D97-AF65-F5344CB8AC3E}">
        <p14:creationId xmlns:p14="http://schemas.microsoft.com/office/powerpoint/2010/main" val="126878904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90054" y="228600"/>
            <a:ext cx="4481946" cy="609600"/>
          </a:xfrm>
        </p:spPr>
        <p:txBody>
          <a:bodyPr/>
          <a:lstStyle/>
          <a:p>
            <a:pPr algn="ctr" defTabSz="858838">
              <a:tabLst>
                <a:tab pos="858838" algn="l"/>
                <a:tab pos="3314700" algn="l"/>
                <a:tab pos="3376613" algn="l"/>
              </a:tabLst>
            </a:pPr>
            <a:r>
              <a:rPr lang="en-US" b="1" dirty="0"/>
              <a:t>SAMPLE PROBLEM	</a:t>
            </a:r>
            <a:r>
              <a:rPr lang="en-US" b="1" dirty="0">
                <a:solidFill>
                  <a:schemeClr val="bg1">
                    <a:lumMod val="95000"/>
                  </a:schemeClr>
                </a:solidFill>
              </a:rPr>
              <a:t>20.5</a:t>
            </a:r>
            <a:r>
              <a:rPr lang="en-US" dirty="0">
                <a:solidFill>
                  <a:schemeClr val="bg1">
                    <a:lumMod val="95000"/>
                  </a:schemeClr>
                </a:solidFill>
              </a:rPr>
              <a:t>	</a:t>
            </a:r>
          </a:p>
        </p:txBody>
      </p:sp>
      <mc:AlternateContent xmlns:mc="http://schemas.openxmlformats.org/markup-compatibility/2006" xmlns:a14="http://schemas.microsoft.com/office/drawing/2010/main">
        <mc:Choice Requires="a14">
          <p:sp>
            <p:nvSpPr>
              <p:cNvPr id="23" name="Text Placeholder 22"/>
              <p:cNvSpPr>
                <a:spLocks noGrp="1"/>
              </p:cNvSpPr>
              <p:nvPr>
                <p:ph type="body" sz="quarter" idx="22"/>
              </p:nvPr>
            </p:nvSpPr>
            <p:spPr>
              <a:xfrm>
                <a:off x="0" y="918159"/>
                <a:ext cx="9123218" cy="4267200"/>
              </a:xfrm>
            </p:spPr>
            <p:txBody>
              <a:bodyPr/>
              <a:lstStyle/>
              <a:p>
                <a:pPr>
                  <a:spcBef>
                    <a:spcPts val="0"/>
                  </a:spcBef>
                </a:pPr>
                <a:r>
                  <a:rPr lang="en-US" dirty="0"/>
                  <a:t>Write the balanced nuclear equation for the reaction represented by </a:t>
                </a:r>
                <a14:m>
                  <m:oMath xmlns:m="http://schemas.openxmlformats.org/officeDocument/2006/math">
                    <m:sPre>
                      <m:sPrePr>
                        <m:ctrlPr>
                          <a:rPr lang="en-US" i="1">
                            <a:latin typeface="Cambria Math" panose="02040503050406030204" pitchFamily="18" charset="0"/>
                          </a:rPr>
                        </m:ctrlPr>
                      </m:sPrePr>
                      <m:sub>
                        <m:r>
                          <a:rPr lang="en-US">
                            <a:latin typeface="Cambria Math"/>
                          </a:rPr>
                          <m:t>26</m:t>
                        </m:r>
                      </m:sub>
                      <m:sup>
                        <m:r>
                          <a:rPr lang="en-US">
                            <a:latin typeface="Cambria Math"/>
                          </a:rPr>
                          <m:t>56</m:t>
                        </m:r>
                      </m:sup>
                      <m:e>
                        <m:r>
                          <m:rPr>
                            <m:sty m:val="p"/>
                          </m:rPr>
                          <a:rPr lang="en-US">
                            <a:latin typeface="Cambria Math"/>
                          </a:rPr>
                          <m:t>Fe</m:t>
                        </m:r>
                      </m:e>
                    </m:sPre>
                    <m:r>
                      <a:rPr lang="en-US" i="1">
                        <a:latin typeface="Cambria Math"/>
                      </a:rPr>
                      <m:t> </m:t>
                    </m:r>
                  </m:oMath>
                </a14:m>
                <a:r>
                  <a:rPr lang="en-US" dirty="0"/>
                  <a:t>(d,</a:t>
                </a:r>
                <a:r>
                  <a:rPr lang="en-US" dirty="0">
                    <a:ea typeface="Cambria Math" panose="02040503050406030204" pitchFamily="18" charset="0"/>
                  </a:rPr>
                  <a:t> </a:t>
                </a:r>
                <a14:m>
                  <m:oMath xmlns:m="http://schemas.openxmlformats.org/officeDocument/2006/math">
                    <m:r>
                      <a:rPr lang="en-US" i="1">
                        <a:latin typeface="Cambria Math" panose="02040503050406030204" pitchFamily="18" charset="0"/>
                        <a:ea typeface="Cambria Math" panose="02040503050406030204" pitchFamily="18" charset="0"/>
                      </a:rPr>
                      <m:t>𝛼</m:t>
                    </m:r>
                  </m:oMath>
                </a14:m>
                <a:r>
                  <a:rPr lang="en-US" dirty="0"/>
                  <a:t>)</a:t>
                </a:r>
                <a14:m>
                  <m:oMath xmlns:m="http://schemas.openxmlformats.org/officeDocument/2006/math">
                    <m:sPre>
                      <m:sPrePr>
                        <m:ctrlPr>
                          <a:rPr lang="en-US" i="1">
                            <a:latin typeface="Cambria Math" panose="02040503050406030204" pitchFamily="18" charset="0"/>
                          </a:rPr>
                        </m:ctrlPr>
                      </m:sPrePr>
                      <m:sub>
                        <m:r>
                          <a:rPr lang="en-US" i="1">
                            <a:latin typeface="Cambria Math"/>
                          </a:rPr>
                          <m:t>25</m:t>
                        </m:r>
                      </m:sub>
                      <m:sup>
                        <m:r>
                          <a:rPr lang="en-US" i="1">
                            <a:latin typeface="Cambria Math"/>
                          </a:rPr>
                          <m:t>54</m:t>
                        </m:r>
                      </m:sup>
                      <m:e>
                        <m:r>
                          <m:rPr>
                            <m:sty m:val="p"/>
                          </m:rPr>
                          <a:rPr lang="en-US">
                            <a:latin typeface="Cambria Math"/>
                          </a:rPr>
                          <m:t>Mn</m:t>
                        </m:r>
                      </m:e>
                    </m:sPre>
                  </m:oMath>
                </a14:m>
                <a:r>
                  <a:rPr lang="en-US" dirty="0"/>
                  <a:t>, where d represents a deuterium nucleus. </a:t>
                </a:r>
              </a:p>
            </p:txBody>
          </p:sp>
        </mc:Choice>
        <mc:Fallback xmlns="">
          <p:sp>
            <p:nvSpPr>
              <p:cNvPr id="23" name="Text Placeholder 22"/>
              <p:cNvSpPr>
                <a:spLocks noGrp="1" noRot="1" noChangeAspect="1" noMove="1" noResize="1" noEditPoints="1" noAdjustHandles="1" noChangeArrowheads="1" noChangeShapeType="1" noTextEdit="1"/>
              </p:cNvSpPr>
              <p:nvPr>
                <p:ph type="body" sz="quarter" idx="22"/>
              </p:nvPr>
            </p:nvSpPr>
            <p:spPr>
              <a:xfrm>
                <a:off x="0" y="918159"/>
                <a:ext cx="9123218" cy="4267200"/>
              </a:xfrm>
              <a:blipFill>
                <a:blip r:embed="rId2"/>
                <a:stretch>
                  <a:fillRect l="-1336" t="-1429"/>
                </a:stretch>
              </a:blipFill>
            </p:spPr>
            <p:txBody>
              <a:bodyPr/>
              <a:lstStyle/>
              <a:p>
                <a:r>
                  <a:rPr lang="en-US">
                    <a:noFill/>
                  </a:rPr>
                  <a:t> </a:t>
                </a:r>
              </a:p>
            </p:txBody>
          </p:sp>
        </mc:Fallback>
      </mc:AlternateContent>
    </p:spTree>
    <p:extLst>
      <p:ext uri="{BB962C8B-B14F-4D97-AF65-F5344CB8AC3E}">
        <p14:creationId xmlns:p14="http://schemas.microsoft.com/office/powerpoint/2010/main" val="137266995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0" y="228600"/>
            <a:ext cx="5562600" cy="609600"/>
          </a:xfrm>
        </p:spPr>
        <p:txBody>
          <a:bodyPr/>
          <a:lstStyle/>
          <a:p>
            <a:pPr algn="ctr" defTabSz="868363">
              <a:tabLst>
                <a:tab pos="858838" algn="l"/>
                <a:tab pos="3376613" algn="l"/>
                <a:tab pos="3481388" algn="l"/>
                <a:tab pos="4467225" algn="l"/>
              </a:tabLst>
            </a:pPr>
            <a:r>
              <a:rPr lang="en-US" b="1" dirty="0"/>
              <a:t>SAMPLE PROBLEM	</a:t>
            </a:r>
            <a:r>
              <a:rPr lang="en-US" b="1" dirty="0">
                <a:solidFill>
                  <a:schemeClr val="bg1"/>
                </a:solidFill>
              </a:rPr>
              <a:t>20.5</a:t>
            </a:r>
            <a:r>
              <a:rPr lang="en-US" b="1" dirty="0"/>
              <a:t>	</a:t>
            </a:r>
            <a:r>
              <a:rPr lang="en-US" b="1" dirty="0">
                <a:solidFill>
                  <a:schemeClr val="bg1"/>
                </a:solidFill>
              </a:rPr>
              <a:t>Setup</a:t>
            </a:r>
          </a:p>
        </p:txBody>
      </p:sp>
      <mc:AlternateContent xmlns:mc="http://schemas.openxmlformats.org/markup-compatibility/2006" xmlns:a14="http://schemas.microsoft.com/office/drawing/2010/main">
        <mc:Choice Requires="a14">
          <p:sp>
            <p:nvSpPr>
              <p:cNvPr id="24" name="Text Placeholder 23"/>
              <p:cNvSpPr>
                <a:spLocks noGrp="1"/>
              </p:cNvSpPr>
              <p:nvPr>
                <p:ph type="body" sz="quarter" idx="22"/>
              </p:nvPr>
            </p:nvSpPr>
            <p:spPr>
              <a:xfrm>
                <a:off x="0" y="952500"/>
                <a:ext cx="9123218" cy="3440461"/>
              </a:xfrm>
            </p:spPr>
            <p:txBody>
              <a:bodyPr/>
              <a:lstStyle/>
              <a:p>
                <a:pPr>
                  <a:spcBef>
                    <a:spcPts val="0"/>
                  </a:spcBef>
                  <a:spcAft>
                    <a:spcPts val="3300"/>
                  </a:spcAft>
                </a:pPr>
                <a:r>
                  <a:rPr lang="en-US" b="1" dirty="0">
                    <a:solidFill>
                      <a:srgbClr val="43638E"/>
                    </a:solidFill>
                  </a:rPr>
                  <a:t>Setup</a:t>
                </a:r>
              </a:p>
              <a:p>
                <a:pPr>
                  <a:spcBef>
                    <a:spcPts val="0"/>
                  </a:spcBef>
                  <a:spcAft>
                    <a:spcPts val="3300"/>
                  </a:spcAft>
                </a:pPr>
                <a:r>
                  <a:rPr lang="en-US" dirty="0"/>
                  <a:t>The bombarding and emitted particles are represented by </a:t>
                </a:r>
                <a14:m>
                  <m:oMath xmlns:m="http://schemas.openxmlformats.org/officeDocument/2006/math">
                    <m:sPre>
                      <m:sPrePr>
                        <m:ctrlPr>
                          <a:rPr lang="en-US" i="1">
                            <a:latin typeface="Cambria Math" panose="02040503050406030204" pitchFamily="18" charset="0"/>
                          </a:rPr>
                        </m:ctrlPr>
                      </m:sPrePr>
                      <m:sub>
                        <m:r>
                          <a:rPr lang="en-US" i="1">
                            <a:latin typeface="Cambria Math"/>
                          </a:rPr>
                          <m:t>1</m:t>
                        </m:r>
                      </m:sub>
                      <m:sup>
                        <m:r>
                          <a:rPr lang="en-US" i="1">
                            <a:latin typeface="Cambria Math"/>
                          </a:rPr>
                          <m:t>2</m:t>
                        </m:r>
                      </m:sup>
                      <m:e>
                        <m:r>
                          <m:rPr>
                            <m:sty m:val="p"/>
                          </m:rPr>
                          <a:rPr lang="en-US">
                            <a:latin typeface="Cambria Math"/>
                          </a:rPr>
                          <m:t>H</m:t>
                        </m:r>
                      </m:e>
                    </m:sPre>
                    <m:r>
                      <a:rPr lang="en-US" i="1">
                        <a:latin typeface="Cambria Math"/>
                      </a:rPr>
                      <m:t> </m:t>
                    </m:r>
                  </m:oMath>
                </a14:m>
                <a:r>
                  <a:rPr lang="en-US" dirty="0"/>
                  <a:t>and </a:t>
                </a:r>
                <a14:m>
                  <m:oMath xmlns:m="http://schemas.openxmlformats.org/officeDocument/2006/math">
                    <m:sPre>
                      <m:sPrePr>
                        <m:ctrlPr>
                          <a:rPr lang="en-US" i="1">
                            <a:latin typeface="Cambria Math" panose="02040503050406030204" pitchFamily="18" charset="0"/>
                          </a:rPr>
                        </m:ctrlPr>
                      </m:sPrePr>
                      <m:sub>
                        <m:r>
                          <a:rPr lang="en-US" i="1">
                            <a:latin typeface="Cambria Math"/>
                          </a:rPr>
                          <m:t>2</m:t>
                        </m:r>
                      </m:sub>
                      <m:sup>
                        <m:r>
                          <a:rPr lang="en-US" i="1">
                            <a:latin typeface="Cambria Math"/>
                          </a:rPr>
                          <m:t>4</m:t>
                        </m:r>
                      </m:sup>
                      <m:e>
                        <m:r>
                          <m:rPr>
                            <m:sty m:val="p"/>
                          </m:rPr>
                          <a:rPr lang="el-GR" i="1">
                            <a:latin typeface="Cambria Math"/>
                          </a:rPr>
                          <m:t>α</m:t>
                        </m:r>
                      </m:e>
                    </m:sPre>
                  </m:oMath>
                </a14:m>
                <a:r>
                  <a:rPr lang="en-US" dirty="0"/>
                  <a:t>, respectively.</a:t>
                </a:r>
              </a:p>
              <a:p>
                <a:pPr>
                  <a:spcBef>
                    <a:spcPts val="0"/>
                  </a:spcBef>
                </a:pPr>
                <a:r>
                  <a:rPr lang="en-US" b="1" dirty="0">
                    <a:solidFill>
                      <a:srgbClr val="43638E"/>
                    </a:solidFill>
                  </a:rPr>
                  <a:t>Solution</a:t>
                </a:r>
              </a:p>
              <a:p>
                <a:pPr>
                  <a:spcBef>
                    <a:spcPts val="0"/>
                  </a:spcBef>
                </a:pPr>
                <a14:m>
                  <m:oMathPara xmlns:m="http://schemas.openxmlformats.org/officeDocument/2006/math">
                    <m:oMathParaPr>
                      <m:jc m:val="centerGroup"/>
                    </m:oMathParaPr>
                    <m:oMath xmlns:m="http://schemas.openxmlformats.org/officeDocument/2006/math">
                      <m:sPre>
                        <m:sPrePr>
                          <m:ctrlPr>
                            <a:rPr lang="en-US" i="1" smtClean="0">
                              <a:solidFill>
                                <a:schemeClr val="tx1"/>
                              </a:solidFill>
                              <a:latin typeface="Cambria Math" panose="02040503050406030204" pitchFamily="18" charset="0"/>
                            </a:rPr>
                          </m:ctrlPr>
                        </m:sPrePr>
                        <m:sub>
                          <m:r>
                            <a:rPr lang="en-US" b="0" i="0" smtClean="0">
                              <a:solidFill>
                                <a:schemeClr val="tx1"/>
                              </a:solidFill>
                              <a:latin typeface="Cambria Math" panose="02040503050406030204" pitchFamily="18" charset="0"/>
                            </a:rPr>
                            <m:t>26</m:t>
                          </m:r>
                        </m:sub>
                        <m:sup>
                          <m:r>
                            <a:rPr lang="en-US" b="0" i="0" smtClean="0">
                              <a:solidFill>
                                <a:schemeClr val="tx1"/>
                              </a:solidFill>
                              <a:latin typeface="Cambria Math" panose="02040503050406030204" pitchFamily="18" charset="0"/>
                            </a:rPr>
                            <m:t>56</m:t>
                          </m:r>
                        </m:sup>
                        <m:e>
                          <m:r>
                            <m:rPr>
                              <m:sty m:val="p"/>
                            </m:rPr>
                            <a:rPr lang="en-US" b="0" i="0" smtClean="0">
                              <a:solidFill>
                                <a:schemeClr val="tx1"/>
                              </a:solidFill>
                              <a:latin typeface="Cambria Math" panose="02040503050406030204" pitchFamily="18" charset="0"/>
                            </a:rPr>
                            <m:t>Fe</m:t>
                          </m:r>
                        </m:e>
                      </m:sPre>
                      <m:r>
                        <a:rPr lang="en-US" b="0" i="0" smtClean="0">
                          <a:solidFill>
                            <a:schemeClr val="tx1"/>
                          </a:solidFill>
                          <a:latin typeface="Cambria Math" panose="02040503050406030204" pitchFamily="18" charset="0"/>
                        </a:rPr>
                        <m:t>+</m:t>
                      </m:r>
                      <m:sPre>
                        <m:sPrePr>
                          <m:ctrlPr>
                            <a:rPr lang="en-US" b="0" i="1" smtClean="0">
                              <a:solidFill>
                                <a:schemeClr val="tx1"/>
                              </a:solidFill>
                              <a:latin typeface="Cambria Math" panose="02040503050406030204" pitchFamily="18" charset="0"/>
                            </a:rPr>
                          </m:ctrlPr>
                        </m:sPrePr>
                        <m:sub>
                          <m:r>
                            <a:rPr lang="en-US" b="0" i="0" smtClean="0">
                              <a:solidFill>
                                <a:schemeClr val="tx1"/>
                              </a:solidFill>
                              <a:latin typeface="Cambria Math" panose="02040503050406030204" pitchFamily="18" charset="0"/>
                            </a:rPr>
                            <m:t>1</m:t>
                          </m:r>
                        </m:sub>
                        <m:sup>
                          <m:r>
                            <a:rPr lang="en-US" b="0" i="0" smtClean="0">
                              <a:solidFill>
                                <a:schemeClr val="tx1"/>
                              </a:solidFill>
                              <a:latin typeface="Cambria Math" panose="02040503050406030204" pitchFamily="18" charset="0"/>
                            </a:rPr>
                            <m:t>2</m:t>
                          </m:r>
                        </m:sup>
                        <m:e>
                          <m:r>
                            <m:rPr>
                              <m:sty m:val="p"/>
                            </m:rPr>
                            <a:rPr lang="en-US" b="0" i="0" smtClean="0">
                              <a:solidFill>
                                <a:schemeClr val="tx1"/>
                              </a:solidFill>
                              <a:latin typeface="Cambria Math" panose="02040503050406030204" pitchFamily="18" charset="0"/>
                            </a:rPr>
                            <m:t>H</m:t>
                          </m:r>
                        </m:e>
                      </m:sPre>
                      <m:r>
                        <a:rPr lang="en-US" i="0" smtClean="0">
                          <a:solidFill>
                            <a:schemeClr val="tx1"/>
                          </a:solidFill>
                          <a:latin typeface="Cambria Math" panose="02040503050406030204" pitchFamily="18" charset="0"/>
                          <a:ea typeface="Cambria Math" panose="02040503050406030204" pitchFamily="18" charset="0"/>
                        </a:rPr>
                        <m:t>→</m:t>
                      </m:r>
                      <m:sPre>
                        <m:sPrePr>
                          <m:ctrlPr>
                            <a:rPr lang="en-US" i="1" smtClean="0">
                              <a:solidFill>
                                <a:schemeClr val="tx1"/>
                              </a:solidFill>
                              <a:latin typeface="Cambria Math" panose="02040503050406030204" pitchFamily="18" charset="0"/>
                              <a:ea typeface="Cambria Math" panose="02040503050406030204" pitchFamily="18" charset="0"/>
                            </a:rPr>
                          </m:ctrlPr>
                        </m:sPrePr>
                        <m:sub>
                          <m:r>
                            <a:rPr lang="en-US" b="0" i="0" smtClean="0">
                              <a:solidFill>
                                <a:schemeClr val="tx1"/>
                              </a:solidFill>
                              <a:latin typeface="Cambria Math" panose="02040503050406030204" pitchFamily="18" charset="0"/>
                              <a:ea typeface="Cambria Math" panose="02040503050406030204" pitchFamily="18" charset="0"/>
                            </a:rPr>
                            <m:t>25</m:t>
                          </m:r>
                        </m:sub>
                        <m:sup>
                          <m:r>
                            <a:rPr lang="en-US" b="0" i="0" smtClean="0">
                              <a:solidFill>
                                <a:schemeClr val="tx1"/>
                              </a:solidFill>
                              <a:latin typeface="Cambria Math" panose="02040503050406030204" pitchFamily="18" charset="0"/>
                            </a:rPr>
                            <m:t>54</m:t>
                          </m:r>
                        </m:sup>
                        <m:e>
                          <m:r>
                            <m:rPr>
                              <m:sty m:val="p"/>
                            </m:rPr>
                            <a:rPr lang="en-US" b="0" i="0" smtClean="0">
                              <a:solidFill>
                                <a:schemeClr val="tx1"/>
                              </a:solidFill>
                              <a:latin typeface="Cambria Math" panose="02040503050406030204" pitchFamily="18" charset="0"/>
                            </a:rPr>
                            <m:t>Mn</m:t>
                          </m:r>
                          <m:r>
                            <a:rPr lang="en-US" b="0" i="0" smtClean="0">
                              <a:solidFill>
                                <a:schemeClr val="tx1"/>
                              </a:solidFill>
                              <a:latin typeface="Cambria Math" panose="02040503050406030204" pitchFamily="18" charset="0"/>
                            </a:rPr>
                            <m:t>+</m:t>
                          </m:r>
                        </m:e>
                      </m:sPre>
                      <m:sPre>
                        <m:sPrePr>
                          <m:ctrlPr>
                            <a:rPr lang="en-US" i="1" smtClean="0">
                              <a:solidFill>
                                <a:schemeClr val="tx1"/>
                              </a:solidFill>
                              <a:latin typeface="Cambria Math" panose="02040503050406030204" pitchFamily="18" charset="0"/>
                            </a:rPr>
                          </m:ctrlPr>
                        </m:sPrePr>
                        <m:sub>
                          <m:r>
                            <a:rPr lang="en-US" b="0" i="0" smtClean="0">
                              <a:solidFill>
                                <a:schemeClr val="tx1"/>
                              </a:solidFill>
                              <a:latin typeface="Cambria Math" panose="02040503050406030204" pitchFamily="18" charset="0"/>
                            </a:rPr>
                            <m:t>2</m:t>
                          </m:r>
                        </m:sub>
                        <m:sup>
                          <m:r>
                            <a:rPr lang="en-US" b="0" i="0" smtClean="0">
                              <a:solidFill>
                                <a:schemeClr val="tx1"/>
                              </a:solidFill>
                              <a:latin typeface="Cambria Math" panose="02040503050406030204" pitchFamily="18" charset="0"/>
                            </a:rPr>
                            <m:t>4</m:t>
                          </m:r>
                        </m:sup>
                        <m:e>
                          <m:r>
                            <a:rPr lang="en-US" i="1" smtClean="0">
                              <a:solidFill>
                                <a:schemeClr val="tx1"/>
                              </a:solidFill>
                              <a:latin typeface="Cambria Math" panose="02040503050406030204" pitchFamily="18" charset="0"/>
                              <a:ea typeface="Cambria Math" panose="02040503050406030204" pitchFamily="18" charset="0"/>
                            </a:rPr>
                            <m:t>𝛼</m:t>
                          </m:r>
                        </m:e>
                      </m:sPre>
                    </m:oMath>
                  </m:oMathPara>
                </a14:m>
                <a:endParaRPr lang="en-US" dirty="0">
                  <a:solidFill>
                    <a:srgbClr val="4F74A7"/>
                  </a:solidFill>
                </a:endParaRPr>
              </a:p>
            </p:txBody>
          </p:sp>
        </mc:Choice>
        <mc:Fallback xmlns="">
          <p:sp>
            <p:nvSpPr>
              <p:cNvPr id="24" name="Text Placeholder 23"/>
              <p:cNvSpPr>
                <a:spLocks noGrp="1" noRot="1" noChangeAspect="1" noMove="1" noResize="1" noEditPoints="1" noAdjustHandles="1" noChangeArrowheads="1" noChangeShapeType="1" noTextEdit="1"/>
              </p:cNvSpPr>
              <p:nvPr>
                <p:ph type="body" sz="quarter" idx="22"/>
              </p:nvPr>
            </p:nvSpPr>
            <p:spPr>
              <a:xfrm>
                <a:off x="0" y="952500"/>
                <a:ext cx="9123218" cy="3440461"/>
              </a:xfrm>
              <a:blipFill>
                <a:blip r:embed="rId2"/>
                <a:stretch>
                  <a:fillRect l="-1336" t="-1593"/>
                </a:stretch>
              </a:blipFill>
            </p:spPr>
            <p:txBody>
              <a:bodyPr/>
              <a:lstStyle/>
              <a:p>
                <a:r>
                  <a:rPr lang="en-US">
                    <a:noFill/>
                  </a:rPr>
                  <a:t> </a:t>
                </a:r>
              </a:p>
            </p:txBody>
          </p:sp>
        </mc:Fallback>
      </mc:AlternateContent>
      <p:sp>
        <p:nvSpPr>
          <p:cNvPr id="25" name="Text Placeholder 24"/>
          <p:cNvSpPr>
            <a:spLocks noGrp="1"/>
          </p:cNvSpPr>
          <p:nvPr>
            <p:ph type="body" sz="quarter" idx="23"/>
          </p:nvPr>
        </p:nvSpPr>
        <p:spPr>
          <a:xfrm>
            <a:off x="0" y="4800600"/>
            <a:ext cx="9144000" cy="1066800"/>
          </a:xfrm>
        </p:spPr>
        <p:txBody>
          <a:bodyPr/>
          <a:lstStyle/>
          <a:p>
            <a:pPr>
              <a:spcBef>
                <a:spcPts val="0"/>
              </a:spcBef>
            </a:pPr>
            <a:r>
              <a:rPr lang="en-US" dirty="0"/>
              <a:t>Check your work by summing the mass numbers and the atomic numbers on both sides of the equation.</a:t>
            </a:r>
          </a:p>
        </p:txBody>
      </p:sp>
    </p:spTree>
    <p:extLst>
      <p:ext uri="{BB962C8B-B14F-4D97-AF65-F5344CB8AC3E}">
        <p14:creationId xmlns:p14="http://schemas.microsoft.com/office/powerpoint/2010/main" val="42741731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28600" y="0"/>
            <a:ext cx="8813744" cy="495300"/>
          </a:xfrm>
        </p:spPr>
        <p:txBody>
          <a:bodyPr/>
          <a:lstStyle/>
          <a:p>
            <a:pPr>
              <a:tabLst>
                <a:tab pos="1195388" algn="l"/>
              </a:tabLst>
            </a:pPr>
            <a:r>
              <a:rPr lang="en-US" dirty="0">
                <a:solidFill>
                  <a:srgbClr val="F3F3F5"/>
                </a:solidFill>
              </a:rPr>
              <a:t>20.1</a:t>
            </a:r>
            <a:r>
              <a:rPr lang="en-US" dirty="0"/>
              <a:t>	</a:t>
            </a:r>
            <a:r>
              <a:rPr lang="en-US" dirty="0">
                <a:solidFill>
                  <a:srgbClr val="CE171F"/>
                </a:solidFill>
                <a:latin typeface="Calibri"/>
              </a:rPr>
              <a:t>Nuclei and Nuclear Reactions (3)</a:t>
            </a:r>
            <a:endParaRPr lang="en-US" dirty="0">
              <a:solidFill>
                <a:srgbClr val="CE171F"/>
              </a:solidFill>
            </a:endParaRPr>
          </a:p>
        </p:txBody>
      </p:sp>
      <p:sp>
        <p:nvSpPr>
          <p:cNvPr id="8" name="Text Placeholder 7"/>
          <p:cNvSpPr>
            <a:spLocks noGrp="1"/>
          </p:cNvSpPr>
          <p:nvPr>
            <p:ph type="body" sz="quarter" idx="22"/>
          </p:nvPr>
        </p:nvSpPr>
        <p:spPr>
          <a:xfrm>
            <a:off x="-16329" y="990600"/>
            <a:ext cx="6036129" cy="638004"/>
          </a:xfrm>
        </p:spPr>
        <p:txBody>
          <a:bodyPr/>
          <a:lstStyle/>
          <a:p>
            <a:r>
              <a:rPr lang="en-US" dirty="0">
                <a:latin typeface="Calibri"/>
              </a:rPr>
              <a:t>Nuclei and Nuclear Reactions</a:t>
            </a:r>
          </a:p>
        </p:txBody>
      </p:sp>
      <p:sp>
        <p:nvSpPr>
          <p:cNvPr id="9" name="Text Placeholder 8"/>
          <p:cNvSpPr>
            <a:spLocks noGrp="1"/>
          </p:cNvSpPr>
          <p:nvPr>
            <p:ph type="body" sz="quarter" idx="23"/>
          </p:nvPr>
        </p:nvSpPr>
        <p:spPr>
          <a:xfrm>
            <a:off x="25456" y="1639490"/>
            <a:ext cx="9118544" cy="970360"/>
          </a:xfrm>
        </p:spPr>
        <p:txBody>
          <a:bodyPr/>
          <a:lstStyle/>
          <a:p>
            <a:pPr>
              <a:spcBef>
                <a:spcPts val="0"/>
              </a:spcBef>
            </a:pPr>
            <a:r>
              <a:rPr lang="en-US" dirty="0"/>
              <a:t>In nuclear equations, we must indicate the number of subatomic particles in </a:t>
            </a:r>
            <a:r>
              <a:rPr lang="en-US" i="1" dirty="0"/>
              <a:t>every </a:t>
            </a:r>
            <a:r>
              <a:rPr lang="en-US" dirty="0"/>
              <a:t>species. </a:t>
            </a:r>
          </a:p>
        </p:txBody>
      </p:sp>
      <mc:AlternateContent xmlns:mc="http://schemas.openxmlformats.org/markup-compatibility/2006" xmlns:a14="http://schemas.microsoft.com/office/drawing/2010/main">
        <mc:Choice Requires="a14">
          <p:sp>
            <p:nvSpPr>
              <p:cNvPr id="11" name="Text Placeholder 10"/>
              <p:cNvSpPr>
                <a:spLocks noGrp="1"/>
              </p:cNvSpPr>
              <p:nvPr>
                <p:ph type="body" sz="quarter" idx="25"/>
              </p:nvPr>
            </p:nvSpPr>
            <p:spPr>
              <a:xfrm>
                <a:off x="-1" y="3209925"/>
                <a:ext cx="1388270" cy="685800"/>
              </a:xfrm>
            </p:spPr>
            <p:txBody>
              <a:bodyPr/>
              <a:lstStyle/>
              <a:p>
                <a:pPr/>
                <a14:m>
                  <m:oMathPara xmlns:m="http://schemas.openxmlformats.org/officeDocument/2006/math">
                    <m:oMathParaPr>
                      <m:jc m:val="centerGroup"/>
                    </m:oMathParaPr>
                    <m:oMath xmlns:m="http://schemas.openxmlformats.org/officeDocument/2006/math">
                      <m:sPre>
                        <m:sPrePr>
                          <m:ctrlPr>
                            <a:rPr lang="en-US" i="1" smtClean="0">
                              <a:latin typeface="Cambria Math" panose="02040503050406030204" pitchFamily="18" charset="0"/>
                            </a:rPr>
                          </m:ctrlPr>
                        </m:sPrePr>
                        <m:sub>
                          <m:r>
                            <a:rPr lang="en-US" b="0" i="0" smtClean="0">
                              <a:latin typeface="Cambria Math" panose="02040503050406030204" pitchFamily="18" charset="0"/>
                            </a:rPr>
                            <m:t>1</m:t>
                          </m:r>
                        </m:sub>
                        <m:sup>
                          <m:r>
                            <a:rPr lang="en-US" b="0" i="0" smtClean="0">
                              <a:latin typeface="Cambria Math" panose="02040503050406030204" pitchFamily="18" charset="0"/>
                            </a:rPr>
                            <m:t>1</m:t>
                          </m:r>
                        </m:sup>
                        <m:e>
                          <m:r>
                            <m:rPr>
                              <m:sty m:val="p"/>
                            </m:rPr>
                            <a:rPr lang="en-US" b="0" i="0" smtClean="0">
                              <a:latin typeface="Cambria Math" panose="02040503050406030204" pitchFamily="18" charset="0"/>
                            </a:rPr>
                            <m:t>H</m:t>
                          </m:r>
                        </m:e>
                      </m:sPre>
                      <m:r>
                        <a:rPr lang="en-US" b="0" i="0" smtClean="0">
                          <a:latin typeface="Cambria Math" panose="02040503050406030204" pitchFamily="18" charset="0"/>
                        </a:rPr>
                        <m:t> </m:t>
                      </m:r>
                      <m:r>
                        <m:rPr>
                          <m:sty m:val="p"/>
                        </m:rPr>
                        <a:rPr lang="en-US" b="0" i="0" smtClean="0">
                          <a:latin typeface="Cambria Math" panose="02040503050406030204" pitchFamily="18" charset="0"/>
                        </a:rPr>
                        <m:t>or</m:t>
                      </m:r>
                      <m:r>
                        <a:rPr lang="en-US" b="0" i="0" smtClean="0">
                          <a:latin typeface="Cambria Math" panose="02040503050406030204" pitchFamily="18" charset="0"/>
                        </a:rPr>
                        <m:t> </m:t>
                      </m:r>
                      <m:sPre>
                        <m:sPrePr>
                          <m:ctrlPr>
                            <a:rPr lang="en-US" b="0" i="1" smtClean="0">
                              <a:latin typeface="Cambria Math" panose="02040503050406030204" pitchFamily="18" charset="0"/>
                            </a:rPr>
                          </m:ctrlPr>
                        </m:sPrePr>
                        <m:sub>
                          <m:r>
                            <a:rPr lang="en-US" b="0" i="0" smtClean="0">
                              <a:latin typeface="Cambria Math" panose="02040503050406030204" pitchFamily="18" charset="0"/>
                            </a:rPr>
                            <m:t>1</m:t>
                          </m:r>
                        </m:sub>
                        <m:sup>
                          <m:r>
                            <a:rPr lang="en-US" b="0" i="0" smtClean="0">
                              <a:latin typeface="Cambria Math" panose="02040503050406030204" pitchFamily="18" charset="0"/>
                            </a:rPr>
                            <m:t>1</m:t>
                          </m:r>
                        </m:sup>
                        <m:e>
                          <m:r>
                            <m:rPr>
                              <m:sty m:val="p"/>
                            </m:rPr>
                            <a:rPr lang="en-US" b="0" i="0" smtClean="0">
                              <a:latin typeface="Cambria Math" panose="02040503050406030204" pitchFamily="18" charset="0"/>
                            </a:rPr>
                            <m:t>P</m:t>
                          </m:r>
                        </m:e>
                      </m:sPre>
                    </m:oMath>
                  </m:oMathPara>
                </a14:m>
                <a:endParaRPr lang="en-US" dirty="0"/>
              </a:p>
              <a:p>
                <a:pPr algn="ctr"/>
                <a:r>
                  <a:rPr lang="en-US" sz="1600" dirty="0"/>
                  <a:t>proton</a:t>
                </a:r>
              </a:p>
            </p:txBody>
          </p:sp>
        </mc:Choice>
        <mc:Fallback xmlns="">
          <p:sp>
            <p:nvSpPr>
              <p:cNvPr id="11" name="Text Placeholder 10"/>
              <p:cNvSpPr>
                <a:spLocks noGrp="1" noRot="1" noChangeAspect="1" noMove="1" noResize="1" noEditPoints="1" noAdjustHandles="1" noChangeArrowheads="1" noChangeShapeType="1" noTextEdit="1"/>
              </p:cNvSpPr>
              <p:nvPr>
                <p:ph type="body" sz="quarter" idx="25"/>
              </p:nvPr>
            </p:nvSpPr>
            <p:spPr>
              <a:xfrm>
                <a:off x="-1" y="3209925"/>
                <a:ext cx="1388270" cy="685800"/>
              </a:xfrm>
              <a:blipFill>
                <a:blip r:embed="rId2"/>
                <a:stretch>
                  <a:fillRect b="-2232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Text Placeholder 11"/>
              <p:cNvSpPr>
                <a:spLocks noGrp="1"/>
              </p:cNvSpPr>
              <p:nvPr>
                <p:ph type="body" sz="quarter" idx="26"/>
              </p:nvPr>
            </p:nvSpPr>
            <p:spPr>
              <a:xfrm>
                <a:off x="1853197" y="3209925"/>
                <a:ext cx="952500" cy="685800"/>
              </a:xfrm>
            </p:spPr>
            <p:txBody>
              <a:bodyPr/>
              <a:lstStyle/>
              <a:p>
                <a:pPr/>
                <a14:m>
                  <m:oMathPara xmlns:m="http://schemas.openxmlformats.org/officeDocument/2006/math">
                    <m:oMathParaPr>
                      <m:jc m:val="centerGroup"/>
                    </m:oMathParaPr>
                    <m:oMath xmlns:m="http://schemas.openxmlformats.org/officeDocument/2006/math">
                      <m:sPre>
                        <m:sPrePr>
                          <m:ctrlPr>
                            <a:rPr lang="en-US" i="1" smtClean="0">
                              <a:latin typeface="Cambria Math" panose="02040503050406030204" pitchFamily="18" charset="0"/>
                            </a:rPr>
                          </m:ctrlPr>
                        </m:sPrePr>
                        <m:sub>
                          <m:r>
                            <a:rPr lang="en-US" b="0" i="0" smtClean="0">
                              <a:latin typeface="Cambria Math" panose="02040503050406030204" pitchFamily="18" charset="0"/>
                            </a:rPr>
                            <m:t>0</m:t>
                          </m:r>
                        </m:sub>
                        <m:sup>
                          <m:r>
                            <a:rPr lang="en-US" b="0" i="0" smtClean="0">
                              <a:latin typeface="Cambria Math" panose="02040503050406030204" pitchFamily="18" charset="0"/>
                            </a:rPr>
                            <m:t>1</m:t>
                          </m:r>
                        </m:sup>
                        <m:e>
                          <m:r>
                            <m:rPr>
                              <m:sty m:val="p"/>
                            </m:rPr>
                            <a:rPr lang="en-US" b="0" i="0" smtClean="0">
                              <a:latin typeface="Cambria Math" panose="02040503050406030204" pitchFamily="18" charset="0"/>
                            </a:rPr>
                            <m:t>n</m:t>
                          </m:r>
                        </m:e>
                      </m:sPre>
                    </m:oMath>
                  </m:oMathPara>
                </a14:m>
                <a:endParaRPr lang="en-US" dirty="0"/>
              </a:p>
              <a:p>
                <a:r>
                  <a:rPr lang="en-US" sz="1600" dirty="0"/>
                  <a:t>neutron</a:t>
                </a:r>
              </a:p>
            </p:txBody>
          </p:sp>
        </mc:Choice>
        <mc:Fallback xmlns="">
          <p:sp>
            <p:nvSpPr>
              <p:cNvPr id="12" name="Text Placeholder 11"/>
              <p:cNvSpPr>
                <a:spLocks noGrp="1" noRot="1" noChangeAspect="1" noMove="1" noResize="1" noEditPoints="1" noAdjustHandles="1" noChangeArrowheads="1" noChangeShapeType="1" noTextEdit="1"/>
              </p:cNvSpPr>
              <p:nvPr>
                <p:ph type="body" sz="quarter" idx="26"/>
              </p:nvPr>
            </p:nvSpPr>
            <p:spPr>
              <a:xfrm>
                <a:off x="1853197" y="3209925"/>
                <a:ext cx="952500" cy="685800"/>
              </a:xfrm>
              <a:blipFill>
                <a:blip r:embed="rId3"/>
                <a:stretch>
                  <a:fillRect l="-3205" b="-2232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 name="Text Placeholder 12"/>
              <p:cNvSpPr>
                <a:spLocks noGrp="1"/>
              </p:cNvSpPr>
              <p:nvPr>
                <p:ph type="body" sz="quarter" idx="27"/>
              </p:nvPr>
            </p:nvSpPr>
            <p:spPr>
              <a:xfrm>
                <a:off x="3030540" y="3200400"/>
                <a:ext cx="1928851" cy="685800"/>
              </a:xfrm>
            </p:spPr>
            <p:txBody>
              <a:bodyPr/>
              <a:lstStyle/>
              <a:p>
                <a:pPr>
                  <a:tabLst>
                    <a:tab pos="457200" algn="l"/>
                    <a:tab pos="628650" algn="l"/>
                  </a:tabLst>
                </a:pPr>
                <a14:m>
                  <m:oMath xmlns:m="http://schemas.openxmlformats.org/officeDocument/2006/math">
                    <m:sPre>
                      <m:sPrePr>
                        <m:ctrlPr>
                          <a:rPr lang="en-US" i="1" smtClean="0">
                            <a:latin typeface="Cambria Math" panose="02040503050406030204" pitchFamily="18" charset="0"/>
                          </a:rPr>
                        </m:ctrlPr>
                      </m:sPrePr>
                      <m:sub>
                        <m:r>
                          <a:rPr lang="en-US" b="0" i="0" smtClean="0">
                            <a:latin typeface="Cambria Math" panose="02040503050406030204" pitchFamily="18" charset="0"/>
                          </a:rPr>
                          <m:t>−1</m:t>
                        </m:r>
                      </m:sub>
                      <m:sup>
                        <m:r>
                          <a:rPr lang="en-US" b="0" i="0" smtClean="0">
                            <a:latin typeface="Cambria Math" panose="02040503050406030204" pitchFamily="18" charset="0"/>
                          </a:rPr>
                          <m:t>0</m:t>
                        </m:r>
                      </m:sup>
                      <m:e>
                        <m:r>
                          <a:rPr lang="en-US" b="0" i="1" smtClean="0">
                            <a:latin typeface="Cambria Math" panose="02040503050406030204" pitchFamily="18" charset="0"/>
                          </a:rPr>
                          <m:t>𝑒</m:t>
                        </m:r>
                      </m:e>
                    </m:sPre>
                  </m:oMath>
                </a14:m>
                <a:r>
                  <a:rPr lang="en-US" dirty="0"/>
                  <a:t>	or	 </a:t>
                </a:r>
                <a14:m>
                  <m:oMath xmlns:m="http://schemas.openxmlformats.org/officeDocument/2006/math">
                    <m:sPre>
                      <m:sPrePr>
                        <m:ctrlPr>
                          <a:rPr lang="en-US" i="1">
                            <a:latin typeface="Cambria Math" panose="02040503050406030204" pitchFamily="18" charset="0"/>
                          </a:rPr>
                        </m:ctrlPr>
                      </m:sPrePr>
                      <m:sub>
                        <m:r>
                          <a:rPr lang="en-US">
                            <a:latin typeface="Cambria Math" panose="02040503050406030204" pitchFamily="18" charset="0"/>
                          </a:rPr>
                          <m:t>−1</m:t>
                        </m:r>
                      </m:sub>
                      <m:sup>
                        <m:r>
                          <a:rPr lang="en-US">
                            <a:latin typeface="Cambria Math" panose="02040503050406030204" pitchFamily="18" charset="0"/>
                          </a:rPr>
                          <m:t>0</m:t>
                        </m:r>
                      </m:sup>
                      <m:e>
                        <m:r>
                          <a:rPr lang="en-US" i="1">
                            <a:latin typeface="Cambria Math" panose="02040503050406030204" pitchFamily="18" charset="0"/>
                            <a:ea typeface="Cambria Math" panose="02040503050406030204" pitchFamily="18" charset="0"/>
                          </a:rPr>
                          <m:t>𝛽</m:t>
                        </m:r>
                      </m:e>
                    </m:sPre>
                  </m:oMath>
                </a14:m>
                <a:endParaRPr lang="en-US" dirty="0"/>
              </a:p>
              <a:p>
                <a:pPr algn="ctr"/>
                <a:r>
                  <a:rPr lang="en-US" sz="1600" dirty="0"/>
                  <a:t>electron</a:t>
                </a:r>
              </a:p>
            </p:txBody>
          </p:sp>
        </mc:Choice>
        <mc:Fallback xmlns="">
          <p:sp>
            <p:nvSpPr>
              <p:cNvPr id="13" name="Text Placeholder 12"/>
              <p:cNvSpPr>
                <a:spLocks noGrp="1" noRot="1" noChangeAspect="1" noMove="1" noResize="1" noEditPoints="1" noAdjustHandles="1" noChangeArrowheads="1" noChangeShapeType="1" noTextEdit="1"/>
              </p:cNvSpPr>
              <p:nvPr>
                <p:ph type="body" sz="quarter" idx="27"/>
              </p:nvPr>
            </p:nvSpPr>
            <p:spPr>
              <a:xfrm>
                <a:off x="3030540" y="3200400"/>
                <a:ext cx="1928851" cy="685800"/>
              </a:xfrm>
              <a:blipFill>
                <a:blip r:embed="rId4"/>
                <a:stretch>
                  <a:fillRect t="-6195" b="-2123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4" name="Text Placeholder 13"/>
              <p:cNvSpPr>
                <a:spLocks noGrp="1"/>
              </p:cNvSpPr>
              <p:nvPr>
                <p:ph type="body" sz="quarter" idx="28"/>
              </p:nvPr>
            </p:nvSpPr>
            <p:spPr>
              <a:xfrm>
                <a:off x="4959392" y="3202983"/>
                <a:ext cx="1896645" cy="685800"/>
              </a:xfrm>
            </p:spPr>
            <p:txBody>
              <a:bodyPr/>
              <a:lstStyle/>
              <a:p>
                <a:pPr/>
                <a14:m>
                  <m:oMathPara xmlns:m="http://schemas.openxmlformats.org/officeDocument/2006/math">
                    <m:oMathParaPr>
                      <m:jc m:val="centerGroup"/>
                    </m:oMathParaPr>
                    <m:oMath xmlns:m="http://schemas.openxmlformats.org/officeDocument/2006/math">
                      <m:sPre>
                        <m:sPrePr>
                          <m:ctrlPr>
                            <a:rPr lang="en-US" i="1" smtClean="0">
                              <a:latin typeface="Cambria Math" panose="02040503050406030204" pitchFamily="18" charset="0"/>
                            </a:rPr>
                          </m:ctrlPr>
                        </m:sPrePr>
                        <m:sub>
                          <m:r>
                            <a:rPr lang="en-US" b="0" i="0" smtClean="0">
                              <a:latin typeface="Cambria Math" panose="02040503050406030204" pitchFamily="18" charset="0"/>
                            </a:rPr>
                            <m:t>+1</m:t>
                          </m:r>
                        </m:sub>
                        <m:sup>
                          <m:r>
                            <a:rPr lang="en-US" b="0" i="0" smtClean="0">
                              <a:latin typeface="Cambria Math" panose="02040503050406030204" pitchFamily="18" charset="0"/>
                            </a:rPr>
                            <m:t>0</m:t>
                          </m:r>
                        </m:sup>
                        <m:e>
                          <m:r>
                            <a:rPr lang="en-US" b="0" i="1" smtClean="0">
                              <a:latin typeface="Cambria Math" panose="02040503050406030204" pitchFamily="18" charset="0"/>
                            </a:rPr>
                            <m:t>𝑒</m:t>
                          </m:r>
                          <m:r>
                            <a:rPr lang="en-US" b="0" i="0" smtClean="0">
                              <a:latin typeface="Cambria Math" panose="02040503050406030204" pitchFamily="18" charset="0"/>
                            </a:rPr>
                            <m:t> </m:t>
                          </m:r>
                          <m:r>
                            <m:rPr>
                              <m:sty m:val="p"/>
                            </m:rPr>
                            <a:rPr lang="en-US" b="0" i="0" smtClean="0">
                              <a:latin typeface="Cambria Math" panose="02040503050406030204" pitchFamily="18" charset="0"/>
                            </a:rPr>
                            <m:t>or</m:t>
                          </m:r>
                          <m:r>
                            <a:rPr lang="en-US" b="0" i="0" smtClean="0">
                              <a:latin typeface="Cambria Math" panose="02040503050406030204" pitchFamily="18" charset="0"/>
                            </a:rPr>
                            <m:t> </m:t>
                          </m:r>
                          <m:sPre>
                            <m:sPrePr>
                              <m:ctrlPr>
                                <a:rPr lang="en-US" b="0" i="1" smtClean="0">
                                  <a:latin typeface="Cambria Math" panose="02040503050406030204" pitchFamily="18" charset="0"/>
                                </a:rPr>
                              </m:ctrlPr>
                            </m:sPrePr>
                            <m:sub>
                              <m:r>
                                <a:rPr lang="en-US" b="0" i="0" smtClean="0">
                                  <a:latin typeface="Cambria Math" panose="02040503050406030204" pitchFamily="18" charset="0"/>
                                </a:rPr>
                                <m:t>+1</m:t>
                              </m:r>
                            </m:sub>
                            <m:sup>
                              <m:r>
                                <a:rPr lang="en-US" b="0" i="0" smtClean="0">
                                  <a:latin typeface="Cambria Math" panose="02040503050406030204" pitchFamily="18" charset="0"/>
                                </a:rPr>
                                <m:t>0</m:t>
                              </m:r>
                            </m:sup>
                            <m:e>
                              <m:r>
                                <a:rPr lang="en-US" b="0" i="1" smtClean="0">
                                  <a:latin typeface="Cambria Math" panose="02040503050406030204" pitchFamily="18" charset="0"/>
                                  <a:ea typeface="Cambria Math" panose="02040503050406030204" pitchFamily="18" charset="0"/>
                                </a:rPr>
                                <m:t>𝛽</m:t>
                              </m:r>
                            </m:e>
                          </m:sPre>
                        </m:e>
                      </m:sPre>
                      <m:r>
                        <a:rPr lang="en-US" b="0" i="0" smtClean="0">
                          <a:latin typeface="Cambria Math" panose="02040503050406030204" pitchFamily="18" charset="0"/>
                        </a:rPr>
                        <m:t> </m:t>
                      </m:r>
                    </m:oMath>
                  </m:oMathPara>
                </a14:m>
                <a:endParaRPr lang="en-US" b="0" dirty="0"/>
              </a:p>
              <a:p>
                <a:pPr algn="ctr"/>
                <a:r>
                  <a:rPr lang="en-US" sz="1600" dirty="0"/>
                  <a:t>positron</a:t>
                </a:r>
              </a:p>
            </p:txBody>
          </p:sp>
        </mc:Choice>
        <mc:Fallback xmlns="">
          <p:sp>
            <p:nvSpPr>
              <p:cNvPr id="14" name="Text Placeholder 13"/>
              <p:cNvSpPr>
                <a:spLocks noGrp="1" noRot="1" noChangeAspect="1" noMove="1" noResize="1" noEditPoints="1" noAdjustHandles="1" noChangeArrowheads="1" noChangeShapeType="1" noTextEdit="1"/>
              </p:cNvSpPr>
              <p:nvPr>
                <p:ph type="body" sz="quarter" idx="28"/>
              </p:nvPr>
            </p:nvSpPr>
            <p:spPr>
              <a:xfrm>
                <a:off x="4959392" y="3202983"/>
                <a:ext cx="1896645" cy="685800"/>
              </a:xfrm>
              <a:blipFill>
                <a:blip r:embed="rId5"/>
                <a:stretch>
                  <a:fillRect b="-22124"/>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5" name="Text Placeholder 14"/>
              <p:cNvSpPr>
                <a:spLocks noGrp="1"/>
              </p:cNvSpPr>
              <p:nvPr>
                <p:ph type="body" sz="quarter" idx="29"/>
              </p:nvPr>
            </p:nvSpPr>
            <p:spPr>
              <a:xfrm>
                <a:off x="7180932" y="3200400"/>
                <a:ext cx="1828800" cy="685800"/>
              </a:xfrm>
            </p:spPr>
            <p:txBody>
              <a:bodyPr/>
              <a:lstStyle/>
              <a:p>
                <a:pPr/>
                <a14:m>
                  <m:oMathPara xmlns:m="http://schemas.openxmlformats.org/officeDocument/2006/math">
                    <m:oMathParaPr>
                      <m:jc m:val="centerGroup"/>
                    </m:oMathParaPr>
                    <m:oMath xmlns:m="http://schemas.openxmlformats.org/officeDocument/2006/math">
                      <m:sPre>
                        <m:sPrePr>
                          <m:ctrlPr>
                            <a:rPr lang="en-US" i="1" smtClean="0">
                              <a:latin typeface="Cambria Math" panose="02040503050406030204" pitchFamily="18" charset="0"/>
                            </a:rPr>
                          </m:ctrlPr>
                        </m:sPrePr>
                        <m:sub>
                          <m:r>
                            <a:rPr lang="en-US" b="0" i="1" smtClean="0">
                              <a:latin typeface="Cambria Math" panose="02040503050406030204" pitchFamily="18" charset="0"/>
                            </a:rPr>
                            <m:t>2</m:t>
                          </m:r>
                        </m:sub>
                        <m:sup>
                          <m:r>
                            <a:rPr lang="en-US" b="0" i="1" smtClean="0">
                              <a:latin typeface="Cambria Math" panose="02040503050406030204" pitchFamily="18" charset="0"/>
                            </a:rPr>
                            <m:t>4</m:t>
                          </m:r>
                        </m:sup>
                        <m:e>
                          <m:r>
                            <a:rPr lang="en-US" i="1" smtClean="0">
                              <a:latin typeface="Cambria Math" panose="02040503050406030204" pitchFamily="18" charset="0"/>
                              <a:ea typeface="Cambria Math" panose="02040503050406030204" pitchFamily="18" charset="0"/>
                            </a:rPr>
                            <m:t>𝛼</m:t>
                          </m:r>
                          <m:r>
                            <a:rPr lang="en-US" b="0" i="1" smtClean="0">
                              <a:latin typeface="Cambria Math" panose="02040503050406030204" pitchFamily="18" charset="0"/>
                              <a:ea typeface="Cambria Math" panose="02040503050406030204" pitchFamily="18" charset="0"/>
                            </a:rPr>
                            <m:t> </m:t>
                          </m:r>
                          <m:r>
                            <m:rPr>
                              <m:sty m:val="p"/>
                            </m:rPr>
                            <a:rPr lang="en-US" b="0" i="0" smtClean="0">
                              <a:latin typeface="Cambria Math" panose="02040503050406030204" pitchFamily="18" charset="0"/>
                              <a:ea typeface="Cambria Math" panose="02040503050406030204" pitchFamily="18" charset="0"/>
                            </a:rPr>
                            <m:t>or</m:t>
                          </m:r>
                          <m:r>
                            <a:rPr lang="en-US" b="0" i="1" smtClean="0">
                              <a:latin typeface="Cambria Math" panose="02040503050406030204" pitchFamily="18" charset="0"/>
                              <a:ea typeface="Cambria Math" panose="02040503050406030204" pitchFamily="18" charset="0"/>
                            </a:rPr>
                            <m:t> </m:t>
                          </m:r>
                          <m:sPre>
                            <m:sPrePr>
                              <m:ctrlPr>
                                <a:rPr lang="en-US" b="0" i="1" smtClean="0">
                                  <a:latin typeface="Cambria Math" panose="02040503050406030204" pitchFamily="18" charset="0"/>
                                  <a:ea typeface="Cambria Math" panose="02040503050406030204" pitchFamily="18" charset="0"/>
                                </a:rPr>
                              </m:ctrlPr>
                            </m:sPrePr>
                            <m:sub>
                              <m:r>
                                <a:rPr lang="en-US" b="0" i="1" smtClean="0">
                                  <a:latin typeface="Cambria Math" panose="02040503050406030204" pitchFamily="18" charset="0"/>
                                  <a:ea typeface="Cambria Math" panose="02040503050406030204" pitchFamily="18" charset="0"/>
                                </a:rPr>
                                <m:t>2</m:t>
                              </m:r>
                            </m:sub>
                            <m:sup>
                              <m:r>
                                <a:rPr lang="en-US" b="0" i="1" smtClean="0">
                                  <a:latin typeface="Cambria Math" panose="02040503050406030204" pitchFamily="18" charset="0"/>
                                </a:rPr>
                                <m:t>4</m:t>
                              </m:r>
                            </m:sup>
                            <m:e>
                              <m:r>
                                <m:rPr>
                                  <m:sty m:val="p"/>
                                </m:rPr>
                                <a:rPr lang="en-US" b="0" i="0" smtClean="0">
                                  <a:latin typeface="Cambria Math" panose="02040503050406030204" pitchFamily="18" charset="0"/>
                                </a:rPr>
                                <m:t>He</m:t>
                              </m:r>
                            </m:e>
                          </m:sPre>
                        </m:e>
                      </m:sPre>
                    </m:oMath>
                  </m:oMathPara>
                </a14:m>
                <a:endParaRPr lang="en-US" dirty="0"/>
              </a:p>
              <a:p>
                <a:pPr algn="ctr"/>
                <a14:m>
                  <m:oMath xmlns:m="http://schemas.openxmlformats.org/officeDocument/2006/math">
                    <m:r>
                      <m:rPr>
                        <m:sty m:val="p"/>
                      </m:rPr>
                      <a:rPr lang="en-US" sz="1600" i="0" smtClean="0">
                        <a:latin typeface="Cambria Math" panose="02040503050406030204" pitchFamily="18" charset="0"/>
                        <a:ea typeface="Cambria Math" panose="02040503050406030204" pitchFamily="18" charset="0"/>
                      </a:rPr>
                      <m:t>α</m:t>
                    </m:r>
                    <m:r>
                      <a:rPr lang="en-US" sz="1600" b="0" i="1" smtClean="0">
                        <a:latin typeface="Cambria Math" panose="02040503050406030204" pitchFamily="18" charset="0"/>
                        <a:ea typeface="Cambria Math" panose="02040503050406030204" pitchFamily="18" charset="0"/>
                      </a:rPr>
                      <m:t> </m:t>
                    </m:r>
                  </m:oMath>
                </a14:m>
                <a:r>
                  <a:rPr lang="en-US" sz="1600" dirty="0"/>
                  <a:t>particle</a:t>
                </a:r>
              </a:p>
            </p:txBody>
          </p:sp>
        </mc:Choice>
        <mc:Fallback xmlns="">
          <p:sp>
            <p:nvSpPr>
              <p:cNvPr id="15" name="Text Placeholder 14"/>
              <p:cNvSpPr>
                <a:spLocks noGrp="1" noRot="1" noChangeAspect="1" noMove="1" noResize="1" noEditPoints="1" noAdjustHandles="1" noChangeArrowheads="1" noChangeShapeType="1" noTextEdit="1"/>
              </p:cNvSpPr>
              <p:nvPr>
                <p:ph type="body" sz="quarter" idx="29"/>
              </p:nvPr>
            </p:nvSpPr>
            <p:spPr>
              <a:xfrm>
                <a:off x="7180932" y="3200400"/>
                <a:ext cx="1828800" cy="685800"/>
              </a:xfrm>
              <a:blipFill>
                <a:blip r:embed="rId6"/>
                <a:stretch>
                  <a:fillRect b="-21239"/>
                </a:stretch>
              </a:blipFill>
            </p:spPr>
            <p:txBody>
              <a:bodyPr/>
              <a:lstStyle/>
              <a:p>
                <a:r>
                  <a:rPr lang="en-US">
                    <a:noFill/>
                  </a:rPr>
                  <a:t> </a:t>
                </a:r>
              </a:p>
            </p:txBody>
          </p:sp>
        </mc:Fallback>
      </mc:AlternateContent>
      <p:sp>
        <p:nvSpPr>
          <p:cNvPr id="10" name="Text Placeholder 9"/>
          <p:cNvSpPr>
            <a:spLocks noGrp="1"/>
          </p:cNvSpPr>
          <p:nvPr>
            <p:ph type="body" sz="quarter" idx="24"/>
          </p:nvPr>
        </p:nvSpPr>
        <p:spPr>
          <a:xfrm>
            <a:off x="0" y="4419600"/>
            <a:ext cx="9118544" cy="1447800"/>
          </a:xfrm>
        </p:spPr>
        <p:txBody>
          <a:bodyPr/>
          <a:lstStyle/>
          <a:p>
            <a:pPr>
              <a:spcBef>
                <a:spcPts val="0"/>
              </a:spcBef>
              <a:spcAft>
                <a:spcPts val="3300"/>
              </a:spcAft>
            </a:pPr>
            <a:r>
              <a:rPr lang="en-US" dirty="0"/>
              <a:t>The superscript denotes the mass number.</a:t>
            </a:r>
          </a:p>
          <a:p>
            <a:pPr>
              <a:spcBef>
                <a:spcPts val="0"/>
              </a:spcBef>
              <a:spcAft>
                <a:spcPts val="2800"/>
              </a:spcAft>
            </a:pPr>
            <a:r>
              <a:rPr lang="en-US" dirty="0"/>
              <a:t>The subscript is the atomic number.</a:t>
            </a:r>
          </a:p>
        </p:txBody>
      </p:sp>
    </p:spTree>
    <p:extLst>
      <p:ext uri="{BB962C8B-B14F-4D97-AF65-F5344CB8AC3E}">
        <p14:creationId xmlns:p14="http://schemas.microsoft.com/office/powerpoint/2010/main" val="380588226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0"/>
            <a:ext cx="8610600" cy="495300"/>
          </a:xfrm>
        </p:spPr>
        <p:txBody>
          <a:bodyPr/>
          <a:lstStyle/>
          <a:p>
            <a:r>
              <a:rPr lang="en-US" dirty="0">
                <a:solidFill>
                  <a:schemeClr val="bg1">
                    <a:lumMod val="95000"/>
                  </a:schemeClr>
                </a:solidFill>
              </a:rPr>
              <a:t>20.4</a:t>
            </a:r>
            <a:r>
              <a:rPr lang="en-US" dirty="0"/>
              <a:t>	</a:t>
            </a:r>
            <a:r>
              <a:rPr lang="en-US" dirty="0">
                <a:solidFill>
                  <a:srgbClr val="CE171F"/>
                </a:solidFill>
                <a:latin typeface="Calibri"/>
              </a:rPr>
              <a:t>Nuclear Transmutation (3) </a:t>
            </a:r>
            <a:endParaRPr lang="en-US" dirty="0">
              <a:solidFill>
                <a:srgbClr val="CE171F"/>
              </a:solidFill>
            </a:endParaRPr>
          </a:p>
        </p:txBody>
      </p:sp>
      <p:sp>
        <p:nvSpPr>
          <p:cNvPr id="19" name="Text Placeholder 18"/>
          <p:cNvSpPr>
            <a:spLocks noGrp="1"/>
          </p:cNvSpPr>
          <p:nvPr>
            <p:ph type="body" sz="quarter" idx="22"/>
          </p:nvPr>
        </p:nvSpPr>
        <p:spPr>
          <a:xfrm>
            <a:off x="-11349" y="1132165"/>
            <a:ext cx="9144000" cy="457200"/>
          </a:xfrm>
        </p:spPr>
        <p:txBody>
          <a:bodyPr/>
          <a:lstStyle/>
          <a:p>
            <a:r>
              <a:rPr lang="en-US" dirty="0">
                <a:latin typeface="Calibri"/>
              </a:rPr>
              <a:t>Nuclear Transmutation</a:t>
            </a:r>
          </a:p>
        </p:txBody>
      </p:sp>
      <p:sp>
        <p:nvSpPr>
          <p:cNvPr id="20" name="Text Placeholder 19"/>
          <p:cNvSpPr>
            <a:spLocks noGrp="1"/>
          </p:cNvSpPr>
          <p:nvPr>
            <p:ph type="body" sz="quarter" idx="23"/>
          </p:nvPr>
        </p:nvSpPr>
        <p:spPr>
          <a:xfrm>
            <a:off x="5443" y="1752600"/>
            <a:ext cx="9138557" cy="2677886"/>
          </a:xfrm>
        </p:spPr>
        <p:txBody>
          <a:bodyPr/>
          <a:lstStyle/>
          <a:p>
            <a:pPr>
              <a:spcBef>
                <a:spcPts val="0"/>
              </a:spcBef>
              <a:spcAft>
                <a:spcPts val="3300"/>
              </a:spcAft>
            </a:pPr>
            <a:r>
              <a:rPr lang="en-US" dirty="0"/>
              <a:t>Particle accelerators made it possible to synthesize the </a:t>
            </a:r>
            <a:r>
              <a:rPr lang="en-US" b="1" i="1" dirty="0"/>
              <a:t>transuranium elements, </a:t>
            </a:r>
            <a:r>
              <a:rPr lang="en-US" dirty="0"/>
              <a:t>elements with atomic numbers greater than 92.</a:t>
            </a:r>
          </a:p>
          <a:p>
            <a:pPr>
              <a:spcBef>
                <a:spcPts val="0"/>
              </a:spcBef>
              <a:spcAft>
                <a:spcPts val="2800"/>
              </a:spcAft>
            </a:pPr>
            <a:r>
              <a:rPr lang="en-US" dirty="0"/>
              <a:t>Neptunium (</a:t>
            </a:r>
            <a:r>
              <a:rPr lang="en-US" i="1" dirty="0"/>
              <a:t>Z </a:t>
            </a:r>
            <a:r>
              <a:rPr lang="en-US" dirty="0"/>
              <a:t>= 93) was first prepared in 1940. Since then, 24 other transuranium elements have been synthesized.</a:t>
            </a:r>
          </a:p>
        </p:txBody>
      </p:sp>
    </p:spTree>
    <p:extLst>
      <p:ext uri="{BB962C8B-B14F-4D97-AF65-F5344CB8AC3E}">
        <p14:creationId xmlns:p14="http://schemas.microsoft.com/office/powerpoint/2010/main" val="391432667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28600" y="0"/>
            <a:ext cx="8915400" cy="495300"/>
          </a:xfrm>
        </p:spPr>
        <p:txBody>
          <a:bodyPr/>
          <a:lstStyle/>
          <a:p>
            <a:r>
              <a:rPr lang="en-US" dirty="0">
                <a:solidFill>
                  <a:schemeClr val="bg1"/>
                </a:solidFill>
              </a:rPr>
              <a:t>20.4</a:t>
            </a:r>
            <a:r>
              <a:rPr lang="en-US" dirty="0"/>
              <a:t>	</a:t>
            </a:r>
            <a:r>
              <a:rPr lang="en-US" dirty="0">
                <a:solidFill>
                  <a:srgbClr val="CE171F"/>
                </a:solidFill>
                <a:latin typeface="Calibri"/>
              </a:rPr>
              <a:t>Nuclear Transmutation (4)</a:t>
            </a:r>
            <a:endParaRPr lang="en-US" dirty="0">
              <a:solidFill>
                <a:srgbClr val="CE171F"/>
              </a:solidFill>
            </a:endParaRPr>
          </a:p>
        </p:txBody>
      </p:sp>
      <p:sp>
        <p:nvSpPr>
          <p:cNvPr id="20" name="Text Placeholder 19"/>
          <p:cNvSpPr>
            <a:spLocks noGrp="1"/>
          </p:cNvSpPr>
          <p:nvPr>
            <p:ph type="body" sz="quarter" idx="22"/>
          </p:nvPr>
        </p:nvSpPr>
        <p:spPr>
          <a:xfrm>
            <a:off x="-11349" y="1132165"/>
            <a:ext cx="3581400" cy="457200"/>
          </a:xfrm>
        </p:spPr>
        <p:txBody>
          <a:bodyPr/>
          <a:lstStyle/>
          <a:p>
            <a:r>
              <a:rPr lang="en-US" dirty="0">
                <a:latin typeface="Calibri"/>
              </a:rPr>
              <a:t>Nuclear Transmutation</a:t>
            </a:r>
          </a:p>
        </p:txBody>
      </p:sp>
      <p:sp>
        <p:nvSpPr>
          <p:cNvPr id="21" name="Text Placeholder 20"/>
          <p:cNvSpPr>
            <a:spLocks noGrp="1"/>
          </p:cNvSpPr>
          <p:nvPr>
            <p:ph type="body" sz="quarter" idx="23"/>
          </p:nvPr>
        </p:nvSpPr>
        <p:spPr>
          <a:xfrm>
            <a:off x="381000" y="2971799"/>
            <a:ext cx="2819400" cy="1600201"/>
          </a:xfrm>
        </p:spPr>
        <p:txBody>
          <a:bodyPr/>
          <a:lstStyle/>
          <a:p>
            <a:pPr>
              <a:spcBef>
                <a:spcPts val="0"/>
              </a:spcBef>
            </a:pPr>
            <a:r>
              <a:rPr lang="en-US" dirty="0"/>
              <a:t>All isotopes of these elements are radioactive. </a:t>
            </a:r>
          </a:p>
        </p:txBody>
      </p:sp>
      <p:pic>
        <p:nvPicPr>
          <p:cNvPr id="4" name="Picture 3">
            <a:extLst>
              <a:ext uri="{FF2B5EF4-FFF2-40B4-BE49-F238E27FC236}">
                <a16:creationId xmlns:a16="http://schemas.microsoft.com/office/drawing/2014/main" id="{F2CC1198-21E4-405F-9415-51529DC3FAF9}"/>
              </a:ext>
            </a:extLst>
          </p:cNvPr>
          <p:cNvPicPr>
            <a:picLocks noChangeAspect="1"/>
          </p:cNvPicPr>
          <p:nvPr/>
        </p:nvPicPr>
        <p:blipFill>
          <a:blip r:embed="rId3"/>
          <a:stretch>
            <a:fillRect/>
          </a:stretch>
        </p:blipFill>
        <p:spPr>
          <a:xfrm>
            <a:off x="3810000" y="1007391"/>
            <a:ext cx="4582632" cy="5529016"/>
          </a:xfrm>
          <a:prstGeom prst="rect">
            <a:avLst/>
          </a:prstGeom>
        </p:spPr>
      </p:pic>
    </p:spTree>
    <p:extLst>
      <p:ext uri="{BB962C8B-B14F-4D97-AF65-F5344CB8AC3E}">
        <p14:creationId xmlns:p14="http://schemas.microsoft.com/office/powerpoint/2010/main" val="330882629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28600" y="0"/>
            <a:ext cx="8534400" cy="495300"/>
          </a:xfrm>
        </p:spPr>
        <p:txBody>
          <a:bodyPr/>
          <a:lstStyle/>
          <a:p>
            <a:r>
              <a:rPr lang="en-US" dirty="0">
                <a:solidFill>
                  <a:schemeClr val="bg1">
                    <a:lumMod val="95000"/>
                  </a:schemeClr>
                </a:solidFill>
              </a:rPr>
              <a:t>20.4</a:t>
            </a:r>
            <a:r>
              <a:rPr lang="en-US" dirty="0"/>
              <a:t>	</a:t>
            </a:r>
            <a:r>
              <a:rPr lang="en-US" dirty="0">
                <a:solidFill>
                  <a:srgbClr val="CE171F"/>
                </a:solidFill>
                <a:latin typeface="Calibri"/>
              </a:rPr>
              <a:t>Nuclear Transmutation (5)</a:t>
            </a:r>
            <a:endParaRPr lang="en-US" dirty="0">
              <a:solidFill>
                <a:srgbClr val="CE171F"/>
              </a:solidFill>
            </a:endParaRPr>
          </a:p>
        </p:txBody>
      </p:sp>
      <p:sp>
        <p:nvSpPr>
          <p:cNvPr id="20" name="Text Placeholder 19"/>
          <p:cNvSpPr>
            <a:spLocks noGrp="1"/>
          </p:cNvSpPr>
          <p:nvPr>
            <p:ph type="body" sz="quarter" idx="22"/>
          </p:nvPr>
        </p:nvSpPr>
        <p:spPr>
          <a:xfrm>
            <a:off x="-14206" y="1145649"/>
            <a:ext cx="5576806" cy="557887"/>
          </a:xfrm>
        </p:spPr>
        <p:txBody>
          <a:bodyPr/>
          <a:lstStyle/>
          <a:p>
            <a:r>
              <a:rPr lang="en-US" dirty="0">
                <a:latin typeface="Calibri"/>
              </a:rPr>
              <a:t>Nuclear Transmutation</a:t>
            </a:r>
          </a:p>
        </p:txBody>
      </p:sp>
      <mc:AlternateContent xmlns:mc="http://schemas.openxmlformats.org/markup-compatibility/2006" xmlns:a14="http://schemas.microsoft.com/office/drawing/2010/main">
        <mc:Choice Requires="a14">
          <p:sp>
            <p:nvSpPr>
              <p:cNvPr id="21" name="Text Placeholder 20"/>
              <p:cNvSpPr>
                <a:spLocks noGrp="1"/>
              </p:cNvSpPr>
              <p:nvPr>
                <p:ph type="body" sz="quarter" idx="23"/>
              </p:nvPr>
            </p:nvSpPr>
            <p:spPr>
              <a:xfrm>
                <a:off x="0" y="1676400"/>
                <a:ext cx="9136250" cy="3294450"/>
              </a:xfrm>
            </p:spPr>
            <p:txBody>
              <a:bodyPr/>
              <a:lstStyle/>
              <a:p>
                <a:pPr>
                  <a:spcBef>
                    <a:spcPts val="0"/>
                  </a:spcBef>
                  <a:spcAft>
                    <a:spcPts val="3300"/>
                  </a:spcAft>
                </a:pPr>
                <a:r>
                  <a:rPr lang="en-US" dirty="0"/>
                  <a:t>Light elements can be made radioactive by bombarding their nuclei with appropriate particles.</a:t>
                </a:r>
              </a:p>
              <a:p>
                <a:pPr>
                  <a:spcBef>
                    <a:spcPts val="0"/>
                  </a:spcBef>
                  <a:spcAft>
                    <a:spcPts val="2800"/>
                  </a:spcAft>
                </a:pPr>
                <a:r>
                  <a:rPr lang="en-US" dirty="0"/>
                  <a:t>Tritium </a:t>
                </a:r>
                <a14:m>
                  <m:oMath xmlns:m="http://schemas.openxmlformats.org/officeDocument/2006/math">
                    <m:d>
                      <m:dPr>
                        <m:ctrlPr>
                          <a:rPr lang="en-US" i="1" dirty="0" smtClean="0">
                            <a:latin typeface="Cambria Math" panose="02040503050406030204" pitchFamily="18" charset="0"/>
                          </a:rPr>
                        </m:ctrlPr>
                      </m:dPr>
                      <m:e>
                        <m:sPre>
                          <m:sPrePr>
                            <m:ctrlPr>
                              <a:rPr lang="en-US" i="1">
                                <a:latin typeface="Cambria Math" panose="02040503050406030204" pitchFamily="18" charset="0"/>
                              </a:rPr>
                            </m:ctrlPr>
                          </m:sPrePr>
                          <m:sub>
                            <m:r>
                              <a:rPr lang="en-US" i="1">
                                <a:latin typeface="Cambria Math"/>
                              </a:rPr>
                              <m:t>1</m:t>
                            </m:r>
                          </m:sub>
                          <m:sup>
                            <m:r>
                              <a:rPr lang="en-US" i="1">
                                <a:latin typeface="Cambria Math"/>
                              </a:rPr>
                              <m:t>3</m:t>
                            </m:r>
                          </m:sup>
                          <m:e>
                            <m:r>
                              <m:rPr>
                                <m:sty m:val="p"/>
                              </m:rPr>
                              <a:rPr lang="en-US">
                                <a:latin typeface="Cambria Math"/>
                              </a:rPr>
                              <m:t>H</m:t>
                            </m:r>
                          </m:e>
                        </m:sPre>
                      </m:e>
                    </m:d>
                  </m:oMath>
                </a14:m>
                <a:r>
                  <a:rPr lang="en-US" dirty="0"/>
                  <a:t> is prepared according to the following bombardment:</a:t>
                </a:r>
              </a:p>
              <a:p>
                <a:pPr marL="1881188" indent="-1881188">
                  <a:spcBef>
                    <a:spcPts val="0"/>
                  </a:spcBef>
                </a:pPr>
                <a14:m>
                  <m:oMathPara xmlns:m="http://schemas.openxmlformats.org/officeDocument/2006/math">
                    <m:oMathParaPr>
                      <m:jc m:val="left"/>
                    </m:oMathParaPr>
                    <m:oMath xmlns:m="http://schemas.openxmlformats.org/officeDocument/2006/math">
                      <m:sPre>
                        <m:sPrePr>
                          <m:ctrlPr>
                            <a:rPr lang="en-US" i="1" smtClean="0">
                              <a:latin typeface="Cambria Math" panose="02040503050406030204" pitchFamily="18" charset="0"/>
                            </a:rPr>
                          </m:ctrlPr>
                        </m:sPrePr>
                        <m:sub>
                          <m:r>
                            <a:rPr lang="en-US" b="0" i="0" smtClean="0">
                              <a:latin typeface="Cambria Math" panose="02040503050406030204" pitchFamily="18" charset="0"/>
                            </a:rPr>
                            <m:t>3</m:t>
                          </m:r>
                        </m:sub>
                        <m:sup>
                          <m:r>
                            <a:rPr lang="en-US" b="0" i="0" smtClean="0">
                              <a:latin typeface="Cambria Math" panose="02040503050406030204" pitchFamily="18" charset="0"/>
                            </a:rPr>
                            <m:t>6</m:t>
                          </m:r>
                        </m:sup>
                        <m:e>
                          <m:r>
                            <m:rPr>
                              <m:sty m:val="p"/>
                            </m:rPr>
                            <a:rPr lang="en-US" b="0" i="0" smtClean="0">
                              <a:latin typeface="Cambria Math" panose="02040503050406030204" pitchFamily="18" charset="0"/>
                            </a:rPr>
                            <m:t>Li</m:t>
                          </m:r>
                          <m:r>
                            <a:rPr lang="en-US" b="0" i="0" smtClean="0">
                              <a:latin typeface="Cambria Math" panose="02040503050406030204" pitchFamily="18" charset="0"/>
                            </a:rPr>
                            <m:t>+</m:t>
                          </m:r>
                          <m:sPre>
                            <m:sPrePr>
                              <m:ctrlPr>
                                <a:rPr lang="en-US" b="0" i="1" smtClean="0">
                                  <a:latin typeface="Cambria Math" panose="02040503050406030204" pitchFamily="18" charset="0"/>
                                </a:rPr>
                              </m:ctrlPr>
                            </m:sPrePr>
                            <m:sub>
                              <m:r>
                                <a:rPr lang="en-US" b="0" i="0" smtClean="0">
                                  <a:latin typeface="Cambria Math" panose="02040503050406030204" pitchFamily="18" charset="0"/>
                                </a:rPr>
                                <m:t>0</m:t>
                              </m:r>
                            </m:sub>
                            <m:sup>
                              <m:r>
                                <a:rPr lang="en-US" b="0" i="0" smtClean="0">
                                  <a:latin typeface="Cambria Math" panose="02040503050406030204" pitchFamily="18" charset="0"/>
                                </a:rPr>
                                <m:t>1</m:t>
                              </m:r>
                            </m:sup>
                            <m:e>
                              <m:r>
                                <m:rPr>
                                  <m:sty m:val="p"/>
                                </m:rPr>
                                <a:rPr lang="en-US" b="0" i="0" smtClean="0">
                                  <a:latin typeface="Cambria Math" panose="02040503050406030204" pitchFamily="18" charset="0"/>
                                </a:rPr>
                                <m:t>n</m:t>
                              </m:r>
                              <m:r>
                                <a:rPr lang="en-US" b="0" i="0" smtClean="0">
                                  <a:latin typeface="Cambria Math" panose="02040503050406030204" pitchFamily="18" charset="0"/>
                                  <a:ea typeface="Cambria Math" panose="02040503050406030204" pitchFamily="18" charset="0"/>
                                </a:rPr>
                                <m:t>→</m:t>
                              </m:r>
                              <m:sPre>
                                <m:sPrePr>
                                  <m:ctrlPr>
                                    <a:rPr lang="en-US" b="0" i="1" smtClean="0">
                                      <a:latin typeface="Cambria Math" panose="02040503050406030204" pitchFamily="18" charset="0"/>
                                      <a:ea typeface="Cambria Math" panose="02040503050406030204" pitchFamily="18" charset="0"/>
                                    </a:rPr>
                                  </m:ctrlPr>
                                </m:sPrePr>
                                <m:sub>
                                  <m:r>
                                    <a:rPr lang="en-US" b="0" i="0" smtClean="0">
                                      <a:latin typeface="Cambria Math" panose="02040503050406030204" pitchFamily="18" charset="0"/>
                                      <a:ea typeface="Cambria Math" panose="02040503050406030204" pitchFamily="18" charset="0"/>
                                    </a:rPr>
                                    <m:t>1</m:t>
                                  </m:r>
                                </m:sub>
                                <m:sup>
                                  <m:r>
                                    <a:rPr lang="en-US" b="0" i="0" smtClean="0">
                                      <a:latin typeface="Cambria Math" panose="02040503050406030204" pitchFamily="18" charset="0"/>
                                    </a:rPr>
                                    <m:t>3</m:t>
                                  </m:r>
                                </m:sup>
                                <m:e>
                                  <m:r>
                                    <m:rPr>
                                      <m:sty m:val="p"/>
                                    </m:rPr>
                                    <a:rPr lang="en-US" b="0" i="0" smtClean="0">
                                      <a:latin typeface="Cambria Math" panose="02040503050406030204" pitchFamily="18" charset="0"/>
                                    </a:rPr>
                                    <m:t>H</m:t>
                                  </m:r>
                                  <m:r>
                                    <a:rPr lang="en-US" b="0" i="0" smtClean="0">
                                      <a:latin typeface="Cambria Math" panose="02040503050406030204" pitchFamily="18" charset="0"/>
                                    </a:rPr>
                                    <m:t>+</m:t>
                                  </m:r>
                                  <m:sPre>
                                    <m:sPrePr>
                                      <m:ctrlPr>
                                        <a:rPr lang="en-US" b="0" i="1" smtClean="0">
                                          <a:latin typeface="Cambria Math" panose="02040503050406030204" pitchFamily="18" charset="0"/>
                                        </a:rPr>
                                      </m:ctrlPr>
                                    </m:sPrePr>
                                    <m:sub>
                                      <m:r>
                                        <a:rPr lang="en-US" b="0" i="0" smtClean="0">
                                          <a:latin typeface="Cambria Math" panose="02040503050406030204" pitchFamily="18" charset="0"/>
                                        </a:rPr>
                                        <m:t>2</m:t>
                                      </m:r>
                                    </m:sub>
                                    <m:sup>
                                      <m:r>
                                        <a:rPr lang="en-US" b="0" i="0" smtClean="0">
                                          <a:latin typeface="Cambria Math" panose="02040503050406030204" pitchFamily="18" charset="0"/>
                                        </a:rPr>
                                        <m:t>4</m:t>
                                      </m:r>
                                    </m:sup>
                                    <m:e>
                                      <m:r>
                                        <a:rPr lang="en-US" i="1" smtClean="0">
                                          <a:latin typeface="Cambria Math" panose="02040503050406030204" pitchFamily="18" charset="0"/>
                                          <a:ea typeface="Cambria Math" panose="02040503050406030204" pitchFamily="18" charset="0"/>
                                        </a:rPr>
                                        <m:t>𝛼</m:t>
                                      </m:r>
                                    </m:e>
                                  </m:sPre>
                                </m:e>
                              </m:sPre>
                            </m:e>
                          </m:sPre>
                        </m:e>
                      </m:sPre>
                    </m:oMath>
                  </m:oMathPara>
                </a14:m>
                <a:endParaRPr lang="en-US" dirty="0"/>
              </a:p>
            </p:txBody>
          </p:sp>
        </mc:Choice>
        <mc:Fallback xmlns="">
          <p:sp>
            <p:nvSpPr>
              <p:cNvPr id="21" name="Text Placeholder 20"/>
              <p:cNvSpPr>
                <a:spLocks noGrp="1" noRot="1" noChangeAspect="1" noMove="1" noResize="1" noEditPoints="1" noAdjustHandles="1" noChangeArrowheads="1" noChangeShapeType="1" noTextEdit="1"/>
              </p:cNvSpPr>
              <p:nvPr>
                <p:ph type="body" sz="quarter" idx="23"/>
              </p:nvPr>
            </p:nvSpPr>
            <p:spPr>
              <a:xfrm>
                <a:off x="0" y="1676400"/>
                <a:ext cx="9136250" cy="3294450"/>
              </a:xfrm>
              <a:blipFill>
                <a:blip r:embed="rId2"/>
                <a:stretch>
                  <a:fillRect l="-1334" t="-1667" r="-6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2" name="Text Placeholder 21"/>
              <p:cNvSpPr>
                <a:spLocks noGrp="1"/>
              </p:cNvSpPr>
              <p:nvPr>
                <p:ph type="body" sz="quarter" idx="24"/>
              </p:nvPr>
            </p:nvSpPr>
            <p:spPr>
              <a:xfrm>
                <a:off x="-5503" y="5181600"/>
                <a:ext cx="9128501" cy="1219200"/>
              </a:xfrm>
            </p:spPr>
            <p:txBody>
              <a:bodyPr/>
              <a:lstStyle/>
              <a:p>
                <a:pPr>
                  <a:spcBef>
                    <a:spcPts val="0"/>
                  </a:spcBef>
                  <a:spcAft>
                    <a:spcPts val="1000"/>
                  </a:spcAft>
                </a:pPr>
                <a:r>
                  <a:rPr lang="en-US" dirty="0"/>
                  <a:t>Tritium decays with the emission of </a:t>
                </a:r>
                <a:r>
                  <a:rPr lang="el-GR" i="1" dirty="0">
                    <a:latin typeface="Cambria Math"/>
                    <a:ea typeface="Cambria Math"/>
                  </a:rPr>
                  <a:t>β</a:t>
                </a:r>
                <a:r>
                  <a:rPr lang="en-US" i="1" dirty="0"/>
                  <a:t> </a:t>
                </a:r>
                <a:r>
                  <a:rPr lang="en-US" dirty="0"/>
                  <a:t>particles:</a:t>
                </a:r>
              </a:p>
              <a:p>
                <a:pPr marL="1423988" defTabSz="960438">
                  <a:spcBef>
                    <a:spcPts val="0"/>
                  </a:spcBef>
                  <a:tabLst>
                    <a:tab pos="4924425" algn="l"/>
                  </a:tabLst>
                </a:pPr>
                <a14:m>
                  <m:oMath xmlns:m="http://schemas.openxmlformats.org/officeDocument/2006/math">
                    <m:sPre>
                      <m:sPrePr>
                        <m:ctrlPr>
                          <a:rPr lang="en-US" i="1" smtClean="0">
                            <a:latin typeface="Cambria Math" panose="02040503050406030204" pitchFamily="18" charset="0"/>
                          </a:rPr>
                        </m:ctrlPr>
                      </m:sPrePr>
                      <m:sub>
                        <m:r>
                          <a:rPr lang="en-US" b="0" i="0" smtClean="0">
                            <a:latin typeface="Cambria Math" panose="02040503050406030204" pitchFamily="18" charset="0"/>
                          </a:rPr>
                          <m:t>1</m:t>
                        </m:r>
                      </m:sub>
                      <m:sup>
                        <m:r>
                          <a:rPr lang="en-US" b="0" i="0" smtClean="0">
                            <a:latin typeface="Cambria Math" panose="02040503050406030204" pitchFamily="18" charset="0"/>
                          </a:rPr>
                          <m:t>3</m:t>
                        </m:r>
                      </m:sup>
                      <m:e>
                        <m:r>
                          <m:rPr>
                            <m:sty m:val="p"/>
                          </m:rPr>
                          <a:rPr lang="en-US" b="0" i="0" smtClean="0">
                            <a:latin typeface="Cambria Math" panose="02040503050406030204" pitchFamily="18" charset="0"/>
                          </a:rPr>
                          <m:t>H</m:t>
                        </m:r>
                        <m:r>
                          <a:rPr lang="en-US" b="0" i="0" smtClean="0">
                            <a:latin typeface="Cambria Math" panose="02040503050406030204" pitchFamily="18" charset="0"/>
                            <a:ea typeface="Cambria Math" panose="02040503050406030204" pitchFamily="18" charset="0"/>
                          </a:rPr>
                          <m:t>→</m:t>
                        </m:r>
                        <m:sPre>
                          <m:sPrePr>
                            <m:ctrlPr>
                              <a:rPr lang="en-US" b="0" i="1" smtClean="0">
                                <a:latin typeface="Cambria Math" panose="02040503050406030204" pitchFamily="18" charset="0"/>
                                <a:ea typeface="Cambria Math" panose="02040503050406030204" pitchFamily="18" charset="0"/>
                              </a:rPr>
                            </m:ctrlPr>
                          </m:sPrePr>
                          <m:sub>
                            <m:r>
                              <a:rPr lang="en-US" b="0" i="0" smtClean="0">
                                <a:latin typeface="Cambria Math" panose="02040503050406030204" pitchFamily="18" charset="0"/>
                                <a:ea typeface="Cambria Math" panose="02040503050406030204" pitchFamily="18" charset="0"/>
                              </a:rPr>
                              <m:t>2</m:t>
                            </m:r>
                          </m:sub>
                          <m:sup>
                            <m:r>
                              <a:rPr lang="en-US" b="0" i="0" smtClean="0">
                                <a:latin typeface="Cambria Math" panose="02040503050406030204" pitchFamily="18" charset="0"/>
                              </a:rPr>
                              <m:t>3</m:t>
                            </m:r>
                          </m:sup>
                          <m:e>
                            <m:r>
                              <m:rPr>
                                <m:sty m:val="p"/>
                              </m:rPr>
                              <a:rPr lang="en-US" b="0" i="0" smtClean="0">
                                <a:latin typeface="Cambria Math" panose="02040503050406030204" pitchFamily="18" charset="0"/>
                              </a:rPr>
                              <m:t>He</m:t>
                            </m:r>
                            <m:r>
                              <a:rPr lang="en-US" b="0" i="0" smtClean="0">
                                <a:latin typeface="Cambria Math" panose="02040503050406030204" pitchFamily="18" charset="0"/>
                                <a:ea typeface="Cambria Math" panose="02040503050406030204" pitchFamily="18" charset="0"/>
                              </a:rPr>
                              <m:t>+</m:t>
                            </m:r>
                            <m:sPre>
                              <m:sPrePr>
                                <m:ctrlPr>
                                  <a:rPr lang="en-US" b="0" i="1" smtClean="0">
                                    <a:latin typeface="Cambria Math" panose="02040503050406030204" pitchFamily="18" charset="0"/>
                                    <a:ea typeface="Cambria Math" panose="02040503050406030204" pitchFamily="18" charset="0"/>
                                  </a:rPr>
                                </m:ctrlPr>
                              </m:sPrePr>
                              <m:sub>
                                <m:r>
                                  <a:rPr lang="en-US" b="0" i="0" smtClean="0">
                                    <a:latin typeface="Cambria Math" panose="02040503050406030204" pitchFamily="18" charset="0"/>
                                    <a:ea typeface="Cambria Math" panose="02040503050406030204" pitchFamily="18" charset="0"/>
                                  </a:rPr>
                                  <m:t>−1</m:t>
                                </m:r>
                              </m:sub>
                              <m:sup>
                                <m:r>
                                  <a:rPr lang="en-US" b="0" i="0" smtClean="0">
                                    <a:latin typeface="Cambria Math" panose="02040503050406030204" pitchFamily="18" charset="0"/>
                                  </a:rPr>
                                  <m:t>0</m:t>
                                </m:r>
                              </m:sup>
                              <m:e>
                                <m:r>
                                  <a:rPr lang="en-US" b="0" i="1" smtClean="0">
                                    <a:latin typeface="Cambria Math" panose="02040503050406030204" pitchFamily="18" charset="0"/>
                                    <a:ea typeface="Cambria Math" panose="02040503050406030204" pitchFamily="18" charset="0"/>
                                  </a:rPr>
                                  <m:t>𝛽</m:t>
                                </m:r>
                              </m:e>
                            </m:sPre>
                          </m:e>
                        </m:sPre>
                      </m:e>
                    </m:sPre>
                  </m:oMath>
                </a14:m>
                <a:r>
                  <a:rPr lang="en-US" dirty="0"/>
                  <a:t>	</a:t>
                </a:r>
                <a14:m>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𝑡</m:t>
                        </m:r>
                      </m:e>
                      <m:sub>
                        <m:f>
                          <m:fPr>
                            <m:type m:val="skw"/>
                            <m:ctrlPr>
                              <a:rPr lang="en-US" i="1" smtClean="0">
                                <a:latin typeface="Cambria Math" panose="02040503050406030204" pitchFamily="18" charset="0"/>
                              </a:rPr>
                            </m:ctrlPr>
                          </m:fPr>
                          <m:num>
                            <m:r>
                              <a:rPr lang="en-US" b="0" i="1" smtClean="0">
                                <a:latin typeface="Cambria Math" panose="02040503050406030204" pitchFamily="18" charset="0"/>
                              </a:rPr>
                              <m:t>1</m:t>
                            </m:r>
                          </m:num>
                          <m:den>
                            <m:r>
                              <a:rPr lang="en-US" b="0" i="1" smtClean="0">
                                <a:latin typeface="Cambria Math" panose="02040503050406030204" pitchFamily="18" charset="0"/>
                              </a:rPr>
                              <m:t>2</m:t>
                            </m:r>
                          </m:den>
                        </m:f>
                      </m:sub>
                    </m:sSub>
                    <m:r>
                      <a:rPr lang="en-US" b="0" i="1" smtClean="0">
                        <a:latin typeface="Cambria Math" panose="02040503050406030204" pitchFamily="18" charset="0"/>
                      </a:rPr>
                      <m:t>=12.5 </m:t>
                    </m:r>
                    <m:r>
                      <m:rPr>
                        <m:sty m:val="p"/>
                      </m:rPr>
                      <a:rPr lang="en-US" b="0" i="0" smtClean="0">
                        <a:latin typeface="Cambria Math" panose="02040503050406030204" pitchFamily="18" charset="0"/>
                      </a:rPr>
                      <m:t>yr</m:t>
                    </m:r>
                  </m:oMath>
                </a14:m>
                <a:endParaRPr lang="en-US" dirty="0"/>
              </a:p>
            </p:txBody>
          </p:sp>
        </mc:Choice>
        <mc:Fallback xmlns="">
          <p:sp>
            <p:nvSpPr>
              <p:cNvPr id="22" name="Text Placeholder 21"/>
              <p:cNvSpPr>
                <a:spLocks noGrp="1" noRot="1" noChangeAspect="1" noMove="1" noResize="1" noEditPoints="1" noAdjustHandles="1" noChangeArrowheads="1" noChangeShapeType="1" noTextEdit="1"/>
              </p:cNvSpPr>
              <p:nvPr>
                <p:ph type="body" sz="quarter" idx="24"/>
              </p:nvPr>
            </p:nvSpPr>
            <p:spPr>
              <a:xfrm>
                <a:off x="-5503" y="5181600"/>
                <a:ext cx="9128501" cy="1219200"/>
              </a:xfrm>
              <a:blipFill>
                <a:blip r:embed="rId3"/>
                <a:stretch>
                  <a:fillRect l="-1335" t="-6000"/>
                </a:stretch>
              </a:blipFill>
            </p:spPr>
            <p:txBody>
              <a:bodyPr/>
              <a:lstStyle/>
              <a:p>
                <a:r>
                  <a:rPr lang="en-US">
                    <a:noFill/>
                  </a:rPr>
                  <a:t> </a:t>
                </a:r>
              </a:p>
            </p:txBody>
          </p:sp>
        </mc:Fallback>
      </mc:AlternateContent>
    </p:spTree>
    <p:extLst>
      <p:ext uri="{BB962C8B-B14F-4D97-AF65-F5344CB8AC3E}">
        <p14:creationId xmlns:p14="http://schemas.microsoft.com/office/powerpoint/2010/main" val="249750133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22"/>
          <p:cNvSpPr>
            <a:spLocks noGrp="1"/>
          </p:cNvSpPr>
          <p:nvPr>
            <p:ph type="title"/>
          </p:nvPr>
        </p:nvSpPr>
        <p:spPr>
          <a:xfrm>
            <a:off x="228600" y="0"/>
            <a:ext cx="8610600" cy="495300"/>
          </a:xfrm>
        </p:spPr>
        <p:txBody>
          <a:bodyPr/>
          <a:lstStyle/>
          <a:p>
            <a:r>
              <a:rPr lang="en-US" dirty="0">
                <a:solidFill>
                  <a:schemeClr val="bg1">
                    <a:lumMod val="95000"/>
                  </a:schemeClr>
                </a:solidFill>
              </a:rPr>
              <a:t>20.4</a:t>
            </a:r>
            <a:r>
              <a:rPr lang="en-US" dirty="0"/>
              <a:t>	</a:t>
            </a:r>
            <a:r>
              <a:rPr lang="en-US" dirty="0">
                <a:solidFill>
                  <a:srgbClr val="CE171F"/>
                </a:solidFill>
                <a:latin typeface="Calibri"/>
              </a:rPr>
              <a:t>Nuclear Transmutation (6)</a:t>
            </a:r>
            <a:endParaRPr lang="en-US" dirty="0">
              <a:solidFill>
                <a:srgbClr val="CE171F"/>
              </a:solidFill>
            </a:endParaRPr>
          </a:p>
        </p:txBody>
      </p:sp>
      <p:sp>
        <p:nvSpPr>
          <p:cNvPr id="27" name="Text Placeholder 26"/>
          <p:cNvSpPr>
            <a:spLocks noGrp="1"/>
          </p:cNvSpPr>
          <p:nvPr>
            <p:ph type="body" sz="quarter" idx="22"/>
          </p:nvPr>
        </p:nvSpPr>
        <p:spPr>
          <a:xfrm>
            <a:off x="-14205" y="1145649"/>
            <a:ext cx="7024606" cy="457200"/>
          </a:xfrm>
        </p:spPr>
        <p:txBody>
          <a:bodyPr/>
          <a:lstStyle/>
          <a:p>
            <a:r>
              <a:rPr lang="en-US" dirty="0">
                <a:latin typeface="Calibri"/>
              </a:rPr>
              <a:t>Nuclear Transmutation</a:t>
            </a:r>
          </a:p>
        </p:txBody>
      </p:sp>
      <mc:AlternateContent xmlns:mc="http://schemas.openxmlformats.org/markup-compatibility/2006" xmlns:a14="http://schemas.microsoft.com/office/drawing/2010/main">
        <mc:Choice Requires="a14">
          <p:sp>
            <p:nvSpPr>
              <p:cNvPr id="28" name="Text Placeholder 27"/>
              <p:cNvSpPr>
                <a:spLocks noGrp="1"/>
              </p:cNvSpPr>
              <p:nvPr>
                <p:ph type="body" sz="quarter" idx="23"/>
              </p:nvPr>
            </p:nvSpPr>
            <p:spPr>
              <a:xfrm>
                <a:off x="-1" y="1752600"/>
                <a:ext cx="8977313" cy="2667000"/>
              </a:xfrm>
            </p:spPr>
            <p:txBody>
              <a:bodyPr/>
              <a:lstStyle/>
              <a:p>
                <a:pPr>
                  <a:spcBef>
                    <a:spcPts val="0"/>
                  </a:spcBef>
                  <a:spcAft>
                    <a:spcPts val="4500"/>
                  </a:spcAft>
                </a:pPr>
                <a:r>
                  <a:rPr lang="en-US" dirty="0"/>
                  <a:t>Positively charged must have considerable kinetic energy to overcome the electrostatic repulsion between themselves and the target nuclei.</a:t>
                </a:r>
              </a:p>
              <a:p>
                <a:pPr marL="2338388" indent="-2338388">
                  <a:spcBef>
                    <a:spcPts val="0"/>
                  </a:spcBef>
                </a:pPr>
                <a14:m>
                  <m:oMathPara xmlns:m="http://schemas.openxmlformats.org/officeDocument/2006/math">
                    <m:oMathParaPr>
                      <m:jc m:val="left"/>
                    </m:oMathParaPr>
                    <m:oMath xmlns:m="http://schemas.openxmlformats.org/officeDocument/2006/math">
                      <m:sPre>
                        <m:sPrePr>
                          <m:ctrlPr>
                            <a:rPr lang="en-US" i="1" smtClean="0">
                              <a:latin typeface="Cambria Math" panose="02040503050406030204" pitchFamily="18" charset="0"/>
                            </a:rPr>
                          </m:ctrlPr>
                        </m:sPrePr>
                        <m:sub>
                          <m:r>
                            <a:rPr lang="en-US" b="0" i="0" smtClean="0">
                              <a:latin typeface="Cambria Math" panose="02040503050406030204" pitchFamily="18" charset="0"/>
                            </a:rPr>
                            <m:t>13</m:t>
                          </m:r>
                        </m:sub>
                        <m:sup>
                          <m:r>
                            <a:rPr lang="en-US" b="0" i="0" smtClean="0">
                              <a:latin typeface="Cambria Math" panose="02040503050406030204" pitchFamily="18" charset="0"/>
                            </a:rPr>
                            <m:t>27</m:t>
                          </m:r>
                        </m:sup>
                        <m:e>
                          <m:r>
                            <m:rPr>
                              <m:sty m:val="p"/>
                            </m:rPr>
                            <a:rPr lang="en-US" b="0" i="0" smtClean="0">
                              <a:latin typeface="Cambria Math" panose="02040503050406030204" pitchFamily="18" charset="0"/>
                            </a:rPr>
                            <m:t>Al</m:t>
                          </m:r>
                        </m:e>
                      </m:sPre>
                      <m:r>
                        <a:rPr lang="en-US" b="0" i="0" smtClean="0">
                          <a:latin typeface="Cambria Math" panose="02040503050406030204" pitchFamily="18" charset="0"/>
                        </a:rPr>
                        <m:t>+</m:t>
                      </m:r>
                      <m:sPre>
                        <m:sPrePr>
                          <m:ctrlPr>
                            <a:rPr lang="en-US" b="0" i="1" smtClean="0">
                              <a:latin typeface="Cambria Math" panose="02040503050406030204" pitchFamily="18" charset="0"/>
                            </a:rPr>
                          </m:ctrlPr>
                        </m:sPrePr>
                        <m:sub>
                          <m:r>
                            <a:rPr lang="en-US" b="0" i="0" smtClean="0">
                              <a:latin typeface="Cambria Math" panose="02040503050406030204" pitchFamily="18" charset="0"/>
                            </a:rPr>
                            <m:t>2</m:t>
                          </m:r>
                        </m:sub>
                        <m:sup>
                          <m:r>
                            <a:rPr lang="en-US" b="0" i="0" smtClean="0">
                              <a:latin typeface="Cambria Math" panose="02040503050406030204" pitchFamily="18" charset="0"/>
                            </a:rPr>
                            <m:t>4</m:t>
                          </m:r>
                        </m:sup>
                        <m:e>
                          <m:r>
                            <a:rPr lang="en-US" i="1" smtClean="0">
                              <a:latin typeface="Cambria Math" panose="02040503050406030204" pitchFamily="18" charset="0"/>
                              <a:ea typeface="Cambria Math" panose="02040503050406030204" pitchFamily="18" charset="0"/>
                            </a:rPr>
                            <m:t>𝛼</m:t>
                          </m:r>
                        </m:e>
                      </m:sPre>
                      <m:r>
                        <a:rPr lang="en-US" i="0" smtClean="0">
                          <a:latin typeface="Cambria Math" panose="02040503050406030204" pitchFamily="18" charset="0"/>
                          <a:ea typeface="Cambria Math" panose="02040503050406030204" pitchFamily="18" charset="0"/>
                        </a:rPr>
                        <m:t>→</m:t>
                      </m:r>
                      <m:sPre>
                        <m:sPrePr>
                          <m:ctrlPr>
                            <a:rPr lang="en-US" i="1" smtClean="0">
                              <a:latin typeface="Cambria Math" panose="02040503050406030204" pitchFamily="18" charset="0"/>
                              <a:ea typeface="Cambria Math" panose="02040503050406030204" pitchFamily="18" charset="0"/>
                            </a:rPr>
                          </m:ctrlPr>
                        </m:sPrePr>
                        <m:sub>
                          <m:r>
                            <a:rPr lang="en-US" b="0" i="0" smtClean="0">
                              <a:latin typeface="Cambria Math" panose="02040503050406030204" pitchFamily="18" charset="0"/>
                              <a:ea typeface="Cambria Math" panose="02040503050406030204" pitchFamily="18" charset="0"/>
                            </a:rPr>
                            <m:t>15</m:t>
                          </m:r>
                        </m:sub>
                        <m:sup>
                          <m:r>
                            <a:rPr lang="en-US" b="0" i="0" smtClean="0">
                              <a:latin typeface="Cambria Math" panose="02040503050406030204" pitchFamily="18" charset="0"/>
                            </a:rPr>
                            <m:t>30</m:t>
                          </m:r>
                        </m:sup>
                        <m:e>
                          <m:r>
                            <m:rPr>
                              <m:sty m:val="p"/>
                            </m:rPr>
                            <a:rPr lang="en-US" b="0" i="0" smtClean="0">
                              <a:latin typeface="Cambria Math" panose="02040503050406030204" pitchFamily="18" charset="0"/>
                            </a:rPr>
                            <m:t>P</m:t>
                          </m:r>
                        </m:e>
                      </m:sPre>
                      <m:r>
                        <a:rPr lang="en-US" b="0" i="0" smtClean="0">
                          <a:latin typeface="Cambria Math" panose="02040503050406030204" pitchFamily="18" charset="0"/>
                        </a:rPr>
                        <m:t>+</m:t>
                      </m:r>
                      <m:sPre>
                        <m:sPrePr>
                          <m:ctrlPr>
                            <a:rPr lang="en-US" b="0" i="1" smtClean="0">
                              <a:latin typeface="Cambria Math" panose="02040503050406030204" pitchFamily="18" charset="0"/>
                            </a:rPr>
                          </m:ctrlPr>
                        </m:sPrePr>
                        <m:sub>
                          <m:r>
                            <a:rPr lang="en-US" b="0" i="0" smtClean="0">
                              <a:latin typeface="Cambria Math" panose="02040503050406030204" pitchFamily="18" charset="0"/>
                            </a:rPr>
                            <m:t>0</m:t>
                          </m:r>
                        </m:sub>
                        <m:sup>
                          <m:r>
                            <a:rPr lang="en-US" b="0" i="0" smtClean="0">
                              <a:latin typeface="Cambria Math" panose="02040503050406030204" pitchFamily="18" charset="0"/>
                            </a:rPr>
                            <m:t>1</m:t>
                          </m:r>
                        </m:sup>
                        <m:e>
                          <m:r>
                            <m:rPr>
                              <m:sty m:val="p"/>
                            </m:rPr>
                            <a:rPr lang="en-US" b="0" i="0" smtClean="0">
                              <a:latin typeface="Cambria Math" panose="02040503050406030204" pitchFamily="18" charset="0"/>
                            </a:rPr>
                            <m:t>n</m:t>
                          </m:r>
                        </m:e>
                      </m:sPre>
                    </m:oMath>
                  </m:oMathPara>
                </a14:m>
                <a:endParaRPr lang="en-US" dirty="0"/>
              </a:p>
            </p:txBody>
          </p:sp>
        </mc:Choice>
        <mc:Fallback xmlns="">
          <p:sp>
            <p:nvSpPr>
              <p:cNvPr id="28" name="Text Placeholder 27"/>
              <p:cNvSpPr>
                <a:spLocks noGrp="1" noRot="1" noChangeAspect="1" noMove="1" noResize="1" noEditPoints="1" noAdjustHandles="1" noChangeArrowheads="1" noChangeShapeType="1" noTextEdit="1"/>
              </p:cNvSpPr>
              <p:nvPr>
                <p:ph type="body" sz="quarter" idx="23"/>
              </p:nvPr>
            </p:nvSpPr>
            <p:spPr>
              <a:xfrm>
                <a:off x="-1" y="1752600"/>
                <a:ext cx="8977313" cy="2667000"/>
              </a:xfrm>
              <a:blipFill>
                <a:blip r:embed="rId2"/>
                <a:stretch>
                  <a:fillRect l="-1358" t="-2288"/>
                </a:stretch>
              </a:blipFill>
            </p:spPr>
            <p:txBody>
              <a:bodyPr/>
              <a:lstStyle/>
              <a:p>
                <a:r>
                  <a:rPr lang="en-US">
                    <a:noFill/>
                  </a:rPr>
                  <a:t> </a:t>
                </a:r>
              </a:p>
            </p:txBody>
          </p:sp>
        </mc:Fallback>
      </mc:AlternateContent>
      <p:sp>
        <p:nvSpPr>
          <p:cNvPr id="29" name="Text Placeholder 28"/>
          <p:cNvSpPr>
            <a:spLocks noGrp="1"/>
          </p:cNvSpPr>
          <p:nvPr>
            <p:ph type="body" sz="quarter" idx="24"/>
          </p:nvPr>
        </p:nvSpPr>
        <p:spPr>
          <a:xfrm>
            <a:off x="0" y="4648200"/>
            <a:ext cx="9144000" cy="1447800"/>
          </a:xfrm>
        </p:spPr>
        <p:txBody>
          <a:bodyPr/>
          <a:lstStyle/>
          <a:p>
            <a:pPr>
              <a:spcBef>
                <a:spcPts val="0"/>
              </a:spcBef>
            </a:pPr>
            <a:r>
              <a:rPr lang="en-US" dirty="0"/>
              <a:t>A </a:t>
            </a:r>
            <a:r>
              <a:rPr lang="en-US" i="1" dirty="0"/>
              <a:t>particle accelerator </a:t>
            </a:r>
            <a:r>
              <a:rPr lang="en-US" dirty="0"/>
              <a:t>uses electric and magnetic fields to increase the kinetic energy of charged species so that a reaction will occur.</a:t>
            </a:r>
          </a:p>
        </p:txBody>
      </p:sp>
    </p:spTree>
    <p:extLst>
      <p:ext uri="{BB962C8B-B14F-4D97-AF65-F5344CB8AC3E}">
        <p14:creationId xmlns:p14="http://schemas.microsoft.com/office/powerpoint/2010/main" val="385257503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28600" y="0"/>
            <a:ext cx="7865623" cy="495300"/>
          </a:xfrm>
        </p:spPr>
        <p:txBody>
          <a:bodyPr/>
          <a:lstStyle/>
          <a:p>
            <a:r>
              <a:rPr lang="en-US" dirty="0">
                <a:solidFill>
                  <a:schemeClr val="bg1">
                    <a:lumMod val="95000"/>
                  </a:schemeClr>
                </a:solidFill>
              </a:rPr>
              <a:t>20.4</a:t>
            </a:r>
            <a:r>
              <a:rPr lang="en-US" dirty="0"/>
              <a:t>	</a:t>
            </a:r>
            <a:r>
              <a:rPr lang="en-US" dirty="0">
                <a:solidFill>
                  <a:srgbClr val="CE171F"/>
                </a:solidFill>
                <a:latin typeface="Calibri"/>
              </a:rPr>
              <a:t>Nuclear Transmutation (7)</a:t>
            </a:r>
            <a:endParaRPr lang="en-US" dirty="0">
              <a:solidFill>
                <a:srgbClr val="CE171F"/>
              </a:solidFill>
            </a:endParaRPr>
          </a:p>
        </p:txBody>
      </p:sp>
      <p:sp>
        <p:nvSpPr>
          <p:cNvPr id="20" name="Text Placeholder 19"/>
          <p:cNvSpPr>
            <a:spLocks noGrp="1"/>
          </p:cNvSpPr>
          <p:nvPr>
            <p:ph type="body" sz="quarter" idx="22"/>
          </p:nvPr>
        </p:nvSpPr>
        <p:spPr>
          <a:xfrm>
            <a:off x="-14205" y="1145649"/>
            <a:ext cx="4814805" cy="457200"/>
          </a:xfrm>
        </p:spPr>
        <p:txBody>
          <a:bodyPr/>
          <a:lstStyle/>
          <a:p>
            <a:r>
              <a:rPr lang="en-US" dirty="0">
                <a:latin typeface="Calibri"/>
              </a:rPr>
              <a:t>Nuclear Transmutation</a:t>
            </a:r>
          </a:p>
        </p:txBody>
      </p:sp>
      <p:sp>
        <p:nvSpPr>
          <p:cNvPr id="21" name="Text Placeholder 20"/>
          <p:cNvSpPr>
            <a:spLocks noGrp="1"/>
          </p:cNvSpPr>
          <p:nvPr>
            <p:ph type="body" sz="quarter" idx="23"/>
          </p:nvPr>
        </p:nvSpPr>
        <p:spPr>
          <a:xfrm>
            <a:off x="0" y="1661565"/>
            <a:ext cx="3733800" cy="4832092"/>
          </a:xfrm>
        </p:spPr>
        <p:txBody>
          <a:bodyPr/>
          <a:lstStyle/>
          <a:p>
            <a:pPr>
              <a:spcBef>
                <a:spcPts val="0"/>
              </a:spcBef>
            </a:pPr>
            <a:r>
              <a:rPr lang="en-US" dirty="0"/>
              <a:t>Alternating the polarity on specially constructed plates causes the particles to accelerate along a spiral path. When they have sufficient energy, they are guided out of the accelerator into a collision with a target substance. </a:t>
            </a:r>
          </a:p>
        </p:txBody>
      </p:sp>
      <p:pic>
        <p:nvPicPr>
          <p:cNvPr id="15" name="Picture 3" descr="A schematic diagram of a cyclotron particle accelerator is shown. "/>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3810507" y="1371600"/>
            <a:ext cx="5097242"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4845369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28600" y="0"/>
            <a:ext cx="8610600" cy="495300"/>
          </a:xfrm>
        </p:spPr>
        <p:txBody>
          <a:bodyPr/>
          <a:lstStyle/>
          <a:p>
            <a:r>
              <a:rPr lang="en-US" dirty="0">
                <a:solidFill>
                  <a:schemeClr val="bg1">
                    <a:lumMod val="95000"/>
                  </a:schemeClr>
                </a:solidFill>
              </a:rPr>
              <a:t>20.4</a:t>
            </a:r>
            <a:r>
              <a:rPr lang="en-US" dirty="0"/>
              <a:t>	</a:t>
            </a:r>
            <a:r>
              <a:rPr lang="en-US" dirty="0">
                <a:solidFill>
                  <a:srgbClr val="CE171F"/>
                </a:solidFill>
                <a:latin typeface="Calibri"/>
              </a:rPr>
              <a:t>Nuclear Transmutation (8)</a:t>
            </a:r>
            <a:endParaRPr lang="en-US" dirty="0">
              <a:solidFill>
                <a:srgbClr val="CE171F"/>
              </a:solidFill>
            </a:endParaRPr>
          </a:p>
        </p:txBody>
      </p:sp>
      <p:sp>
        <p:nvSpPr>
          <p:cNvPr id="20" name="Text Placeholder 19"/>
          <p:cNvSpPr>
            <a:spLocks noGrp="1"/>
          </p:cNvSpPr>
          <p:nvPr>
            <p:ph type="body" sz="quarter" idx="22"/>
          </p:nvPr>
        </p:nvSpPr>
        <p:spPr>
          <a:xfrm>
            <a:off x="0" y="1141044"/>
            <a:ext cx="5241010" cy="457200"/>
          </a:xfrm>
        </p:spPr>
        <p:txBody>
          <a:bodyPr/>
          <a:lstStyle/>
          <a:p>
            <a:r>
              <a:rPr lang="en-US" dirty="0">
                <a:latin typeface="Calibri"/>
              </a:rPr>
              <a:t>Nuclear Transmutation</a:t>
            </a:r>
          </a:p>
        </p:txBody>
      </p:sp>
      <p:sp>
        <p:nvSpPr>
          <p:cNvPr id="21" name="Text Placeholder 20"/>
          <p:cNvSpPr>
            <a:spLocks noGrp="1"/>
          </p:cNvSpPr>
          <p:nvPr>
            <p:ph type="body" sz="quarter" idx="23"/>
          </p:nvPr>
        </p:nvSpPr>
        <p:spPr>
          <a:xfrm>
            <a:off x="0" y="1618751"/>
            <a:ext cx="8246390" cy="506478"/>
          </a:xfrm>
        </p:spPr>
        <p:txBody>
          <a:bodyPr/>
          <a:lstStyle/>
          <a:p>
            <a:pPr>
              <a:spcBef>
                <a:spcPts val="0"/>
              </a:spcBef>
            </a:pPr>
            <a:r>
              <a:rPr lang="en-US" dirty="0"/>
              <a:t>Particles may also be accelerated along a linear path.</a:t>
            </a:r>
          </a:p>
        </p:txBody>
      </p:sp>
      <p:pic>
        <p:nvPicPr>
          <p:cNvPr id="3" name="Picture 2" descr="A particle accelerator is show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24146" y="2243988"/>
            <a:ext cx="2695708" cy="4289658"/>
          </a:xfrm>
          <a:prstGeom prst="rect">
            <a:avLst/>
          </a:prstGeom>
        </p:spPr>
      </p:pic>
    </p:spTree>
    <p:extLst>
      <p:ext uri="{BB962C8B-B14F-4D97-AF65-F5344CB8AC3E}">
        <p14:creationId xmlns:p14="http://schemas.microsoft.com/office/powerpoint/2010/main" val="371061480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r>
              <a:rPr lang="en-US" dirty="0">
                <a:solidFill>
                  <a:schemeClr val="bg1">
                    <a:lumMod val="95000"/>
                  </a:schemeClr>
                </a:solidFill>
              </a:rPr>
              <a:t>20.5</a:t>
            </a:r>
            <a:r>
              <a:rPr lang="en-US" dirty="0"/>
              <a:t>	</a:t>
            </a:r>
            <a:r>
              <a:rPr lang="en-US" dirty="0">
                <a:solidFill>
                  <a:srgbClr val="CE171F"/>
                </a:solidFill>
                <a:latin typeface="Calibri"/>
              </a:rPr>
              <a:t>Nuclear Fission </a:t>
            </a:r>
            <a:endParaRPr lang="en-US" dirty="0">
              <a:solidFill>
                <a:srgbClr val="CE171F"/>
              </a:solidFill>
            </a:endParaRPr>
          </a:p>
        </p:txBody>
      </p:sp>
      <p:sp>
        <p:nvSpPr>
          <p:cNvPr id="10" name="Content Placeholder 9"/>
          <p:cNvSpPr>
            <a:spLocks noGrp="1"/>
          </p:cNvSpPr>
          <p:nvPr>
            <p:ph sz="quarter" idx="22"/>
          </p:nvPr>
        </p:nvSpPr>
        <p:spPr>
          <a:xfrm>
            <a:off x="3505200" y="1219200"/>
            <a:ext cx="2057400" cy="533400"/>
          </a:xfrm>
        </p:spPr>
        <p:txBody>
          <a:bodyPr/>
          <a:lstStyle/>
          <a:p>
            <a:r>
              <a:rPr lang="en-US" dirty="0"/>
              <a:t>Topics</a:t>
            </a:r>
          </a:p>
        </p:txBody>
      </p:sp>
      <p:sp>
        <p:nvSpPr>
          <p:cNvPr id="11" name="Content Placeholder 10"/>
          <p:cNvSpPr>
            <a:spLocks noGrp="1"/>
          </p:cNvSpPr>
          <p:nvPr>
            <p:ph sz="quarter" idx="23"/>
          </p:nvPr>
        </p:nvSpPr>
        <p:spPr>
          <a:xfrm>
            <a:off x="2934510" y="1851661"/>
            <a:ext cx="3274979" cy="533400"/>
          </a:xfrm>
        </p:spPr>
        <p:txBody>
          <a:bodyPr/>
          <a:lstStyle/>
          <a:p>
            <a:pPr>
              <a:spcBef>
                <a:spcPts val="0"/>
              </a:spcBef>
            </a:pPr>
            <a:r>
              <a:rPr lang="en-US" dirty="0"/>
              <a:t>Nuclear Fission</a:t>
            </a:r>
          </a:p>
        </p:txBody>
      </p:sp>
    </p:spTree>
    <p:extLst>
      <p:ext uri="{BB962C8B-B14F-4D97-AF65-F5344CB8AC3E}">
        <p14:creationId xmlns:p14="http://schemas.microsoft.com/office/powerpoint/2010/main" val="59066465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28600" y="0"/>
            <a:ext cx="6210300" cy="495300"/>
          </a:xfrm>
        </p:spPr>
        <p:txBody>
          <a:bodyPr/>
          <a:lstStyle/>
          <a:p>
            <a:r>
              <a:rPr lang="en-US" dirty="0">
                <a:solidFill>
                  <a:schemeClr val="bg1">
                    <a:lumMod val="95000"/>
                  </a:schemeClr>
                </a:solidFill>
              </a:rPr>
              <a:t>20.5</a:t>
            </a:r>
            <a:r>
              <a:rPr lang="en-US" dirty="0"/>
              <a:t>	</a:t>
            </a:r>
            <a:r>
              <a:rPr lang="en-US" dirty="0">
                <a:solidFill>
                  <a:srgbClr val="CE171F"/>
                </a:solidFill>
                <a:latin typeface="Calibri"/>
              </a:rPr>
              <a:t>Nuclear Fission (1)</a:t>
            </a:r>
            <a:endParaRPr lang="en-US" dirty="0">
              <a:solidFill>
                <a:srgbClr val="CE171F"/>
              </a:solidFill>
            </a:endParaRPr>
          </a:p>
        </p:txBody>
      </p:sp>
      <p:sp>
        <p:nvSpPr>
          <p:cNvPr id="20" name="Text Placeholder 19"/>
          <p:cNvSpPr>
            <a:spLocks noGrp="1"/>
          </p:cNvSpPr>
          <p:nvPr>
            <p:ph type="body" sz="quarter" idx="22"/>
          </p:nvPr>
        </p:nvSpPr>
        <p:spPr>
          <a:xfrm>
            <a:off x="0" y="1143644"/>
            <a:ext cx="9144000" cy="457200"/>
          </a:xfrm>
        </p:spPr>
        <p:txBody>
          <a:bodyPr/>
          <a:lstStyle/>
          <a:p>
            <a:r>
              <a:rPr lang="en-US" dirty="0">
                <a:latin typeface="Calibri"/>
              </a:rPr>
              <a:t>Nuclear Fission</a:t>
            </a:r>
          </a:p>
        </p:txBody>
      </p:sp>
      <mc:AlternateContent xmlns:mc="http://schemas.openxmlformats.org/markup-compatibility/2006" xmlns:a14="http://schemas.microsoft.com/office/drawing/2010/main">
        <mc:Choice Requires="a14">
          <p:sp>
            <p:nvSpPr>
              <p:cNvPr id="21" name="Text Placeholder 20"/>
              <p:cNvSpPr>
                <a:spLocks noGrp="1"/>
              </p:cNvSpPr>
              <p:nvPr>
                <p:ph type="body" sz="quarter" idx="23"/>
              </p:nvPr>
            </p:nvSpPr>
            <p:spPr>
              <a:xfrm>
                <a:off x="3875" y="1686549"/>
                <a:ext cx="9140125" cy="2123451"/>
              </a:xfrm>
            </p:spPr>
            <p:txBody>
              <a:bodyPr/>
              <a:lstStyle/>
              <a:p>
                <a:pPr>
                  <a:spcBef>
                    <a:spcPts val="0"/>
                  </a:spcBef>
                  <a:spcAft>
                    <a:spcPts val="3300"/>
                  </a:spcAft>
                </a:pPr>
                <a:r>
                  <a:rPr lang="en-US" b="1" i="1" dirty="0"/>
                  <a:t>Nuclear fission </a:t>
                </a:r>
                <a:r>
                  <a:rPr lang="en-US" dirty="0"/>
                  <a:t>is the process in which a heavy nucleus </a:t>
                </a:r>
                <a14:m>
                  <m:oMath xmlns:m="http://schemas.openxmlformats.org/officeDocument/2006/math">
                    <m:r>
                      <a:rPr lang="en-US" i="1" dirty="0" smtClean="0">
                        <a:latin typeface="Cambria Math" panose="02040503050406030204" pitchFamily="18" charset="0"/>
                      </a:rPr>
                      <m:t>(</m:t>
                    </m:r>
                    <m:r>
                      <m:rPr>
                        <m:sty m:val="p"/>
                      </m:rPr>
                      <a:rPr lang="en-US" i="0" dirty="0" smtClean="0">
                        <a:latin typeface="Cambria Math" panose="02040503050406030204" pitchFamily="18" charset="0"/>
                      </a:rPr>
                      <m:t>mass</m:t>
                    </m:r>
                    <m:r>
                      <a:rPr lang="en-US" i="0" dirty="0" smtClean="0">
                        <a:latin typeface="Cambria Math" panose="02040503050406030204" pitchFamily="18" charset="0"/>
                      </a:rPr>
                      <m:t> </m:t>
                    </m:r>
                    <m:r>
                      <m:rPr>
                        <m:sty m:val="p"/>
                      </m:rPr>
                      <a:rPr lang="en-US" i="0" dirty="0" smtClean="0">
                        <a:latin typeface="Cambria Math" panose="02040503050406030204" pitchFamily="18" charset="0"/>
                      </a:rPr>
                      <m:t>number</m:t>
                    </m:r>
                    <m:r>
                      <a:rPr lang="en-US" i="1" dirty="0" smtClean="0">
                        <a:latin typeface="Cambria Math" panose="02040503050406030204" pitchFamily="18" charset="0"/>
                      </a:rPr>
                      <m:t>&gt;200)</m:t>
                    </m:r>
                  </m:oMath>
                </a14:m>
                <a:r>
                  <a:rPr lang="en-US" dirty="0"/>
                  <a:t> divides to form smaller nuclei of intermediate mass and one or more neutrons. </a:t>
                </a:r>
              </a:p>
              <a:p>
                <a:pPr>
                  <a:spcBef>
                    <a:spcPts val="0"/>
                  </a:spcBef>
                  <a:spcAft>
                    <a:spcPts val="2800"/>
                  </a:spcAft>
                </a:pPr>
                <a:r>
                  <a:rPr lang="en-US" dirty="0"/>
                  <a:t>This process releases a large amount of energy.</a:t>
                </a:r>
              </a:p>
            </p:txBody>
          </p:sp>
        </mc:Choice>
        <mc:Fallback xmlns="">
          <p:sp>
            <p:nvSpPr>
              <p:cNvPr id="21" name="Text Placeholder 20"/>
              <p:cNvSpPr>
                <a:spLocks noGrp="1" noRot="1" noChangeAspect="1" noMove="1" noResize="1" noEditPoints="1" noAdjustHandles="1" noChangeArrowheads="1" noChangeShapeType="1" noTextEdit="1"/>
              </p:cNvSpPr>
              <p:nvPr>
                <p:ph type="body" sz="quarter" idx="23"/>
              </p:nvPr>
            </p:nvSpPr>
            <p:spPr>
              <a:xfrm>
                <a:off x="3875" y="1686549"/>
                <a:ext cx="9140125" cy="2123451"/>
              </a:xfrm>
              <a:blipFill>
                <a:blip r:embed="rId3"/>
                <a:stretch>
                  <a:fillRect l="-1401" t="-2874" b="-1264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2" name="Text Placeholder 21"/>
              <p:cNvSpPr>
                <a:spLocks noGrp="1"/>
              </p:cNvSpPr>
              <p:nvPr>
                <p:ph type="body" sz="quarter" idx="24"/>
              </p:nvPr>
            </p:nvSpPr>
            <p:spPr>
              <a:xfrm>
                <a:off x="0" y="4094946"/>
                <a:ext cx="9140125" cy="2133297"/>
              </a:xfrm>
            </p:spPr>
            <p:txBody>
              <a:bodyPr/>
              <a:lstStyle/>
              <a:p>
                <a:pPr>
                  <a:spcBef>
                    <a:spcPts val="0"/>
                  </a:spcBef>
                  <a:spcAft>
                    <a:spcPts val="3000"/>
                  </a:spcAft>
                </a:pPr>
                <a:r>
                  <a:rPr lang="en-US" dirty="0"/>
                  <a:t>Uranium-235 undergoes nuclear fission when bombarded with slow neutrons</a:t>
                </a:r>
              </a:p>
              <a:p>
                <a:pPr>
                  <a:spcBef>
                    <a:spcPts val="0"/>
                  </a:spcBef>
                </a:pPr>
                <a14:m>
                  <m:oMathPara xmlns:m="http://schemas.openxmlformats.org/officeDocument/2006/math">
                    <m:oMathParaPr>
                      <m:jc m:val="centerGroup"/>
                    </m:oMathParaPr>
                    <m:oMath xmlns:m="http://schemas.openxmlformats.org/officeDocument/2006/math">
                      <m:sPre>
                        <m:sPrePr>
                          <m:ctrlPr>
                            <a:rPr lang="en-US" i="1" smtClean="0">
                              <a:latin typeface="Cambria Math" panose="02040503050406030204" pitchFamily="18" charset="0"/>
                            </a:rPr>
                          </m:ctrlPr>
                        </m:sPrePr>
                        <m:sub>
                          <m:r>
                            <a:rPr lang="en-US" b="0" i="0" smtClean="0">
                              <a:latin typeface="Cambria Math" panose="02040503050406030204" pitchFamily="18" charset="0"/>
                            </a:rPr>
                            <m:t>92</m:t>
                          </m:r>
                        </m:sub>
                        <m:sup>
                          <m:r>
                            <a:rPr lang="en-US" b="0" i="0" smtClean="0">
                              <a:latin typeface="Cambria Math" panose="02040503050406030204" pitchFamily="18" charset="0"/>
                            </a:rPr>
                            <m:t>235</m:t>
                          </m:r>
                        </m:sup>
                        <m:e>
                          <m:r>
                            <m:rPr>
                              <m:sty m:val="p"/>
                            </m:rPr>
                            <a:rPr lang="en-US" b="0" i="0" smtClean="0">
                              <a:latin typeface="Cambria Math" panose="02040503050406030204" pitchFamily="18" charset="0"/>
                            </a:rPr>
                            <m:t>U</m:t>
                          </m:r>
                        </m:e>
                      </m:sPre>
                      <m:r>
                        <a:rPr lang="en-US" b="0" i="0" smtClean="0">
                          <a:latin typeface="Cambria Math" panose="02040503050406030204" pitchFamily="18" charset="0"/>
                        </a:rPr>
                        <m:t>+</m:t>
                      </m:r>
                      <m:sPre>
                        <m:sPrePr>
                          <m:ctrlPr>
                            <a:rPr lang="en-US" b="0" i="1" smtClean="0">
                              <a:latin typeface="Cambria Math" panose="02040503050406030204" pitchFamily="18" charset="0"/>
                            </a:rPr>
                          </m:ctrlPr>
                        </m:sPrePr>
                        <m:sub>
                          <m:r>
                            <a:rPr lang="en-US" b="0" i="0" smtClean="0">
                              <a:latin typeface="Cambria Math" panose="02040503050406030204" pitchFamily="18" charset="0"/>
                            </a:rPr>
                            <m:t>0</m:t>
                          </m:r>
                        </m:sub>
                        <m:sup>
                          <m:r>
                            <a:rPr lang="en-US" b="0" i="0" smtClean="0">
                              <a:latin typeface="Cambria Math" panose="02040503050406030204" pitchFamily="18" charset="0"/>
                            </a:rPr>
                            <m:t>1</m:t>
                          </m:r>
                        </m:sup>
                        <m:e>
                          <m:r>
                            <m:rPr>
                              <m:sty m:val="p"/>
                            </m:rPr>
                            <a:rPr lang="en-US" b="0" i="0" smtClean="0">
                              <a:latin typeface="Cambria Math" panose="02040503050406030204" pitchFamily="18" charset="0"/>
                            </a:rPr>
                            <m:t>n</m:t>
                          </m:r>
                          <m:r>
                            <a:rPr lang="en-US" b="0" i="0" smtClean="0">
                              <a:latin typeface="Cambria Math" panose="02040503050406030204" pitchFamily="18" charset="0"/>
                              <a:ea typeface="Cambria Math" panose="02040503050406030204" pitchFamily="18" charset="0"/>
                            </a:rPr>
                            <m:t>→</m:t>
                          </m:r>
                          <m:sPre>
                            <m:sPrePr>
                              <m:ctrlPr>
                                <a:rPr lang="en-US" b="0" i="1" smtClean="0">
                                  <a:latin typeface="Cambria Math" panose="02040503050406030204" pitchFamily="18" charset="0"/>
                                  <a:ea typeface="Cambria Math" panose="02040503050406030204" pitchFamily="18" charset="0"/>
                                </a:rPr>
                              </m:ctrlPr>
                            </m:sPrePr>
                            <m:sub>
                              <m:r>
                                <a:rPr lang="en-US" b="0" i="0" smtClean="0">
                                  <a:latin typeface="Cambria Math" panose="02040503050406030204" pitchFamily="18" charset="0"/>
                                  <a:ea typeface="Cambria Math" panose="02040503050406030204" pitchFamily="18" charset="0"/>
                                </a:rPr>
                                <m:t>38</m:t>
                              </m:r>
                            </m:sub>
                            <m:sup>
                              <m:r>
                                <a:rPr lang="en-US" b="0" i="0" smtClean="0">
                                  <a:latin typeface="Cambria Math" panose="02040503050406030204" pitchFamily="18" charset="0"/>
                                </a:rPr>
                                <m:t>90</m:t>
                              </m:r>
                            </m:sup>
                            <m:e>
                              <m:r>
                                <m:rPr>
                                  <m:sty m:val="p"/>
                                </m:rPr>
                                <a:rPr lang="en-US" b="0" i="0" smtClean="0">
                                  <a:latin typeface="Cambria Math" panose="02040503050406030204" pitchFamily="18" charset="0"/>
                                </a:rPr>
                                <m:t>Sr</m:t>
                              </m:r>
                            </m:e>
                          </m:sPre>
                        </m:e>
                      </m:sPre>
                      <m:r>
                        <a:rPr lang="en-US" b="0" i="0" smtClean="0">
                          <a:latin typeface="Cambria Math" panose="02040503050406030204" pitchFamily="18" charset="0"/>
                        </a:rPr>
                        <m:t>+</m:t>
                      </m:r>
                      <m:sPre>
                        <m:sPrePr>
                          <m:ctrlPr>
                            <a:rPr lang="en-US" b="0" i="1" smtClean="0">
                              <a:latin typeface="Cambria Math" panose="02040503050406030204" pitchFamily="18" charset="0"/>
                            </a:rPr>
                          </m:ctrlPr>
                        </m:sPrePr>
                        <m:sub>
                          <m:r>
                            <a:rPr lang="en-US" b="0" i="0" smtClean="0">
                              <a:latin typeface="Cambria Math" panose="02040503050406030204" pitchFamily="18" charset="0"/>
                            </a:rPr>
                            <m:t>54</m:t>
                          </m:r>
                        </m:sub>
                        <m:sup>
                          <m:r>
                            <a:rPr lang="en-US" b="0" i="0" smtClean="0">
                              <a:latin typeface="Cambria Math" panose="02040503050406030204" pitchFamily="18" charset="0"/>
                            </a:rPr>
                            <m:t>143</m:t>
                          </m:r>
                        </m:sup>
                        <m:e>
                          <m:r>
                            <m:rPr>
                              <m:sty m:val="p"/>
                            </m:rPr>
                            <a:rPr lang="en-US" b="0" i="0" smtClean="0">
                              <a:latin typeface="Cambria Math" panose="02040503050406030204" pitchFamily="18" charset="0"/>
                            </a:rPr>
                            <m:t>Xe</m:t>
                          </m:r>
                        </m:e>
                      </m:sPre>
                      <m:r>
                        <a:rPr lang="en-US" b="0" i="0" smtClean="0">
                          <a:latin typeface="Cambria Math" panose="02040503050406030204" pitchFamily="18" charset="0"/>
                        </a:rPr>
                        <m:t>+3</m:t>
                      </m:r>
                      <m:sPre>
                        <m:sPrePr>
                          <m:ctrlPr>
                            <a:rPr lang="en-US" b="0" i="1" smtClean="0">
                              <a:latin typeface="Cambria Math" panose="02040503050406030204" pitchFamily="18" charset="0"/>
                            </a:rPr>
                          </m:ctrlPr>
                        </m:sPrePr>
                        <m:sub>
                          <m:r>
                            <a:rPr lang="en-US" b="0" i="0" smtClean="0">
                              <a:latin typeface="Cambria Math" panose="02040503050406030204" pitchFamily="18" charset="0"/>
                            </a:rPr>
                            <m:t>0</m:t>
                          </m:r>
                        </m:sub>
                        <m:sup>
                          <m:r>
                            <a:rPr lang="en-US" b="0" i="0" smtClean="0">
                              <a:latin typeface="Cambria Math" panose="02040503050406030204" pitchFamily="18" charset="0"/>
                            </a:rPr>
                            <m:t>1</m:t>
                          </m:r>
                        </m:sup>
                        <m:e>
                          <m:r>
                            <m:rPr>
                              <m:sty m:val="p"/>
                            </m:rPr>
                            <a:rPr lang="en-US" b="0" i="0" smtClean="0">
                              <a:latin typeface="Cambria Math" panose="02040503050406030204" pitchFamily="18" charset="0"/>
                            </a:rPr>
                            <m:t>n</m:t>
                          </m:r>
                        </m:e>
                      </m:sPre>
                    </m:oMath>
                  </m:oMathPara>
                </a14:m>
                <a:endParaRPr lang="en-US" dirty="0"/>
              </a:p>
            </p:txBody>
          </p:sp>
        </mc:Choice>
        <mc:Fallback xmlns="">
          <p:sp>
            <p:nvSpPr>
              <p:cNvPr id="22" name="Text Placeholder 21"/>
              <p:cNvSpPr>
                <a:spLocks noGrp="1" noRot="1" noChangeAspect="1" noMove="1" noResize="1" noEditPoints="1" noAdjustHandles="1" noChangeArrowheads="1" noChangeShapeType="1" noTextEdit="1"/>
              </p:cNvSpPr>
              <p:nvPr>
                <p:ph type="body" sz="quarter" idx="24"/>
              </p:nvPr>
            </p:nvSpPr>
            <p:spPr>
              <a:xfrm>
                <a:off x="0" y="4094946"/>
                <a:ext cx="9140125" cy="2133297"/>
              </a:xfrm>
              <a:blipFill>
                <a:blip r:embed="rId4"/>
                <a:stretch>
                  <a:fillRect l="-1334" t="-2857"/>
                </a:stretch>
              </a:blipFill>
            </p:spPr>
            <p:txBody>
              <a:bodyPr/>
              <a:lstStyle/>
              <a:p>
                <a:r>
                  <a:rPr lang="en-US">
                    <a:noFill/>
                  </a:rPr>
                  <a:t> </a:t>
                </a:r>
              </a:p>
            </p:txBody>
          </p:sp>
        </mc:Fallback>
      </mc:AlternateContent>
    </p:spTree>
    <p:extLst>
      <p:ext uri="{BB962C8B-B14F-4D97-AF65-F5344CB8AC3E}">
        <p14:creationId xmlns:p14="http://schemas.microsoft.com/office/powerpoint/2010/main" val="245615853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28600" y="0"/>
            <a:ext cx="8496300" cy="495300"/>
          </a:xfrm>
        </p:spPr>
        <p:txBody>
          <a:bodyPr/>
          <a:lstStyle/>
          <a:p>
            <a:r>
              <a:rPr lang="en-US" dirty="0">
                <a:solidFill>
                  <a:schemeClr val="bg1">
                    <a:lumMod val="95000"/>
                  </a:schemeClr>
                </a:solidFill>
              </a:rPr>
              <a:t>20.5</a:t>
            </a:r>
            <a:r>
              <a:rPr lang="en-US" dirty="0"/>
              <a:t>	</a:t>
            </a:r>
            <a:r>
              <a:rPr lang="en-US" dirty="0">
                <a:solidFill>
                  <a:srgbClr val="CE171F"/>
                </a:solidFill>
                <a:latin typeface="Calibri"/>
              </a:rPr>
              <a:t>Nuclear Fission (2)</a:t>
            </a:r>
            <a:endParaRPr lang="en-US" dirty="0">
              <a:solidFill>
                <a:srgbClr val="CE171F"/>
              </a:solidFill>
            </a:endParaRPr>
          </a:p>
        </p:txBody>
      </p:sp>
      <p:sp>
        <p:nvSpPr>
          <p:cNvPr id="11" name="Text Placeholder 10"/>
          <p:cNvSpPr>
            <a:spLocks noGrp="1"/>
          </p:cNvSpPr>
          <p:nvPr>
            <p:ph type="body" sz="quarter" idx="22"/>
          </p:nvPr>
        </p:nvSpPr>
        <p:spPr>
          <a:xfrm>
            <a:off x="0" y="1149550"/>
            <a:ext cx="2451100" cy="457200"/>
          </a:xfrm>
        </p:spPr>
        <p:txBody>
          <a:bodyPr/>
          <a:lstStyle/>
          <a:p>
            <a:r>
              <a:rPr lang="en-US" dirty="0">
                <a:latin typeface="Calibri"/>
              </a:rPr>
              <a:t>Nuclear Fission</a:t>
            </a:r>
          </a:p>
        </p:txBody>
      </p:sp>
      <mc:AlternateContent xmlns:mc="http://schemas.openxmlformats.org/markup-compatibility/2006" xmlns:a14="http://schemas.microsoft.com/office/drawing/2010/main">
        <mc:Choice Requires="a14">
          <p:sp>
            <p:nvSpPr>
              <p:cNvPr id="37" name="Text Placeholder 36"/>
              <p:cNvSpPr>
                <a:spLocks noGrp="1"/>
              </p:cNvSpPr>
              <p:nvPr>
                <p:ph type="body" sz="quarter" idx="12"/>
              </p:nvPr>
            </p:nvSpPr>
            <p:spPr>
              <a:xfrm>
                <a:off x="5946532" y="304800"/>
                <a:ext cx="2968868" cy="1079304"/>
              </a:xfrm>
            </p:spPr>
            <p:txBody>
              <a:bodyPr/>
              <a:lstStyle/>
              <a:p>
                <a:pPr marL="1038225" indent="-1038225">
                  <a:tabLst>
                    <a:tab pos="1090613" algn="l"/>
                  </a:tabLst>
                </a:pPr>
                <a:r>
                  <a:rPr lang="en-US" sz="1600" dirty="0"/>
                  <a:t>TABLE 20.4	Nuclear Binding Energies of </a:t>
                </a:r>
                <a14:m>
                  <m:oMath xmlns:m="http://schemas.openxmlformats.org/officeDocument/2006/math">
                    <m:r>
                      <a:rPr lang="en-US" sz="1600" baseline="30000" dirty="0">
                        <a:latin typeface="Cambria Math" panose="02040503050406030204" pitchFamily="18" charset="0"/>
                      </a:rPr>
                      <m:t>23</m:t>
                    </m:r>
                    <m:r>
                      <a:rPr lang="en-US" sz="1600" b="1" baseline="30000" dirty="0">
                        <a:latin typeface="Cambria Math" panose="02040503050406030204" pitchFamily="18" charset="0"/>
                      </a:rPr>
                      <m:t>𝟓</m:t>
                    </m:r>
                    <m:r>
                      <m:rPr>
                        <m:sty m:val="p"/>
                      </m:rPr>
                      <a:rPr lang="en-US" sz="1600" dirty="0">
                        <a:latin typeface="Cambria Math" panose="02040503050406030204" pitchFamily="18" charset="0"/>
                      </a:rPr>
                      <m:t>U</m:t>
                    </m:r>
                    <m:r>
                      <a:rPr lang="en-US" sz="1600" i="1" dirty="0">
                        <a:latin typeface="Cambria Math" panose="02040503050406030204" pitchFamily="18" charset="0"/>
                      </a:rPr>
                      <m:t> </m:t>
                    </m:r>
                  </m:oMath>
                </a14:m>
                <a:r>
                  <a:rPr lang="en-US" sz="1600" dirty="0"/>
                  <a:t>and Its Fission Products</a:t>
                </a:r>
              </a:p>
            </p:txBody>
          </p:sp>
        </mc:Choice>
        <mc:Fallback xmlns="">
          <p:sp>
            <p:nvSpPr>
              <p:cNvPr id="37" name="Text Placeholder 36"/>
              <p:cNvSpPr>
                <a:spLocks noGrp="1" noRot="1" noChangeAspect="1" noMove="1" noResize="1" noEditPoints="1" noAdjustHandles="1" noChangeArrowheads="1" noChangeShapeType="1" noTextEdit="1"/>
              </p:cNvSpPr>
              <p:nvPr>
                <p:ph type="body" sz="quarter" idx="12"/>
              </p:nvPr>
            </p:nvSpPr>
            <p:spPr>
              <a:xfrm>
                <a:off x="5946532" y="304800"/>
                <a:ext cx="2968868" cy="1079304"/>
              </a:xfrm>
              <a:blipFill>
                <a:blip r:embed="rId2"/>
                <a:stretch>
                  <a:fillRect l="-1025" r="-205"/>
                </a:stretch>
              </a:blipFill>
            </p:spPr>
            <p:txBody>
              <a:bodyPr/>
              <a:lstStyle/>
              <a:p>
                <a:r>
                  <a:rPr lang="en-US">
                    <a:noFill/>
                  </a:rPr>
                  <a:t> </a:t>
                </a:r>
              </a:p>
            </p:txBody>
          </p:sp>
        </mc:Fallback>
      </mc:AlternateContent>
      <p:sp>
        <p:nvSpPr>
          <p:cNvPr id="12" name="Text Placeholder 11"/>
          <p:cNvSpPr>
            <a:spLocks noGrp="1"/>
          </p:cNvSpPr>
          <p:nvPr>
            <p:ph type="body" sz="quarter" idx="23"/>
          </p:nvPr>
        </p:nvSpPr>
        <p:spPr>
          <a:xfrm>
            <a:off x="5946531" y="1447800"/>
            <a:ext cx="2743199" cy="331099"/>
          </a:xfrm>
          <a:solidFill>
            <a:srgbClr val="E2E3E5"/>
          </a:solidFill>
        </p:spPr>
        <p:txBody>
          <a:bodyPr/>
          <a:lstStyle/>
          <a:p>
            <a:r>
              <a:rPr lang="en-US" sz="1800" b="1" dirty="0"/>
              <a:t>Nuclear Binding Energy</a:t>
            </a:r>
          </a:p>
        </p:txBody>
      </p:sp>
      <mc:AlternateContent xmlns:mc="http://schemas.openxmlformats.org/markup-compatibility/2006" xmlns:a14="http://schemas.microsoft.com/office/drawing/2010/main">
        <mc:Choice Requires="a14">
          <p:graphicFrame>
            <p:nvGraphicFramePr>
              <p:cNvPr id="40" name="Table Placeholder 39"/>
              <p:cNvGraphicFramePr>
                <a:graphicFrameLocks noGrp="1"/>
              </p:cNvGraphicFramePr>
              <p:nvPr>
                <p:ph type="tbl" sz="quarter" idx="25"/>
                <p:extLst>
                  <p:ext uri="{D42A27DB-BD31-4B8C-83A1-F6EECF244321}">
                    <p14:modId xmlns:p14="http://schemas.microsoft.com/office/powerpoint/2010/main" val="3130418189"/>
                  </p:ext>
                </p:extLst>
              </p:nvPr>
            </p:nvGraphicFramePr>
            <p:xfrm>
              <a:off x="5946532" y="1752600"/>
              <a:ext cx="2743199" cy="1142706"/>
            </p:xfrm>
            <a:graphic>
              <a:graphicData uri="http://schemas.openxmlformats.org/drawingml/2006/table">
                <a:tbl>
                  <a:tblPr firstRow="1" bandRow="1">
                    <a:tableStyleId>{5C22544A-7EE6-4342-B048-85BDC9FD1C3A}</a:tableStyleId>
                  </a:tblPr>
                  <a:tblGrid>
                    <a:gridCol w="990599">
                      <a:extLst>
                        <a:ext uri="{9D8B030D-6E8A-4147-A177-3AD203B41FA5}">
                          <a16:colId xmlns:a16="http://schemas.microsoft.com/office/drawing/2014/main" val="2035664047"/>
                        </a:ext>
                      </a:extLst>
                    </a:gridCol>
                    <a:gridCol w="1752600">
                      <a:extLst>
                        <a:ext uri="{9D8B030D-6E8A-4147-A177-3AD203B41FA5}">
                          <a16:colId xmlns:a16="http://schemas.microsoft.com/office/drawing/2014/main" val="550947742"/>
                        </a:ext>
                      </a:extLst>
                    </a:gridCol>
                  </a:tblGrid>
                  <a:tr h="380706">
                    <a:tc>
                      <a:txBody>
                        <a:bodyPr/>
                        <a:lstStyle/>
                        <a:p>
                          <a:r>
                            <a:rPr lang="en-US" sz="1800" b="0" dirty="0">
                              <a:solidFill>
                                <a:schemeClr val="tx1"/>
                              </a:solidFill>
                            </a:rPr>
                            <a:t> </a:t>
                          </a:r>
                          <a14:m>
                            <m:oMath xmlns:m="http://schemas.openxmlformats.org/officeDocument/2006/math">
                              <m:r>
                                <a:rPr lang="en-US" i="0" baseline="30000" dirty="0" smtClean="0">
                                  <a:solidFill>
                                    <a:schemeClr val="tx1"/>
                                  </a:solidFill>
                                  <a:latin typeface="Cambria Math" panose="02040503050406030204" pitchFamily="18" charset="0"/>
                                </a:rPr>
                                <m:t>23</m:t>
                              </m:r>
                              <m:r>
                                <a:rPr lang="en-US" b="1" i="0" baseline="30000" dirty="0" smtClean="0">
                                  <a:solidFill>
                                    <a:schemeClr val="tx1"/>
                                  </a:solidFill>
                                  <a:latin typeface="Cambria Math" panose="02040503050406030204" pitchFamily="18" charset="0"/>
                                </a:rPr>
                                <m:t>𝟓</m:t>
                              </m:r>
                              <m:r>
                                <m:rPr>
                                  <m:sty m:val="p"/>
                                </m:rPr>
                                <a:rPr lang="en-US" i="0" dirty="0">
                                  <a:solidFill>
                                    <a:schemeClr val="tx1"/>
                                  </a:solidFill>
                                  <a:latin typeface="Cambria Math" panose="02040503050406030204" pitchFamily="18" charset="0"/>
                                </a:rPr>
                                <m:t>U</m:t>
                              </m:r>
                            </m:oMath>
                          </a14:m>
                          <a:endParaRPr lang="en-US" sz="1800" b="0" dirty="0">
                            <a:solidFill>
                              <a:schemeClr val="tx1"/>
                            </a:solidFill>
                          </a:endParaRPr>
                        </a:p>
                      </a:txBody>
                      <a:tcPr marL="230886" marR="230886">
                        <a:solidFill>
                          <a:srgbClr val="F3F3F5"/>
                        </a:solidFill>
                      </a:tcPr>
                    </a:tc>
                    <a:tc>
                      <a:txBody>
                        <a:bodyPr/>
                        <a:lstStyle/>
                        <a:p>
                          <a:pPr/>
                          <a14:m>
                            <m:oMathPara xmlns:m="http://schemas.openxmlformats.org/officeDocument/2006/math">
                              <m:oMathParaPr>
                                <m:jc m:val="centerGroup"/>
                              </m:oMathParaPr>
                              <m:oMath xmlns:m="http://schemas.openxmlformats.org/officeDocument/2006/math">
                                <m:r>
                                  <a:rPr lang="en-US" sz="1600" b="0" i="0" smtClean="0">
                                    <a:solidFill>
                                      <a:schemeClr val="tx1"/>
                                    </a:solidFill>
                                    <a:latin typeface="Cambria Math" panose="02040503050406030204" pitchFamily="18" charset="0"/>
                                  </a:rPr>
                                  <m:t>2.82</m:t>
                                </m:r>
                                <m:r>
                                  <a:rPr lang="en-US" sz="1600" b="0" i="0" smtClean="0">
                                    <a:solidFill>
                                      <a:schemeClr val="tx1"/>
                                    </a:solidFill>
                                    <a:latin typeface="Cambria Math" panose="02040503050406030204" pitchFamily="18" charset="0"/>
                                    <a:ea typeface="Cambria Math" panose="02040503050406030204" pitchFamily="18" charset="0"/>
                                  </a:rPr>
                                  <m:t>×</m:t>
                                </m:r>
                                <m:sSup>
                                  <m:sSupPr>
                                    <m:ctrlPr>
                                      <a:rPr lang="en-US" sz="1600" b="0" i="1" smtClean="0">
                                        <a:solidFill>
                                          <a:schemeClr val="tx1"/>
                                        </a:solidFill>
                                        <a:latin typeface="Cambria Math" panose="02040503050406030204" pitchFamily="18" charset="0"/>
                                        <a:ea typeface="Cambria Math" panose="02040503050406030204" pitchFamily="18" charset="0"/>
                                      </a:rPr>
                                    </m:ctrlPr>
                                  </m:sSupPr>
                                  <m:e>
                                    <m:r>
                                      <a:rPr lang="en-US" sz="1600" b="0" i="0" smtClean="0">
                                        <a:solidFill>
                                          <a:schemeClr val="tx1"/>
                                        </a:solidFill>
                                        <a:latin typeface="Cambria Math" panose="02040503050406030204" pitchFamily="18" charset="0"/>
                                        <a:ea typeface="Cambria Math" panose="02040503050406030204" pitchFamily="18" charset="0"/>
                                      </a:rPr>
                                      <m:t>10</m:t>
                                    </m:r>
                                  </m:e>
                                  <m:sup>
                                    <m:r>
                                      <a:rPr lang="en-US" sz="1600" b="0" i="0" smtClean="0">
                                        <a:solidFill>
                                          <a:schemeClr val="tx1"/>
                                        </a:solidFill>
                                        <a:latin typeface="Cambria Math" panose="02040503050406030204" pitchFamily="18" charset="0"/>
                                        <a:ea typeface="Cambria Math" panose="02040503050406030204" pitchFamily="18" charset="0"/>
                                      </a:rPr>
                                      <m:t>−10</m:t>
                                    </m:r>
                                  </m:sup>
                                </m:sSup>
                                <m:r>
                                  <m:rPr>
                                    <m:sty m:val="p"/>
                                  </m:rPr>
                                  <a:rPr lang="en-US" sz="1600" b="0" i="0" smtClean="0">
                                    <a:solidFill>
                                      <a:schemeClr val="tx1"/>
                                    </a:solidFill>
                                    <a:latin typeface="Cambria Math" panose="02040503050406030204" pitchFamily="18" charset="0"/>
                                    <a:ea typeface="Cambria Math" panose="02040503050406030204" pitchFamily="18" charset="0"/>
                                  </a:rPr>
                                  <m:t>J</m:t>
                                </m:r>
                              </m:oMath>
                            </m:oMathPara>
                          </a14:m>
                          <a:endParaRPr lang="en-US" sz="1600" i="0" dirty="0">
                            <a:solidFill>
                              <a:schemeClr val="tx1"/>
                            </a:solidFill>
                          </a:endParaRPr>
                        </a:p>
                      </a:txBody>
                      <a:tcPr marL="230886" marR="230886">
                        <a:solidFill>
                          <a:srgbClr val="F3F3F5"/>
                        </a:solidFill>
                      </a:tcPr>
                    </a:tc>
                    <a:extLst>
                      <a:ext uri="{0D108BD9-81ED-4DB2-BD59-A6C34878D82A}">
                        <a16:rowId xmlns:a16="http://schemas.microsoft.com/office/drawing/2014/main" val="2384013184"/>
                      </a:ext>
                    </a:extLst>
                  </a:tr>
                  <a:tr h="381000">
                    <a:tc>
                      <a:txBody>
                        <a:bodyPr/>
                        <a:lstStyle/>
                        <a:p>
                          <a:pPr/>
                          <a14:m>
                            <m:oMathPara xmlns:m="http://schemas.openxmlformats.org/officeDocument/2006/math">
                              <m:oMathParaPr>
                                <m:jc m:val="centerGroup"/>
                              </m:oMathParaPr>
                              <m:oMath xmlns:m="http://schemas.openxmlformats.org/officeDocument/2006/math">
                                <m:r>
                                  <a:rPr lang="en-US" b="0" i="0" baseline="30000" dirty="0" smtClean="0">
                                    <a:latin typeface="Cambria Math" panose="02040503050406030204" pitchFamily="18" charset="0"/>
                                  </a:rPr>
                                  <m:t>90</m:t>
                                </m:r>
                                <m:r>
                                  <m:rPr>
                                    <m:sty m:val="p"/>
                                  </m:rPr>
                                  <a:rPr lang="en-US" b="0" i="0" dirty="0" smtClean="0">
                                    <a:latin typeface="Cambria Math" panose="02040503050406030204" pitchFamily="18" charset="0"/>
                                  </a:rPr>
                                  <m:t>Sr</m:t>
                                </m:r>
                              </m:oMath>
                            </m:oMathPara>
                          </a14:m>
                          <a:endParaRPr lang="en-US" sz="1800" dirty="0"/>
                        </a:p>
                      </a:txBody>
                      <a:tcPr marL="230886" marR="230886">
                        <a:solidFill>
                          <a:srgbClr val="F3F3F5"/>
                        </a:solidFill>
                      </a:tcPr>
                    </a:tc>
                    <a:tc>
                      <a:txBody>
                        <a:bodyPr/>
                        <a:lstStyle/>
                        <a:p>
                          <a:pPr/>
                          <a14:m>
                            <m:oMathPara xmlns:m="http://schemas.openxmlformats.org/officeDocument/2006/math">
                              <m:oMathParaPr>
                                <m:jc m:val="centerGroup"/>
                              </m:oMathParaPr>
                              <m:oMath xmlns:m="http://schemas.openxmlformats.org/officeDocument/2006/math">
                                <m:r>
                                  <a:rPr lang="en-US" sz="1600" b="0" i="0" smtClean="0">
                                    <a:latin typeface="Cambria Math" panose="02040503050406030204" pitchFamily="18" charset="0"/>
                                  </a:rPr>
                                  <m:t>1.23</m:t>
                                </m:r>
                                <m:r>
                                  <a:rPr lang="en-US" sz="1600" b="0" i="0" smtClean="0">
                                    <a:latin typeface="Cambria Math" panose="02040503050406030204" pitchFamily="18" charset="0"/>
                                    <a:ea typeface="Cambria Math" panose="02040503050406030204" pitchFamily="18" charset="0"/>
                                  </a:rPr>
                                  <m:t>×</m:t>
                                </m:r>
                                <m:sSup>
                                  <m:sSupPr>
                                    <m:ctrlPr>
                                      <a:rPr lang="en-US" sz="1600" b="0" i="1" smtClean="0">
                                        <a:latin typeface="Cambria Math" panose="02040503050406030204" pitchFamily="18" charset="0"/>
                                        <a:ea typeface="Cambria Math" panose="02040503050406030204" pitchFamily="18" charset="0"/>
                                      </a:rPr>
                                    </m:ctrlPr>
                                  </m:sSupPr>
                                  <m:e>
                                    <m:r>
                                      <a:rPr lang="en-US" sz="1600" b="0" i="0" smtClean="0">
                                        <a:latin typeface="Cambria Math" panose="02040503050406030204" pitchFamily="18" charset="0"/>
                                        <a:ea typeface="Cambria Math" panose="02040503050406030204" pitchFamily="18" charset="0"/>
                                      </a:rPr>
                                      <m:t>10</m:t>
                                    </m:r>
                                  </m:e>
                                  <m:sup>
                                    <m:r>
                                      <a:rPr lang="en-US" sz="1600" b="0" i="0" smtClean="0">
                                        <a:latin typeface="Cambria Math" panose="02040503050406030204" pitchFamily="18" charset="0"/>
                                        <a:ea typeface="Cambria Math" panose="02040503050406030204" pitchFamily="18" charset="0"/>
                                      </a:rPr>
                                      <m:t>−10</m:t>
                                    </m:r>
                                  </m:sup>
                                </m:sSup>
                                <m:r>
                                  <m:rPr>
                                    <m:sty m:val="p"/>
                                  </m:rPr>
                                  <a:rPr lang="en-US" sz="1600" b="0" i="0" smtClean="0">
                                    <a:latin typeface="Cambria Math" panose="02040503050406030204" pitchFamily="18" charset="0"/>
                                    <a:ea typeface="Cambria Math" panose="02040503050406030204" pitchFamily="18" charset="0"/>
                                  </a:rPr>
                                  <m:t>J</m:t>
                                </m:r>
                              </m:oMath>
                            </m:oMathPara>
                          </a14:m>
                          <a:endParaRPr lang="en-US" sz="1600" i="0" dirty="0"/>
                        </a:p>
                      </a:txBody>
                      <a:tcPr marL="230886" marR="230886">
                        <a:solidFill>
                          <a:srgbClr val="F3F3F5"/>
                        </a:solidFill>
                      </a:tcPr>
                    </a:tc>
                    <a:extLst>
                      <a:ext uri="{0D108BD9-81ED-4DB2-BD59-A6C34878D82A}">
                        <a16:rowId xmlns:a16="http://schemas.microsoft.com/office/drawing/2014/main" val="2422973781"/>
                      </a:ext>
                    </a:extLst>
                  </a:tr>
                  <a:tr h="381000">
                    <a:tc>
                      <a:txBody>
                        <a:bodyPr/>
                        <a:lstStyle/>
                        <a:p>
                          <a:pPr/>
                          <a14:m>
                            <m:oMathPara xmlns:m="http://schemas.openxmlformats.org/officeDocument/2006/math">
                              <m:oMathParaPr>
                                <m:jc m:val="centerGroup"/>
                              </m:oMathParaPr>
                              <m:oMath xmlns:m="http://schemas.openxmlformats.org/officeDocument/2006/math">
                                <m:r>
                                  <a:rPr lang="en-US" b="0" i="0" baseline="30000" dirty="0" smtClean="0">
                                    <a:latin typeface="Cambria Math" panose="02040503050406030204" pitchFamily="18" charset="0"/>
                                  </a:rPr>
                                  <m:t>143</m:t>
                                </m:r>
                                <m:r>
                                  <m:rPr>
                                    <m:sty m:val="p"/>
                                  </m:rPr>
                                  <a:rPr lang="en-US" b="0" i="0" dirty="0" smtClean="0">
                                    <a:latin typeface="Cambria Math" panose="02040503050406030204" pitchFamily="18" charset="0"/>
                                  </a:rPr>
                                  <m:t>Xe</m:t>
                                </m:r>
                              </m:oMath>
                            </m:oMathPara>
                          </a14:m>
                          <a:endParaRPr lang="en-US" sz="1800" dirty="0"/>
                        </a:p>
                      </a:txBody>
                      <a:tcPr marL="230886" marR="230886">
                        <a:solidFill>
                          <a:srgbClr val="F3F3F5"/>
                        </a:solidFill>
                      </a:tcPr>
                    </a:tc>
                    <a:tc>
                      <a:txBody>
                        <a:bodyPr/>
                        <a:lstStyle/>
                        <a:p>
                          <a:pPr/>
                          <a14:m>
                            <m:oMathPara xmlns:m="http://schemas.openxmlformats.org/officeDocument/2006/math">
                              <m:oMathParaPr>
                                <m:jc m:val="centerGroup"/>
                              </m:oMathParaPr>
                              <m:oMath xmlns:m="http://schemas.openxmlformats.org/officeDocument/2006/math">
                                <m:r>
                                  <a:rPr lang="en-US" sz="1600" b="0" i="0" smtClean="0">
                                    <a:latin typeface="Cambria Math" panose="02040503050406030204" pitchFamily="18" charset="0"/>
                                  </a:rPr>
                                  <m:t>1.92</m:t>
                                </m:r>
                                <m:r>
                                  <a:rPr lang="en-US" sz="1600" b="0" i="0" smtClean="0">
                                    <a:latin typeface="Cambria Math" panose="02040503050406030204" pitchFamily="18" charset="0"/>
                                    <a:ea typeface="Cambria Math" panose="02040503050406030204" pitchFamily="18" charset="0"/>
                                  </a:rPr>
                                  <m:t>×</m:t>
                                </m:r>
                                <m:sSup>
                                  <m:sSupPr>
                                    <m:ctrlPr>
                                      <a:rPr lang="en-US" sz="1600" b="0" i="1" smtClean="0">
                                        <a:latin typeface="Cambria Math" panose="02040503050406030204" pitchFamily="18" charset="0"/>
                                        <a:ea typeface="Cambria Math" panose="02040503050406030204" pitchFamily="18" charset="0"/>
                                      </a:rPr>
                                    </m:ctrlPr>
                                  </m:sSupPr>
                                  <m:e>
                                    <m:r>
                                      <a:rPr lang="en-US" sz="1600" b="0" i="0" smtClean="0">
                                        <a:latin typeface="Cambria Math" panose="02040503050406030204" pitchFamily="18" charset="0"/>
                                        <a:ea typeface="Cambria Math" panose="02040503050406030204" pitchFamily="18" charset="0"/>
                                      </a:rPr>
                                      <m:t>10</m:t>
                                    </m:r>
                                  </m:e>
                                  <m:sup>
                                    <m:r>
                                      <a:rPr lang="en-US" sz="1600" b="0" i="0" smtClean="0">
                                        <a:latin typeface="Cambria Math" panose="02040503050406030204" pitchFamily="18" charset="0"/>
                                        <a:ea typeface="Cambria Math" panose="02040503050406030204" pitchFamily="18" charset="0"/>
                                      </a:rPr>
                                      <m:t>−10</m:t>
                                    </m:r>
                                  </m:sup>
                                </m:sSup>
                                <m:r>
                                  <m:rPr>
                                    <m:sty m:val="p"/>
                                  </m:rPr>
                                  <a:rPr lang="en-US" sz="1600" b="0" i="0" smtClean="0">
                                    <a:latin typeface="Cambria Math" panose="02040503050406030204" pitchFamily="18" charset="0"/>
                                    <a:ea typeface="Cambria Math" panose="02040503050406030204" pitchFamily="18" charset="0"/>
                                  </a:rPr>
                                  <m:t>J</m:t>
                                </m:r>
                              </m:oMath>
                            </m:oMathPara>
                          </a14:m>
                          <a:endParaRPr lang="en-US" sz="1600" i="0" dirty="0"/>
                        </a:p>
                      </a:txBody>
                      <a:tcPr marL="230886" marR="230886">
                        <a:solidFill>
                          <a:srgbClr val="F3F3F5"/>
                        </a:solidFill>
                      </a:tcPr>
                    </a:tc>
                    <a:extLst>
                      <a:ext uri="{0D108BD9-81ED-4DB2-BD59-A6C34878D82A}">
                        <a16:rowId xmlns:a16="http://schemas.microsoft.com/office/drawing/2014/main" val="3008527080"/>
                      </a:ext>
                    </a:extLst>
                  </a:tr>
                </a:tbl>
              </a:graphicData>
            </a:graphic>
          </p:graphicFrame>
        </mc:Choice>
        <mc:Fallback xmlns="">
          <p:graphicFrame>
            <p:nvGraphicFramePr>
              <p:cNvPr id="40" name="Table Placeholder 39"/>
              <p:cNvGraphicFramePr>
                <a:graphicFrameLocks noGrp="1"/>
              </p:cNvGraphicFramePr>
              <p:nvPr>
                <p:ph type="tbl" sz="quarter" idx="25"/>
                <p:extLst>
                  <p:ext uri="{D42A27DB-BD31-4B8C-83A1-F6EECF244321}">
                    <p14:modId xmlns:p14="http://schemas.microsoft.com/office/powerpoint/2010/main" val="3130418189"/>
                  </p:ext>
                </p:extLst>
              </p:nvPr>
            </p:nvGraphicFramePr>
            <p:xfrm>
              <a:off x="5946532" y="1752600"/>
              <a:ext cx="2743199" cy="1142706"/>
            </p:xfrm>
            <a:graphic>
              <a:graphicData uri="http://schemas.openxmlformats.org/drawingml/2006/table">
                <a:tbl>
                  <a:tblPr firstRow="1" bandRow="1">
                    <a:tableStyleId>{5C22544A-7EE6-4342-B048-85BDC9FD1C3A}</a:tableStyleId>
                  </a:tblPr>
                  <a:tblGrid>
                    <a:gridCol w="990599">
                      <a:extLst>
                        <a:ext uri="{9D8B030D-6E8A-4147-A177-3AD203B41FA5}">
                          <a16:colId xmlns:a16="http://schemas.microsoft.com/office/drawing/2014/main" val="2035664047"/>
                        </a:ext>
                      </a:extLst>
                    </a:gridCol>
                    <a:gridCol w="1752600">
                      <a:extLst>
                        <a:ext uri="{9D8B030D-6E8A-4147-A177-3AD203B41FA5}">
                          <a16:colId xmlns:a16="http://schemas.microsoft.com/office/drawing/2014/main" val="550947742"/>
                        </a:ext>
                      </a:extLst>
                    </a:gridCol>
                  </a:tblGrid>
                  <a:tr h="380706">
                    <a:tc>
                      <a:txBody>
                        <a:bodyPr/>
                        <a:lstStyle/>
                        <a:p>
                          <a:endParaRPr lang="en-US"/>
                        </a:p>
                      </a:txBody>
                      <a:tcPr marL="230886" marR="230886">
                        <a:blipFill>
                          <a:blip r:embed="rId3"/>
                          <a:stretch>
                            <a:fillRect l="-613" t="-1587" r="-179141" b="-203175"/>
                          </a:stretch>
                        </a:blipFill>
                      </a:tcPr>
                    </a:tc>
                    <a:tc>
                      <a:txBody>
                        <a:bodyPr/>
                        <a:lstStyle/>
                        <a:p>
                          <a:endParaRPr lang="en-US"/>
                        </a:p>
                      </a:txBody>
                      <a:tcPr marL="230886" marR="230886">
                        <a:blipFill>
                          <a:blip r:embed="rId3"/>
                          <a:stretch>
                            <a:fillRect l="-56944" t="-1587" r="-1389" b="-203175"/>
                          </a:stretch>
                        </a:blipFill>
                      </a:tcPr>
                    </a:tc>
                    <a:extLst>
                      <a:ext uri="{0D108BD9-81ED-4DB2-BD59-A6C34878D82A}">
                        <a16:rowId xmlns:a16="http://schemas.microsoft.com/office/drawing/2014/main" val="2384013184"/>
                      </a:ext>
                    </a:extLst>
                  </a:tr>
                  <a:tr h="381000">
                    <a:tc>
                      <a:txBody>
                        <a:bodyPr/>
                        <a:lstStyle/>
                        <a:p>
                          <a:endParaRPr lang="en-US"/>
                        </a:p>
                      </a:txBody>
                      <a:tcPr marL="230886" marR="230886">
                        <a:blipFill>
                          <a:blip r:embed="rId3"/>
                          <a:stretch>
                            <a:fillRect l="-613" t="-103226" r="-179141" b="-106452"/>
                          </a:stretch>
                        </a:blipFill>
                      </a:tcPr>
                    </a:tc>
                    <a:tc>
                      <a:txBody>
                        <a:bodyPr/>
                        <a:lstStyle/>
                        <a:p>
                          <a:endParaRPr lang="en-US"/>
                        </a:p>
                      </a:txBody>
                      <a:tcPr marL="230886" marR="230886">
                        <a:blipFill>
                          <a:blip r:embed="rId3"/>
                          <a:stretch>
                            <a:fillRect l="-56944" t="-103226" r="-1389" b="-106452"/>
                          </a:stretch>
                        </a:blipFill>
                      </a:tcPr>
                    </a:tc>
                    <a:extLst>
                      <a:ext uri="{0D108BD9-81ED-4DB2-BD59-A6C34878D82A}">
                        <a16:rowId xmlns:a16="http://schemas.microsoft.com/office/drawing/2014/main" val="2422973781"/>
                      </a:ext>
                    </a:extLst>
                  </a:tr>
                  <a:tr h="381000">
                    <a:tc>
                      <a:txBody>
                        <a:bodyPr/>
                        <a:lstStyle/>
                        <a:p>
                          <a:endParaRPr lang="en-US"/>
                        </a:p>
                      </a:txBody>
                      <a:tcPr marL="230886" marR="230886">
                        <a:blipFill>
                          <a:blip r:embed="rId3"/>
                          <a:stretch>
                            <a:fillRect l="-613" t="-200000" r="-179141" b="-4762"/>
                          </a:stretch>
                        </a:blipFill>
                      </a:tcPr>
                    </a:tc>
                    <a:tc>
                      <a:txBody>
                        <a:bodyPr/>
                        <a:lstStyle/>
                        <a:p>
                          <a:endParaRPr lang="en-US"/>
                        </a:p>
                      </a:txBody>
                      <a:tcPr marL="230886" marR="230886">
                        <a:blipFill>
                          <a:blip r:embed="rId3"/>
                          <a:stretch>
                            <a:fillRect l="-56944" t="-200000" r="-1389" b="-4762"/>
                          </a:stretch>
                        </a:blipFill>
                      </a:tcPr>
                    </a:tc>
                    <a:extLst>
                      <a:ext uri="{0D108BD9-81ED-4DB2-BD59-A6C34878D82A}">
                        <a16:rowId xmlns:a16="http://schemas.microsoft.com/office/drawing/2014/main" val="3008527080"/>
                      </a:ext>
                    </a:extLst>
                  </a:tr>
                </a:tbl>
              </a:graphicData>
            </a:graphic>
          </p:graphicFrame>
        </mc:Fallback>
      </mc:AlternateContent>
      <p:sp>
        <p:nvSpPr>
          <p:cNvPr id="15" name="Content Placeholder 14"/>
          <p:cNvSpPr>
            <a:spLocks noGrp="1"/>
          </p:cNvSpPr>
          <p:nvPr>
            <p:ph sz="quarter" idx="26"/>
          </p:nvPr>
        </p:nvSpPr>
        <p:spPr>
          <a:xfrm>
            <a:off x="5943600" y="166093"/>
            <a:ext cx="2666999" cy="138707"/>
          </a:xfrm>
        </p:spPr>
        <p:txBody>
          <a:bodyPr/>
          <a:lstStyle/>
          <a:p>
            <a:r>
              <a:rPr lang="en-US" sz="500" dirty="0"/>
              <a:t>Copyright © The McGraw-Hill Companies, Inc. Permission required for reproduction or display</a:t>
            </a:r>
          </a:p>
        </p:txBody>
      </p:sp>
      <mc:AlternateContent xmlns:mc="http://schemas.openxmlformats.org/markup-compatibility/2006" xmlns:a14="http://schemas.microsoft.com/office/drawing/2010/main">
        <mc:Choice Requires="a14">
          <p:sp>
            <p:nvSpPr>
              <p:cNvPr id="35" name="Text Placeholder 34"/>
              <p:cNvSpPr>
                <a:spLocks noGrp="1"/>
              </p:cNvSpPr>
              <p:nvPr>
                <p:ph type="body" sz="quarter" idx="11"/>
              </p:nvPr>
            </p:nvSpPr>
            <p:spPr>
              <a:xfrm>
                <a:off x="0" y="2851546"/>
                <a:ext cx="9144000" cy="3549254"/>
              </a:xfrm>
            </p:spPr>
            <p:txBody>
              <a:bodyPr/>
              <a:lstStyle/>
              <a:p>
                <a:pPr marL="58738" indent="-58738">
                  <a:spcBef>
                    <a:spcPts val="0"/>
                  </a:spcBef>
                  <a:spcAft>
                    <a:spcPts val="2800"/>
                  </a:spcAft>
                </a:pPr>
                <a:r>
                  <a:rPr lang="en-US" sz="2800" dirty="0"/>
                  <a:t>The difference between the binding energies of the reactants and products is </a:t>
                </a:r>
                <a14:m>
                  <m:oMath xmlns:m="http://schemas.openxmlformats.org/officeDocument/2006/math">
                    <m:d>
                      <m:dPr>
                        <m:ctrlPr>
                          <a:rPr lang="en-US" sz="2800" i="1" smtClean="0">
                            <a:latin typeface="Cambria Math" panose="02040503050406030204" pitchFamily="18" charset="0"/>
                          </a:rPr>
                        </m:ctrlPr>
                      </m:dPr>
                      <m:e>
                        <m:r>
                          <a:rPr lang="en-US" sz="2800" b="0" i="1" smtClean="0">
                            <a:latin typeface="Cambria Math" panose="02040503050406030204" pitchFamily="18" charset="0"/>
                          </a:rPr>
                          <m:t>1.23</m:t>
                        </m:r>
                        <m:r>
                          <a:rPr lang="en-US" sz="2800" b="0" i="1" smtClean="0">
                            <a:latin typeface="Cambria Math" panose="02040503050406030204" pitchFamily="18" charset="0"/>
                            <a:ea typeface="Cambria Math" panose="02040503050406030204" pitchFamily="18" charset="0"/>
                          </a:rPr>
                          <m:t>×</m:t>
                        </m:r>
                        <m:sSup>
                          <m:sSupPr>
                            <m:ctrlPr>
                              <a:rPr lang="en-US" sz="2800" b="0" i="1" smtClean="0">
                                <a:latin typeface="Cambria Math" panose="02040503050406030204" pitchFamily="18" charset="0"/>
                                <a:ea typeface="Cambria Math" panose="02040503050406030204" pitchFamily="18" charset="0"/>
                              </a:rPr>
                            </m:ctrlPr>
                          </m:sSupPr>
                          <m:e>
                            <m:r>
                              <a:rPr lang="en-US" sz="2800" b="0" i="1" smtClean="0">
                                <a:latin typeface="Cambria Math" panose="02040503050406030204" pitchFamily="18" charset="0"/>
                                <a:ea typeface="Cambria Math" panose="02040503050406030204" pitchFamily="18" charset="0"/>
                              </a:rPr>
                              <m:t>10</m:t>
                            </m:r>
                          </m:e>
                          <m:sup>
                            <m:r>
                              <a:rPr lang="en-US" sz="2800" b="0" i="1" smtClean="0">
                                <a:latin typeface="Cambria Math" panose="02040503050406030204" pitchFamily="18" charset="0"/>
                                <a:ea typeface="Cambria Math" panose="02040503050406030204" pitchFamily="18" charset="0"/>
                              </a:rPr>
                              <m:t>−10</m:t>
                            </m:r>
                          </m:sup>
                        </m:sSup>
                        <m:r>
                          <a:rPr lang="en-US" sz="2800" b="0" i="1" smtClean="0">
                            <a:latin typeface="Cambria Math" panose="02040503050406030204" pitchFamily="18" charset="0"/>
                            <a:ea typeface="Cambria Math" panose="02040503050406030204" pitchFamily="18" charset="0"/>
                          </a:rPr>
                          <m:t>+1.92×</m:t>
                        </m:r>
                        <m:sSup>
                          <m:sSupPr>
                            <m:ctrlPr>
                              <a:rPr lang="en-US" sz="2800" b="0" i="1" smtClean="0">
                                <a:latin typeface="Cambria Math" panose="02040503050406030204" pitchFamily="18" charset="0"/>
                                <a:ea typeface="Cambria Math" panose="02040503050406030204" pitchFamily="18" charset="0"/>
                              </a:rPr>
                            </m:ctrlPr>
                          </m:sSupPr>
                          <m:e>
                            <m:r>
                              <a:rPr lang="en-US" sz="2800" b="0" i="1" smtClean="0">
                                <a:latin typeface="Cambria Math" panose="02040503050406030204" pitchFamily="18" charset="0"/>
                                <a:ea typeface="Cambria Math" panose="02040503050406030204" pitchFamily="18" charset="0"/>
                              </a:rPr>
                              <m:t>10</m:t>
                            </m:r>
                          </m:e>
                          <m:sup>
                            <m:r>
                              <a:rPr lang="en-US" sz="2800" b="0" i="1" smtClean="0">
                                <a:latin typeface="Cambria Math" panose="02040503050406030204" pitchFamily="18" charset="0"/>
                                <a:ea typeface="Cambria Math" panose="02040503050406030204" pitchFamily="18" charset="0"/>
                              </a:rPr>
                              <m:t>−10</m:t>
                            </m:r>
                          </m:sup>
                        </m:sSup>
                      </m:e>
                    </m:d>
                    <m:r>
                      <a:rPr lang="en-US" sz="2800" i="0" dirty="0" smtClean="0">
                        <a:latin typeface="Cambria Math" panose="02040503050406030204" pitchFamily="18" charset="0"/>
                      </a:rPr>
                      <m:t> </m:t>
                    </m:r>
                    <m:r>
                      <m:rPr>
                        <m:sty m:val="p"/>
                      </m:rPr>
                      <a:rPr lang="en-US" sz="2800" i="0" dirty="0" smtClean="0">
                        <a:latin typeface="Cambria Math" panose="02040503050406030204" pitchFamily="18" charset="0"/>
                      </a:rPr>
                      <m:t>J</m:t>
                    </m:r>
                    <m:r>
                      <a:rPr lang="en-US" sz="2800" i="0" dirty="0" smtClean="0">
                        <a:latin typeface="Cambria Math" panose="02040503050406030204" pitchFamily="18" charset="0"/>
                      </a:rPr>
                      <m:t> ‒(2.82×</m:t>
                    </m:r>
                    <m:sSup>
                      <m:sSupPr>
                        <m:ctrlPr>
                          <a:rPr lang="en-US" sz="2800" i="1">
                            <a:latin typeface="Cambria Math" panose="02040503050406030204" pitchFamily="18" charset="0"/>
                            <a:ea typeface="Cambria Math" panose="02040503050406030204" pitchFamily="18" charset="0"/>
                          </a:rPr>
                        </m:ctrlPr>
                      </m:sSupPr>
                      <m:e>
                        <m:r>
                          <a:rPr lang="en-US" sz="2800" i="1">
                            <a:latin typeface="Cambria Math" panose="02040503050406030204" pitchFamily="18" charset="0"/>
                            <a:ea typeface="Cambria Math" panose="02040503050406030204" pitchFamily="18" charset="0"/>
                          </a:rPr>
                          <m:t>10</m:t>
                        </m:r>
                      </m:e>
                      <m:sup>
                        <m:r>
                          <a:rPr lang="en-US" sz="2800" i="1">
                            <a:latin typeface="Cambria Math" panose="02040503050406030204" pitchFamily="18" charset="0"/>
                            <a:ea typeface="Cambria Math" panose="02040503050406030204" pitchFamily="18" charset="0"/>
                          </a:rPr>
                          <m:t>−10</m:t>
                        </m:r>
                      </m:sup>
                    </m:sSup>
                    <m:r>
                      <a:rPr lang="en-US" sz="2800" i="0" dirty="0">
                        <a:latin typeface="Cambria Math" panose="02040503050406030204" pitchFamily="18" charset="0"/>
                      </a:rPr>
                      <m:t>)</m:t>
                    </m:r>
                    <m:r>
                      <m:rPr>
                        <m:sty m:val="p"/>
                      </m:rPr>
                      <a:rPr lang="en-US" sz="2800" i="0" dirty="0">
                        <a:latin typeface="Cambria Math" panose="02040503050406030204" pitchFamily="18" charset="0"/>
                      </a:rPr>
                      <m:t>J</m:t>
                    </m:r>
                    <m:r>
                      <a:rPr lang="en-US" sz="2800" i="0" dirty="0">
                        <a:latin typeface="Cambria Math" panose="02040503050406030204" pitchFamily="18" charset="0"/>
                      </a:rPr>
                      <m:t>, </m:t>
                    </m:r>
                    <m:r>
                      <m:rPr>
                        <m:sty m:val="p"/>
                      </m:rPr>
                      <a:rPr lang="en-US" sz="2800" i="0" dirty="0">
                        <a:latin typeface="Cambria Math" panose="02040503050406030204" pitchFamily="18" charset="0"/>
                      </a:rPr>
                      <m:t>or</m:t>
                    </m:r>
                    <m:r>
                      <a:rPr lang="en-US" sz="2800" i="0" dirty="0">
                        <a:latin typeface="Cambria Math" panose="02040503050406030204" pitchFamily="18" charset="0"/>
                      </a:rPr>
                      <m:t> 3.3×</m:t>
                    </m:r>
                    <m:sSup>
                      <m:sSupPr>
                        <m:ctrlPr>
                          <a:rPr lang="en-US" sz="2800" i="1">
                            <a:latin typeface="Cambria Math" panose="02040503050406030204" pitchFamily="18" charset="0"/>
                            <a:ea typeface="Cambria Math" panose="02040503050406030204" pitchFamily="18" charset="0"/>
                          </a:rPr>
                        </m:ctrlPr>
                      </m:sSupPr>
                      <m:e>
                        <m:r>
                          <a:rPr lang="en-US" sz="2800" i="1">
                            <a:latin typeface="Cambria Math" panose="02040503050406030204" pitchFamily="18" charset="0"/>
                            <a:ea typeface="Cambria Math" panose="02040503050406030204" pitchFamily="18" charset="0"/>
                          </a:rPr>
                          <m:t>10</m:t>
                        </m:r>
                      </m:e>
                      <m:sup>
                        <m:r>
                          <a:rPr lang="en-US" sz="2800" i="1">
                            <a:latin typeface="Cambria Math" panose="02040503050406030204" pitchFamily="18" charset="0"/>
                            <a:ea typeface="Cambria Math" panose="02040503050406030204" pitchFamily="18" charset="0"/>
                          </a:rPr>
                          <m:t>−1</m:t>
                        </m:r>
                        <m:r>
                          <a:rPr lang="en-US" sz="2800" b="0" i="1" smtClean="0">
                            <a:latin typeface="Cambria Math" panose="02040503050406030204" pitchFamily="18" charset="0"/>
                            <a:ea typeface="Cambria Math" panose="02040503050406030204" pitchFamily="18" charset="0"/>
                          </a:rPr>
                          <m:t>1</m:t>
                        </m:r>
                      </m:sup>
                    </m:sSup>
                    <m:r>
                      <m:rPr>
                        <m:sty m:val="p"/>
                      </m:rPr>
                      <a:rPr lang="en-US" sz="2800" i="0" dirty="0">
                        <a:latin typeface="Cambria Math" panose="02040503050406030204" pitchFamily="18" charset="0"/>
                      </a:rPr>
                      <m:t>J</m:t>
                    </m:r>
                    <m:r>
                      <a:rPr lang="en-US" sz="2800" i="0" dirty="0">
                        <a:latin typeface="Cambria Math" panose="02040503050406030204" pitchFamily="18" charset="0"/>
                      </a:rPr>
                      <m:t> </m:t>
                    </m:r>
                  </m:oMath>
                </a14:m>
                <a:r>
                  <a:rPr lang="en-US" sz="2800" dirty="0"/>
                  <a:t>per uranium-235 nucleus.</a:t>
                </a:r>
              </a:p>
              <a:p>
                <a:pPr>
                  <a:spcBef>
                    <a:spcPts val="0"/>
                  </a:spcBef>
                </a:pPr>
                <a:r>
                  <a:rPr lang="en-US" sz="2800" dirty="0"/>
                  <a:t>For 1 mole of uranium-235, the energy released would be </a:t>
                </a:r>
              </a:p>
              <a:p>
                <a:pPr>
                  <a:spcBef>
                    <a:spcPts val="0"/>
                  </a:spcBef>
                  <a:spcAft>
                    <a:spcPts val="3600"/>
                  </a:spcAft>
                </a:pPr>
                <a14:m>
                  <m:oMath xmlns:m="http://schemas.openxmlformats.org/officeDocument/2006/math">
                    <m:r>
                      <a:rPr lang="en-US" sz="2800" i="1" dirty="0" smtClean="0">
                        <a:latin typeface="Cambria Math" panose="02040503050406030204" pitchFamily="18" charset="0"/>
                      </a:rPr>
                      <m:t>(</m:t>
                    </m:r>
                    <m:r>
                      <a:rPr lang="en-US" sz="2800" i="0" dirty="0" smtClean="0">
                        <a:latin typeface="Cambria Math" panose="02040503050406030204" pitchFamily="18" charset="0"/>
                      </a:rPr>
                      <m:t>3.3×</m:t>
                    </m:r>
                    <m:sSup>
                      <m:sSupPr>
                        <m:ctrlPr>
                          <a:rPr lang="en-US" sz="2800" i="1">
                            <a:latin typeface="Cambria Math" panose="02040503050406030204" pitchFamily="18" charset="0"/>
                            <a:ea typeface="Cambria Math" panose="02040503050406030204" pitchFamily="18" charset="0"/>
                          </a:rPr>
                        </m:ctrlPr>
                      </m:sSupPr>
                      <m:e>
                        <m:r>
                          <a:rPr lang="en-US" sz="2800" i="1">
                            <a:latin typeface="Cambria Math" panose="02040503050406030204" pitchFamily="18" charset="0"/>
                            <a:ea typeface="Cambria Math" panose="02040503050406030204" pitchFamily="18" charset="0"/>
                          </a:rPr>
                          <m:t>10</m:t>
                        </m:r>
                      </m:e>
                      <m:sup>
                        <m:r>
                          <a:rPr lang="en-US" sz="2800" i="1">
                            <a:latin typeface="Cambria Math" panose="02040503050406030204" pitchFamily="18" charset="0"/>
                            <a:ea typeface="Cambria Math" panose="02040503050406030204" pitchFamily="18" charset="0"/>
                          </a:rPr>
                          <m:t>−1</m:t>
                        </m:r>
                        <m:r>
                          <a:rPr lang="en-US" sz="2800" b="0" i="1" smtClean="0">
                            <a:latin typeface="Cambria Math" panose="02040503050406030204" pitchFamily="18" charset="0"/>
                            <a:ea typeface="Cambria Math" panose="02040503050406030204" pitchFamily="18" charset="0"/>
                          </a:rPr>
                          <m:t>1</m:t>
                        </m:r>
                      </m:sup>
                    </m:sSup>
                    <m:r>
                      <a:rPr lang="en-US" sz="2800" i="0" dirty="0">
                        <a:latin typeface="Cambria Math" panose="02040503050406030204" pitchFamily="18" charset="0"/>
                      </a:rPr>
                      <m:t>)(6.02×10</m:t>
                    </m:r>
                    <m:r>
                      <a:rPr lang="en-US" sz="2800" i="0" baseline="30000" dirty="0">
                        <a:latin typeface="Cambria Math" panose="02040503050406030204" pitchFamily="18" charset="0"/>
                      </a:rPr>
                      <m:t>23</m:t>
                    </m:r>
                    <m:r>
                      <a:rPr lang="en-US" sz="2800" i="0" dirty="0">
                        <a:latin typeface="Cambria Math" panose="02040503050406030204" pitchFamily="18" charset="0"/>
                      </a:rPr>
                      <m:t>), </m:t>
                    </m:r>
                    <m:r>
                      <m:rPr>
                        <m:sty m:val="p"/>
                      </m:rPr>
                      <a:rPr lang="en-US" sz="2800" i="0" dirty="0">
                        <a:latin typeface="Cambria Math" panose="02040503050406030204" pitchFamily="18" charset="0"/>
                      </a:rPr>
                      <m:t>or</m:t>
                    </m:r>
                    <m:r>
                      <a:rPr lang="en-US" sz="2800" i="0" dirty="0">
                        <a:latin typeface="Cambria Math" panose="02040503050406030204" pitchFamily="18" charset="0"/>
                      </a:rPr>
                      <m:t> 2.0×1013</m:t>
                    </m:r>
                    <m:r>
                      <m:rPr>
                        <m:sty m:val="p"/>
                      </m:rPr>
                      <a:rPr lang="en-US" sz="2800" i="0" dirty="0">
                        <a:latin typeface="Cambria Math" panose="02040503050406030204" pitchFamily="18" charset="0"/>
                      </a:rPr>
                      <m:t>J</m:t>
                    </m:r>
                  </m:oMath>
                </a14:m>
                <a:r>
                  <a:rPr lang="en-US" sz="2800" dirty="0"/>
                  <a:t>.</a:t>
                </a:r>
              </a:p>
              <a:p>
                <a:pPr>
                  <a:spcBef>
                    <a:spcPts val="0"/>
                  </a:spcBef>
                </a:pPr>
                <a:r>
                  <a:rPr lang="en-US" sz="2800" dirty="0"/>
                  <a:t>This is an </a:t>
                </a:r>
                <a:r>
                  <a:rPr lang="en-US" sz="2800" i="1" dirty="0"/>
                  <a:t>extremely </a:t>
                </a:r>
                <a:r>
                  <a:rPr lang="en-US" sz="2800" dirty="0"/>
                  <a:t>exothermic reaction.</a:t>
                </a:r>
              </a:p>
            </p:txBody>
          </p:sp>
        </mc:Choice>
        <mc:Fallback xmlns="">
          <p:sp>
            <p:nvSpPr>
              <p:cNvPr id="35" name="Text Placeholder 34"/>
              <p:cNvSpPr>
                <a:spLocks noGrp="1" noRot="1" noChangeAspect="1" noMove="1" noResize="1" noEditPoints="1" noAdjustHandles="1" noChangeArrowheads="1" noChangeShapeType="1" noTextEdit="1"/>
              </p:cNvSpPr>
              <p:nvPr>
                <p:ph type="body" sz="quarter" idx="11"/>
              </p:nvPr>
            </p:nvSpPr>
            <p:spPr>
              <a:xfrm>
                <a:off x="0" y="2851546"/>
                <a:ext cx="9144000" cy="3549254"/>
              </a:xfrm>
              <a:blipFill>
                <a:blip r:embed="rId4"/>
                <a:stretch>
                  <a:fillRect l="-1333" t="-515" r="-667" b="-3780"/>
                </a:stretch>
              </a:blipFill>
            </p:spPr>
            <p:txBody>
              <a:bodyPr/>
              <a:lstStyle/>
              <a:p>
                <a:r>
                  <a:rPr lang="en-US">
                    <a:noFill/>
                  </a:rPr>
                  <a:t> </a:t>
                </a:r>
              </a:p>
            </p:txBody>
          </p:sp>
        </mc:Fallback>
      </mc:AlternateContent>
    </p:spTree>
    <p:extLst>
      <p:ext uri="{BB962C8B-B14F-4D97-AF65-F5344CB8AC3E}">
        <p14:creationId xmlns:p14="http://schemas.microsoft.com/office/powerpoint/2010/main" val="262873777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0"/>
            <a:ext cx="7734300" cy="495300"/>
          </a:xfrm>
        </p:spPr>
        <p:txBody>
          <a:bodyPr/>
          <a:lstStyle/>
          <a:p>
            <a:r>
              <a:rPr lang="en-US" dirty="0">
                <a:solidFill>
                  <a:schemeClr val="bg1">
                    <a:lumMod val="95000"/>
                  </a:schemeClr>
                </a:solidFill>
              </a:rPr>
              <a:t>20.5</a:t>
            </a:r>
            <a:r>
              <a:rPr lang="en-US" dirty="0"/>
              <a:t>	</a:t>
            </a:r>
            <a:r>
              <a:rPr lang="en-US" dirty="0">
                <a:solidFill>
                  <a:srgbClr val="CE171F"/>
                </a:solidFill>
                <a:latin typeface="Calibri"/>
              </a:rPr>
              <a:t>Nuclear Fission (3)</a:t>
            </a:r>
            <a:endParaRPr lang="en-US" dirty="0">
              <a:solidFill>
                <a:srgbClr val="CE171F"/>
              </a:solidFill>
            </a:endParaRPr>
          </a:p>
        </p:txBody>
      </p:sp>
      <p:sp>
        <p:nvSpPr>
          <p:cNvPr id="19" name="Text Placeholder 18"/>
          <p:cNvSpPr>
            <a:spLocks noGrp="1"/>
          </p:cNvSpPr>
          <p:nvPr>
            <p:ph type="body" sz="quarter" idx="22"/>
          </p:nvPr>
        </p:nvSpPr>
        <p:spPr>
          <a:xfrm>
            <a:off x="0" y="1143644"/>
            <a:ext cx="9144000" cy="457200"/>
          </a:xfrm>
        </p:spPr>
        <p:txBody>
          <a:bodyPr/>
          <a:lstStyle/>
          <a:p>
            <a:r>
              <a:rPr lang="en-US" dirty="0">
                <a:latin typeface="Calibri"/>
              </a:rPr>
              <a:t>Nuclear Fission</a:t>
            </a:r>
          </a:p>
        </p:txBody>
      </p:sp>
      <p:sp>
        <p:nvSpPr>
          <p:cNvPr id="20" name="Text Placeholder 19"/>
          <p:cNvSpPr>
            <a:spLocks noGrp="1"/>
          </p:cNvSpPr>
          <p:nvPr>
            <p:ph type="body" sz="quarter" idx="23"/>
          </p:nvPr>
        </p:nvSpPr>
        <p:spPr>
          <a:xfrm>
            <a:off x="0" y="1752600"/>
            <a:ext cx="9144000" cy="4350431"/>
          </a:xfrm>
        </p:spPr>
        <p:txBody>
          <a:bodyPr/>
          <a:lstStyle/>
          <a:p>
            <a:pPr>
              <a:spcBef>
                <a:spcPts val="0"/>
              </a:spcBef>
              <a:spcAft>
                <a:spcPts val="3300"/>
              </a:spcAft>
            </a:pPr>
            <a:r>
              <a:rPr lang="en-US" dirty="0"/>
              <a:t>During uranium-235 fission, more neutrons are produced than are originally captured in the process. </a:t>
            </a:r>
          </a:p>
          <a:p>
            <a:pPr>
              <a:spcBef>
                <a:spcPts val="0"/>
              </a:spcBef>
              <a:spcAft>
                <a:spcPts val="3300"/>
              </a:spcAft>
            </a:pPr>
            <a:r>
              <a:rPr lang="en-US" dirty="0"/>
              <a:t>This property makes possible a </a:t>
            </a:r>
            <a:r>
              <a:rPr lang="en-US" b="1" i="1" dirty="0"/>
              <a:t>nuclear chain reaction, </a:t>
            </a:r>
            <a:r>
              <a:rPr lang="en-US" dirty="0"/>
              <a:t>which is a self-sustaining sequence of nuclear fission reactions. </a:t>
            </a:r>
          </a:p>
          <a:p>
            <a:pPr>
              <a:spcBef>
                <a:spcPts val="0"/>
              </a:spcBef>
            </a:pPr>
            <a:r>
              <a:rPr lang="en-US" dirty="0"/>
              <a:t>If there is not enough uranium-235 to capture the neutrons, the chain reaction will not occur and the mass of the sample is said to be </a:t>
            </a:r>
            <a:r>
              <a:rPr lang="en-US" i="1" dirty="0"/>
              <a:t>subcritical. </a:t>
            </a:r>
          </a:p>
        </p:txBody>
      </p:sp>
    </p:spTree>
    <p:extLst>
      <p:ext uri="{BB962C8B-B14F-4D97-AF65-F5344CB8AC3E}">
        <p14:creationId xmlns:p14="http://schemas.microsoft.com/office/powerpoint/2010/main" val="39914128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67802" y="0"/>
            <a:ext cx="8953500" cy="533400"/>
          </a:xfrm>
        </p:spPr>
        <p:txBody>
          <a:bodyPr/>
          <a:lstStyle/>
          <a:p>
            <a:pPr indent="58738"/>
            <a:r>
              <a:rPr lang="en-US" dirty="0">
                <a:solidFill>
                  <a:schemeClr val="bg1">
                    <a:lumMod val="95000"/>
                  </a:schemeClr>
                </a:solidFill>
              </a:rPr>
              <a:t>20.1</a:t>
            </a:r>
            <a:r>
              <a:rPr lang="en-US" dirty="0"/>
              <a:t>	</a:t>
            </a:r>
            <a:r>
              <a:rPr lang="en-US" dirty="0">
                <a:solidFill>
                  <a:srgbClr val="CE171F"/>
                </a:solidFill>
                <a:latin typeface="Calibri"/>
              </a:rPr>
              <a:t>Nuclei and Nuclear Reactions (4) </a:t>
            </a:r>
            <a:endParaRPr lang="en-US" dirty="0">
              <a:solidFill>
                <a:srgbClr val="CE171F"/>
              </a:solidFill>
            </a:endParaRPr>
          </a:p>
        </p:txBody>
      </p:sp>
      <p:sp>
        <p:nvSpPr>
          <p:cNvPr id="19" name="Text Placeholder 18"/>
          <p:cNvSpPr>
            <a:spLocks noGrp="1"/>
          </p:cNvSpPr>
          <p:nvPr>
            <p:ph type="body" sz="quarter" idx="22"/>
          </p:nvPr>
        </p:nvSpPr>
        <p:spPr>
          <a:xfrm>
            <a:off x="-16329" y="990600"/>
            <a:ext cx="5867400" cy="457200"/>
          </a:xfrm>
        </p:spPr>
        <p:txBody>
          <a:bodyPr/>
          <a:lstStyle/>
          <a:p>
            <a:r>
              <a:rPr lang="en-US" dirty="0">
                <a:latin typeface="Calibri"/>
              </a:rPr>
              <a:t>Nuclei and Nuclear Reactions</a:t>
            </a:r>
          </a:p>
        </p:txBody>
      </p:sp>
      <mc:AlternateContent xmlns:mc="http://schemas.openxmlformats.org/markup-compatibility/2006" xmlns:a14="http://schemas.microsoft.com/office/drawing/2010/main">
        <mc:Choice Requires="a14">
          <p:sp>
            <p:nvSpPr>
              <p:cNvPr id="20" name="Text Placeholder 19"/>
              <p:cNvSpPr>
                <a:spLocks noGrp="1"/>
              </p:cNvSpPr>
              <p:nvPr>
                <p:ph type="body" sz="quarter" idx="23"/>
              </p:nvPr>
            </p:nvSpPr>
            <p:spPr>
              <a:xfrm>
                <a:off x="0" y="1828800"/>
                <a:ext cx="9150743" cy="4055269"/>
              </a:xfrm>
            </p:spPr>
            <p:txBody>
              <a:bodyPr/>
              <a:lstStyle/>
              <a:p>
                <a:pPr>
                  <a:spcBef>
                    <a:spcPts val="0"/>
                  </a:spcBef>
                  <a:spcAft>
                    <a:spcPts val="3300"/>
                  </a:spcAft>
                </a:pPr>
                <a14:m>
                  <m:oMath xmlns:m="http://schemas.openxmlformats.org/officeDocument/2006/math">
                    <m:sPre>
                      <m:sPrePr>
                        <m:ctrlPr>
                          <a:rPr lang="en-US" i="1">
                            <a:latin typeface="Cambria Math" panose="02040503050406030204" pitchFamily="18" charset="0"/>
                          </a:rPr>
                        </m:ctrlPr>
                      </m:sPrePr>
                      <m:sub>
                        <m:r>
                          <a:rPr lang="en-US" i="1">
                            <a:latin typeface="Cambria Math"/>
                          </a:rPr>
                          <m:t>‒1</m:t>
                        </m:r>
                      </m:sub>
                      <m:sup>
                        <m:r>
                          <a:rPr lang="en-US" i="1">
                            <a:latin typeface="Cambria Math"/>
                          </a:rPr>
                          <m:t>0</m:t>
                        </m:r>
                      </m:sup>
                      <m:e>
                        <m:r>
                          <a:rPr lang="en-US" i="1">
                            <a:latin typeface="Cambria Math"/>
                          </a:rPr>
                          <m:t>𝑒</m:t>
                        </m:r>
                      </m:e>
                    </m:sPre>
                  </m:oMath>
                </a14:m>
                <a:r>
                  <a:rPr lang="en-US" dirty="0"/>
                  <a:t> represents an electron </a:t>
                </a:r>
                <a:r>
                  <a:rPr lang="en-US" i="1" dirty="0"/>
                  <a:t>in or from an atomic orbital</a:t>
                </a:r>
                <a:r>
                  <a:rPr lang="en-US" dirty="0"/>
                  <a:t>. </a:t>
                </a:r>
              </a:p>
              <a:p>
                <a:pPr>
                  <a:spcBef>
                    <a:spcPts val="0"/>
                  </a:spcBef>
                  <a:spcAft>
                    <a:spcPts val="3300"/>
                  </a:spcAft>
                </a:pPr>
                <a14:m>
                  <m:oMath xmlns:m="http://schemas.openxmlformats.org/officeDocument/2006/math">
                    <m:sPre>
                      <m:sPrePr>
                        <m:ctrlPr>
                          <a:rPr lang="en-US" i="1">
                            <a:latin typeface="Cambria Math" panose="02040503050406030204" pitchFamily="18" charset="0"/>
                          </a:rPr>
                        </m:ctrlPr>
                      </m:sPrePr>
                      <m:sub>
                        <m:r>
                          <a:rPr lang="en-US" i="1">
                            <a:latin typeface="Cambria Math"/>
                          </a:rPr>
                          <m:t>‒1</m:t>
                        </m:r>
                      </m:sub>
                      <m:sup>
                        <m:r>
                          <a:rPr lang="en-US" i="1">
                            <a:latin typeface="Cambria Math"/>
                          </a:rPr>
                          <m:t>0</m:t>
                        </m:r>
                      </m:sup>
                      <m:e>
                        <m:r>
                          <a:rPr lang="el-GR" i="1">
                            <a:latin typeface="Cambria Math"/>
                          </a:rPr>
                          <m:t>𝛽</m:t>
                        </m:r>
                      </m:e>
                    </m:sPre>
                    <m:r>
                      <a:rPr lang="en-US">
                        <a:latin typeface="Cambria Math"/>
                      </a:rPr>
                      <m:t> </m:t>
                    </m:r>
                  </m:oMath>
                </a14:m>
                <a:r>
                  <a:rPr lang="en-US" dirty="0"/>
                  <a:t>represents an electron </a:t>
                </a:r>
                <a:r>
                  <a:rPr lang="en-US" i="1" dirty="0"/>
                  <a:t>that comes from a nucleus</a:t>
                </a:r>
                <a:r>
                  <a:rPr lang="en-US" dirty="0"/>
                  <a:t>.</a:t>
                </a:r>
              </a:p>
              <a:p>
                <a:pPr>
                  <a:spcBef>
                    <a:spcPts val="0"/>
                  </a:spcBef>
                  <a:spcAft>
                    <a:spcPts val="3300"/>
                  </a:spcAft>
                </a:pPr>
                <a:r>
                  <a:rPr lang="en-US" dirty="0"/>
                  <a:t>The </a:t>
                </a:r>
                <a:r>
                  <a:rPr lang="en-US" b="1" i="1" dirty="0"/>
                  <a:t>positron </a:t>
                </a:r>
                <a:r>
                  <a:rPr lang="en-US" dirty="0"/>
                  <a:t>has the same mass as the electron, but bears a charge of +1. </a:t>
                </a:r>
              </a:p>
              <a:p>
                <a:pPr>
                  <a:spcBef>
                    <a:spcPts val="0"/>
                  </a:spcBef>
                </a:pPr>
                <a:r>
                  <a:rPr lang="en-US" dirty="0"/>
                  <a:t>An </a:t>
                </a:r>
                <a:r>
                  <a:rPr lang="el-GR" i="1" dirty="0"/>
                  <a:t>α</a:t>
                </a:r>
                <a:r>
                  <a:rPr lang="en-US" i="1" dirty="0"/>
                  <a:t> </a:t>
                </a:r>
                <a:r>
                  <a:rPr lang="en-US" dirty="0"/>
                  <a:t>particle is identical to a helium-4 nucleus and can be represented either as </a:t>
                </a:r>
                <a14:m>
                  <m:oMath xmlns:m="http://schemas.openxmlformats.org/officeDocument/2006/math">
                    <m:sPre>
                      <m:sPrePr>
                        <m:ctrlPr>
                          <a:rPr lang="en-US" i="1">
                            <a:latin typeface="Cambria Math" panose="02040503050406030204" pitchFamily="18" charset="0"/>
                          </a:rPr>
                        </m:ctrlPr>
                      </m:sPrePr>
                      <m:sub>
                        <m:r>
                          <a:rPr lang="en-US" i="1">
                            <a:latin typeface="Cambria Math"/>
                          </a:rPr>
                          <m:t>2</m:t>
                        </m:r>
                      </m:sub>
                      <m:sup>
                        <m:r>
                          <a:rPr lang="en-US" i="1">
                            <a:latin typeface="Cambria Math"/>
                          </a:rPr>
                          <m:t>4</m:t>
                        </m:r>
                      </m:sup>
                      <m:e>
                        <m:r>
                          <m:rPr>
                            <m:sty m:val="p"/>
                          </m:rPr>
                          <a:rPr lang="en-US">
                            <a:latin typeface="Cambria Math"/>
                          </a:rPr>
                          <m:t>He</m:t>
                        </m:r>
                      </m:e>
                    </m:sPre>
                  </m:oMath>
                </a14:m>
                <a:r>
                  <a:rPr lang="en-US" i="1" dirty="0"/>
                  <a:t> </a:t>
                </a:r>
                <a:r>
                  <a:rPr lang="en-US" dirty="0"/>
                  <a:t>or </a:t>
                </a:r>
                <a14:m>
                  <m:oMath xmlns:m="http://schemas.openxmlformats.org/officeDocument/2006/math">
                    <m:sPre>
                      <m:sPrePr>
                        <m:ctrlPr>
                          <a:rPr lang="en-US" i="1">
                            <a:latin typeface="Cambria Math" panose="02040503050406030204" pitchFamily="18" charset="0"/>
                          </a:rPr>
                        </m:ctrlPr>
                      </m:sPrePr>
                      <m:sub>
                        <m:r>
                          <a:rPr lang="en-US" i="1">
                            <a:latin typeface="Cambria Math"/>
                          </a:rPr>
                          <m:t>2</m:t>
                        </m:r>
                      </m:sub>
                      <m:sup>
                        <m:r>
                          <a:rPr lang="en-US" i="1">
                            <a:latin typeface="Cambria Math"/>
                          </a:rPr>
                          <m:t>4</m:t>
                        </m:r>
                      </m:sup>
                      <m:e>
                        <m:r>
                          <m:rPr>
                            <m:sty m:val="p"/>
                          </m:rPr>
                          <a:rPr lang="el-GR" i="1">
                            <a:latin typeface="Cambria Math"/>
                          </a:rPr>
                          <m:t>α</m:t>
                        </m:r>
                      </m:e>
                    </m:sPre>
                  </m:oMath>
                </a14:m>
                <a:r>
                  <a:rPr lang="en-US" dirty="0"/>
                  <a:t>. </a:t>
                </a:r>
              </a:p>
            </p:txBody>
          </p:sp>
        </mc:Choice>
        <mc:Fallback xmlns="">
          <p:sp>
            <p:nvSpPr>
              <p:cNvPr id="20" name="Text Placeholder 19"/>
              <p:cNvSpPr>
                <a:spLocks noGrp="1" noRot="1" noChangeAspect="1" noMove="1" noResize="1" noEditPoints="1" noAdjustHandles="1" noChangeArrowheads="1" noChangeShapeType="1" noTextEdit="1"/>
              </p:cNvSpPr>
              <p:nvPr>
                <p:ph type="body" sz="quarter" idx="23"/>
              </p:nvPr>
            </p:nvSpPr>
            <p:spPr>
              <a:xfrm>
                <a:off x="0" y="1828800"/>
                <a:ext cx="9150743" cy="4055269"/>
              </a:xfrm>
              <a:blipFill>
                <a:blip r:embed="rId2"/>
                <a:stretch>
                  <a:fillRect l="-1332" t="-1203" b="-1203"/>
                </a:stretch>
              </a:blipFill>
            </p:spPr>
            <p:txBody>
              <a:bodyPr/>
              <a:lstStyle/>
              <a:p>
                <a:r>
                  <a:rPr lang="en-US">
                    <a:noFill/>
                  </a:rPr>
                  <a:t> </a:t>
                </a:r>
              </a:p>
            </p:txBody>
          </p:sp>
        </mc:Fallback>
      </mc:AlternateContent>
    </p:spTree>
    <p:extLst>
      <p:ext uri="{BB962C8B-B14F-4D97-AF65-F5344CB8AC3E}">
        <p14:creationId xmlns:p14="http://schemas.microsoft.com/office/powerpoint/2010/main" val="106774997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28600" y="0"/>
            <a:ext cx="7277100" cy="495300"/>
          </a:xfrm>
        </p:spPr>
        <p:txBody>
          <a:bodyPr/>
          <a:lstStyle/>
          <a:p>
            <a:r>
              <a:rPr lang="en-US" dirty="0">
                <a:solidFill>
                  <a:schemeClr val="bg1">
                    <a:lumMod val="95000"/>
                  </a:schemeClr>
                </a:solidFill>
              </a:rPr>
              <a:t>20.5</a:t>
            </a:r>
            <a:r>
              <a:rPr lang="en-US" dirty="0"/>
              <a:t>	</a:t>
            </a:r>
            <a:r>
              <a:rPr lang="en-US" dirty="0">
                <a:solidFill>
                  <a:srgbClr val="CE171F"/>
                </a:solidFill>
                <a:latin typeface="Calibri"/>
              </a:rPr>
              <a:t>Nuclear Fission (4)</a:t>
            </a:r>
            <a:endParaRPr lang="en-US" dirty="0">
              <a:solidFill>
                <a:srgbClr val="CE171F"/>
              </a:solidFill>
            </a:endParaRPr>
          </a:p>
        </p:txBody>
      </p:sp>
      <p:sp>
        <p:nvSpPr>
          <p:cNvPr id="20" name="Text Placeholder 19"/>
          <p:cNvSpPr>
            <a:spLocks noGrp="1"/>
          </p:cNvSpPr>
          <p:nvPr>
            <p:ph type="body" sz="quarter" idx="22"/>
          </p:nvPr>
        </p:nvSpPr>
        <p:spPr>
          <a:xfrm>
            <a:off x="0" y="1141690"/>
            <a:ext cx="3276600" cy="457200"/>
          </a:xfrm>
        </p:spPr>
        <p:txBody>
          <a:bodyPr/>
          <a:lstStyle/>
          <a:p>
            <a:r>
              <a:rPr lang="en-US" dirty="0">
                <a:latin typeface="Calibri"/>
              </a:rPr>
              <a:t>Nuclear Fission</a:t>
            </a:r>
          </a:p>
        </p:txBody>
      </p:sp>
      <mc:AlternateContent xmlns:mc="http://schemas.openxmlformats.org/markup-compatibility/2006" xmlns:a14="http://schemas.microsoft.com/office/drawing/2010/main">
        <mc:Choice Requires="a14">
          <p:sp>
            <p:nvSpPr>
              <p:cNvPr id="21" name="Text Placeholder 20"/>
              <p:cNvSpPr>
                <a:spLocks noGrp="1"/>
              </p:cNvSpPr>
              <p:nvPr>
                <p:ph type="body" sz="quarter" idx="23"/>
              </p:nvPr>
            </p:nvSpPr>
            <p:spPr>
              <a:xfrm>
                <a:off x="0" y="1676399"/>
                <a:ext cx="3733800" cy="3886201"/>
              </a:xfrm>
            </p:spPr>
            <p:txBody>
              <a:bodyPr/>
              <a:lstStyle/>
              <a:p>
                <a:pPr>
                  <a:spcBef>
                    <a:spcPts val="0"/>
                  </a:spcBef>
                </a:pPr>
                <a:r>
                  <a:rPr lang="en-US" dirty="0"/>
                  <a:t>When the amount of the fissionable material is </a:t>
                </a:r>
                <a14:m>
                  <m:oMath xmlns:m="http://schemas.openxmlformats.org/officeDocument/2006/math">
                    <m:r>
                      <a:rPr lang="en-US" i="1" dirty="0" smtClean="0">
                        <a:latin typeface="Cambria Math" panose="02040503050406030204" pitchFamily="18" charset="0"/>
                      </a:rPr>
                      <m:t>≥</m:t>
                    </m:r>
                  </m:oMath>
                </a14:m>
                <a:r>
                  <a:rPr lang="en-US" dirty="0"/>
                  <a:t> </a:t>
                </a:r>
                <a:r>
                  <a:rPr lang="en-US" b="1" i="1" dirty="0"/>
                  <a:t>critical mass, </a:t>
                </a:r>
                <a:r>
                  <a:rPr lang="en-US" dirty="0"/>
                  <a:t>the minimum mass of fissionable material required to generate a self-sustaining nuclear chain reaction, a chain reaction occurs: </a:t>
                </a:r>
              </a:p>
            </p:txBody>
          </p:sp>
        </mc:Choice>
        <mc:Fallback xmlns="">
          <p:sp>
            <p:nvSpPr>
              <p:cNvPr id="21" name="Text Placeholder 20"/>
              <p:cNvSpPr>
                <a:spLocks noGrp="1" noRot="1" noChangeAspect="1" noMove="1" noResize="1" noEditPoints="1" noAdjustHandles="1" noChangeArrowheads="1" noChangeShapeType="1" noTextEdit="1"/>
              </p:cNvSpPr>
              <p:nvPr>
                <p:ph type="body" sz="quarter" idx="23"/>
              </p:nvPr>
            </p:nvSpPr>
            <p:spPr>
              <a:xfrm>
                <a:off x="0" y="1676399"/>
                <a:ext cx="3733800" cy="3886201"/>
              </a:xfrm>
              <a:blipFill>
                <a:blip r:embed="rId2"/>
                <a:stretch>
                  <a:fillRect l="-3263" t="-1411" r="-816" b="-5643"/>
                </a:stretch>
              </a:blipFill>
            </p:spPr>
            <p:txBody>
              <a:bodyPr/>
              <a:lstStyle/>
              <a:p>
                <a:r>
                  <a:rPr lang="en-US">
                    <a:noFill/>
                  </a:rPr>
                  <a:t> </a:t>
                </a:r>
              </a:p>
            </p:txBody>
          </p:sp>
        </mc:Fallback>
      </mc:AlternateContent>
      <p:pic>
        <p:nvPicPr>
          <p:cNvPr id="15" name="Picture 3" descr="If critical mass is present, many neutrons emitted during the fission process are captured by other 235U nuclei and a chain reaction will occur."/>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3657600" y="1431995"/>
            <a:ext cx="5221039" cy="4222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6518409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28600" y="0"/>
            <a:ext cx="4838700" cy="495300"/>
          </a:xfrm>
        </p:spPr>
        <p:txBody>
          <a:bodyPr/>
          <a:lstStyle/>
          <a:p>
            <a:r>
              <a:rPr lang="en-US" dirty="0">
                <a:solidFill>
                  <a:schemeClr val="bg1">
                    <a:lumMod val="95000"/>
                  </a:schemeClr>
                </a:solidFill>
              </a:rPr>
              <a:t>20.5</a:t>
            </a:r>
            <a:r>
              <a:rPr lang="en-US" dirty="0"/>
              <a:t>	</a:t>
            </a:r>
            <a:r>
              <a:rPr lang="en-US" dirty="0">
                <a:solidFill>
                  <a:srgbClr val="CE171F"/>
                </a:solidFill>
                <a:latin typeface="Calibri"/>
              </a:rPr>
              <a:t>Nuclear Fission (5)</a:t>
            </a:r>
            <a:endParaRPr lang="en-US" dirty="0">
              <a:solidFill>
                <a:srgbClr val="CE171F"/>
              </a:solidFill>
            </a:endParaRPr>
          </a:p>
        </p:txBody>
      </p:sp>
      <p:sp>
        <p:nvSpPr>
          <p:cNvPr id="21" name="Text Placeholder 20"/>
          <p:cNvSpPr>
            <a:spLocks noGrp="1"/>
          </p:cNvSpPr>
          <p:nvPr>
            <p:ph type="body" sz="quarter" idx="22"/>
          </p:nvPr>
        </p:nvSpPr>
        <p:spPr>
          <a:xfrm>
            <a:off x="0" y="1140380"/>
            <a:ext cx="5410200" cy="457200"/>
          </a:xfrm>
        </p:spPr>
        <p:txBody>
          <a:bodyPr/>
          <a:lstStyle/>
          <a:p>
            <a:r>
              <a:rPr lang="en-US" dirty="0">
                <a:latin typeface="Calibri"/>
              </a:rPr>
              <a:t>Nuclear Fission</a:t>
            </a:r>
          </a:p>
        </p:txBody>
      </p:sp>
      <p:sp>
        <p:nvSpPr>
          <p:cNvPr id="22" name="Text Placeholder 21"/>
          <p:cNvSpPr>
            <a:spLocks noGrp="1"/>
          </p:cNvSpPr>
          <p:nvPr>
            <p:ph type="body" sz="quarter" idx="23"/>
          </p:nvPr>
        </p:nvSpPr>
        <p:spPr>
          <a:xfrm>
            <a:off x="-12915" y="1600200"/>
            <a:ext cx="4584915" cy="1016066"/>
          </a:xfrm>
        </p:spPr>
        <p:txBody>
          <a:bodyPr/>
          <a:lstStyle/>
          <a:p>
            <a:pPr>
              <a:spcBef>
                <a:spcPts val="0"/>
              </a:spcBef>
            </a:pPr>
            <a:r>
              <a:rPr lang="en-US" dirty="0"/>
              <a:t>The first application of nuclear fission was the atomic bomb.</a:t>
            </a:r>
          </a:p>
        </p:txBody>
      </p:sp>
      <p:sp>
        <p:nvSpPr>
          <p:cNvPr id="23" name="Text Placeholder 22"/>
          <p:cNvSpPr>
            <a:spLocks noGrp="1"/>
          </p:cNvSpPr>
          <p:nvPr>
            <p:ph type="body" sz="quarter" idx="24"/>
          </p:nvPr>
        </p:nvSpPr>
        <p:spPr>
          <a:xfrm>
            <a:off x="5879" y="2895600"/>
            <a:ext cx="5140796" cy="3124200"/>
          </a:xfrm>
        </p:spPr>
        <p:txBody>
          <a:bodyPr/>
          <a:lstStyle/>
          <a:p>
            <a:pPr>
              <a:spcBef>
                <a:spcPts val="0"/>
              </a:spcBef>
            </a:pPr>
            <a:r>
              <a:rPr lang="en-US" dirty="0"/>
              <a:t>Critical mass is formed using a conventional explosive, such as TNT, to force the fissionable sections together. Neutrons from a source at the center of the device trigger the nuclear chain reaction.</a:t>
            </a:r>
          </a:p>
        </p:txBody>
      </p:sp>
      <p:pic>
        <p:nvPicPr>
          <p:cNvPr id="17" name="Picture 3" descr="In an atomic bomb, TNT explosives are set off. This forces sections of fissionable material together to form an amount larger than the critical mass."/>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5501619" y="304800"/>
            <a:ext cx="3211237"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1911059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0"/>
            <a:ext cx="5753100" cy="495300"/>
          </a:xfrm>
        </p:spPr>
        <p:txBody>
          <a:bodyPr/>
          <a:lstStyle/>
          <a:p>
            <a:r>
              <a:rPr lang="en-US" dirty="0">
                <a:solidFill>
                  <a:schemeClr val="bg1">
                    <a:lumMod val="95000"/>
                  </a:schemeClr>
                </a:solidFill>
              </a:rPr>
              <a:t>20.5</a:t>
            </a:r>
            <a:r>
              <a:rPr lang="en-US" dirty="0"/>
              <a:t>	</a:t>
            </a:r>
            <a:r>
              <a:rPr lang="en-US" dirty="0">
                <a:solidFill>
                  <a:srgbClr val="CE171F"/>
                </a:solidFill>
                <a:latin typeface="Calibri"/>
              </a:rPr>
              <a:t>Nuclear Fission (6)</a:t>
            </a:r>
            <a:endParaRPr lang="en-US" dirty="0">
              <a:solidFill>
                <a:srgbClr val="CE171F"/>
              </a:solidFill>
            </a:endParaRPr>
          </a:p>
        </p:txBody>
      </p:sp>
      <p:sp>
        <p:nvSpPr>
          <p:cNvPr id="20" name="Text Placeholder 19"/>
          <p:cNvSpPr>
            <a:spLocks noGrp="1"/>
          </p:cNvSpPr>
          <p:nvPr>
            <p:ph type="body" sz="quarter" idx="22"/>
          </p:nvPr>
        </p:nvSpPr>
        <p:spPr>
          <a:xfrm>
            <a:off x="0" y="1143000"/>
            <a:ext cx="6699375" cy="457200"/>
          </a:xfrm>
        </p:spPr>
        <p:txBody>
          <a:bodyPr/>
          <a:lstStyle/>
          <a:p>
            <a:r>
              <a:rPr lang="en-US" dirty="0">
                <a:latin typeface="Calibri"/>
              </a:rPr>
              <a:t>Nuclear Fission</a:t>
            </a:r>
          </a:p>
        </p:txBody>
      </p:sp>
      <p:sp>
        <p:nvSpPr>
          <p:cNvPr id="21" name="Text Placeholder 20"/>
          <p:cNvSpPr>
            <a:spLocks noGrp="1"/>
          </p:cNvSpPr>
          <p:nvPr>
            <p:ph type="body" sz="quarter" idx="23"/>
          </p:nvPr>
        </p:nvSpPr>
        <p:spPr>
          <a:xfrm>
            <a:off x="1" y="1693771"/>
            <a:ext cx="9143999" cy="497681"/>
          </a:xfrm>
        </p:spPr>
        <p:txBody>
          <a:bodyPr/>
          <a:lstStyle/>
          <a:p>
            <a:pPr>
              <a:spcBef>
                <a:spcPts val="0"/>
              </a:spcBef>
            </a:pPr>
            <a:r>
              <a:rPr lang="en-US" dirty="0"/>
              <a:t>Nuclear fission is also used in the generation of electricity.</a:t>
            </a:r>
          </a:p>
        </p:txBody>
      </p:sp>
      <p:sp>
        <p:nvSpPr>
          <p:cNvPr id="22" name="Text Placeholder 21"/>
          <p:cNvSpPr>
            <a:spLocks noGrp="1"/>
          </p:cNvSpPr>
          <p:nvPr>
            <p:ph type="body" sz="quarter" idx="24"/>
          </p:nvPr>
        </p:nvSpPr>
        <p:spPr>
          <a:xfrm>
            <a:off x="0" y="2438400"/>
            <a:ext cx="9143999" cy="3962400"/>
          </a:xfrm>
        </p:spPr>
        <p:txBody>
          <a:bodyPr/>
          <a:lstStyle/>
          <a:p>
            <a:pPr>
              <a:spcBef>
                <a:spcPts val="0"/>
              </a:spcBef>
              <a:spcAft>
                <a:spcPts val="3300"/>
              </a:spcAft>
            </a:pPr>
            <a:r>
              <a:rPr lang="en-US" dirty="0"/>
              <a:t>Slow neutrons split uranium-235 nuclei more efficiently than fast ones. </a:t>
            </a:r>
          </a:p>
          <a:p>
            <a:pPr>
              <a:spcBef>
                <a:spcPts val="0"/>
              </a:spcBef>
              <a:spcAft>
                <a:spcPts val="3300"/>
              </a:spcAft>
            </a:pPr>
            <a:r>
              <a:rPr lang="en-US" dirty="0"/>
              <a:t>For greater efficiency, neutrons must be slowed down. </a:t>
            </a:r>
          </a:p>
          <a:p>
            <a:pPr>
              <a:spcBef>
                <a:spcPts val="0"/>
              </a:spcBef>
            </a:pPr>
            <a:r>
              <a:rPr lang="en-US" dirty="0"/>
              <a:t>To accomplish this goal, scientists use </a:t>
            </a:r>
            <a:r>
              <a:rPr lang="en-US" b="1" i="1" dirty="0"/>
              <a:t>moderators, </a:t>
            </a:r>
            <a:r>
              <a:rPr lang="en-US" dirty="0"/>
              <a:t>which are substances that can reduce the kinetic energy of neutrons. </a:t>
            </a:r>
          </a:p>
        </p:txBody>
      </p:sp>
    </p:spTree>
    <p:extLst>
      <p:ext uri="{BB962C8B-B14F-4D97-AF65-F5344CB8AC3E}">
        <p14:creationId xmlns:p14="http://schemas.microsoft.com/office/powerpoint/2010/main" val="363985507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0"/>
            <a:ext cx="5905500" cy="495300"/>
          </a:xfrm>
        </p:spPr>
        <p:txBody>
          <a:bodyPr/>
          <a:lstStyle/>
          <a:p>
            <a:r>
              <a:rPr lang="en-US" dirty="0">
                <a:solidFill>
                  <a:schemeClr val="bg1">
                    <a:lumMod val="95000"/>
                  </a:schemeClr>
                </a:solidFill>
              </a:rPr>
              <a:t>20.5</a:t>
            </a:r>
            <a:r>
              <a:rPr lang="en-US" dirty="0"/>
              <a:t>	</a:t>
            </a:r>
            <a:r>
              <a:rPr lang="en-US" dirty="0">
                <a:solidFill>
                  <a:srgbClr val="CE171F"/>
                </a:solidFill>
                <a:latin typeface="Calibri"/>
              </a:rPr>
              <a:t>Nuclear Fission (7)</a:t>
            </a:r>
            <a:endParaRPr lang="en-US" dirty="0">
              <a:solidFill>
                <a:srgbClr val="CE171F"/>
              </a:solidFill>
            </a:endParaRPr>
          </a:p>
        </p:txBody>
      </p:sp>
      <p:sp>
        <p:nvSpPr>
          <p:cNvPr id="19" name="Text Placeholder 18"/>
          <p:cNvSpPr>
            <a:spLocks noGrp="1"/>
          </p:cNvSpPr>
          <p:nvPr>
            <p:ph type="body" sz="quarter" idx="22"/>
          </p:nvPr>
        </p:nvSpPr>
        <p:spPr>
          <a:xfrm>
            <a:off x="1292" y="1143000"/>
            <a:ext cx="9142708" cy="457200"/>
          </a:xfrm>
        </p:spPr>
        <p:txBody>
          <a:bodyPr/>
          <a:lstStyle/>
          <a:p>
            <a:r>
              <a:rPr lang="en-US" dirty="0">
                <a:latin typeface="Calibri"/>
              </a:rPr>
              <a:t>Nuclear Fission</a:t>
            </a:r>
          </a:p>
        </p:txBody>
      </p:sp>
      <mc:AlternateContent xmlns:mc="http://schemas.openxmlformats.org/markup-compatibility/2006" xmlns:a14="http://schemas.microsoft.com/office/drawing/2010/main">
        <mc:Choice Requires="a14">
          <p:sp>
            <p:nvSpPr>
              <p:cNvPr id="20" name="Text Placeholder 19"/>
              <p:cNvSpPr>
                <a:spLocks noGrp="1"/>
              </p:cNvSpPr>
              <p:nvPr>
                <p:ph type="body" sz="quarter" idx="23"/>
              </p:nvPr>
            </p:nvSpPr>
            <p:spPr>
              <a:xfrm>
                <a:off x="0" y="1720840"/>
                <a:ext cx="9151749" cy="4055269"/>
              </a:xfrm>
            </p:spPr>
            <p:txBody>
              <a:bodyPr/>
              <a:lstStyle/>
              <a:p>
                <a:pPr>
                  <a:spcBef>
                    <a:spcPts val="0"/>
                  </a:spcBef>
                </a:pPr>
                <a:r>
                  <a:rPr lang="en-US" dirty="0"/>
                  <a:t>A good moderator must satisfy several requirements:</a:t>
                </a:r>
              </a:p>
              <a:p>
                <a:pPr marL="514350" indent="-514350">
                  <a:spcBef>
                    <a:spcPts val="0"/>
                  </a:spcBef>
                  <a:buFont typeface="+mj-lt"/>
                  <a:buAutoNum type="arabicPeriod"/>
                </a:pPr>
                <a:r>
                  <a:rPr lang="en-US" dirty="0"/>
                  <a:t>It should be nontoxic and inexpensive.</a:t>
                </a:r>
              </a:p>
              <a:p>
                <a:pPr marL="514350" indent="-514350">
                  <a:spcBef>
                    <a:spcPts val="0"/>
                  </a:spcBef>
                  <a:buFont typeface="+mj-lt"/>
                  <a:buAutoNum type="arabicPeriod"/>
                </a:pPr>
                <a:r>
                  <a:rPr lang="en-US" dirty="0"/>
                  <a:t>It should resist conversion into a radioactive substance by neutron bombardment.</a:t>
                </a:r>
              </a:p>
              <a:p>
                <a:pPr marL="514350" indent="-514350">
                  <a:spcBef>
                    <a:spcPts val="0"/>
                  </a:spcBef>
                  <a:spcAft>
                    <a:spcPts val="3300"/>
                  </a:spcAft>
                  <a:buFont typeface="+mj-lt"/>
                  <a:buAutoNum type="arabicPeriod"/>
                </a:pPr>
                <a:r>
                  <a:rPr lang="en-US" dirty="0"/>
                  <a:t>It should be a fluid so that it can also be used as a coolant.</a:t>
                </a:r>
              </a:p>
              <a:p>
                <a:pPr>
                  <a:spcBef>
                    <a:spcPts val="0"/>
                  </a:spcBef>
                  <a:spcAft>
                    <a:spcPts val="2800"/>
                  </a:spcAft>
                </a:pPr>
                <a:r>
                  <a:rPr lang="en-US" dirty="0"/>
                  <a:t>Nuclear reactors that use light water </a:t>
                </a:r>
                <a14:m>
                  <m:oMath xmlns:m="http://schemas.openxmlformats.org/officeDocument/2006/math">
                    <m:r>
                      <a:rPr lang="en-US" i="0" dirty="0" smtClean="0">
                        <a:latin typeface="Cambria Math" panose="02040503050406030204" pitchFamily="18" charset="0"/>
                      </a:rPr>
                      <m:t>(</m:t>
                    </m:r>
                    <m:r>
                      <m:rPr>
                        <m:sty m:val="p"/>
                      </m:rPr>
                      <a:rPr lang="en-US" i="0" dirty="0" smtClean="0">
                        <a:latin typeface="Cambria Math" panose="02040503050406030204" pitchFamily="18" charset="0"/>
                      </a:rPr>
                      <m:t>H</m:t>
                    </m:r>
                    <m:r>
                      <a:rPr lang="en-US" i="0" baseline="-25000" dirty="0">
                        <a:latin typeface="Cambria Math" panose="02040503050406030204" pitchFamily="18" charset="0"/>
                      </a:rPr>
                      <m:t>2</m:t>
                    </m:r>
                    <m:r>
                      <m:rPr>
                        <m:sty m:val="p"/>
                      </m:rPr>
                      <a:rPr lang="en-US" i="0" dirty="0">
                        <a:latin typeface="Cambria Math" panose="02040503050406030204" pitchFamily="18" charset="0"/>
                      </a:rPr>
                      <m:t>O</m:t>
                    </m:r>
                    <m:r>
                      <a:rPr lang="en-US" i="0" dirty="0">
                        <a:latin typeface="Cambria Math" panose="02040503050406030204" pitchFamily="18" charset="0"/>
                      </a:rPr>
                      <m:t>)</m:t>
                    </m:r>
                  </m:oMath>
                </a14:m>
                <a:r>
                  <a:rPr lang="en-US" dirty="0"/>
                  <a:t> as a moderator are called </a:t>
                </a:r>
                <a:r>
                  <a:rPr lang="en-US" i="1" dirty="0"/>
                  <a:t>light </a:t>
                </a:r>
                <a:r>
                  <a:rPr lang="en-US" dirty="0"/>
                  <a:t>water reactors because </a:t>
                </a:r>
                <a14:m>
                  <m:oMath xmlns:m="http://schemas.openxmlformats.org/officeDocument/2006/math">
                    <m:sPre>
                      <m:sPrePr>
                        <m:ctrlPr>
                          <a:rPr lang="en-US" i="1">
                            <a:latin typeface="Cambria Math" panose="02040503050406030204" pitchFamily="18" charset="0"/>
                          </a:rPr>
                        </m:ctrlPr>
                      </m:sPrePr>
                      <m:sub>
                        <m:r>
                          <a:rPr lang="en-US" i="1">
                            <a:latin typeface="Cambria Math"/>
                          </a:rPr>
                          <m:t>1</m:t>
                        </m:r>
                      </m:sub>
                      <m:sup>
                        <m:r>
                          <a:rPr lang="en-US" i="1">
                            <a:latin typeface="Cambria Math"/>
                          </a:rPr>
                          <m:t>1</m:t>
                        </m:r>
                      </m:sup>
                      <m:e>
                        <m:r>
                          <m:rPr>
                            <m:sty m:val="p"/>
                          </m:rPr>
                          <a:rPr lang="en-US" smtClean="0">
                            <a:latin typeface="Cambria Math"/>
                          </a:rPr>
                          <m:t>H</m:t>
                        </m:r>
                      </m:e>
                    </m:sPre>
                  </m:oMath>
                </a14:m>
                <a:r>
                  <a:rPr lang="en-US" dirty="0"/>
                  <a:t> is the lightest isotope of the element hydrogen.</a:t>
                </a:r>
              </a:p>
            </p:txBody>
          </p:sp>
        </mc:Choice>
        <mc:Fallback xmlns="">
          <p:sp>
            <p:nvSpPr>
              <p:cNvPr id="20" name="Text Placeholder 19"/>
              <p:cNvSpPr>
                <a:spLocks noGrp="1" noRot="1" noChangeAspect="1" noMove="1" noResize="1" noEditPoints="1" noAdjustHandles="1" noChangeArrowheads="1" noChangeShapeType="1" noTextEdit="1"/>
              </p:cNvSpPr>
              <p:nvPr>
                <p:ph type="body" sz="quarter" idx="23"/>
              </p:nvPr>
            </p:nvSpPr>
            <p:spPr>
              <a:xfrm>
                <a:off x="0" y="1720840"/>
                <a:ext cx="9151749" cy="4055269"/>
              </a:xfrm>
              <a:blipFill>
                <a:blip r:embed="rId3"/>
                <a:stretch>
                  <a:fillRect l="-1399" t="-1351" r="-600" b="-1051"/>
                </a:stretch>
              </a:blipFill>
            </p:spPr>
            <p:txBody>
              <a:bodyPr/>
              <a:lstStyle/>
              <a:p>
                <a:r>
                  <a:rPr lang="en-US">
                    <a:noFill/>
                  </a:rPr>
                  <a:t> </a:t>
                </a:r>
              </a:p>
            </p:txBody>
          </p:sp>
        </mc:Fallback>
      </mc:AlternateContent>
    </p:spTree>
    <p:extLst>
      <p:ext uri="{BB962C8B-B14F-4D97-AF65-F5344CB8AC3E}">
        <p14:creationId xmlns:p14="http://schemas.microsoft.com/office/powerpoint/2010/main" val="393327200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28600" y="0"/>
            <a:ext cx="6819900" cy="495300"/>
          </a:xfrm>
        </p:spPr>
        <p:txBody>
          <a:bodyPr/>
          <a:lstStyle/>
          <a:p>
            <a:r>
              <a:rPr lang="en-US" dirty="0">
                <a:solidFill>
                  <a:schemeClr val="bg1">
                    <a:lumMod val="95000"/>
                  </a:schemeClr>
                </a:solidFill>
              </a:rPr>
              <a:t>20.5</a:t>
            </a:r>
            <a:r>
              <a:rPr lang="en-US" dirty="0"/>
              <a:t>	</a:t>
            </a:r>
            <a:r>
              <a:rPr lang="en-US" dirty="0">
                <a:solidFill>
                  <a:srgbClr val="CB171F"/>
                </a:solidFill>
                <a:latin typeface="Calibri"/>
              </a:rPr>
              <a:t>Nuclear Fission (8)</a:t>
            </a:r>
            <a:endParaRPr lang="en-US" dirty="0">
              <a:solidFill>
                <a:srgbClr val="CB171F"/>
              </a:solidFill>
            </a:endParaRPr>
          </a:p>
        </p:txBody>
      </p:sp>
      <p:sp>
        <p:nvSpPr>
          <p:cNvPr id="20" name="Text Placeholder 19"/>
          <p:cNvSpPr>
            <a:spLocks noGrp="1"/>
          </p:cNvSpPr>
          <p:nvPr>
            <p:ph type="body" sz="quarter" idx="22"/>
          </p:nvPr>
        </p:nvSpPr>
        <p:spPr>
          <a:xfrm>
            <a:off x="0" y="1143000"/>
            <a:ext cx="3490913" cy="457200"/>
          </a:xfrm>
        </p:spPr>
        <p:txBody>
          <a:bodyPr/>
          <a:lstStyle/>
          <a:p>
            <a:r>
              <a:rPr lang="en-US" dirty="0">
                <a:latin typeface="Calibri"/>
              </a:rPr>
              <a:t>Nuclear Fission</a:t>
            </a:r>
          </a:p>
        </p:txBody>
      </p:sp>
      <p:sp>
        <p:nvSpPr>
          <p:cNvPr id="21" name="Text Placeholder 20"/>
          <p:cNvSpPr>
            <a:spLocks noGrp="1"/>
          </p:cNvSpPr>
          <p:nvPr>
            <p:ph type="body" sz="quarter" idx="23"/>
          </p:nvPr>
        </p:nvSpPr>
        <p:spPr>
          <a:xfrm>
            <a:off x="85100" y="1828800"/>
            <a:ext cx="2734300" cy="1355705"/>
          </a:xfrm>
        </p:spPr>
        <p:txBody>
          <a:bodyPr/>
          <a:lstStyle/>
          <a:p>
            <a:pPr>
              <a:spcBef>
                <a:spcPts val="0"/>
              </a:spcBef>
            </a:pPr>
            <a:r>
              <a:rPr lang="en-US" dirty="0"/>
              <a:t>A nuclear fission </a:t>
            </a:r>
          </a:p>
          <a:p>
            <a:pPr>
              <a:spcBef>
                <a:spcPts val="0"/>
              </a:spcBef>
            </a:pPr>
            <a:r>
              <a:rPr lang="en-US" dirty="0"/>
              <a:t>reactor: </a:t>
            </a:r>
          </a:p>
        </p:txBody>
      </p:sp>
      <p:pic>
        <p:nvPicPr>
          <p:cNvPr id="16" name="Picture 3" descr="A cross section of a nuclear fission reactor is shown."/>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3120129" y="1447800"/>
            <a:ext cx="4858822" cy="460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9680704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30221" y="0"/>
            <a:ext cx="6591300" cy="495300"/>
          </a:xfrm>
        </p:spPr>
        <p:txBody>
          <a:bodyPr/>
          <a:lstStyle/>
          <a:p>
            <a:r>
              <a:rPr lang="en-US" dirty="0">
                <a:solidFill>
                  <a:schemeClr val="bg1">
                    <a:lumMod val="95000"/>
                  </a:schemeClr>
                </a:solidFill>
              </a:rPr>
              <a:t>20.5</a:t>
            </a:r>
            <a:r>
              <a:rPr lang="en-US" dirty="0"/>
              <a:t>	</a:t>
            </a:r>
            <a:r>
              <a:rPr lang="en-US" dirty="0">
                <a:solidFill>
                  <a:srgbClr val="CE171F"/>
                </a:solidFill>
                <a:latin typeface="Calibri"/>
              </a:rPr>
              <a:t>Nuclear Fission (9)</a:t>
            </a:r>
            <a:endParaRPr lang="en-US" dirty="0">
              <a:solidFill>
                <a:srgbClr val="CE171F"/>
              </a:solidFill>
            </a:endParaRPr>
          </a:p>
        </p:txBody>
      </p:sp>
      <p:sp>
        <p:nvSpPr>
          <p:cNvPr id="20" name="Text Placeholder 19"/>
          <p:cNvSpPr>
            <a:spLocks noGrp="1"/>
          </p:cNvSpPr>
          <p:nvPr>
            <p:ph type="body" sz="quarter" idx="22"/>
          </p:nvPr>
        </p:nvSpPr>
        <p:spPr>
          <a:xfrm>
            <a:off x="0" y="1138136"/>
            <a:ext cx="5562600" cy="457200"/>
          </a:xfrm>
        </p:spPr>
        <p:txBody>
          <a:bodyPr/>
          <a:lstStyle/>
          <a:p>
            <a:r>
              <a:rPr lang="en-US" dirty="0">
                <a:latin typeface="Calibri"/>
              </a:rPr>
              <a:t>Nuclear Fission</a:t>
            </a:r>
          </a:p>
        </p:txBody>
      </p:sp>
      <mc:AlternateContent xmlns:mc="http://schemas.openxmlformats.org/markup-compatibility/2006" xmlns:a14="http://schemas.microsoft.com/office/drawing/2010/main">
        <mc:Choice Requires="a14">
          <p:sp>
            <p:nvSpPr>
              <p:cNvPr id="21" name="Text Placeholder 20"/>
              <p:cNvSpPr>
                <a:spLocks noGrp="1"/>
              </p:cNvSpPr>
              <p:nvPr>
                <p:ph type="body" sz="quarter" idx="23"/>
              </p:nvPr>
            </p:nvSpPr>
            <p:spPr>
              <a:xfrm>
                <a:off x="0" y="1672233"/>
                <a:ext cx="9144000" cy="1070967"/>
              </a:xfrm>
            </p:spPr>
            <p:txBody>
              <a:bodyPr/>
              <a:lstStyle/>
              <a:p>
                <a:pPr>
                  <a:spcBef>
                    <a:spcPts val="0"/>
                  </a:spcBef>
                </a:pPr>
                <a:r>
                  <a:rPr lang="en-US" dirty="0"/>
                  <a:t>The nuclear fuel consists of uranium, usually in the form of an oxide, </a:t>
                </a:r>
                <a14:m>
                  <m:oMath xmlns:m="http://schemas.openxmlformats.org/officeDocument/2006/math">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U</m:t>
                        </m:r>
                      </m:e>
                      <m:sub>
                        <m:r>
                          <a:rPr lang="en-US" b="0" i="0" smtClean="0">
                            <a:latin typeface="Cambria Math" panose="02040503050406030204" pitchFamily="18" charset="0"/>
                          </a:rPr>
                          <m:t>3</m:t>
                        </m:r>
                      </m:sub>
                    </m:sSub>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O</m:t>
                        </m:r>
                      </m:e>
                      <m:sub>
                        <m:r>
                          <a:rPr lang="en-US" b="0" i="0" smtClean="0">
                            <a:latin typeface="Cambria Math" panose="02040503050406030204" pitchFamily="18" charset="0"/>
                          </a:rPr>
                          <m:t>8</m:t>
                        </m:r>
                      </m:sub>
                    </m:sSub>
                  </m:oMath>
                </a14:m>
                <a:r>
                  <a:rPr lang="en-US" baseline="-25000" dirty="0"/>
                  <a:t> </a:t>
                </a:r>
                <a:r>
                  <a:rPr lang="en-US" dirty="0"/>
                  <a:t>that is enriched in uranium-235. </a:t>
                </a:r>
              </a:p>
            </p:txBody>
          </p:sp>
        </mc:Choice>
        <mc:Fallback xmlns="">
          <p:sp>
            <p:nvSpPr>
              <p:cNvPr id="21" name="Text Placeholder 20"/>
              <p:cNvSpPr>
                <a:spLocks noGrp="1" noRot="1" noChangeAspect="1" noMove="1" noResize="1" noEditPoints="1" noAdjustHandles="1" noChangeArrowheads="1" noChangeShapeType="1" noTextEdit="1"/>
              </p:cNvSpPr>
              <p:nvPr>
                <p:ph type="body" sz="quarter" idx="23"/>
              </p:nvPr>
            </p:nvSpPr>
            <p:spPr>
              <a:xfrm>
                <a:off x="0" y="1672233"/>
                <a:ext cx="9144000" cy="1070967"/>
              </a:xfrm>
              <a:blipFill>
                <a:blip r:embed="rId2"/>
                <a:stretch>
                  <a:fillRect l="-1333" t="-5114" r="-1533" b="-454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2" name="Text Placeholder 21"/>
              <p:cNvSpPr>
                <a:spLocks noGrp="1"/>
              </p:cNvSpPr>
              <p:nvPr>
                <p:ph type="body" sz="quarter" idx="24"/>
              </p:nvPr>
            </p:nvSpPr>
            <p:spPr>
              <a:xfrm>
                <a:off x="-18881" y="2895600"/>
                <a:ext cx="9144001" cy="3636576"/>
              </a:xfrm>
            </p:spPr>
            <p:txBody>
              <a:bodyPr/>
              <a:lstStyle/>
              <a:p>
                <a:pPr>
                  <a:spcBef>
                    <a:spcPts val="0"/>
                  </a:spcBef>
                  <a:spcAft>
                    <a:spcPts val="3300"/>
                  </a:spcAft>
                </a:pPr>
                <a:r>
                  <a:rPr lang="en-US" dirty="0"/>
                  <a:t>The factor limiting the rate of the reaction is the number of neutrons present. </a:t>
                </a:r>
              </a:p>
              <a:p>
                <a:pPr>
                  <a:spcBef>
                    <a:spcPts val="0"/>
                  </a:spcBef>
                  <a:spcAft>
                    <a:spcPts val="2000"/>
                  </a:spcAft>
                </a:pPr>
                <a:r>
                  <a:rPr lang="en-US" dirty="0"/>
                  <a:t>This can be controlled by lowering cadmium or boron </a:t>
                </a:r>
                <a:r>
                  <a:rPr lang="en-US" i="1" dirty="0"/>
                  <a:t>control rods </a:t>
                </a:r>
                <a:r>
                  <a:rPr lang="en-US" dirty="0"/>
                  <a:t>between the fuel elements. These rods capture neutrons</a:t>
                </a:r>
              </a:p>
              <a:p>
                <a:pPr marL="2109788" indent="-2109788" algn="ctr">
                  <a:spcBef>
                    <a:spcPts val="0"/>
                  </a:spcBef>
                  <a:spcAft>
                    <a:spcPts val="1000"/>
                  </a:spcAft>
                </a:pPr>
                <a14:m>
                  <m:oMathPara xmlns:m="http://schemas.openxmlformats.org/officeDocument/2006/math">
                    <m:oMathParaPr>
                      <m:jc m:val="left"/>
                    </m:oMathParaPr>
                    <m:oMath xmlns:m="http://schemas.openxmlformats.org/officeDocument/2006/math">
                      <m:sPre>
                        <m:sPrePr>
                          <m:ctrlPr>
                            <a:rPr lang="en-US" i="1" smtClean="0">
                              <a:latin typeface="Cambria Math" panose="02040503050406030204" pitchFamily="18" charset="0"/>
                            </a:rPr>
                          </m:ctrlPr>
                        </m:sPrePr>
                        <m:sub>
                          <m:r>
                            <a:rPr lang="en-US" b="0" i="0" smtClean="0">
                              <a:latin typeface="Cambria Math" panose="02040503050406030204" pitchFamily="18" charset="0"/>
                            </a:rPr>
                            <m:t>48</m:t>
                          </m:r>
                        </m:sub>
                        <m:sup>
                          <m:r>
                            <a:rPr lang="en-US" b="0" i="0" smtClean="0">
                              <a:latin typeface="Cambria Math" panose="02040503050406030204" pitchFamily="18" charset="0"/>
                            </a:rPr>
                            <m:t>113</m:t>
                          </m:r>
                        </m:sup>
                        <m:e>
                          <m:r>
                            <m:rPr>
                              <m:sty m:val="p"/>
                            </m:rPr>
                            <a:rPr lang="en-US" b="0" i="0" smtClean="0">
                              <a:latin typeface="Cambria Math" panose="02040503050406030204" pitchFamily="18" charset="0"/>
                            </a:rPr>
                            <m:t>Cd</m:t>
                          </m:r>
                          <m:r>
                            <a:rPr lang="en-US" b="0" i="0" smtClean="0">
                              <a:latin typeface="Cambria Math" panose="02040503050406030204" pitchFamily="18" charset="0"/>
                            </a:rPr>
                            <m:t>+</m:t>
                          </m:r>
                          <m:sPre>
                            <m:sPrePr>
                              <m:ctrlPr>
                                <a:rPr lang="en-US" b="0" i="1" smtClean="0">
                                  <a:latin typeface="Cambria Math" panose="02040503050406030204" pitchFamily="18" charset="0"/>
                                </a:rPr>
                              </m:ctrlPr>
                            </m:sPrePr>
                            <m:sub>
                              <m:r>
                                <a:rPr lang="en-US" b="0" i="0" smtClean="0">
                                  <a:latin typeface="Cambria Math" panose="02040503050406030204" pitchFamily="18" charset="0"/>
                                </a:rPr>
                                <m:t>0</m:t>
                              </m:r>
                            </m:sub>
                            <m:sup>
                              <m:r>
                                <a:rPr lang="en-US" b="0" i="0" smtClean="0">
                                  <a:latin typeface="Cambria Math" panose="02040503050406030204" pitchFamily="18" charset="0"/>
                                </a:rPr>
                                <m:t>1</m:t>
                              </m:r>
                            </m:sup>
                            <m:e>
                              <m:r>
                                <m:rPr>
                                  <m:sty m:val="p"/>
                                </m:rPr>
                                <a:rPr lang="en-US" b="0" i="0" smtClean="0">
                                  <a:latin typeface="Cambria Math" panose="02040503050406030204" pitchFamily="18" charset="0"/>
                                </a:rPr>
                                <m:t>n</m:t>
                              </m:r>
                              <m:r>
                                <a:rPr lang="en-US" b="0" i="0" smtClean="0">
                                  <a:latin typeface="Cambria Math" panose="02040503050406030204" pitchFamily="18" charset="0"/>
                                  <a:ea typeface="Cambria Math" panose="02040503050406030204" pitchFamily="18" charset="0"/>
                                </a:rPr>
                                <m:t>→</m:t>
                              </m:r>
                            </m:e>
                          </m:sPre>
                        </m:e>
                      </m:sPre>
                      <m:sPre>
                        <m:sPrePr>
                          <m:ctrlPr>
                            <a:rPr lang="en-US" i="1" smtClean="0">
                              <a:latin typeface="Cambria Math" panose="02040503050406030204" pitchFamily="18" charset="0"/>
                            </a:rPr>
                          </m:ctrlPr>
                        </m:sPrePr>
                        <m:sub>
                          <m:r>
                            <a:rPr lang="en-US" b="0" i="0" smtClean="0">
                              <a:latin typeface="Cambria Math" panose="02040503050406030204" pitchFamily="18" charset="0"/>
                            </a:rPr>
                            <m:t>448</m:t>
                          </m:r>
                        </m:sub>
                        <m:sup>
                          <m:r>
                            <a:rPr lang="en-US" b="0" i="0" smtClean="0">
                              <a:latin typeface="Cambria Math" panose="02040503050406030204" pitchFamily="18" charset="0"/>
                            </a:rPr>
                            <m:t>114</m:t>
                          </m:r>
                        </m:sup>
                        <m:e>
                          <m:r>
                            <m:rPr>
                              <m:sty m:val="p"/>
                            </m:rPr>
                            <a:rPr lang="en-US" b="0" i="0" smtClean="0">
                              <a:latin typeface="Cambria Math" panose="02040503050406030204" pitchFamily="18" charset="0"/>
                            </a:rPr>
                            <m:t>Cd</m:t>
                          </m:r>
                        </m:e>
                      </m:sPre>
                      <m:r>
                        <a:rPr lang="en-US" b="0" i="0" smtClean="0">
                          <a:latin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𝛾</m:t>
                      </m:r>
                      <m:r>
                        <a:rPr lang="en-US" b="0" i="1" smtClean="0">
                          <a:latin typeface="Cambria Math" panose="02040503050406030204" pitchFamily="18" charset="0"/>
                          <a:ea typeface="Cambria Math" panose="02040503050406030204" pitchFamily="18" charset="0"/>
                        </a:rPr>
                        <m:t> </m:t>
                      </m:r>
                    </m:oMath>
                  </m:oMathPara>
                </a14:m>
                <a:endParaRPr lang="en-US" dirty="0"/>
              </a:p>
              <a:p>
                <a:pPr marL="2638425" indent="-2638425" algn="ctr">
                  <a:spcBef>
                    <a:spcPts val="1000"/>
                  </a:spcBef>
                  <a:spcAft>
                    <a:spcPts val="1000"/>
                  </a:spcAft>
                </a:pPr>
                <a14:m>
                  <m:oMathPara xmlns:m="http://schemas.openxmlformats.org/officeDocument/2006/math">
                    <m:oMathParaPr>
                      <m:jc m:val="left"/>
                    </m:oMathParaPr>
                    <m:oMath xmlns:m="http://schemas.openxmlformats.org/officeDocument/2006/math">
                      <m:sPre>
                        <m:sPrePr>
                          <m:ctrlPr>
                            <a:rPr lang="en-US" i="1" smtClean="0">
                              <a:latin typeface="Cambria Math" panose="02040503050406030204" pitchFamily="18" charset="0"/>
                            </a:rPr>
                          </m:ctrlPr>
                        </m:sPrePr>
                        <m:sub>
                          <m:r>
                            <a:rPr lang="en-US" b="0" i="0" smtClean="0">
                              <a:latin typeface="Cambria Math" panose="02040503050406030204" pitchFamily="18" charset="0"/>
                            </a:rPr>
                            <m:t>5</m:t>
                          </m:r>
                        </m:sub>
                        <m:sup>
                          <m:r>
                            <a:rPr lang="en-US" b="0" i="0" smtClean="0">
                              <a:latin typeface="Cambria Math" panose="02040503050406030204" pitchFamily="18" charset="0"/>
                            </a:rPr>
                            <m:t>10</m:t>
                          </m:r>
                        </m:sup>
                        <m:e>
                          <m:r>
                            <m:rPr>
                              <m:sty m:val="p"/>
                            </m:rPr>
                            <a:rPr lang="en-US" b="0" i="0" smtClean="0">
                              <a:latin typeface="Cambria Math" panose="02040503050406030204" pitchFamily="18" charset="0"/>
                            </a:rPr>
                            <m:t>B</m:t>
                          </m:r>
                          <m:r>
                            <a:rPr lang="en-US" b="0" i="0" smtClean="0">
                              <a:latin typeface="Cambria Math" panose="02040503050406030204" pitchFamily="18" charset="0"/>
                            </a:rPr>
                            <m:t>+</m:t>
                          </m:r>
                          <m:sPre>
                            <m:sPrePr>
                              <m:ctrlPr>
                                <a:rPr lang="en-US" b="0" i="1" smtClean="0">
                                  <a:latin typeface="Cambria Math" panose="02040503050406030204" pitchFamily="18" charset="0"/>
                                </a:rPr>
                              </m:ctrlPr>
                            </m:sPrePr>
                            <m:sub>
                              <m:r>
                                <a:rPr lang="en-US" b="0" i="0" smtClean="0">
                                  <a:latin typeface="Cambria Math" panose="02040503050406030204" pitchFamily="18" charset="0"/>
                                </a:rPr>
                                <m:t>0</m:t>
                              </m:r>
                            </m:sub>
                            <m:sup>
                              <m:r>
                                <a:rPr lang="en-US" b="0" i="0" smtClean="0">
                                  <a:latin typeface="Cambria Math" panose="02040503050406030204" pitchFamily="18" charset="0"/>
                                </a:rPr>
                                <m:t>1</m:t>
                              </m:r>
                            </m:sup>
                            <m:e>
                              <m:r>
                                <m:rPr>
                                  <m:sty m:val="p"/>
                                </m:rPr>
                                <a:rPr lang="en-US" b="0" i="0" smtClean="0">
                                  <a:latin typeface="Cambria Math" panose="02040503050406030204" pitchFamily="18" charset="0"/>
                                </a:rPr>
                                <m:t>n</m:t>
                              </m:r>
                              <m:r>
                                <a:rPr lang="en-US" b="0" i="0" smtClean="0">
                                  <a:latin typeface="Cambria Math" panose="02040503050406030204" pitchFamily="18" charset="0"/>
                                  <a:ea typeface="Cambria Math" panose="02040503050406030204" pitchFamily="18" charset="0"/>
                                </a:rPr>
                                <m:t>→</m:t>
                              </m:r>
                              <m:sPre>
                                <m:sPrePr>
                                  <m:ctrlPr>
                                    <a:rPr lang="en-US" b="0" i="1" smtClean="0">
                                      <a:latin typeface="Cambria Math" panose="02040503050406030204" pitchFamily="18" charset="0"/>
                                      <a:ea typeface="Cambria Math" panose="02040503050406030204" pitchFamily="18" charset="0"/>
                                    </a:rPr>
                                  </m:ctrlPr>
                                </m:sPrePr>
                                <m:sub>
                                  <m:r>
                                    <a:rPr lang="en-US" b="0" i="0" smtClean="0">
                                      <a:latin typeface="Cambria Math" panose="02040503050406030204" pitchFamily="18" charset="0"/>
                                      <a:ea typeface="Cambria Math" panose="02040503050406030204" pitchFamily="18" charset="0"/>
                                    </a:rPr>
                                    <m:t>3</m:t>
                                  </m:r>
                                </m:sub>
                                <m:sup>
                                  <m:r>
                                    <a:rPr lang="en-US" b="0" i="0" smtClean="0">
                                      <a:latin typeface="Cambria Math" panose="02040503050406030204" pitchFamily="18" charset="0"/>
                                    </a:rPr>
                                    <m:t>7</m:t>
                                  </m:r>
                                </m:sup>
                                <m:e>
                                  <m:r>
                                    <m:rPr>
                                      <m:sty m:val="p"/>
                                    </m:rPr>
                                    <a:rPr lang="en-US" b="0" i="0" smtClean="0">
                                      <a:latin typeface="Cambria Math" panose="02040503050406030204" pitchFamily="18" charset="0"/>
                                    </a:rPr>
                                    <m:t>Li</m:t>
                                  </m:r>
                                </m:e>
                              </m:sPre>
                            </m:e>
                          </m:sPre>
                        </m:e>
                      </m:sPre>
                      <m:r>
                        <a:rPr lang="en-US" b="0" i="0" smtClean="0">
                          <a:latin typeface="Cambria Math" panose="02040503050406030204" pitchFamily="18" charset="0"/>
                        </a:rPr>
                        <m:t>+</m:t>
                      </m:r>
                      <m:sPre>
                        <m:sPrePr>
                          <m:ctrlPr>
                            <a:rPr lang="en-US" b="0" i="1" smtClean="0">
                              <a:latin typeface="Cambria Math" panose="02040503050406030204" pitchFamily="18" charset="0"/>
                            </a:rPr>
                          </m:ctrlPr>
                        </m:sPrePr>
                        <m:sub>
                          <m:r>
                            <a:rPr lang="en-US" b="0" i="0" smtClean="0">
                              <a:latin typeface="Cambria Math" panose="02040503050406030204" pitchFamily="18" charset="0"/>
                            </a:rPr>
                            <m:t>2</m:t>
                          </m:r>
                        </m:sub>
                        <m:sup>
                          <m:r>
                            <a:rPr lang="en-US" b="0" i="0" smtClean="0">
                              <a:latin typeface="Cambria Math" panose="02040503050406030204" pitchFamily="18" charset="0"/>
                            </a:rPr>
                            <m:t>4</m:t>
                          </m:r>
                        </m:sup>
                        <m:e>
                          <m:r>
                            <a:rPr lang="en-US" i="1" smtClean="0">
                              <a:latin typeface="Cambria Math" panose="02040503050406030204" pitchFamily="18" charset="0"/>
                              <a:ea typeface="Cambria Math" panose="02040503050406030204" pitchFamily="18" charset="0"/>
                            </a:rPr>
                            <m:t>𝛼</m:t>
                          </m:r>
                        </m:e>
                      </m:sPre>
                    </m:oMath>
                  </m:oMathPara>
                </a14:m>
                <a:endParaRPr lang="en-US" dirty="0"/>
              </a:p>
            </p:txBody>
          </p:sp>
        </mc:Choice>
        <mc:Fallback xmlns="">
          <p:sp>
            <p:nvSpPr>
              <p:cNvPr id="22" name="Text Placeholder 21"/>
              <p:cNvSpPr>
                <a:spLocks noGrp="1" noRot="1" noChangeAspect="1" noMove="1" noResize="1" noEditPoints="1" noAdjustHandles="1" noChangeArrowheads="1" noChangeShapeType="1" noTextEdit="1"/>
              </p:cNvSpPr>
              <p:nvPr>
                <p:ph type="body" sz="quarter" idx="24"/>
              </p:nvPr>
            </p:nvSpPr>
            <p:spPr>
              <a:xfrm>
                <a:off x="-18881" y="2895600"/>
                <a:ext cx="9144001" cy="3636576"/>
              </a:xfrm>
              <a:blipFill>
                <a:blip r:embed="rId3"/>
                <a:stretch>
                  <a:fillRect l="-1400" t="-1508" r="-467"/>
                </a:stretch>
              </a:blipFill>
            </p:spPr>
            <p:txBody>
              <a:bodyPr/>
              <a:lstStyle/>
              <a:p>
                <a:r>
                  <a:rPr lang="en-US">
                    <a:noFill/>
                  </a:rPr>
                  <a:t> </a:t>
                </a:r>
              </a:p>
            </p:txBody>
          </p:sp>
        </mc:Fallback>
      </mc:AlternateContent>
    </p:spTree>
    <p:extLst>
      <p:ext uri="{BB962C8B-B14F-4D97-AF65-F5344CB8AC3E}">
        <p14:creationId xmlns:p14="http://schemas.microsoft.com/office/powerpoint/2010/main" val="368938556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30221" y="0"/>
            <a:ext cx="6286500" cy="495300"/>
          </a:xfrm>
        </p:spPr>
        <p:txBody>
          <a:bodyPr/>
          <a:lstStyle/>
          <a:p>
            <a:r>
              <a:rPr lang="en-US" dirty="0">
                <a:solidFill>
                  <a:schemeClr val="bg1">
                    <a:lumMod val="95000"/>
                  </a:schemeClr>
                </a:solidFill>
              </a:rPr>
              <a:t>20.5</a:t>
            </a:r>
            <a:r>
              <a:rPr lang="en-US" dirty="0"/>
              <a:t>	</a:t>
            </a:r>
            <a:r>
              <a:rPr lang="en-US" dirty="0">
                <a:solidFill>
                  <a:srgbClr val="CE171F"/>
                </a:solidFill>
                <a:latin typeface="Calibri"/>
              </a:rPr>
              <a:t>Nuclear Fission (10) </a:t>
            </a:r>
            <a:endParaRPr lang="en-US" dirty="0">
              <a:solidFill>
                <a:srgbClr val="CE171F"/>
              </a:solidFill>
            </a:endParaRPr>
          </a:p>
        </p:txBody>
      </p:sp>
      <p:sp>
        <p:nvSpPr>
          <p:cNvPr id="19" name="Text Placeholder 18"/>
          <p:cNvSpPr>
            <a:spLocks noGrp="1"/>
          </p:cNvSpPr>
          <p:nvPr>
            <p:ph type="body" sz="quarter" idx="22"/>
          </p:nvPr>
        </p:nvSpPr>
        <p:spPr>
          <a:xfrm>
            <a:off x="0" y="1142739"/>
            <a:ext cx="8001000" cy="457200"/>
          </a:xfrm>
        </p:spPr>
        <p:txBody>
          <a:bodyPr/>
          <a:lstStyle/>
          <a:p>
            <a:r>
              <a:rPr lang="en-US" dirty="0">
                <a:latin typeface="Calibri"/>
              </a:rPr>
              <a:t>Nuclear Fission</a:t>
            </a:r>
          </a:p>
        </p:txBody>
      </p:sp>
      <mc:AlternateContent xmlns:mc="http://schemas.openxmlformats.org/markup-compatibility/2006" xmlns:a14="http://schemas.microsoft.com/office/drawing/2010/main">
        <mc:Choice Requires="a14">
          <p:sp>
            <p:nvSpPr>
              <p:cNvPr id="20" name="Text Placeholder 19"/>
              <p:cNvSpPr>
                <a:spLocks noGrp="1"/>
              </p:cNvSpPr>
              <p:nvPr>
                <p:ph type="body" sz="quarter" idx="23"/>
              </p:nvPr>
            </p:nvSpPr>
            <p:spPr>
              <a:xfrm>
                <a:off x="3372" y="1507266"/>
                <a:ext cx="9144000" cy="4741134"/>
              </a:xfrm>
            </p:spPr>
            <p:txBody>
              <a:bodyPr/>
              <a:lstStyle/>
              <a:p>
                <a:pPr>
                  <a:spcBef>
                    <a:spcPts val="0"/>
                  </a:spcBef>
                  <a:spcAft>
                    <a:spcPts val="3300"/>
                  </a:spcAft>
                </a:pPr>
                <a:r>
                  <a:rPr lang="en-US" dirty="0"/>
                  <a:t>Another type of nuclear reactor uses </a:t>
                </a:r>
                <a14:m>
                  <m:oMath xmlns:m="http://schemas.openxmlformats.org/officeDocument/2006/math">
                    <m:sSub>
                      <m:sSubPr>
                        <m:ctrlPr>
                          <a:rPr lang="en-US" i="1">
                            <a:latin typeface="Cambria Math" panose="02040503050406030204" pitchFamily="18" charset="0"/>
                          </a:rPr>
                        </m:ctrlPr>
                      </m:sSubPr>
                      <m:e>
                        <m:r>
                          <m:rPr>
                            <m:sty m:val="p"/>
                          </m:rPr>
                          <a:rPr lang="en-US" b="0" i="0" smtClean="0">
                            <a:latin typeface="Cambria Math" panose="02040503050406030204" pitchFamily="18" charset="0"/>
                          </a:rPr>
                          <m:t>D</m:t>
                        </m:r>
                      </m:e>
                      <m:sub>
                        <m:r>
                          <a:rPr lang="en-US" b="0" i="0" smtClean="0">
                            <a:latin typeface="Cambria Math" panose="02040503050406030204" pitchFamily="18" charset="0"/>
                          </a:rPr>
                          <m:t>2</m:t>
                        </m:r>
                      </m:sub>
                    </m:sSub>
                    <m:r>
                      <m:rPr>
                        <m:sty m:val="p"/>
                      </m:rPr>
                      <a:rPr lang="en-US" i="0" dirty="0">
                        <a:latin typeface="Cambria Math" panose="02040503050406030204" pitchFamily="18" charset="0"/>
                      </a:rPr>
                      <m:t>O</m:t>
                    </m:r>
                  </m:oMath>
                </a14:m>
                <a:r>
                  <a:rPr lang="en-US" dirty="0"/>
                  <a:t>, or </a:t>
                </a:r>
                <a:r>
                  <a:rPr lang="en-US" i="1" dirty="0"/>
                  <a:t>heavy </a:t>
                </a:r>
                <a:r>
                  <a:rPr lang="en-US" dirty="0"/>
                  <a:t>water, as the moderator.</a:t>
                </a:r>
              </a:p>
              <a:p>
                <a:pPr>
                  <a:spcBef>
                    <a:spcPts val="0"/>
                  </a:spcBef>
                  <a:spcAft>
                    <a:spcPts val="3300"/>
                  </a:spcAft>
                </a:pPr>
                <a:r>
                  <a:rPr lang="en-US" dirty="0"/>
                  <a:t>Deuterium absorbs neutrons much less efficiently than does ordinary hydrogen.</a:t>
                </a:r>
              </a:p>
              <a:p>
                <a:pPr>
                  <a:spcBef>
                    <a:spcPts val="0"/>
                  </a:spcBef>
                  <a:spcAft>
                    <a:spcPts val="3300"/>
                  </a:spcAft>
                </a:pPr>
                <a:r>
                  <a:rPr lang="en-US" dirty="0"/>
                  <a:t>The reactor is more efficient and does not require enriched uranium.</a:t>
                </a:r>
              </a:p>
              <a:p>
                <a:pPr>
                  <a:spcBef>
                    <a:spcPts val="0"/>
                  </a:spcBef>
                </a:pPr>
                <a:r>
                  <a:rPr lang="en-US" dirty="0"/>
                  <a:t>However, </a:t>
                </a:r>
                <a14:m>
                  <m:oMath xmlns:m="http://schemas.openxmlformats.org/officeDocument/2006/math">
                    <m:sSub>
                      <m:sSubPr>
                        <m:ctrlPr>
                          <a:rPr lang="en-US" i="1">
                            <a:latin typeface="Cambria Math" panose="02040503050406030204" pitchFamily="18" charset="0"/>
                          </a:rPr>
                        </m:ctrlPr>
                      </m:sSubPr>
                      <m:e>
                        <m:r>
                          <m:rPr>
                            <m:sty m:val="p"/>
                          </m:rPr>
                          <a:rPr lang="en-US">
                            <a:latin typeface="Cambria Math" panose="02040503050406030204" pitchFamily="18" charset="0"/>
                          </a:rPr>
                          <m:t>D</m:t>
                        </m:r>
                      </m:e>
                      <m:sub>
                        <m:r>
                          <a:rPr lang="en-US">
                            <a:latin typeface="Cambria Math" panose="02040503050406030204" pitchFamily="18" charset="0"/>
                          </a:rPr>
                          <m:t>2</m:t>
                        </m:r>
                      </m:sub>
                    </m:sSub>
                    <m:r>
                      <m:rPr>
                        <m:sty m:val="p"/>
                      </m:rPr>
                      <a:rPr lang="en-US" dirty="0">
                        <a:latin typeface="Cambria Math" panose="02040503050406030204" pitchFamily="18" charset="0"/>
                      </a:rPr>
                      <m:t>O</m:t>
                    </m:r>
                  </m:oMath>
                </a14:m>
                <a:r>
                  <a:rPr lang="en-US" dirty="0"/>
                  <a:t> must be prepared which can be very expensive considering the amount of water used in a nuclear reactor.</a:t>
                </a:r>
              </a:p>
            </p:txBody>
          </p:sp>
        </mc:Choice>
        <mc:Fallback xmlns="">
          <p:sp>
            <p:nvSpPr>
              <p:cNvPr id="20" name="Text Placeholder 19"/>
              <p:cNvSpPr>
                <a:spLocks noGrp="1" noRot="1" noChangeAspect="1" noMove="1" noResize="1" noEditPoints="1" noAdjustHandles="1" noChangeArrowheads="1" noChangeShapeType="1" noTextEdit="1"/>
              </p:cNvSpPr>
              <p:nvPr>
                <p:ph type="body" sz="quarter" idx="23"/>
              </p:nvPr>
            </p:nvSpPr>
            <p:spPr>
              <a:xfrm>
                <a:off x="3372" y="1507266"/>
                <a:ext cx="9144000" cy="4741134"/>
              </a:xfrm>
              <a:blipFill>
                <a:blip r:embed="rId2"/>
                <a:stretch>
                  <a:fillRect l="-1400" t="-1157" r="-1533" b="-4113"/>
                </a:stretch>
              </a:blipFill>
            </p:spPr>
            <p:txBody>
              <a:bodyPr/>
              <a:lstStyle/>
              <a:p>
                <a:r>
                  <a:rPr lang="en-US">
                    <a:noFill/>
                  </a:rPr>
                  <a:t> </a:t>
                </a:r>
              </a:p>
            </p:txBody>
          </p:sp>
        </mc:Fallback>
      </mc:AlternateContent>
    </p:spTree>
    <p:extLst>
      <p:ext uri="{BB962C8B-B14F-4D97-AF65-F5344CB8AC3E}">
        <p14:creationId xmlns:p14="http://schemas.microsoft.com/office/powerpoint/2010/main" val="1860419995"/>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30221" y="0"/>
            <a:ext cx="5524500" cy="495300"/>
          </a:xfrm>
        </p:spPr>
        <p:txBody>
          <a:bodyPr/>
          <a:lstStyle/>
          <a:p>
            <a:r>
              <a:rPr lang="en-US" dirty="0">
                <a:solidFill>
                  <a:schemeClr val="bg1">
                    <a:lumMod val="95000"/>
                  </a:schemeClr>
                </a:solidFill>
              </a:rPr>
              <a:t>20.5</a:t>
            </a:r>
            <a:r>
              <a:rPr lang="en-US" dirty="0"/>
              <a:t>	</a:t>
            </a:r>
            <a:r>
              <a:rPr lang="en-US" dirty="0">
                <a:solidFill>
                  <a:srgbClr val="CE171F"/>
                </a:solidFill>
                <a:latin typeface="Calibri"/>
              </a:rPr>
              <a:t>Nuclear Fission (11) </a:t>
            </a:r>
            <a:endParaRPr lang="en-US" dirty="0">
              <a:solidFill>
                <a:srgbClr val="CE171F"/>
              </a:solidFill>
            </a:endParaRPr>
          </a:p>
        </p:txBody>
      </p:sp>
      <p:sp>
        <p:nvSpPr>
          <p:cNvPr id="19" name="Text Placeholder 18"/>
          <p:cNvSpPr>
            <a:spLocks noGrp="1"/>
          </p:cNvSpPr>
          <p:nvPr>
            <p:ph type="body" sz="quarter" idx="22"/>
          </p:nvPr>
        </p:nvSpPr>
        <p:spPr>
          <a:xfrm>
            <a:off x="0" y="1142739"/>
            <a:ext cx="6858000" cy="457200"/>
          </a:xfrm>
        </p:spPr>
        <p:txBody>
          <a:bodyPr/>
          <a:lstStyle/>
          <a:p>
            <a:r>
              <a:rPr lang="en-US" dirty="0">
                <a:latin typeface="Calibri"/>
              </a:rPr>
              <a:t>Nuclear Fission</a:t>
            </a:r>
          </a:p>
        </p:txBody>
      </p:sp>
      <mc:AlternateContent xmlns:mc="http://schemas.openxmlformats.org/markup-compatibility/2006" xmlns:a14="http://schemas.microsoft.com/office/drawing/2010/main">
        <mc:Choice Requires="a14">
          <p:sp>
            <p:nvSpPr>
              <p:cNvPr id="20" name="Text Placeholder 19"/>
              <p:cNvSpPr>
                <a:spLocks noGrp="1"/>
              </p:cNvSpPr>
              <p:nvPr>
                <p:ph type="body" sz="quarter" idx="23"/>
              </p:nvPr>
            </p:nvSpPr>
            <p:spPr>
              <a:xfrm>
                <a:off x="0" y="1676400"/>
                <a:ext cx="9144000" cy="4876800"/>
              </a:xfrm>
            </p:spPr>
            <p:txBody>
              <a:bodyPr/>
              <a:lstStyle/>
              <a:p>
                <a:pPr>
                  <a:spcBef>
                    <a:spcPts val="0"/>
                  </a:spcBef>
                  <a:spcAft>
                    <a:spcPts val="3400"/>
                  </a:spcAft>
                </a:pPr>
                <a:r>
                  <a:rPr lang="en-US" dirty="0"/>
                  <a:t>A </a:t>
                </a:r>
                <a:r>
                  <a:rPr lang="en-US" b="1" i="1" dirty="0"/>
                  <a:t>breeder reactor </a:t>
                </a:r>
                <a:r>
                  <a:rPr lang="en-US" dirty="0"/>
                  <a:t>uses uranium fuel, but unlike a conventional nuclear reactor, it produces more fissionable materials than it uses.</a:t>
                </a:r>
              </a:p>
              <a:p>
                <a:pPr>
                  <a:spcBef>
                    <a:spcPts val="0"/>
                  </a:spcBef>
                  <a:spcAft>
                    <a:spcPts val="1500"/>
                  </a:spcAft>
                </a:pPr>
                <a:r>
                  <a:rPr lang="en-US" dirty="0"/>
                  <a:t>When uranium-238 is bombarded with fast neutrons, the following reactions take place</a:t>
                </a:r>
              </a:p>
              <a:p>
                <a:pPr marL="744538">
                  <a:spcBef>
                    <a:spcPts val="0"/>
                  </a:spcBef>
                  <a:spcAft>
                    <a:spcPts val="1000"/>
                  </a:spcAft>
                </a:pPr>
                <a14:m>
                  <m:oMathPara xmlns:m="http://schemas.openxmlformats.org/officeDocument/2006/math">
                    <m:oMathParaPr>
                      <m:jc m:val="left"/>
                    </m:oMathParaPr>
                    <m:oMath xmlns:m="http://schemas.openxmlformats.org/officeDocument/2006/math">
                      <m:sPre>
                        <m:sPrePr>
                          <m:ctrlPr>
                            <a:rPr lang="en-US" i="1" smtClean="0">
                              <a:latin typeface="Cambria Math" panose="02040503050406030204" pitchFamily="18" charset="0"/>
                            </a:rPr>
                          </m:ctrlPr>
                        </m:sPrePr>
                        <m:sub>
                          <m:r>
                            <a:rPr lang="en-US" b="0" i="0" smtClean="0">
                              <a:latin typeface="Cambria Math" panose="02040503050406030204" pitchFamily="18" charset="0"/>
                            </a:rPr>
                            <m:t>92</m:t>
                          </m:r>
                        </m:sub>
                        <m:sup>
                          <m:r>
                            <a:rPr lang="en-US" b="0" i="0" smtClean="0">
                              <a:latin typeface="Cambria Math" panose="02040503050406030204" pitchFamily="18" charset="0"/>
                            </a:rPr>
                            <m:t>238</m:t>
                          </m:r>
                        </m:sup>
                        <m:e>
                          <m:r>
                            <m:rPr>
                              <m:sty m:val="p"/>
                            </m:rPr>
                            <a:rPr lang="en-US" b="0" i="0" smtClean="0">
                              <a:latin typeface="Cambria Math" panose="02040503050406030204" pitchFamily="18" charset="0"/>
                            </a:rPr>
                            <m:t>U</m:t>
                          </m:r>
                        </m:e>
                      </m:sPre>
                      <m:r>
                        <a:rPr lang="en-US" b="0" i="0" smtClean="0">
                          <a:latin typeface="Cambria Math" panose="02040503050406030204" pitchFamily="18" charset="0"/>
                        </a:rPr>
                        <m:t>+</m:t>
                      </m:r>
                      <m:sPre>
                        <m:sPrePr>
                          <m:ctrlPr>
                            <a:rPr lang="en-US" b="0" i="1" smtClean="0">
                              <a:latin typeface="Cambria Math" panose="02040503050406030204" pitchFamily="18" charset="0"/>
                            </a:rPr>
                          </m:ctrlPr>
                        </m:sPrePr>
                        <m:sub>
                          <m:r>
                            <a:rPr lang="en-US" b="0" i="0" smtClean="0">
                              <a:latin typeface="Cambria Math" panose="02040503050406030204" pitchFamily="18" charset="0"/>
                            </a:rPr>
                            <m:t>0</m:t>
                          </m:r>
                        </m:sub>
                        <m:sup>
                          <m:r>
                            <a:rPr lang="en-US" b="0" i="0" smtClean="0">
                              <a:latin typeface="Cambria Math" panose="02040503050406030204" pitchFamily="18" charset="0"/>
                            </a:rPr>
                            <m:t>1</m:t>
                          </m:r>
                        </m:sup>
                        <m:e>
                          <m:r>
                            <m:rPr>
                              <m:sty m:val="p"/>
                            </m:rPr>
                            <a:rPr lang="en-US" b="0" i="0" smtClean="0">
                              <a:latin typeface="Cambria Math" panose="02040503050406030204" pitchFamily="18" charset="0"/>
                            </a:rPr>
                            <m:t>n</m:t>
                          </m:r>
                          <m:r>
                            <a:rPr lang="en-US" b="0" i="0" smtClean="0">
                              <a:latin typeface="Cambria Math" panose="02040503050406030204" pitchFamily="18" charset="0"/>
                              <a:ea typeface="Cambria Math" panose="02040503050406030204" pitchFamily="18" charset="0"/>
                            </a:rPr>
                            <m:t>→</m:t>
                          </m:r>
                          <m:sPre>
                            <m:sPrePr>
                              <m:ctrlPr>
                                <a:rPr lang="en-US" b="0" i="1" smtClean="0">
                                  <a:latin typeface="Cambria Math" panose="02040503050406030204" pitchFamily="18" charset="0"/>
                                  <a:ea typeface="Cambria Math" panose="02040503050406030204" pitchFamily="18" charset="0"/>
                                </a:rPr>
                              </m:ctrlPr>
                            </m:sPrePr>
                            <m:sub>
                              <m:r>
                                <a:rPr lang="en-US" b="0" i="0" smtClean="0">
                                  <a:latin typeface="Cambria Math" panose="02040503050406030204" pitchFamily="18" charset="0"/>
                                  <a:ea typeface="Cambria Math" panose="02040503050406030204" pitchFamily="18" charset="0"/>
                                </a:rPr>
                                <m:t>92</m:t>
                              </m:r>
                            </m:sub>
                            <m:sup>
                              <m:r>
                                <a:rPr lang="en-US" b="0" i="0" smtClean="0">
                                  <a:latin typeface="Cambria Math" panose="02040503050406030204" pitchFamily="18" charset="0"/>
                                </a:rPr>
                                <m:t>239</m:t>
                              </m:r>
                            </m:sup>
                            <m:e>
                              <m:r>
                                <m:rPr>
                                  <m:sty m:val="p"/>
                                </m:rPr>
                                <a:rPr lang="en-US" b="0" i="0" smtClean="0">
                                  <a:latin typeface="Cambria Math" panose="02040503050406030204" pitchFamily="18" charset="0"/>
                                </a:rPr>
                                <m:t>U</m:t>
                              </m:r>
                            </m:e>
                          </m:sPre>
                        </m:e>
                      </m:sPre>
                    </m:oMath>
                  </m:oMathPara>
                </a14:m>
                <a:endParaRPr lang="en-US" dirty="0"/>
              </a:p>
              <a:p>
                <a:pPr marL="1720850" indent="-123825">
                  <a:spcBef>
                    <a:spcPts val="0"/>
                  </a:spcBef>
                  <a:spcAft>
                    <a:spcPts val="1000"/>
                  </a:spcAft>
                </a:pPr>
                <a14:m>
                  <m:oMath xmlns:m="http://schemas.openxmlformats.org/officeDocument/2006/math">
                    <m:sPre>
                      <m:sPrePr>
                        <m:ctrlPr>
                          <a:rPr lang="en-US" i="1" smtClean="0">
                            <a:latin typeface="Cambria Math" panose="02040503050406030204" pitchFamily="18" charset="0"/>
                          </a:rPr>
                        </m:ctrlPr>
                      </m:sPrePr>
                      <m:sub>
                        <m:r>
                          <a:rPr lang="en-US" b="0" i="0" smtClean="0">
                            <a:latin typeface="Cambria Math" panose="02040503050406030204" pitchFamily="18" charset="0"/>
                          </a:rPr>
                          <m:t>92</m:t>
                        </m:r>
                      </m:sub>
                      <m:sup>
                        <m:r>
                          <a:rPr lang="en-US" b="0" i="0" smtClean="0">
                            <a:latin typeface="Cambria Math" panose="02040503050406030204" pitchFamily="18" charset="0"/>
                          </a:rPr>
                          <m:t>239</m:t>
                        </m:r>
                      </m:sup>
                      <m:e>
                        <m:r>
                          <m:rPr>
                            <m:sty m:val="p"/>
                          </m:rPr>
                          <a:rPr lang="en-US" b="0" i="0" smtClean="0">
                            <a:latin typeface="Cambria Math" panose="02040503050406030204" pitchFamily="18" charset="0"/>
                          </a:rPr>
                          <m:t>U</m:t>
                        </m:r>
                        <m:r>
                          <a:rPr lang="en-US" b="0" i="0" smtClean="0">
                            <a:latin typeface="Cambria Math" panose="02040503050406030204" pitchFamily="18" charset="0"/>
                            <a:ea typeface="Cambria Math" panose="02040503050406030204" pitchFamily="18" charset="0"/>
                          </a:rPr>
                          <m:t>→</m:t>
                        </m:r>
                        <m:sPre>
                          <m:sPrePr>
                            <m:ctrlPr>
                              <a:rPr lang="en-US" b="0" i="1" smtClean="0">
                                <a:latin typeface="Cambria Math" panose="02040503050406030204" pitchFamily="18" charset="0"/>
                                <a:ea typeface="Cambria Math" panose="02040503050406030204" pitchFamily="18" charset="0"/>
                              </a:rPr>
                            </m:ctrlPr>
                          </m:sPrePr>
                          <m:sub>
                            <m:r>
                              <a:rPr lang="en-US" b="0" i="0" smtClean="0">
                                <a:latin typeface="Cambria Math" panose="02040503050406030204" pitchFamily="18" charset="0"/>
                                <a:ea typeface="Cambria Math" panose="02040503050406030204" pitchFamily="18" charset="0"/>
                              </a:rPr>
                              <m:t>93</m:t>
                            </m:r>
                          </m:sub>
                          <m:sup>
                            <m:r>
                              <a:rPr lang="en-US" b="0" i="0" smtClean="0">
                                <a:latin typeface="Cambria Math" panose="02040503050406030204" pitchFamily="18" charset="0"/>
                              </a:rPr>
                              <m:t>239</m:t>
                            </m:r>
                          </m:sup>
                          <m:e>
                            <m:r>
                              <m:rPr>
                                <m:sty m:val="p"/>
                              </m:rPr>
                              <a:rPr lang="en-US" b="0" i="0" smtClean="0">
                                <a:latin typeface="Cambria Math" panose="02040503050406030204" pitchFamily="18" charset="0"/>
                              </a:rPr>
                              <m:t>Np</m:t>
                            </m:r>
                            <m:r>
                              <a:rPr lang="en-US" b="0" i="0" smtClean="0">
                                <a:latin typeface="Cambria Math" panose="02040503050406030204" pitchFamily="18" charset="0"/>
                              </a:rPr>
                              <m:t>+</m:t>
                            </m:r>
                            <m:sPre>
                              <m:sPrePr>
                                <m:ctrlPr>
                                  <a:rPr lang="en-US" b="0" i="1" smtClean="0">
                                    <a:latin typeface="Cambria Math" panose="02040503050406030204" pitchFamily="18" charset="0"/>
                                  </a:rPr>
                                </m:ctrlPr>
                              </m:sPrePr>
                              <m:sub>
                                <m:r>
                                  <a:rPr lang="en-US" b="0" i="0" smtClean="0">
                                    <a:latin typeface="Cambria Math" panose="02040503050406030204" pitchFamily="18" charset="0"/>
                                  </a:rPr>
                                  <m:t>−1</m:t>
                                </m:r>
                              </m:sub>
                              <m:sup>
                                <m:r>
                                  <a:rPr lang="en-US" b="0" i="0" smtClean="0">
                                    <a:latin typeface="Cambria Math" panose="02040503050406030204" pitchFamily="18" charset="0"/>
                                  </a:rPr>
                                  <m:t>0</m:t>
                                </m:r>
                              </m:sup>
                              <m:e>
                                <m:r>
                                  <a:rPr lang="en-US" b="0" i="1" smtClean="0">
                                    <a:latin typeface="Cambria Math" panose="02040503050406030204" pitchFamily="18" charset="0"/>
                                    <a:ea typeface="Cambria Math" panose="02040503050406030204" pitchFamily="18" charset="0"/>
                                  </a:rPr>
                                  <m:t>𝛽</m:t>
                                </m:r>
                              </m:e>
                            </m:sPre>
                          </m:e>
                        </m:sPre>
                      </m:e>
                    </m:sPre>
                  </m:oMath>
                </a14:m>
                <a:r>
                  <a:rPr lang="en-US" dirty="0"/>
                  <a:t>	</a:t>
                </a:r>
                <a14:m>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𝑡</m:t>
                        </m:r>
                      </m:e>
                      <m:sub>
                        <m:f>
                          <m:fPr>
                            <m:type m:val="skw"/>
                            <m:ctrlPr>
                              <a:rPr lang="en-US" i="1" smtClean="0">
                                <a:latin typeface="Cambria Math" panose="02040503050406030204" pitchFamily="18" charset="0"/>
                              </a:rPr>
                            </m:ctrlPr>
                          </m:fPr>
                          <m:num>
                            <m:r>
                              <a:rPr lang="en-US" b="0" i="1" smtClean="0">
                                <a:latin typeface="Cambria Math" panose="02040503050406030204" pitchFamily="18" charset="0"/>
                              </a:rPr>
                              <m:t>1</m:t>
                            </m:r>
                          </m:num>
                          <m:den>
                            <m:r>
                              <a:rPr lang="en-US" b="0" i="1" smtClean="0">
                                <a:latin typeface="Cambria Math" panose="02040503050406030204" pitchFamily="18" charset="0"/>
                              </a:rPr>
                              <m:t>2</m:t>
                            </m:r>
                          </m:den>
                        </m:f>
                      </m:sub>
                    </m:sSub>
                    <m:r>
                      <a:rPr lang="en-US" b="0" i="1" smtClean="0">
                        <a:latin typeface="Cambria Math" panose="02040503050406030204" pitchFamily="18" charset="0"/>
                      </a:rPr>
                      <m:t>=</m:t>
                    </m:r>
                    <m:r>
                      <a:rPr lang="en-US" b="0" i="0" smtClean="0">
                        <a:latin typeface="Cambria Math" panose="02040503050406030204" pitchFamily="18" charset="0"/>
                      </a:rPr>
                      <m:t>23.4 </m:t>
                    </m:r>
                    <m:r>
                      <m:rPr>
                        <m:sty m:val="p"/>
                      </m:rPr>
                      <a:rPr lang="en-US" b="0" i="0" smtClean="0">
                        <a:latin typeface="Cambria Math" panose="02040503050406030204" pitchFamily="18" charset="0"/>
                      </a:rPr>
                      <m:t>min</m:t>
                    </m:r>
                  </m:oMath>
                </a14:m>
                <a:endParaRPr lang="en-US" dirty="0"/>
              </a:p>
              <a:p>
                <a:pPr marL="1487488"/>
                <a14:m>
                  <m:oMath xmlns:m="http://schemas.openxmlformats.org/officeDocument/2006/math">
                    <m:sPre>
                      <m:sPrePr>
                        <m:ctrlPr>
                          <a:rPr lang="en-US" i="1" smtClean="0">
                            <a:latin typeface="Cambria Math" panose="02040503050406030204" pitchFamily="18" charset="0"/>
                          </a:rPr>
                        </m:ctrlPr>
                      </m:sPrePr>
                      <m:sub>
                        <m:r>
                          <a:rPr lang="en-US" b="0" i="0" smtClean="0">
                            <a:latin typeface="Cambria Math" panose="02040503050406030204" pitchFamily="18" charset="0"/>
                          </a:rPr>
                          <m:t>93</m:t>
                        </m:r>
                      </m:sub>
                      <m:sup>
                        <m:r>
                          <a:rPr lang="en-US" b="0" i="0" smtClean="0">
                            <a:latin typeface="Cambria Math" panose="02040503050406030204" pitchFamily="18" charset="0"/>
                          </a:rPr>
                          <m:t>239</m:t>
                        </m:r>
                      </m:sup>
                      <m:e>
                        <m:r>
                          <m:rPr>
                            <m:sty m:val="p"/>
                          </m:rPr>
                          <a:rPr lang="en-US" b="0" i="0" smtClean="0">
                            <a:latin typeface="Cambria Math" panose="02040503050406030204" pitchFamily="18" charset="0"/>
                          </a:rPr>
                          <m:t>Np</m:t>
                        </m:r>
                        <m:r>
                          <a:rPr lang="en-US" b="0" i="0" smtClean="0">
                            <a:latin typeface="Cambria Math" panose="02040503050406030204" pitchFamily="18" charset="0"/>
                            <a:ea typeface="Cambria Math" panose="02040503050406030204" pitchFamily="18" charset="0"/>
                          </a:rPr>
                          <m:t>→</m:t>
                        </m:r>
                        <m:sPre>
                          <m:sPrePr>
                            <m:ctrlPr>
                              <a:rPr lang="en-US" b="0" i="1" smtClean="0">
                                <a:latin typeface="Cambria Math" panose="02040503050406030204" pitchFamily="18" charset="0"/>
                                <a:ea typeface="Cambria Math" panose="02040503050406030204" pitchFamily="18" charset="0"/>
                              </a:rPr>
                            </m:ctrlPr>
                          </m:sPrePr>
                          <m:sub>
                            <m:r>
                              <a:rPr lang="en-US" b="0" i="0" smtClean="0">
                                <a:latin typeface="Cambria Math" panose="02040503050406030204" pitchFamily="18" charset="0"/>
                                <a:ea typeface="Cambria Math" panose="02040503050406030204" pitchFamily="18" charset="0"/>
                              </a:rPr>
                              <m:t>94</m:t>
                            </m:r>
                          </m:sub>
                          <m:sup>
                            <m:r>
                              <a:rPr lang="en-US" b="0" i="0" smtClean="0">
                                <a:latin typeface="Cambria Math" panose="02040503050406030204" pitchFamily="18" charset="0"/>
                              </a:rPr>
                              <m:t>239</m:t>
                            </m:r>
                          </m:sup>
                          <m:e>
                            <m:r>
                              <m:rPr>
                                <m:sty m:val="p"/>
                              </m:rPr>
                              <a:rPr lang="en-US" b="0" i="0" smtClean="0">
                                <a:latin typeface="Cambria Math" panose="02040503050406030204" pitchFamily="18" charset="0"/>
                              </a:rPr>
                              <m:t>Pu</m:t>
                            </m:r>
                            <m:r>
                              <a:rPr lang="en-US" b="0" i="0" smtClean="0">
                                <a:latin typeface="Cambria Math" panose="02040503050406030204" pitchFamily="18" charset="0"/>
                              </a:rPr>
                              <m:t>+</m:t>
                            </m:r>
                            <m:sPre>
                              <m:sPrePr>
                                <m:ctrlPr>
                                  <a:rPr lang="en-US" b="0" i="1" smtClean="0">
                                    <a:latin typeface="Cambria Math" panose="02040503050406030204" pitchFamily="18" charset="0"/>
                                  </a:rPr>
                                </m:ctrlPr>
                              </m:sPrePr>
                              <m:sub>
                                <m:r>
                                  <a:rPr lang="en-US" b="0" i="0" smtClean="0">
                                    <a:latin typeface="Cambria Math" panose="02040503050406030204" pitchFamily="18" charset="0"/>
                                  </a:rPr>
                                  <m:t>−1</m:t>
                                </m:r>
                              </m:sub>
                              <m:sup>
                                <m:r>
                                  <a:rPr lang="en-US" b="0" i="0" smtClean="0">
                                    <a:latin typeface="Cambria Math" panose="02040503050406030204" pitchFamily="18" charset="0"/>
                                  </a:rPr>
                                  <m:t>0</m:t>
                                </m:r>
                              </m:sup>
                              <m:e>
                                <m:r>
                                  <a:rPr lang="en-US" b="0" i="1" smtClean="0">
                                    <a:latin typeface="Cambria Math" panose="02040503050406030204" pitchFamily="18" charset="0"/>
                                    <a:ea typeface="Cambria Math" panose="02040503050406030204" pitchFamily="18" charset="0"/>
                                  </a:rPr>
                                  <m:t>𝛽</m:t>
                                </m:r>
                              </m:e>
                            </m:sPre>
                          </m:e>
                        </m:sPre>
                      </m:e>
                    </m:sPre>
                  </m:oMath>
                </a14:m>
                <a:r>
                  <a:rPr lang="en-US" dirty="0"/>
                  <a:t>	</a:t>
                </a:r>
                <a14:m>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𝑡</m:t>
                        </m:r>
                      </m:e>
                      <m:sub>
                        <m:f>
                          <m:fPr>
                            <m:type m:val="skw"/>
                            <m:ctrlPr>
                              <a:rPr lang="en-US" i="1" smtClean="0">
                                <a:latin typeface="Cambria Math" panose="02040503050406030204" pitchFamily="18" charset="0"/>
                              </a:rPr>
                            </m:ctrlPr>
                          </m:fPr>
                          <m:num>
                            <m:r>
                              <a:rPr lang="en-US" b="0" i="1" smtClean="0">
                                <a:latin typeface="Cambria Math" panose="02040503050406030204" pitchFamily="18" charset="0"/>
                              </a:rPr>
                              <m:t>1</m:t>
                            </m:r>
                          </m:num>
                          <m:den>
                            <m:r>
                              <a:rPr lang="en-US" b="0" i="1" smtClean="0">
                                <a:latin typeface="Cambria Math" panose="02040503050406030204" pitchFamily="18" charset="0"/>
                              </a:rPr>
                              <m:t>2</m:t>
                            </m:r>
                          </m:den>
                        </m:f>
                      </m:sub>
                    </m:sSub>
                    <m:r>
                      <a:rPr lang="en-US" b="0" i="1" smtClean="0">
                        <a:latin typeface="Cambria Math" panose="02040503050406030204" pitchFamily="18" charset="0"/>
                      </a:rPr>
                      <m:t>=</m:t>
                    </m:r>
                    <m:r>
                      <a:rPr lang="en-US" b="0" i="0" smtClean="0">
                        <a:latin typeface="Cambria Math" panose="02040503050406030204" pitchFamily="18" charset="0"/>
                      </a:rPr>
                      <m:t>2.35 </m:t>
                    </m:r>
                    <m:r>
                      <m:rPr>
                        <m:sty m:val="p"/>
                      </m:rPr>
                      <a:rPr lang="en-US" b="0" i="0" smtClean="0">
                        <a:latin typeface="Cambria Math" panose="02040503050406030204" pitchFamily="18" charset="0"/>
                      </a:rPr>
                      <m:t>days</m:t>
                    </m:r>
                  </m:oMath>
                </a14:m>
                <a:endParaRPr lang="en-US" dirty="0"/>
              </a:p>
            </p:txBody>
          </p:sp>
        </mc:Choice>
        <mc:Fallback xmlns="">
          <p:sp>
            <p:nvSpPr>
              <p:cNvPr id="20" name="Text Placeholder 19"/>
              <p:cNvSpPr>
                <a:spLocks noGrp="1" noRot="1" noChangeAspect="1" noMove="1" noResize="1" noEditPoints="1" noAdjustHandles="1" noChangeArrowheads="1" noChangeShapeType="1" noTextEdit="1"/>
              </p:cNvSpPr>
              <p:nvPr>
                <p:ph type="body" sz="quarter" idx="23"/>
              </p:nvPr>
            </p:nvSpPr>
            <p:spPr>
              <a:xfrm>
                <a:off x="0" y="1676400"/>
                <a:ext cx="9144000" cy="4876800"/>
              </a:xfrm>
              <a:blipFill>
                <a:blip r:embed="rId2"/>
                <a:stretch>
                  <a:fillRect l="-1333" t="-1125"/>
                </a:stretch>
              </a:blipFill>
            </p:spPr>
            <p:txBody>
              <a:bodyPr/>
              <a:lstStyle/>
              <a:p>
                <a:r>
                  <a:rPr lang="en-US">
                    <a:noFill/>
                  </a:rPr>
                  <a:t> </a:t>
                </a:r>
              </a:p>
            </p:txBody>
          </p:sp>
        </mc:Fallback>
      </mc:AlternateContent>
    </p:spTree>
    <p:extLst>
      <p:ext uri="{BB962C8B-B14F-4D97-AF65-F5344CB8AC3E}">
        <p14:creationId xmlns:p14="http://schemas.microsoft.com/office/powerpoint/2010/main" val="350908015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30221" y="0"/>
            <a:ext cx="5958453" cy="495300"/>
          </a:xfrm>
        </p:spPr>
        <p:txBody>
          <a:bodyPr/>
          <a:lstStyle/>
          <a:p>
            <a:r>
              <a:rPr lang="en-US" dirty="0">
                <a:solidFill>
                  <a:schemeClr val="bg1">
                    <a:lumMod val="95000"/>
                  </a:schemeClr>
                </a:solidFill>
              </a:rPr>
              <a:t>20.5</a:t>
            </a:r>
            <a:r>
              <a:rPr lang="en-US" dirty="0"/>
              <a:t>	</a:t>
            </a:r>
            <a:r>
              <a:rPr lang="en-US" dirty="0">
                <a:solidFill>
                  <a:srgbClr val="CE171F"/>
                </a:solidFill>
                <a:latin typeface="Calibri"/>
              </a:rPr>
              <a:t>Nuclear Fission (12) </a:t>
            </a:r>
            <a:endParaRPr lang="en-US" dirty="0">
              <a:solidFill>
                <a:srgbClr val="CE171F"/>
              </a:solidFill>
            </a:endParaRPr>
          </a:p>
        </p:txBody>
      </p:sp>
      <p:sp>
        <p:nvSpPr>
          <p:cNvPr id="20" name="Text Placeholder 19"/>
          <p:cNvSpPr>
            <a:spLocks noGrp="1"/>
          </p:cNvSpPr>
          <p:nvPr>
            <p:ph type="body" sz="quarter" idx="22"/>
          </p:nvPr>
        </p:nvSpPr>
        <p:spPr>
          <a:xfrm>
            <a:off x="1" y="1143000"/>
            <a:ext cx="7391399" cy="457200"/>
          </a:xfrm>
        </p:spPr>
        <p:txBody>
          <a:bodyPr/>
          <a:lstStyle/>
          <a:p>
            <a:r>
              <a:rPr lang="en-US" dirty="0">
                <a:latin typeface="Calibri"/>
              </a:rPr>
              <a:t>Nuclear Fission</a:t>
            </a:r>
          </a:p>
        </p:txBody>
      </p:sp>
      <p:sp>
        <p:nvSpPr>
          <p:cNvPr id="21" name="Text Placeholder 20"/>
          <p:cNvSpPr>
            <a:spLocks noGrp="1"/>
          </p:cNvSpPr>
          <p:nvPr>
            <p:ph type="body" sz="quarter" idx="23"/>
          </p:nvPr>
        </p:nvSpPr>
        <p:spPr>
          <a:xfrm>
            <a:off x="-12519" y="1581879"/>
            <a:ext cx="9144000" cy="1752600"/>
          </a:xfrm>
        </p:spPr>
        <p:txBody>
          <a:bodyPr/>
          <a:lstStyle/>
          <a:p>
            <a:pPr>
              <a:spcBef>
                <a:spcPts val="0"/>
              </a:spcBef>
            </a:pPr>
            <a:r>
              <a:rPr lang="en-US" dirty="0"/>
              <a:t>In a typical breeder reactor, the nonfissionable uranium-238 is transmuted into the fissionable isotope plutonium-239 </a:t>
            </a:r>
          </a:p>
        </p:txBody>
      </p:sp>
      <p:sp>
        <p:nvSpPr>
          <p:cNvPr id="22" name="Text Placeholder 21"/>
          <p:cNvSpPr>
            <a:spLocks noGrp="1"/>
          </p:cNvSpPr>
          <p:nvPr>
            <p:ph type="body" sz="quarter" idx="24"/>
          </p:nvPr>
        </p:nvSpPr>
        <p:spPr>
          <a:xfrm>
            <a:off x="0" y="2971800"/>
            <a:ext cx="9167247" cy="3347812"/>
          </a:xfrm>
        </p:spPr>
        <p:txBody>
          <a:bodyPr/>
          <a:lstStyle/>
          <a:p>
            <a:pPr>
              <a:spcBef>
                <a:spcPts val="0"/>
              </a:spcBef>
              <a:spcAft>
                <a:spcPts val="2800"/>
              </a:spcAft>
            </a:pPr>
            <a:r>
              <a:rPr lang="en-US" dirty="0"/>
              <a:t>The stockpile of fissionable material can be steadily increased. </a:t>
            </a:r>
          </a:p>
          <a:p>
            <a:pPr>
              <a:spcBef>
                <a:spcPts val="0"/>
              </a:spcBef>
              <a:spcAft>
                <a:spcPts val="2800"/>
              </a:spcAft>
            </a:pPr>
            <a:r>
              <a:rPr lang="en-US" dirty="0"/>
              <a:t>It takes about 7 to 10 years to regenerate the sizable amount of material needed to refuel the original reactor and to fuel another reactor of comparable size. This interval is called the </a:t>
            </a:r>
            <a:r>
              <a:rPr lang="en-US" i="1" dirty="0"/>
              <a:t>doubling time.</a:t>
            </a:r>
            <a:endParaRPr lang="en-US" dirty="0"/>
          </a:p>
        </p:txBody>
      </p:sp>
    </p:spTree>
    <p:extLst>
      <p:ext uri="{BB962C8B-B14F-4D97-AF65-F5344CB8AC3E}">
        <p14:creationId xmlns:p14="http://schemas.microsoft.com/office/powerpoint/2010/main" val="287811099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30221" y="0"/>
            <a:ext cx="6438900" cy="495300"/>
          </a:xfrm>
        </p:spPr>
        <p:txBody>
          <a:bodyPr/>
          <a:lstStyle/>
          <a:p>
            <a:r>
              <a:rPr lang="en-US" dirty="0">
                <a:solidFill>
                  <a:schemeClr val="bg1">
                    <a:lumMod val="95000"/>
                  </a:schemeClr>
                </a:solidFill>
              </a:rPr>
              <a:t>20.5</a:t>
            </a:r>
            <a:r>
              <a:rPr lang="en-US" dirty="0"/>
              <a:t>	</a:t>
            </a:r>
            <a:r>
              <a:rPr lang="en-US" dirty="0">
                <a:solidFill>
                  <a:srgbClr val="CE171F"/>
                </a:solidFill>
                <a:latin typeface="Calibri"/>
              </a:rPr>
              <a:t>Nuclear Fission (13)</a:t>
            </a:r>
            <a:endParaRPr lang="en-US" dirty="0">
              <a:solidFill>
                <a:srgbClr val="CE171F"/>
              </a:solidFill>
            </a:endParaRPr>
          </a:p>
        </p:txBody>
      </p:sp>
      <p:sp>
        <p:nvSpPr>
          <p:cNvPr id="19" name="Text Placeholder 18"/>
          <p:cNvSpPr>
            <a:spLocks noGrp="1"/>
          </p:cNvSpPr>
          <p:nvPr>
            <p:ph type="body" sz="quarter" idx="22"/>
          </p:nvPr>
        </p:nvSpPr>
        <p:spPr>
          <a:xfrm>
            <a:off x="0" y="1143000"/>
            <a:ext cx="6019800" cy="457200"/>
          </a:xfrm>
        </p:spPr>
        <p:txBody>
          <a:bodyPr/>
          <a:lstStyle/>
          <a:p>
            <a:r>
              <a:rPr lang="en-US" dirty="0">
                <a:latin typeface="Calibri"/>
              </a:rPr>
              <a:t>Nuclear Fission </a:t>
            </a:r>
          </a:p>
        </p:txBody>
      </p:sp>
      <p:sp>
        <p:nvSpPr>
          <p:cNvPr id="20" name="Text Placeholder 19"/>
          <p:cNvSpPr>
            <a:spLocks noGrp="1"/>
          </p:cNvSpPr>
          <p:nvPr>
            <p:ph type="body" sz="quarter" idx="23"/>
          </p:nvPr>
        </p:nvSpPr>
        <p:spPr>
          <a:xfrm>
            <a:off x="0" y="1600200"/>
            <a:ext cx="9144000" cy="4350431"/>
          </a:xfrm>
        </p:spPr>
        <p:txBody>
          <a:bodyPr/>
          <a:lstStyle/>
          <a:p>
            <a:pPr>
              <a:spcBef>
                <a:spcPts val="0"/>
              </a:spcBef>
              <a:spcAft>
                <a:spcPts val="3300"/>
              </a:spcAft>
            </a:pPr>
            <a:r>
              <a:rPr lang="en-US" dirty="0"/>
              <a:t>Disadvantages of Breeder Reactors:</a:t>
            </a:r>
          </a:p>
          <a:p>
            <a:pPr marL="514350" indent="-514350">
              <a:spcBef>
                <a:spcPts val="0"/>
              </a:spcBef>
              <a:spcAft>
                <a:spcPts val="3300"/>
              </a:spcAft>
              <a:buFont typeface="Arial" pitchFamily="34" charset="0"/>
              <a:buChar char="•"/>
            </a:pPr>
            <a:r>
              <a:rPr lang="en-US" dirty="0"/>
              <a:t>Very expensive compared to conventional reactors.</a:t>
            </a:r>
          </a:p>
          <a:p>
            <a:pPr marL="514350" indent="-514350">
              <a:spcBef>
                <a:spcPts val="0"/>
              </a:spcBef>
              <a:spcAft>
                <a:spcPts val="3300"/>
              </a:spcAft>
              <a:buFont typeface="Arial" pitchFamily="34" charset="0"/>
              <a:buChar char="•"/>
            </a:pPr>
            <a:r>
              <a:rPr lang="en-US" dirty="0"/>
              <a:t>There are also more technical difficulties associated with the construction of such reactors. </a:t>
            </a:r>
          </a:p>
          <a:p>
            <a:pPr marL="514350" indent="-514350">
              <a:spcBef>
                <a:spcPts val="0"/>
              </a:spcBef>
              <a:spcAft>
                <a:spcPts val="3300"/>
              </a:spcAft>
              <a:buFont typeface="Arial" pitchFamily="34" charset="0"/>
              <a:buChar char="•"/>
            </a:pPr>
            <a:r>
              <a:rPr lang="en-US" dirty="0"/>
              <a:t>Risk of accidents </a:t>
            </a:r>
          </a:p>
          <a:p>
            <a:pPr marL="514350" indent="-514350">
              <a:spcBef>
                <a:spcPts val="0"/>
              </a:spcBef>
              <a:buFont typeface="Arial" pitchFamily="34" charset="0"/>
              <a:buChar char="•"/>
            </a:pPr>
            <a:r>
              <a:rPr lang="en-US" dirty="0"/>
              <a:t>Radioactive waste disposal</a:t>
            </a:r>
          </a:p>
        </p:txBody>
      </p:sp>
    </p:spTree>
    <p:extLst>
      <p:ext uri="{BB962C8B-B14F-4D97-AF65-F5344CB8AC3E}">
        <p14:creationId xmlns:p14="http://schemas.microsoft.com/office/powerpoint/2010/main" val="33121698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167802" y="0"/>
            <a:ext cx="8932718" cy="495300"/>
          </a:xfrm>
        </p:spPr>
        <p:txBody>
          <a:bodyPr/>
          <a:lstStyle/>
          <a:p>
            <a:pPr indent="58738">
              <a:tabLst>
                <a:tab pos="1254125" algn="l"/>
              </a:tabLst>
            </a:pPr>
            <a:r>
              <a:rPr lang="en-US" dirty="0">
                <a:solidFill>
                  <a:schemeClr val="bg1">
                    <a:lumMod val="95000"/>
                  </a:schemeClr>
                </a:solidFill>
              </a:rPr>
              <a:t>20.1</a:t>
            </a:r>
            <a:r>
              <a:rPr lang="en-US" dirty="0"/>
              <a:t>	</a:t>
            </a:r>
            <a:r>
              <a:rPr lang="en-US" dirty="0">
                <a:solidFill>
                  <a:srgbClr val="CE171F"/>
                </a:solidFill>
                <a:latin typeface="Calibri"/>
              </a:rPr>
              <a:t>Nuclei and Nuclear Reactions (5) </a:t>
            </a:r>
            <a:endParaRPr lang="en-US" dirty="0">
              <a:solidFill>
                <a:srgbClr val="CE171F"/>
              </a:solidFill>
            </a:endParaRPr>
          </a:p>
        </p:txBody>
      </p:sp>
      <p:sp>
        <p:nvSpPr>
          <p:cNvPr id="20" name="Text Placeholder 19"/>
          <p:cNvSpPr>
            <a:spLocks noGrp="1"/>
          </p:cNvSpPr>
          <p:nvPr>
            <p:ph type="body" sz="quarter" idx="22"/>
          </p:nvPr>
        </p:nvSpPr>
        <p:spPr>
          <a:xfrm>
            <a:off x="-16329" y="990600"/>
            <a:ext cx="9123218" cy="457200"/>
          </a:xfrm>
        </p:spPr>
        <p:txBody>
          <a:bodyPr/>
          <a:lstStyle/>
          <a:p>
            <a:r>
              <a:rPr lang="en-US" dirty="0">
                <a:latin typeface="Calibri"/>
              </a:rPr>
              <a:t>Nuclei and Nuclear Reactions</a:t>
            </a:r>
          </a:p>
        </p:txBody>
      </p:sp>
      <p:sp>
        <p:nvSpPr>
          <p:cNvPr id="21" name="Text Placeholder 20"/>
          <p:cNvSpPr>
            <a:spLocks noGrp="1"/>
          </p:cNvSpPr>
          <p:nvPr>
            <p:ph type="body" sz="quarter" idx="23"/>
          </p:nvPr>
        </p:nvSpPr>
        <p:spPr>
          <a:xfrm>
            <a:off x="0" y="1752600"/>
            <a:ext cx="9123218" cy="2819400"/>
          </a:xfrm>
        </p:spPr>
        <p:txBody>
          <a:bodyPr/>
          <a:lstStyle/>
          <a:p>
            <a:pPr>
              <a:spcBef>
                <a:spcPts val="0"/>
              </a:spcBef>
              <a:spcAft>
                <a:spcPts val="3300"/>
              </a:spcAft>
            </a:pPr>
            <a:r>
              <a:rPr lang="en-US" dirty="0"/>
              <a:t>In balancing nuclear equations, we must balance </a:t>
            </a:r>
          </a:p>
          <a:p>
            <a:pPr marL="457200" indent="-457200">
              <a:spcBef>
                <a:spcPts val="0"/>
              </a:spcBef>
              <a:buFont typeface="Arial" pitchFamily="34" charset="0"/>
              <a:buChar char="•"/>
            </a:pPr>
            <a:r>
              <a:rPr lang="en-US" dirty="0"/>
              <a:t>the total of all atomic numbers </a:t>
            </a:r>
          </a:p>
          <a:p>
            <a:pPr marL="457200" indent="-457200">
              <a:spcBef>
                <a:spcPts val="0"/>
              </a:spcBef>
              <a:spcAft>
                <a:spcPts val="2800"/>
              </a:spcAft>
              <a:buFont typeface="Arial" pitchFamily="34" charset="0"/>
              <a:buChar char="•"/>
            </a:pPr>
            <a:r>
              <a:rPr lang="en-US" dirty="0"/>
              <a:t>the total of all mass numbers </a:t>
            </a:r>
          </a:p>
          <a:p>
            <a:pPr>
              <a:spcAft>
                <a:spcPts val="2800"/>
              </a:spcAft>
            </a:pPr>
            <a:r>
              <a:rPr lang="en-US" dirty="0"/>
              <a:t>for the products and reactants. </a:t>
            </a:r>
          </a:p>
        </p:txBody>
      </p:sp>
      <p:sp>
        <p:nvSpPr>
          <p:cNvPr id="22" name="Text Placeholder 21"/>
          <p:cNvSpPr>
            <a:spLocks noGrp="1"/>
          </p:cNvSpPr>
          <p:nvPr>
            <p:ph type="body" sz="quarter" idx="24"/>
          </p:nvPr>
        </p:nvSpPr>
        <p:spPr>
          <a:xfrm>
            <a:off x="0" y="4800600"/>
            <a:ext cx="9144000" cy="1447800"/>
          </a:xfrm>
        </p:spPr>
        <p:txBody>
          <a:bodyPr/>
          <a:lstStyle/>
          <a:p>
            <a:r>
              <a:rPr lang="en-US" dirty="0"/>
              <a:t>We can identify the </a:t>
            </a:r>
            <a:r>
              <a:rPr lang="en-US" i="1" dirty="0"/>
              <a:t>unknown </a:t>
            </a:r>
            <a:r>
              <a:rPr lang="en-US" dirty="0"/>
              <a:t>species if we know the atomic numbers and mass numbers of all but one of the species in a nuclear equation. </a:t>
            </a:r>
          </a:p>
        </p:txBody>
      </p:sp>
    </p:spTree>
    <p:extLst>
      <p:ext uri="{BB962C8B-B14F-4D97-AF65-F5344CB8AC3E}">
        <p14:creationId xmlns:p14="http://schemas.microsoft.com/office/powerpoint/2010/main" val="1968799377"/>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pPr>
              <a:tabLst>
                <a:tab pos="1255713" algn="l"/>
              </a:tabLst>
            </a:pPr>
            <a:r>
              <a:rPr lang="en-US" dirty="0">
                <a:solidFill>
                  <a:schemeClr val="bg1">
                    <a:lumMod val="95000"/>
                  </a:schemeClr>
                </a:solidFill>
              </a:rPr>
              <a:t>20.6</a:t>
            </a:r>
            <a:r>
              <a:rPr lang="en-US" dirty="0"/>
              <a:t>	</a:t>
            </a:r>
            <a:r>
              <a:rPr lang="en-US" dirty="0">
                <a:solidFill>
                  <a:srgbClr val="CE171F"/>
                </a:solidFill>
                <a:latin typeface="Calibri"/>
              </a:rPr>
              <a:t>Nuclear Fusion </a:t>
            </a:r>
            <a:endParaRPr lang="en-US" dirty="0">
              <a:solidFill>
                <a:srgbClr val="CE171F"/>
              </a:solidFill>
            </a:endParaRPr>
          </a:p>
        </p:txBody>
      </p:sp>
      <p:sp>
        <p:nvSpPr>
          <p:cNvPr id="10" name="Content Placeholder 9"/>
          <p:cNvSpPr>
            <a:spLocks noGrp="1"/>
          </p:cNvSpPr>
          <p:nvPr>
            <p:ph sz="quarter" idx="22"/>
          </p:nvPr>
        </p:nvSpPr>
        <p:spPr>
          <a:xfrm>
            <a:off x="0" y="1295400"/>
            <a:ext cx="8991600" cy="685800"/>
          </a:xfrm>
        </p:spPr>
        <p:txBody>
          <a:bodyPr/>
          <a:lstStyle/>
          <a:p>
            <a:r>
              <a:rPr lang="en-US" dirty="0"/>
              <a:t>Topics</a:t>
            </a:r>
          </a:p>
        </p:txBody>
      </p:sp>
      <p:sp>
        <p:nvSpPr>
          <p:cNvPr id="11" name="Content Placeholder 10"/>
          <p:cNvSpPr>
            <a:spLocks noGrp="1"/>
          </p:cNvSpPr>
          <p:nvPr>
            <p:ph sz="quarter" idx="23"/>
          </p:nvPr>
        </p:nvSpPr>
        <p:spPr>
          <a:xfrm>
            <a:off x="0" y="1851661"/>
            <a:ext cx="9144000" cy="533400"/>
          </a:xfrm>
        </p:spPr>
        <p:txBody>
          <a:bodyPr/>
          <a:lstStyle/>
          <a:p>
            <a:r>
              <a:rPr lang="en-US" dirty="0"/>
              <a:t>Nuclear Fusion</a:t>
            </a:r>
          </a:p>
        </p:txBody>
      </p:sp>
    </p:spTree>
    <p:extLst>
      <p:ext uri="{BB962C8B-B14F-4D97-AF65-F5344CB8AC3E}">
        <p14:creationId xmlns:p14="http://schemas.microsoft.com/office/powerpoint/2010/main" val="83220856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0"/>
            <a:ext cx="5600700" cy="495300"/>
          </a:xfrm>
        </p:spPr>
        <p:txBody>
          <a:bodyPr/>
          <a:lstStyle/>
          <a:p>
            <a:r>
              <a:rPr lang="en-US" dirty="0">
                <a:solidFill>
                  <a:schemeClr val="bg1">
                    <a:lumMod val="95000"/>
                  </a:schemeClr>
                </a:solidFill>
              </a:rPr>
              <a:t>20.6</a:t>
            </a:r>
            <a:r>
              <a:rPr lang="en-US" dirty="0"/>
              <a:t>	</a:t>
            </a:r>
            <a:r>
              <a:rPr lang="en-US" dirty="0">
                <a:solidFill>
                  <a:srgbClr val="CE171F"/>
                </a:solidFill>
                <a:latin typeface="Calibri"/>
              </a:rPr>
              <a:t>Nuclear Fusion (1)</a:t>
            </a:r>
            <a:endParaRPr lang="en-US" dirty="0">
              <a:solidFill>
                <a:srgbClr val="CE171F"/>
              </a:solidFill>
            </a:endParaRPr>
          </a:p>
        </p:txBody>
      </p:sp>
      <p:sp>
        <p:nvSpPr>
          <p:cNvPr id="19" name="Text Placeholder 18"/>
          <p:cNvSpPr>
            <a:spLocks noGrp="1"/>
          </p:cNvSpPr>
          <p:nvPr>
            <p:ph type="body" sz="quarter" idx="22"/>
          </p:nvPr>
        </p:nvSpPr>
        <p:spPr>
          <a:xfrm>
            <a:off x="0" y="1143000"/>
            <a:ext cx="9144000" cy="457200"/>
          </a:xfrm>
        </p:spPr>
        <p:txBody>
          <a:bodyPr/>
          <a:lstStyle/>
          <a:p>
            <a:r>
              <a:rPr lang="en-US" dirty="0">
                <a:latin typeface="Calibri"/>
              </a:rPr>
              <a:t>Nuclear Fusion</a:t>
            </a:r>
          </a:p>
        </p:txBody>
      </p:sp>
      <p:sp>
        <p:nvSpPr>
          <p:cNvPr id="20" name="Text Placeholder 19"/>
          <p:cNvSpPr>
            <a:spLocks noGrp="1"/>
          </p:cNvSpPr>
          <p:nvPr>
            <p:ph type="body" sz="quarter" idx="23"/>
          </p:nvPr>
        </p:nvSpPr>
        <p:spPr>
          <a:xfrm>
            <a:off x="0" y="1582341"/>
            <a:ext cx="9120753" cy="4055269"/>
          </a:xfrm>
        </p:spPr>
        <p:txBody>
          <a:bodyPr/>
          <a:lstStyle/>
          <a:p>
            <a:pPr>
              <a:spcBef>
                <a:spcPts val="0"/>
              </a:spcBef>
              <a:spcAft>
                <a:spcPts val="3300"/>
              </a:spcAft>
            </a:pPr>
            <a:r>
              <a:rPr lang="en-US" b="1" i="1" dirty="0"/>
              <a:t>Nuclear fusion </a:t>
            </a:r>
            <a:r>
              <a:rPr lang="en-US" dirty="0"/>
              <a:t>is</a:t>
            </a:r>
            <a:r>
              <a:rPr lang="en-US" b="1" i="1" dirty="0"/>
              <a:t> </a:t>
            </a:r>
            <a:r>
              <a:rPr lang="en-US" dirty="0"/>
              <a:t>the combining of small nuclei into larger ones.</a:t>
            </a:r>
          </a:p>
          <a:p>
            <a:pPr>
              <a:spcBef>
                <a:spcPts val="0"/>
              </a:spcBef>
              <a:spcAft>
                <a:spcPts val="3500"/>
              </a:spcAft>
            </a:pPr>
            <a:r>
              <a:rPr lang="en-US" dirty="0"/>
              <a:t>When two light nuclei combine to form a larger, more stable nucleus, an appreciable amount of energy will be released in the process.</a:t>
            </a:r>
          </a:p>
          <a:p>
            <a:pPr>
              <a:spcBef>
                <a:spcPts val="0"/>
              </a:spcBef>
            </a:pPr>
            <a:r>
              <a:rPr lang="en-US" dirty="0"/>
              <a:t>Research is focused on the harnessing of nuclear fusion for the production of energy.</a:t>
            </a:r>
          </a:p>
        </p:txBody>
      </p:sp>
    </p:spTree>
    <p:extLst>
      <p:ext uri="{BB962C8B-B14F-4D97-AF65-F5344CB8AC3E}">
        <p14:creationId xmlns:p14="http://schemas.microsoft.com/office/powerpoint/2010/main" val="502772782"/>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0"/>
            <a:ext cx="6362700" cy="495300"/>
          </a:xfrm>
        </p:spPr>
        <p:txBody>
          <a:bodyPr/>
          <a:lstStyle/>
          <a:p>
            <a:r>
              <a:rPr lang="en-US" dirty="0">
                <a:solidFill>
                  <a:schemeClr val="bg1">
                    <a:lumMod val="95000"/>
                  </a:schemeClr>
                </a:solidFill>
              </a:rPr>
              <a:t>20.6</a:t>
            </a:r>
            <a:r>
              <a:rPr lang="en-US" dirty="0"/>
              <a:t>	</a:t>
            </a:r>
            <a:r>
              <a:rPr lang="en-US" dirty="0">
                <a:solidFill>
                  <a:srgbClr val="CE171F"/>
                </a:solidFill>
                <a:latin typeface="Calibri"/>
              </a:rPr>
              <a:t>Nuclear Fusion (2)</a:t>
            </a:r>
            <a:endParaRPr lang="en-US" dirty="0">
              <a:solidFill>
                <a:srgbClr val="CE171F"/>
              </a:solidFill>
            </a:endParaRPr>
          </a:p>
        </p:txBody>
      </p:sp>
      <p:sp>
        <p:nvSpPr>
          <p:cNvPr id="19" name="Text Placeholder 18"/>
          <p:cNvSpPr>
            <a:spLocks noGrp="1"/>
          </p:cNvSpPr>
          <p:nvPr>
            <p:ph type="body" sz="quarter" idx="22"/>
          </p:nvPr>
        </p:nvSpPr>
        <p:spPr>
          <a:xfrm>
            <a:off x="0" y="1143000"/>
            <a:ext cx="5867400" cy="457200"/>
          </a:xfrm>
        </p:spPr>
        <p:txBody>
          <a:bodyPr/>
          <a:lstStyle/>
          <a:p>
            <a:r>
              <a:rPr lang="en-US" dirty="0">
                <a:latin typeface="Calibri"/>
              </a:rPr>
              <a:t>Nuclear Fusion</a:t>
            </a:r>
          </a:p>
        </p:txBody>
      </p:sp>
      <mc:AlternateContent xmlns:mc="http://schemas.openxmlformats.org/markup-compatibility/2006" xmlns:a14="http://schemas.microsoft.com/office/drawing/2010/main">
        <mc:Choice Requires="a14">
          <p:sp>
            <p:nvSpPr>
              <p:cNvPr id="20" name="Text Placeholder 19"/>
              <p:cNvSpPr>
                <a:spLocks noGrp="1"/>
              </p:cNvSpPr>
              <p:nvPr>
                <p:ph type="body" sz="quarter" idx="23"/>
              </p:nvPr>
            </p:nvSpPr>
            <p:spPr>
              <a:xfrm>
                <a:off x="0" y="1828800"/>
                <a:ext cx="9144000" cy="4350431"/>
              </a:xfrm>
            </p:spPr>
            <p:txBody>
              <a:bodyPr/>
              <a:lstStyle/>
              <a:p>
                <a:pPr>
                  <a:spcBef>
                    <a:spcPts val="0"/>
                  </a:spcBef>
                  <a:spcAft>
                    <a:spcPts val="3300"/>
                  </a:spcAft>
                </a:pPr>
                <a:r>
                  <a:rPr lang="en-US" dirty="0"/>
                  <a:t>The sun is made up mostly of hydrogen and helium.</a:t>
                </a:r>
              </a:p>
              <a:p>
                <a:pPr>
                  <a:spcBef>
                    <a:spcPts val="0"/>
                  </a:spcBef>
                  <a:spcAft>
                    <a:spcPts val="2800"/>
                  </a:spcAft>
                </a:pPr>
                <a:r>
                  <a:rPr lang="en-US" dirty="0"/>
                  <a:t>Nuclear fusion occurs constantly in the sun where temperatures reach about 15 million degrees Celsius.</a:t>
                </a:r>
              </a:p>
              <a:p>
                <a:pPr marL="2409825" indent="-71438">
                  <a:spcBef>
                    <a:spcPts val="0"/>
                  </a:spcBef>
                  <a:spcAft>
                    <a:spcPts val="1500"/>
                  </a:spcAft>
                </a:pPr>
                <a14:m>
                  <m:oMath xmlns:m="http://schemas.openxmlformats.org/officeDocument/2006/math">
                    <m:sPre>
                      <m:sPrePr>
                        <m:ctrlPr>
                          <a:rPr lang="en-US" i="1" smtClean="0">
                            <a:latin typeface="Cambria Math" panose="02040503050406030204" pitchFamily="18" charset="0"/>
                          </a:rPr>
                        </m:ctrlPr>
                      </m:sPrePr>
                      <m:sub>
                        <m:r>
                          <a:rPr lang="en-US" b="0" i="0" smtClean="0">
                            <a:latin typeface="Cambria Math" panose="02040503050406030204" pitchFamily="18" charset="0"/>
                          </a:rPr>
                          <m:t>1</m:t>
                        </m:r>
                      </m:sub>
                      <m:sup>
                        <m:r>
                          <a:rPr lang="en-US" b="0" i="0" smtClean="0">
                            <a:latin typeface="Cambria Math" panose="02040503050406030204" pitchFamily="18" charset="0"/>
                          </a:rPr>
                          <m:t>1</m:t>
                        </m:r>
                      </m:sup>
                      <m:e>
                        <m:r>
                          <m:rPr>
                            <m:sty m:val="p"/>
                          </m:rPr>
                          <a:rPr lang="en-US" b="0" i="0" smtClean="0">
                            <a:latin typeface="Cambria Math" panose="02040503050406030204" pitchFamily="18" charset="0"/>
                          </a:rPr>
                          <m:t>H</m:t>
                        </m:r>
                        <m:r>
                          <a:rPr lang="en-US" b="0" i="0" smtClean="0">
                            <a:latin typeface="Cambria Math" panose="02040503050406030204" pitchFamily="18" charset="0"/>
                          </a:rPr>
                          <m:t>+</m:t>
                        </m:r>
                        <m:sPre>
                          <m:sPrePr>
                            <m:ctrlPr>
                              <a:rPr lang="en-US" b="0" i="1" smtClean="0">
                                <a:latin typeface="Cambria Math" panose="02040503050406030204" pitchFamily="18" charset="0"/>
                              </a:rPr>
                            </m:ctrlPr>
                          </m:sPrePr>
                          <m:sub>
                            <m:r>
                              <a:rPr lang="en-US" b="0" i="0" smtClean="0">
                                <a:latin typeface="Cambria Math" panose="02040503050406030204" pitchFamily="18" charset="0"/>
                              </a:rPr>
                              <m:t>1</m:t>
                            </m:r>
                          </m:sub>
                          <m:sup>
                            <m:r>
                              <a:rPr lang="en-US" b="0" i="0" smtClean="0">
                                <a:latin typeface="Cambria Math" panose="02040503050406030204" pitchFamily="18" charset="0"/>
                              </a:rPr>
                              <m:t>2</m:t>
                            </m:r>
                          </m:sup>
                          <m:e>
                            <m:r>
                              <m:rPr>
                                <m:sty m:val="p"/>
                              </m:rPr>
                              <a:rPr lang="en-US" b="0" i="0" smtClean="0">
                                <a:latin typeface="Cambria Math" panose="02040503050406030204" pitchFamily="18" charset="0"/>
                              </a:rPr>
                              <m:t>H</m:t>
                            </m:r>
                            <m:r>
                              <a:rPr lang="en-US" b="0" i="0" smtClean="0">
                                <a:latin typeface="Cambria Math" panose="02040503050406030204" pitchFamily="18" charset="0"/>
                                <a:ea typeface="Cambria Math" panose="02040503050406030204" pitchFamily="18" charset="0"/>
                              </a:rPr>
                              <m:t>→</m:t>
                            </m:r>
                          </m:e>
                        </m:sPre>
                      </m:e>
                    </m:sPre>
                    <m:sPre>
                      <m:sPrePr>
                        <m:ctrlPr>
                          <a:rPr lang="en-US" i="1" smtClean="0">
                            <a:latin typeface="Cambria Math" panose="02040503050406030204" pitchFamily="18" charset="0"/>
                          </a:rPr>
                        </m:ctrlPr>
                      </m:sPrePr>
                      <m:sub>
                        <m:r>
                          <a:rPr lang="en-US" b="0" i="0" smtClean="0">
                            <a:latin typeface="Cambria Math" panose="02040503050406030204" pitchFamily="18" charset="0"/>
                          </a:rPr>
                          <m:t>2</m:t>
                        </m:r>
                      </m:sub>
                      <m:sup>
                        <m:r>
                          <a:rPr lang="en-US" b="0" i="0" smtClean="0">
                            <a:latin typeface="Cambria Math" panose="02040503050406030204" pitchFamily="18" charset="0"/>
                          </a:rPr>
                          <m:t>3</m:t>
                        </m:r>
                      </m:sup>
                      <m:e>
                        <m:r>
                          <m:rPr>
                            <m:sty m:val="p"/>
                          </m:rPr>
                          <a:rPr lang="en-US" b="0" i="0" smtClean="0">
                            <a:latin typeface="Cambria Math" panose="02040503050406030204" pitchFamily="18" charset="0"/>
                          </a:rPr>
                          <m:t>He</m:t>
                        </m:r>
                      </m:e>
                    </m:sPre>
                  </m:oMath>
                </a14:m>
                <a:r>
                  <a:rPr lang="en-US" dirty="0"/>
                  <a:t> </a:t>
                </a:r>
              </a:p>
              <a:p>
                <a:pPr indent="2338388">
                  <a:spcBef>
                    <a:spcPts val="0"/>
                  </a:spcBef>
                  <a:spcAft>
                    <a:spcPts val="1500"/>
                  </a:spcAft>
                </a:pPr>
                <a14:m>
                  <m:oMath xmlns:m="http://schemas.openxmlformats.org/officeDocument/2006/math">
                    <m:sPre>
                      <m:sPrePr>
                        <m:ctrlPr>
                          <a:rPr lang="en-US" i="1" smtClean="0">
                            <a:latin typeface="Cambria Math" panose="02040503050406030204" pitchFamily="18" charset="0"/>
                          </a:rPr>
                        </m:ctrlPr>
                      </m:sPrePr>
                      <m:sub>
                        <m:r>
                          <a:rPr lang="en-US" b="0" i="0" smtClean="0">
                            <a:latin typeface="Cambria Math" panose="02040503050406030204" pitchFamily="18" charset="0"/>
                          </a:rPr>
                          <m:t>2</m:t>
                        </m:r>
                      </m:sub>
                      <m:sup>
                        <m:r>
                          <a:rPr lang="en-US" b="0" i="0" smtClean="0">
                            <a:latin typeface="Cambria Math" panose="02040503050406030204" pitchFamily="18" charset="0"/>
                          </a:rPr>
                          <m:t>3</m:t>
                        </m:r>
                      </m:sup>
                      <m:e>
                        <m:r>
                          <m:rPr>
                            <m:sty m:val="p"/>
                          </m:rPr>
                          <a:rPr lang="en-US" b="0" i="0" smtClean="0">
                            <a:latin typeface="Cambria Math" panose="02040503050406030204" pitchFamily="18" charset="0"/>
                          </a:rPr>
                          <m:t>He</m:t>
                        </m:r>
                        <m:r>
                          <a:rPr lang="en-US" b="0" i="0" smtClean="0">
                            <a:latin typeface="Cambria Math" panose="02040503050406030204" pitchFamily="18" charset="0"/>
                          </a:rPr>
                          <m:t>+</m:t>
                        </m:r>
                        <m:sPre>
                          <m:sPrePr>
                            <m:ctrlPr>
                              <a:rPr lang="en-US" b="0" i="1" smtClean="0">
                                <a:latin typeface="Cambria Math" panose="02040503050406030204" pitchFamily="18" charset="0"/>
                              </a:rPr>
                            </m:ctrlPr>
                          </m:sPrePr>
                          <m:sub>
                            <m:r>
                              <a:rPr lang="en-US" b="0" i="0" smtClean="0">
                                <a:latin typeface="Cambria Math" panose="02040503050406030204" pitchFamily="18" charset="0"/>
                              </a:rPr>
                              <m:t>2</m:t>
                            </m:r>
                          </m:sub>
                          <m:sup>
                            <m:r>
                              <a:rPr lang="en-US" b="0" i="0" smtClean="0">
                                <a:latin typeface="Cambria Math" panose="02040503050406030204" pitchFamily="18" charset="0"/>
                              </a:rPr>
                              <m:t>3</m:t>
                            </m:r>
                          </m:sup>
                          <m:e>
                            <m:r>
                              <m:rPr>
                                <m:sty m:val="p"/>
                              </m:rPr>
                              <a:rPr lang="en-US" b="0" i="0" smtClean="0">
                                <a:latin typeface="Cambria Math" panose="02040503050406030204" pitchFamily="18" charset="0"/>
                              </a:rPr>
                              <m:t>He</m:t>
                            </m:r>
                            <m:r>
                              <a:rPr lang="en-US" b="0" i="0" smtClean="0">
                                <a:latin typeface="Cambria Math" panose="02040503050406030204" pitchFamily="18" charset="0"/>
                                <a:ea typeface="Cambria Math" panose="02040503050406030204" pitchFamily="18" charset="0"/>
                              </a:rPr>
                              <m:t>→</m:t>
                            </m:r>
                            <m:sPre>
                              <m:sPrePr>
                                <m:ctrlPr>
                                  <a:rPr lang="en-US" b="0" i="1" smtClean="0">
                                    <a:latin typeface="Cambria Math" panose="02040503050406030204" pitchFamily="18" charset="0"/>
                                    <a:ea typeface="Cambria Math" panose="02040503050406030204" pitchFamily="18" charset="0"/>
                                  </a:rPr>
                                </m:ctrlPr>
                              </m:sPrePr>
                              <m:sub>
                                <m:r>
                                  <a:rPr lang="en-US" b="0" i="0" smtClean="0">
                                    <a:latin typeface="Cambria Math" panose="02040503050406030204" pitchFamily="18" charset="0"/>
                                    <a:ea typeface="Cambria Math" panose="02040503050406030204" pitchFamily="18" charset="0"/>
                                  </a:rPr>
                                  <m:t>2</m:t>
                                </m:r>
                              </m:sub>
                              <m:sup>
                                <m:r>
                                  <a:rPr lang="en-US" b="0" i="0" smtClean="0">
                                    <a:latin typeface="Cambria Math" panose="02040503050406030204" pitchFamily="18" charset="0"/>
                                  </a:rPr>
                                  <m:t>4</m:t>
                                </m:r>
                              </m:sup>
                              <m:e>
                                <m:r>
                                  <m:rPr>
                                    <m:sty m:val="p"/>
                                  </m:rPr>
                                  <a:rPr lang="en-US" b="0" i="0" smtClean="0">
                                    <a:latin typeface="Cambria Math" panose="02040503050406030204" pitchFamily="18" charset="0"/>
                                  </a:rPr>
                                  <m:t>He</m:t>
                                </m:r>
                                <m:r>
                                  <a:rPr lang="en-US" b="0" i="0" smtClean="0">
                                    <a:latin typeface="Cambria Math" panose="02040503050406030204" pitchFamily="18" charset="0"/>
                                  </a:rPr>
                                  <m:t>+2</m:t>
                                </m:r>
                                <m:sPre>
                                  <m:sPrePr>
                                    <m:ctrlPr>
                                      <a:rPr lang="en-US" b="0" i="1" smtClean="0">
                                        <a:latin typeface="Cambria Math" panose="02040503050406030204" pitchFamily="18" charset="0"/>
                                      </a:rPr>
                                    </m:ctrlPr>
                                  </m:sPrePr>
                                  <m:sub>
                                    <m:r>
                                      <a:rPr lang="en-US" b="0" i="0" smtClean="0">
                                        <a:latin typeface="Cambria Math" panose="02040503050406030204" pitchFamily="18" charset="0"/>
                                      </a:rPr>
                                      <m:t>1</m:t>
                                    </m:r>
                                  </m:sub>
                                  <m:sup>
                                    <m:r>
                                      <a:rPr lang="en-US" b="0" i="0" smtClean="0">
                                        <a:latin typeface="Cambria Math" panose="02040503050406030204" pitchFamily="18" charset="0"/>
                                      </a:rPr>
                                      <m:t>1</m:t>
                                    </m:r>
                                  </m:sup>
                                  <m:e>
                                    <m:r>
                                      <m:rPr>
                                        <m:sty m:val="p"/>
                                      </m:rPr>
                                      <a:rPr lang="en-US" b="0" i="0" smtClean="0">
                                        <a:latin typeface="Cambria Math" panose="02040503050406030204" pitchFamily="18" charset="0"/>
                                      </a:rPr>
                                      <m:t>H</m:t>
                                    </m:r>
                                  </m:e>
                                </m:sPre>
                              </m:e>
                            </m:sPre>
                          </m:e>
                        </m:sPre>
                      </m:e>
                    </m:sPre>
                  </m:oMath>
                </a14:m>
                <a:r>
                  <a:rPr lang="en-US" dirty="0"/>
                  <a:t> </a:t>
                </a:r>
              </a:p>
              <a:p>
                <a:pPr indent="2338388">
                  <a:spcBef>
                    <a:spcPts val="0"/>
                  </a:spcBef>
                  <a:spcAft>
                    <a:spcPts val="1500"/>
                  </a:spcAft>
                </a:pPr>
                <a14:m>
                  <m:oMath xmlns:m="http://schemas.openxmlformats.org/officeDocument/2006/math">
                    <m:sPre>
                      <m:sPrePr>
                        <m:ctrlPr>
                          <a:rPr lang="en-US" i="1" smtClean="0">
                            <a:latin typeface="Cambria Math" panose="02040503050406030204" pitchFamily="18" charset="0"/>
                          </a:rPr>
                        </m:ctrlPr>
                      </m:sPrePr>
                      <m:sub>
                        <m:r>
                          <a:rPr lang="en-US" b="0" i="0" smtClean="0">
                            <a:latin typeface="Cambria Math" panose="02040503050406030204" pitchFamily="18" charset="0"/>
                          </a:rPr>
                          <m:t>1</m:t>
                        </m:r>
                      </m:sub>
                      <m:sup>
                        <m:r>
                          <a:rPr lang="en-US" b="0" i="0" smtClean="0">
                            <a:latin typeface="Cambria Math" panose="02040503050406030204" pitchFamily="18" charset="0"/>
                          </a:rPr>
                          <m:t>1</m:t>
                        </m:r>
                      </m:sup>
                      <m:e>
                        <m:r>
                          <m:rPr>
                            <m:sty m:val="p"/>
                          </m:rPr>
                          <a:rPr lang="en-US" b="0" i="0" smtClean="0">
                            <a:latin typeface="Cambria Math" panose="02040503050406030204" pitchFamily="18" charset="0"/>
                          </a:rPr>
                          <m:t>H</m:t>
                        </m:r>
                        <m:r>
                          <a:rPr lang="en-US" b="0" i="0" smtClean="0">
                            <a:latin typeface="Cambria Math" panose="02040503050406030204" pitchFamily="18" charset="0"/>
                          </a:rPr>
                          <m:t>+</m:t>
                        </m:r>
                        <m:sPre>
                          <m:sPrePr>
                            <m:ctrlPr>
                              <a:rPr lang="en-US" b="0" i="1" smtClean="0">
                                <a:latin typeface="Cambria Math" panose="02040503050406030204" pitchFamily="18" charset="0"/>
                              </a:rPr>
                            </m:ctrlPr>
                          </m:sPrePr>
                          <m:sub>
                            <m:r>
                              <a:rPr lang="en-US" b="0" i="0" smtClean="0">
                                <a:latin typeface="Cambria Math" panose="02040503050406030204" pitchFamily="18" charset="0"/>
                              </a:rPr>
                              <m:t>1</m:t>
                            </m:r>
                          </m:sub>
                          <m:sup>
                            <m:r>
                              <a:rPr lang="en-US" b="0" i="0" smtClean="0">
                                <a:latin typeface="Cambria Math" panose="02040503050406030204" pitchFamily="18" charset="0"/>
                              </a:rPr>
                              <m:t>1</m:t>
                            </m:r>
                          </m:sup>
                          <m:e>
                            <m:r>
                              <m:rPr>
                                <m:sty m:val="p"/>
                              </m:rPr>
                              <a:rPr lang="en-US" b="0" i="0" smtClean="0">
                                <a:latin typeface="Cambria Math" panose="02040503050406030204" pitchFamily="18" charset="0"/>
                              </a:rPr>
                              <m:t>H</m:t>
                            </m:r>
                            <m:r>
                              <a:rPr lang="en-US" b="0" i="0" smtClean="0">
                                <a:latin typeface="Cambria Math" panose="02040503050406030204" pitchFamily="18" charset="0"/>
                                <a:ea typeface="Cambria Math" panose="02040503050406030204" pitchFamily="18" charset="0"/>
                              </a:rPr>
                              <m:t>→</m:t>
                            </m:r>
                            <m:sPre>
                              <m:sPrePr>
                                <m:ctrlPr>
                                  <a:rPr lang="en-US" b="0" i="1" smtClean="0">
                                    <a:latin typeface="Cambria Math" panose="02040503050406030204" pitchFamily="18" charset="0"/>
                                    <a:ea typeface="Cambria Math" panose="02040503050406030204" pitchFamily="18" charset="0"/>
                                  </a:rPr>
                                </m:ctrlPr>
                              </m:sPrePr>
                              <m:sub>
                                <m:r>
                                  <a:rPr lang="en-US" b="0" i="0" smtClean="0">
                                    <a:latin typeface="Cambria Math" panose="02040503050406030204" pitchFamily="18" charset="0"/>
                                    <a:ea typeface="Cambria Math" panose="02040503050406030204" pitchFamily="18" charset="0"/>
                                  </a:rPr>
                                  <m:t>1</m:t>
                                </m:r>
                              </m:sub>
                              <m:sup>
                                <m:r>
                                  <a:rPr lang="en-US" b="0" i="0" smtClean="0">
                                    <a:latin typeface="Cambria Math" panose="02040503050406030204" pitchFamily="18" charset="0"/>
                                  </a:rPr>
                                  <m:t>2</m:t>
                                </m:r>
                              </m:sup>
                              <m:e>
                                <m:r>
                                  <m:rPr>
                                    <m:sty m:val="p"/>
                                  </m:rPr>
                                  <a:rPr lang="en-US" b="0" i="0" smtClean="0">
                                    <a:latin typeface="Cambria Math" panose="02040503050406030204" pitchFamily="18" charset="0"/>
                                  </a:rPr>
                                  <m:t>H</m:t>
                                </m:r>
                                <m:r>
                                  <a:rPr lang="en-US" b="0" i="0" smtClean="0">
                                    <a:latin typeface="Cambria Math" panose="02040503050406030204" pitchFamily="18" charset="0"/>
                                  </a:rPr>
                                  <m:t>+</m:t>
                                </m:r>
                                <m:sPre>
                                  <m:sPrePr>
                                    <m:ctrlPr>
                                      <a:rPr lang="en-US" b="0" i="1" smtClean="0">
                                        <a:latin typeface="Cambria Math" panose="02040503050406030204" pitchFamily="18" charset="0"/>
                                      </a:rPr>
                                    </m:ctrlPr>
                                  </m:sPrePr>
                                  <m:sub>
                                    <m:r>
                                      <a:rPr lang="en-US" b="0" i="0" smtClean="0">
                                        <a:latin typeface="Cambria Math" panose="02040503050406030204" pitchFamily="18" charset="0"/>
                                      </a:rPr>
                                      <m:t>−1</m:t>
                                    </m:r>
                                  </m:sub>
                                  <m:sup>
                                    <m:r>
                                      <a:rPr lang="en-US" b="0" i="0" smtClean="0">
                                        <a:latin typeface="Cambria Math" panose="02040503050406030204" pitchFamily="18" charset="0"/>
                                      </a:rPr>
                                      <m:t>0</m:t>
                                    </m:r>
                                  </m:sup>
                                  <m:e>
                                    <m:r>
                                      <a:rPr lang="en-US" b="0" i="1" smtClean="0">
                                        <a:latin typeface="Cambria Math" panose="02040503050406030204" pitchFamily="18" charset="0"/>
                                        <a:ea typeface="Cambria Math" panose="02040503050406030204" pitchFamily="18" charset="0"/>
                                      </a:rPr>
                                      <m:t>𝛽</m:t>
                                    </m:r>
                                  </m:e>
                                </m:sPre>
                              </m:e>
                            </m:sPre>
                          </m:e>
                        </m:sPre>
                      </m:e>
                    </m:sPre>
                  </m:oMath>
                </a14:m>
                <a:r>
                  <a:rPr lang="en-US" dirty="0"/>
                  <a:t> </a:t>
                </a:r>
              </a:p>
            </p:txBody>
          </p:sp>
        </mc:Choice>
        <mc:Fallback xmlns="">
          <p:sp>
            <p:nvSpPr>
              <p:cNvPr id="20" name="Text Placeholder 19"/>
              <p:cNvSpPr>
                <a:spLocks noGrp="1" noRot="1" noChangeAspect="1" noMove="1" noResize="1" noEditPoints="1" noAdjustHandles="1" noChangeArrowheads="1" noChangeShapeType="1" noTextEdit="1"/>
              </p:cNvSpPr>
              <p:nvPr>
                <p:ph type="body" sz="quarter" idx="23"/>
              </p:nvPr>
            </p:nvSpPr>
            <p:spPr>
              <a:xfrm>
                <a:off x="0" y="1828800"/>
                <a:ext cx="9144000" cy="4350431"/>
              </a:xfrm>
              <a:blipFill>
                <a:blip r:embed="rId2"/>
                <a:stretch>
                  <a:fillRect l="-1333" t="-1261"/>
                </a:stretch>
              </a:blipFill>
            </p:spPr>
            <p:txBody>
              <a:bodyPr/>
              <a:lstStyle/>
              <a:p>
                <a:r>
                  <a:rPr lang="en-US">
                    <a:noFill/>
                  </a:rPr>
                  <a:t> </a:t>
                </a:r>
              </a:p>
            </p:txBody>
          </p:sp>
        </mc:Fallback>
      </mc:AlternateContent>
    </p:spTree>
    <p:extLst>
      <p:ext uri="{BB962C8B-B14F-4D97-AF65-F5344CB8AC3E}">
        <p14:creationId xmlns:p14="http://schemas.microsoft.com/office/powerpoint/2010/main" val="1764981987"/>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28600" y="0"/>
            <a:ext cx="7391400" cy="495300"/>
          </a:xfrm>
        </p:spPr>
        <p:txBody>
          <a:bodyPr/>
          <a:lstStyle/>
          <a:p>
            <a:r>
              <a:rPr lang="en-US" dirty="0">
                <a:solidFill>
                  <a:schemeClr val="bg1">
                    <a:lumMod val="95000"/>
                  </a:schemeClr>
                </a:solidFill>
              </a:rPr>
              <a:t>20.6</a:t>
            </a:r>
            <a:r>
              <a:rPr lang="en-US" dirty="0"/>
              <a:t>	</a:t>
            </a:r>
            <a:r>
              <a:rPr lang="en-US" dirty="0">
                <a:solidFill>
                  <a:srgbClr val="CE171F"/>
                </a:solidFill>
                <a:latin typeface="Calibri"/>
              </a:rPr>
              <a:t>Nuclear Fusion (3) </a:t>
            </a:r>
            <a:endParaRPr lang="en-US" dirty="0">
              <a:solidFill>
                <a:srgbClr val="CE171F"/>
              </a:solidFill>
            </a:endParaRPr>
          </a:p>
        </p:txBody>
      </p:sp>
      <p:sp>
        <p:nvSpPr>
          <p:cNvPr id="20" name="Text Placeholder 19"/>
          <p:cNvSpPr>
            <a:spLocks noGrp="1"/>
          </p:cNvSpPr>
          <p:nvPr>
            <p:ph type="body" sz="quarter" idx="10"/>
          </p:nvPr>
        </p:nvSpPr>
        <p:spPr>
          <a:xfrm>
            <a:off x="0" y="1066800"/>
            <a:ext cx="2514600" cy="650082"/>
          </a:xfrm>
        </p:spPr>
        <p:txBody>
          <a:bodyPr/>
          <a:lstStyle/>
          <a:p>
            <a:pPr marL="0" indent="0" algn="l"/>
            <a:r>
              <a:rPr lang="en-US" sz="2800" b="0" dirty="0">
                <a:solidFill>
                  <a:srgbClr val="4F74A7"/>
                </a:solidFill>
                <a:latin typeface="Calibri"/>
              </a:rPr>
              <a:t>Nuclear Fusion</a:t>
            </a:r>
          </a:p>
        </p:txBody>
      </p:sp>
      <p:sp>
        <p:nvSpPr>
          <p:cNvPr id="21" name="Text Placeholder 20"/>
          <p:cNvSpPr>
            <a:spLocks noGrp="1"/>
          </p:cNvSpPr>
          <p:nvPr>
            <p:ph type="body" sz="quarter" idx="11"/>
          </p:nvPr>
        </p:nvSpPr>
        <p:spPr>
          <a:xfrm>
            <a:off x="0" y="1543853"/>
            <a:ext cx="9144000" cy="1219200"/>
          </a:xfrm>
        </p:spPr>
        <p:txBody>
          <a:bodyPr/>
          <a:lstStyle/>
          <a:p>
            <a:pPr marL="0" indent="0">
              <a:spcBef>
                <a:spcPts val="0"/>
              </a:spcBef>
            </a:pPr>
            <a:r>
              <a:rPr lang="en-US" sz="2800" dirty="0"/>
              <a:t>Because fusion reactions take place only at very high temperatures, they are often called </a:t>
            </a:r>
            <a:r>
              <a:rPr lang="en-US" sz="2800" b="1" i="1" dirty="0"/>
              <a:t>thermonuclear reactions.</a:t>
            </a:r>
            <a:endParaRPr lang="en-US" sz="2800" dirty="0"/>
          </a:p>
        </p:txBody>
      </p:sp>
      <p:sp>
        <p:nvSpPr>
          <p:cNvPr id="22" name="Text Placeholder 21"/>
          <p:cNvSpPr>
            <a:spLocks noGrp="1"/>
          </p:cNvSpPr>
          <p:nvPr>
            <p:ph type="body" sz="quarter" idx="12"/>
          </p:nvPr>
        </p:nvSpPr>
        <p:spPr>
          <a:xfrm>
            <a:off x="0" y="2819400"/>
            <a:ext cx="8382000" cy="1642575"/>
          </a:xfrm>
        </p:spPr>
        <p:txBody>
          <a:bodyPr/>
          <a:lstStyle/>
          <a:p>
            <a:pPr marL="0" indent="0">
              <a:spcBef>
                <a:spcPts val="0"/>
              </a:spcBef>
              <a:spcAft>
                <a:spcPts val="3300"/>
              </a:spcAft>
            </a:pPr>
            <a:r>
              <a:rPr lang="en-US" sz="2800" dirty="0"/>
              <a:t>These temperatures are a major concern in choosing the proper nuclear fusion process for energy production. </a:t>
            </a:r>
          </a:p>
          <a:p>
            <a:pPr>
              <a:spcBef>
                <a:spcPts val="0"/>
              </a:spcBef>
              <a:spcAft>
                <a:spcPts val="800"/>
              </a:spcAft>
            </a:pPr>
            <a:r>
              <a:rPr lang="en-US" sz="2800" dirty="0"/>
              <a:t>Some promising reactions are listed here:</a:t>
            </a:r>
          </a:p>
        </p:txBody>
      </p:sp>
      <mc:AlternateContent xmlns:mc="http://schemas.openxmlformats.org/markup-compatibility/2006" xmlns:a14="http://schemas.microsoft.com/office/drawing/2010/main">
        <mc:Choice Requires="a14">
          <p:graphicFrame>
            <p:nvGraphicFramePr>
              <p:cNvPr id="11" name="Table Placeholder 10"/>
              <p:cNvGraphicFramePr>
                <a:graphicFrameLocks noGrp="1"/>
              </p:cNvGraphicFramePr>
              <p:nvPr>
                <p:ph type="tbl" sz="quarter" idx="25"/>
                <p:extLst>
                  <p:ext uri="{D42A27DB-BD31-4B8C-83A1-F6EECF244321}">
                    <p14:modId xmlns:p14="http://schemas.microsoft.com/office/powerpoint/2010/main" val="3304806358"/>
                  </p:ext>
                </p:extLst>
              </p:nvPr>
            </p:nvGraphicFramePr>
            <p:xfrm>
              <a:off x="762000" y="4520458"/>
              <a:ext cx="7086600" cy="1880341"/>
            </p:xfrm>
            <a:graphic>
              <a:graphicData uri="http://schemas.openxmlformats.org/drawingml/2006/table">
                <a:tbl>
                  <a:tblPr firstRow="1" bandRow="1">
                    <a:tableStyleId>{5C22544A-7EE6-4342-B048-85BDC9FD1C3A}</a:tableStyleId>
                  </a:tblPr>
                  <a:tblGrid>
                    <a:gridCol w="3543300">
                      <a:extLst>
                        <a:ext uri="{9D8B030D-6E8A-4147-A177-3AD203B41FA5}">
                          <a16:colId xmlns:a16="http://schemas.microsoft.com/office/drawing/2014/main" val="474365109"/>
                        </a:ext>
                      </a:extLst>
                    </a:gridCol>
                    <a:gridCol w="3543300">
                      <a:extLst>
                        <a:ext uri="{9D8B030D-6E8A-4147-A177-3AD203B41FA5}">
                          <a16:colId xmlns:a16="http://schemas.microsoft.com/office/drawing/2014/main" val="2050741276"/>
                        </a:ext>
                      </a:extLst>
                    </a:gridCol>
                  </a:tblGrid>
                  <a:tr h="431446">
                    <a:tc>
                      <a:txBody>
                        <a:bodyPr/>
                        <a:lstStyle/>
                        <a:p>
                          <a:r>
                            <a:rPr lang="en-US" sz="2000" b="1" dirty="0">
                              <a:solidFill>
                                <a:schemeClr val="tx1"/>
                              </a:solidFill>
                            </a:rPr>
                            <a:t>Reaction</a:t>
                          </a:r>
                          <a:endParaRPr lang="en-US" sz="2000" dirty="0">
                            <a:solidFill>
                              <a:schemeClr val="tx1"/>
                            </a:solidFill>
                          </a:endParaRPr>
                        </a:p>
                      </a:txBody>
                      <a:tcPr>
                        <a:lnB w="12700" cap="flat" cmpd="sng" algn="ctr">
                          <a:solidFill>
                            <a:schemeClr val="tx1"/>
                          </a:solidFill>
                          <a:prstDash val="solid"/>
                          <a:round/>
                          <a:headEnd type="none" w="med" len="med"/>
                          <a:tailEnd type="none" w="med" len="med"/>
                        </a:lnB>
                        <a:solidFill>
                          <a:schemeClr val="bg1"/>
                        </a:solidFill>
                      </a:tcPr>
                    </a:tc>
                    <a:tc>
                      <a:txBody>
                        <a:bodyPr/>
                        <a:lstStyle/>
                        <a:p>
                          <a:pPr algn="r">
                            <a:tabLst>
                              <a:tab pos="1257300" algn="l"/>
                            </a:tabLst>
                          </a:pPr>
                          <a:r>
                            <a:rPr lang="en-US" sz="2000" b="1" dirty="0">
                              <a:solidFill>
                                <a:schemeClr val="tx1"/>
                              </a:solidFill>
                            </a:rPr>
                            <a:t>Energy Released</a:t>
                          </a:r>
                          <a:endParaRPr lang="en-US" sz="2000" dirty="0">
                            <a:solidFill>
                              <a:schemeClr val="tx1"/>
                            </a:solidFill>
                          </a:endParaRPr>
                        </a:p>
                      </a:txBody>
                      <a:tcPr>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118489828"/>
                      </a:ext>
                    </a:extLst>
                  </a:tr>
                  <a:tr h="537349">
                    <a:tc>
                      <a:txBody>
                        <a:bodyPr/>
                        <a:lstStyle/>
                        <a:p>
                          <a:pPr algn="l"/>
                          <a14:m>
                            <m:oMathPara xmlns:m="http://schemas.openxmlformats.org/officeDocument/2006/math">
                              <m:oMathParaPr>
                                <m:jc m:val="left"/>
                              </m:oMathParaPr>
                              <m:oMath xmlns:m="http://schemas.openxmlformats.org/officeDocument/2006/math">
                                <m:sPre>
                                  <m:sPrePr>
                                    <m:ctrlPr>
                                      <a:rPr lang="en-US" sz="2200" i="1" smtClean="0">
                                        <a:solidFill>
                                          <a:schemeClr val="tx1"/>
                                        </a:solidFill>
                                        <a:latin typeface="Cambria Math" panose="02040503050406030204" pitchFamily="18" charset="0"/>
                                      </a:rPr>
                                    </m:ctrlPr>
                                  </m:sPrePr>
                                  <m:sub>
                                    <m:r>
                                      <a:rPr lang="en-US" sz="2200" b="0" i="0" smtClean="0">
                                        <a:solidFill>
                                          <a:schemeClr val="tx1"/>
                                        </a:solidFill>
                                        <a:latin typeface="Cambria Math" panose="02040503050406030204" pitchFamily="18" charset="0"/>
                                      </a:rPr>
                                      <m:t>1</m:t>
                                    </m:r>
                                  </m:sub>
                                  <m:sup>
                                    <m:r>
                                      <a:rPr lang="en-US" sz="2200" b="0" i="0" smtClean="0">
                                        <a:solidFill>
                                          <a:schemeClr val="tx1"/>
                                        </a:solidFill>
                                        <a:latin typeface="Cambria Math" panose="02040503050406030204" pitchFamily="18" charset="0"/>
                                      </a:rPr>
                                      <m:t>2</m:t>
                                    </m:r>
                                  </m:sup>
                                  <m:e>
                                    <m:r>
                                      <m:rPr>
                                        <m:sty m:val="p"/>
                                      </m:rPr>
                                      <a:rPr lang="en-US" sz="2200" b="0" i="0" smtClean="0">
                                        <a:solidFill>
                                          <a:schemeClr val="tx1"/>
                                        </a:solidFill>
                                        <a:latin typeface="Cambria Math" panose="02040503050406030204" pitchFamily="18" charset="0"/>
                                      </a:rPr>
                                      <m:t>H</m:t>
                                    </m:r>
                                    <m:r>
                                      <a:rPr lang="en-US" sz="2200" b="0" i="0" smtClean="0">
                                        <a:solidFill>
                                          <a:schemeClr val="tx1"/>
                                        </a:solidFill>
                                        <a:latin typeface="Cambria Math" panose="02040503050406030204" pitchFamily="18" charset="0"/>
                                      </a:rPr>
                                      <m:t>+</m:t>
                                    </m:r>
                                    <m:sPre>
                                      <m:sPrePr>
                                        <m:ctrlPr>
                                          <a:rPr lang="en-US" sz="2200" b="0" i="1" smtClean="0">
                                            <a:solidFill>
                                              <a:schemeClr val="tx1"/>
                                            </a:solidFill>
                                            <a:latin typeface="Cambria Math" panose="02040503050406030204" pitchFamily="18" charset="0"/>
                                          </a:rPr>
                                        </m:ctrlPr>
                                      </m:sPrePr>
                                      <m:sub>
                                        <m:r>
                                          <a:rPr lang="en-US" sz="2200" b="0" i="0" smtClean="0">
                                            <a:solidFill>
                                              <a:schemeClr val="tx1"/>
                                            </a:solidFill>
                                            <a:latin typeface="Cambria Math" panose="02040503050406030204" pitchFamily="18" charset="0"/>
                                          </a:rPr>
                                          <m:t>1</m:t>
                                        </m:r>
                                      </m:sub>
                                      <m:sup>
                                        <m:r>
                                          <a:rPr lang="en-US" sz="2200" b="0" i="0" smtClean="0">
                                            <a:solidFill>
                                              <a:schemeClr val="tx1"/>
                                            </a:solidFill>
                                            <a:latin typeface="Cambria Math" panose="02040503050406030204" pitchFamily="18" charset="0"/>
                                          </a:rPr>
                                          <m:t>2</m:t>
                                        </m:r>
                                      </m:sup>
                                      <m:e>
                                        <m:r>
                                          <m:rPr>
                                            <m:sty m:val="p"/>
                                          </m:rPr>
                                          <a:rPr lang="en-US" sz="2200" b="0" i="0" smtClean="0">
                                            <a:solidFill>
                                              <a:schemeClr val="tx1"/>
                                            </a:solidFill>
                                            <a:latin typeface="Cambria Math" panose="02040503050406030204" pitchFamily="18" charset="0"/>
                                          </a:rPr>
                                          <m:t>H</m:t>
                                        </m:r>
                                        <m:r>
                                          <a:rPr lang="en-US" sz="2200" b="0" i="0" smtClean="0">
                                            <a:solidFill>
                                              <a:schemeClr val="tx1"/>
                                            </a:solidFill>
                                            <a:latin typeface="Cambria Math" panose="02040503050406030204" pitchFamily="18" charset="0"/>
                                            <a:ea typeface="Cambria Math" panose="02040503050406030204" pitchFamily="18" charset="0"/>
                                          </a:rPr>
                                          <m:t>→</m:t>
                                        </m:r>
                                        <m:sPre>
                                          <m:sPrePr>
                                            <m:ctrlPr>
                                              <a:rPr lang="en-US" sz="2200" b="0" i="1" smtClean="0">
                                                <a:solidFill>
                                                  <a:schemeClr val="tx1"/>
                                                </a:solidFill>
                                                <a:latin typeface="Cambria Math" panose="02040503050406030204" pitchFamily="18" charset="0"/>
                                                <a:ea typeface="Cambria Math" panose="02040503050406030204" pitchFamily="18" charset="0"/>
                                              </a:rPr>
                                            </m:ctrlPr>
                                          </m:sPrePr>
                                          <m:sub>
                                            <m:r>
                                              <a:rPr lang="en-US" sz="2200" b="0" i="0" smtClean="0">
                                                <a:solidFill>
                                                  <a:schemeClr val="tx1"/>
                                                </a:solidFill>
                                                <a:latin typeface="Cambria Math" panose="02040503050406030204" pitchFamily="18" charset="0"/>
                                                <a:ea typeface="Cambria Math" panose="02040503050406030204" pitchFamily="18" charset="0"/>
                                              </a:rPr>
                                              <m:t>1</m:t>
                                            </m:r>
                                          </m:sub>
                                          <m:sup>
                                            <m:r>
                                              <a:rPr lang="en-US" sz="2200" b="0" i="0" smtClean="0">
                                                <a:solidFill>
                                                  <a:schemeClr val="tx1"/>
                                                </a:solidFill>
                                                <a:latin typeface="Cambria Math" panose="02040503050406030204" pitchFamily="18" charset="0"/>
                                              </a:rPr>
                                              <m:t>3</m:t>
                                            </m:r>
                                          </m:sup>
                                          <m:e>
                                            <m:r>
                                              <m:rPr>
                                                <m:sty m:val="p"/>
                                              </m:rPr>
                                              <a:rPr lang="en-US" sz="2200" b="0" i="0" smtClean="0">
                                                <a:solidFill>
                                                  <a:schemeClr val="tx1"/>
                                                </a:solidFill>
                                                <a:latin typeface="Cambria Math" panose="02040503050406030204" pitchFamily="18" charset="0"/>
                                              </a:rPr>
                                              <m:t>H</m:t>
                                            </m:r>
                                            <m:r>
                                              <a:rPr lang="en-US" sz="2200" b="0" i="0" smtClean="0">
                                                <a:solidFill>
                                                  <a:schemeClr val="tx1"/>
                                                </a:solidFill>
                                                <a:latin typeface="Cambria Math" panose="02040503050406030204" pitchFamily="18" charset="0"/>
                                              </a:rPr>
                                              <m:t>+</m:t>
                                            </m:r>
                                            <m:sPre>
                                              <m:sPrePr>
                                                <m:ctrlPr>
                                                  <a:rPr lang="en-US" sz="2200" b="0" i="1" smtClean="0">
                                                    <a:solidFill>
                                                      <a:schemeClr val="tx1"/>
                                                    </a:solidFill>
                                                    <a:latin typeface="Cambria Math" panose="02040503050406030204" pitchFamily="18" charset="0"/>
                                                  </a:rPr>
                                                </m:ctrlPr>
                                              </m:sPrePr>
                                              <m:sub>
                                                <m:r>
                                                  <a:rPr lang="en-US" sz="2200" b="0" i="0" smtClean="0">
                                                    <a:solidFill>
                                                      <a:schemeClr val="tx1"/>
                                                    </a:solidFill>
                                                    <a:latin typeface="Cambria Math" panose="02040503050406030204" pitchFamily="18" charset="0"/>
                                                  </a:rPr>
                                                  <m:t>1</m:t>
                                                </m:r>
                                              </m:sub>
                                              <m:sup>
                                                <m:r>
                                                  <a:rPr lang="en-US" sz="2200" b="0" i="0" smtClean="0">
                                                    <a:solidFill>
                                                      <a:schemeClr val="tx1"/>
                                                    </a:solidFill>
                                                    <a:latin typeface="Cambria Math" panose="02040503050406030204" pitchFamily="18" charset="0"/>
                                                  </a:rPr>
                                                  <m:t>1</m:t>
                                                </m:r>
                                              </m:sup>
                                              <m:e>
                                                <m:r>
                                                  <m:rPr>
                                                    <m:sty m:val="p"/>
                                                  </m:rPr>
                                                  <a:rPr lang="en-US" sz="2200" b="0" i="0" smtClean="0">
                                                    <a:solidFill>
                                                      <a:schemeClr val="tx1"/>
                                                    </a:solidFill>
                                                    <a:latin typeface="Cambria Math" panose="02040503050406030204" pitchFamily="18" charset="0"/>
                                                  </a:rPr>
                                                  <m:t>H</m:t>
                                                </m:r>
                                              </m:e>
                                            </m:sPre>
                                          </m:e>
                                        </m:sPre>
                                      </m:e>
                                    </m:sPre>
                                  </m:e>
                                </m:sPre>
                              </m:oMath>
                            </m:oMathPara>
                          </a14:m>
                          <a:endParaRPr lang="en-US" sz="2200" dirty="0">
                            <a:solidFill>
                              <a:schemeClr val="tx1"/>
                            </a:solidFill>
                          </a:endParaRPr>
                        </a:p>
                      </a:txBody>
                      <a:tcPr>
                        <a:lnT w="12700" cap="flat" cmpd="sng" algn="ctr">
                          <a:solidFill>
                            <a:schemeClr val="tx1"/>
                          </a:solidFill>
                          <a:prstDash val="solid"/>
                          <a:round/>
                          <a:headEnd type="none" w="med" len="med"/>
                          <a:tailEnd type="none" w="med" len="med"/>
                        </a:lnT>
                        <a:solidFill>
                          <a:schemeClr val="bg1"/>
                        </a:solidFill>
                      </a:tcPr>
                    </a:tc>
                    <a:tc>
                      <a:txBody>
                        <a:bodyPr/>
                        <a:lstStyle/>
                        <a:p>
                          <a:pPr marL="1266825"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left"/>
                              </m:oMathParaPr>
                              <m:oMath xmlns:m="http://schemas.openxmlformats.org/officeDocument/2006/math">
                                <m:r>
                                  <a:rPr lang="en-US" sz="2200" b="0" i="0" smtClean="0">
                                    <a:solidFill>
                                      <a:schemeClr val="tx1"/>
                                    </a:solidFill>
                                    <a:latin typeface="Cambria Math" panose="02040503050406030204" pitchFamily="18" charset="0"/>
                                  </a:rPr>
                                  <m:t>6.3</m:t>
                                </m:r>
                                <m:r>
                                  <a:rPr lang="en-US" sz="2200" b="0" i="0" smtClean="0">
                                    <a:solidFill>
                                      <a:schemeClr val="tx1"/>
                                    </a:solidFill>
                                    <a:latin typeface="Cambria Math" panose="02040503050406030204" pitchFamily="18" charset="0"/>
                                    <a:ea typeface="Cambria Math" panose="02040503050406030204" pitchFamily="18" charset="0"/>
                                  </a:rPr>
                                  <m:t>×</m:t>
                                </m:r>
                                <m:sSup>
                                  <m:sSupPr>
                                    <m:ctrlPr>
                                      <a:rPr lang="en-US" sz="2200" b="0" i="1" smtClean="0">
                                        <a:solidFill>
                                          <a:schemeClr val="tx1"/>
                                        </a:solidFill>
                                        <a:latin typeface="Cambria Math" panose="02040503050406030204" pitchFamily="18" charset="0"/>
                                        <a:ea typeface="Cambria Math" panose="02040503050406030204" pitchFamily="18" charset="0"/>
                                      </a:rPr>
                                    </m:ctrlPr>
                                  </m:sSupPr>
                                  <m:e>
                                    <m:r>
                                      <a:rPr lang="en-US" sz="2200" b="0" i="0" smtClean="0">
                                        <a:solidFill>
                                          <a:schemeClr val="tx1"/>
                                        </a:solidFill>
                                        <a:latin typeface="Cambria Math" panose="02040503050406030204" pitchFamily="18" charset="0"/>
                                        <a:ea typeface="Cambria Math" panose="02040503050406030204" pitchFamily="18" charset="0"/>
                                      </a:rPr>
                                      <m:t>10</m:t>
                                    </m:r>
                                  </m:e>
                                  <m:sup>
                                    <m:r>
                                      <a:rPr lang="en-US" sz="2200" b="0" i="0" smtClean="0">
                                        <a:solidFill>
                                          <a:schemeClr val="tx1"/>
                                        </a:solidFill>
                                        <a:latin typeface="Cambria Math" panose="02040503050406030204" pitchFamily="18" charset="0"/>
                                        <a:ea typeface="Cambria Math" panose="02040503050406030204" pitchFamily="18" charset="0"/>
                                      </a:rPr>
                                      <m:t>−13 </m:t>
                                    </m:r>
                                  </m:sup>
                                </m:sSup>
                                <m:r>
                                  <m:rPr>
                                    <m:sty m:val="p"/>
                                  </m:rPr>
                                  <a:rPr lang="en-US" sz="2200" b="0" i="0" smtClean="0">
                                    <a:solidFill>
                                      <a:schemeClr val="tx1"/>
                                    </a:solidFill>
                                    <a:latin typeface="Cambria Math" panose="02040503050406030204" pitchFamily="18" charset="0"/>
                                    <a:ea typeface="Cambria Math" panose="02040503050406030204" pitchFamily="18" charset="0"/>
                                  </a:rPr>
                                  <m:t>J</m:t>
                                </m:r>
                              </m:oMath>
                            </m:oMathPara>
                          </a14:m>
                          <a:endParaRPr lang="en-US" sz="2200" dirty="0">
                            <a:solidFill>
                              <a:schemeClr val="tx1"/>
                            </a:solidFill>
                          </a:endParaRPr>
                        </a:p>
                      </a:txBody>
                      <a:tcPr>
                        <a:lnT w="12700" cap="flat" cmpd="sng" algn="ctr">
                          <a:solidFill>
                            <a:schemeClr val="tx1"/>
                          </a:solidFill>
                          <a:prstDash val="solid"/>
                          <a:round/>
                          <a:headEnd type="none" w="med" len="med"/>
                          <a:tailEnd type="none" w="med" len="med"/>
                        </a:lnT>
                        <a:solidFill>
                          <a:schemeClr val="bg1"/>
                        </a:solidFill>
                      </a:tcPr>
                    </a:tc>
                    <a:extLst>
                      <a:ext uri="{0D108BD9-81ED-4DB2-BD59-A6C34878D82A}">
                        <a16:rowId xmlns:a16="http://schemas.microsoft.com/office/drawing/2014/main" val="2795953501"/>
                      </a:ext>
                    </a:extLst>
                  </a:tr>
                  <a:tr h="471871">
                    <a:tc>
                      <a:txBody>
                        <a:bodyPr/>
                        <a:lstStyle/>
                        <a:p>
                          <a:pPr algn="l"/>
                          <a14:m>
                            <m:oMathPara xmlns:m="http://schemas.openxmlformats.org/officeDocument/2006/math">
                              <m:oMathParaPr>
                                <m:jc m:val="left"/>
                              </m:oMathParaPr>
                              <m:oMath xmlns:m="http://schemas.openxmlformats.org/officeDocument/2006/math">
                                <m:sPre>
                                  <m:sPrePr>
                                    <m:ctrlPr>
                                      <a:rPr lang="en-US" sz="2200" i="1" smtClean="0">
                                        <a:solidFill>
                                          <a:schemeClr val="tx1"/>
                                        </a:solidFill>
                                        <a:latin typeface="Cambria Math" panose="02040503050406030204" pitchFamily="18" charset="0"/>
                                      </a:rPr>
                                    </m:ctrlPr>
                                  </m:sPrePr>
                                  <m:sub>
                                    <m:r>
                                      <a:rPr lang="en-US" sz="2200" b="0" i="0" smtClean="0">
                                        <a:solidFill>
                                          <a:schemeClr val="tx1"/>
                                        </a:solidFill>
                                        <a:latin typeface="Cambria Math" panose="02040503050406030204" pitchFamily="18" charset="0"/>
                                      </a:rPr>
                                      <m:t>1</m:t>
                                    </m:r>
                                  </m:sub>
                                  <m:sup>
                                    <m:r>
                                      <a:rPr lang="en-US" sz="2200" b="0" i="0" smtClean="0">
                                        <a:solidFill>
                                          <a:schemeClr val="tx1"/>
                                        </a:solidFill>
                                        <a:latin typeface="Cambria Math" panose="02040503050406030204" pitchFamily="18" charset="0"/>
                                      </a:rPr>
                                      <m:t>2</m:t>
                                    </m:r>
                                  </m:sup>
                                  <m:e>
                                    <m:r>
                                      <m:rPr>
                                        <m:sty m:val="p"/>
                                      </m:rPr>
                                      <a:rPr lang="en-US" sz="2200" b="0" i="0" smtClean="0">
                                        <a:solidFill>
                                          <a:schemeClr val="tx1"/>
                                        </a:solidFill>
                                        <a:latin typeface="Cambria Math" panose="02040503050406030204" pitchFamily="18" charset="0"/>
                                      </a:rPr>
                                      <m:t>H</m:t>
                                    </m:r>
                                    <m:r>
                                      <a:rPr lang="en-US" sz="2200" b="0" i="0" smtClean="0">
                                        <a:solidFill>
                                          <a:schemeClr val="tx1"/>
                                        </a:solidFill>
                                        <a:latin typeface="Cambria Math" panose="02040503050406030204" pitchFamily="18" charset="0"/>
                                      </a:rPr>
                                      <m:t>+</m:t>
                                    </m:r>
                                    <m:sPre>
                                      <m:sPrePr>
                                        <m:ctrlPr>
                                          <a:rPr lang="en-US" sz="2200" b="0" i="1" smtClean="0">
                                            <a:solidFill>
                                              <a:schemeClr val="tx1"/>
                                            </a:solidFill>
                                            <a:latin typeface="Cambria Math" panose="02040503050406030204" pitchFamily="18" charset="0"/>
                                          </a:rPr>
                                        </m:ctrlPr>
                                      </m:sPrePr>
                                      <m:sub>
                                        <m:r>
                                          <a:rPr lang="en-US" sz="2200" b="0" i="0" smtClean="0">
                                            <a:solidFill>
                                              <a:schemeClr val="tx1"/>
                                            </a:solidFill>
                                            <a:latin typeface="Cambria Math" panose="02040503050406030204" pitchFamily="18" charset="0"/>
                                          </a:rPr>
                                          <m:t>1</m:t>
                                        </m:r>
                                      </m:sub>
                                      <m:sup>
                                        <m:r>
                                          <a:rPr lang="en-US" sz="2200" b="0" i="0" smtClean="0">
                                            <a:solidFill>
                                              <a:schemeClr val="tx1"/>
                                            </a:solidFill>
                                            <a:latin typeface="Cambria Math" panose="02040503050406030204" pitchFamily="18" charset="0"/>
                                          </a:rPr>
                                          <m:t>3</m:t>
                                        </m:r>
                                      </m:sup>
                                      <m:e>
                                        <m:r>
                                          <m:rPr>
                                            <m:sty m:val="p"/>
                                          </m:rPr>
                                          <a:rPr lang="en-US" sz="2200" b="0" i="0" smtClean="0">
                                            <a:solidFill>
                                              <a:schemeClr val="tx1"/>
                                            </a:solidFill>
                                            <a:latin typeface="Cambria Math" panose="02040503050406030204" pitchFamily="18" charset="0"/>
                                          </a:rPr>
                                          <m:t>H</m:t>
                                        </m:r>
                                        <m:r>
                                          <a:rPr lang="en-US" sz="2200" b="0" i="0" smtClean="0">
                                            <a:solidFill>
                                              <a:schemeClr val="tx1"/>
                                            </a:solidFill>
                                            <a:latin typeface="Cambria Math" panose="02040503050406030204" pitchFamily="18" charset="0"/>
                                            <a:ea typeface="Cambria Math" panose="02040503050406030204" pitchFamily="18" charset="0"/>
                                          </a:rPr>
                                          <m:t>→</m:t>
                                        </m:r>
                                        <m:sPre>
                                          <m:sPrePr>
                                            <m:ctrlPr>
                                              <a:rPr lang="en-US" sz="2200" b="0" i="1" smtClean="0">
                                                <a:solidFill>
                                                  <a:schemeClr val="tx1"/>
                                                </a:solidFill>
                                                <a:latin typeface="Cambria Math" panose="02040503050406030204" pitchFamily="18" charset="0"/>
                                                <a:ea typeface="Cambria Math" panose="02040503050406030204" pitchFamily="18" charset="0"/>
                                              </a:rPr>
                                            </m:ctrlPr>
                                          </m:sPrePr>
                                          <m:sub>
                                            <m:r>
                                              <a:rPr lang="en-US" sz="2200" b="0" i="0" smtClean="0">
                                                <a:solidFill>
                                                  <a:schemeClr val="tx1"/>
                                                </a:solidFill>
                                                <a:latin typeface="Cambria Math" panose="02040503050406030204" pitchFamily="18" charset="0"/>
                                                <a:ea typeface="Cambria Math" panose="02040503050406030204" pitchFamily="18" charset="0"/>
                                              </a:rPr>
                                              <m:t>2</m:t>
                                            </m:r>
                                          </m:sub>
                                          <m:sup>
                                            <m:r>
                                              <a:rPr lang="en-US" sz="2200" b="0" i="0" smtClean="0">
                                                <a:solidFill>
                                                  <a:schemeClr val="tx1"/>
                                                </a:solidFill>
                                                <a:latin typeface="Cambria Math" panose="02040503050406030204" pitchFamily="18" charset="0"/>
                                              </a:rPr>
                                              <m:t>3</m:t>
                                            </m:r>
                                          </m:sup>
                                          <m:e>
                                            <m:r>
                                              <m:rPr>
                                                <m:sty m:val="p"/>
                                              </m:rPr>
                                              <a:rPr lang="en-US" sz="2200" b="0" i="0" smtClean="0">
                                                <a:solidFill>
                                                  <a:schemeClr val="tx1"/>
                                                </a:solidFill>
                                                <a:latin typeface="Cambria Math" panose="02040503050406030204" pitchFamily="18" charset="0"/>
                                              </a:rPr>
                                              <m:t>H</m:t>
                                            </m:r>
                                          </m:e>
                                        </m:sPre>
                                      </m:e>
                                    </m:sPre>
                                  </m:e>
                                </m:sPre>
                                <m:r>
                                  <m:rPr>
                                    <m:sty m:val="p"/>
                                  </m:rPr>
                                  <a:rPr lang="en-US" sz="2200" b="0" i="0" smtClean="0">
                                    <a:solidFill>
                                      <a:schemeClr val="tx1"/>
                                    </a:solidFill>
                                    <a:latin typeface="Cambria Math" panose="02040503050406030204" pitchFamily="18" charset="0"/>
                                  </a:rPr>
                                  <m:t>e</m:t>
                                </m:r>
                                <m:r>
                                  <a:rPr lang="en-US" sz="2200" b="0" i="0" smtClean="0">
                                    <a:solidFill>
                                      <a:schemeClr val="tx1"/>
                                    </a:solidFill>
                                    <a:latin typeface="Cambria Math" panose="02040503050406030204" pitchFamily="18" charset="0"/>
                                  </a:rPr>
                                  <m:t>+2</m:t>
                                </m:r>
                                <m:sPre>
                                  <m:sPrePr>
                                    <m:ctrlPr>
                                      <a:rPr lang="en-US" sz="2200" b="0" i="1" smtClean="0">
                                        <a:solidFill>
                                          <a:schemeClr val="tx1"/>
                                        </a:solidFill>
                                        <a:latin typeface="Cambria Math" panose="02040503050406030204" pitchFamily="18" charset="0"/>
                                      </a:rPr>
                                    </m:ctrlPr>
                                  </m:sPrePr>
                                  <m:sub>
                                    <m:r>
                                      <a:rPr lang="en-US" sz="2200" b="0" i="0" smtClean="0">
                                        <a:solidFill>
                                          <a:schemeClr val="tx1"/>
                                        </a:solidFill>
                                        <a:latin typeface="Cambria Math" panose="02040503050406030204" pitchFamily="18" charset="0"/>
                                      </a:rPr>
                                      <m:t>0</m:t>
                                    </m:r>
                                  </m:sub>
                                  <m:sup>
                                    <m:r>
                                      <a:rPr lang="en-US" sz="2200" b="0" i="0" smtClean="0">
                                        <a:solidFill>
                                          <a:schemeClr val="tx1"/>
                                        </a:solidFill>
                                        <a:latin typeface="Cambria Math" panose="02040503050406030204" pitchFamily="18" charset="0"/>
                                      </a:rPr>
                                      <m:t>1</m:t>
                                    </m:r>
                                  </m:sup>
                                  <m:e>
                                    <m:r>
                                      <m:rPr>
                                        <m:sty m:val="p"/>
                                      </m:rPr>
                                      <a:rPr lang="en-US" sz="2200" b="0" i="0" smtClean="0">
                                        <a:solidFill>
                                          <a:schemeClr val="tx1"/>
                                        </a:solidFill>
                                        <a:latin typeface="Cambria Math" panose="02040503050406030204" pitchFamily="18" charset="0"/>
                                      </a:rPr>
                                      <m:t>n</m:t>
                                    </m:r>
                                  </m:e>
                                </m:sPre>
                              </m:oMath>
                            </m:oMathPara>
                          </a14:m>
                          <a:endParaRPr lang="en-US" sz="2200" dirty="0">
                            <a:solidFill>
                              <a:schemeClr val="tx1"/>
                            </a:solidFill>
                          </a:endParaRPr>
                        </a:p>
                      </a:txBody>
                      <a:tcPr>
                        <a:solidFill>
                          <a:schemeClr val="bg1"/>
                        </a:solidFill>
                      </a:tcPr>
                    </a:tc>
                    <a:tc>
                      <a:txBody>
                        <a:bodyPr/>
                        <a:lstStyle/>
                        <a:p>
                          <a:pPr marL="1266825" indent="0" algn="l"/>
                          <a14:m>
                            <m:oMathPara xmlns:m="http://schemas.openxmlformats.org/officeDocument/2006/math">
                              <m:oMathParaPr>
                                <m:jc m:val="left"/>
                              </m:oMathParaPr>
                              <m:oMath xmlns:m="http://schemas.openxmlformats.org/officeDocument/2006/math">
                                <m:r>
                                  <a:rPr lang="en-US" sz="2200" b="0" i="0" smtClean="0">
                                    <a:solidFill>
                                      <a:schemeClr val="tx1"/>
                                    </a:solidFill>
                                    <a:latin typeface="Cambria Math" panose="02040503050406030204" pitchFamily="18" charset="0"/>
                                  </a:rPr>
                                  <m:t>2.8</m:t>
                                </m:r>
                                <m:r>
                                  <a:rPr lang="en-US" sz="2200" b="0" i="0" smtClean="0">
                                    <a:solidFill>
                                      <a:schemeClr val="tx1"/>
                                    </a:solidFill>
                                    <a:latin typeface="Cambria Math" panose="02040503050406030204" pitchFamily="18" charset="0"/>
                                    <a:ea typeface="Cambria Math" panose="02040503050406030204" pitchFamily="18" charset="0"/>
                                  </a:rPr>
                                  <m:t>×</m:t>
                                </m:r>
                                <m:sSup>
                                  <m:sSupPr>
                                    <m:ctrlPr>
                                      <a:rPr lang="en-US" sz="2200" b="0" i="1" smtClean="0">
                                        <a:solidFill>
                                          <a:schemeClr val="tx1"/>
                                        </a:solidFill>
                                        <a:latin typeface="Cambria Math" panose="02040503050406030204" pitchFamily="18" charset="0"/>
                                        <a:ea typeface="Cambria Math" panose="02040503050406030204" pitchFamily="18" charset="0"/>
                                      </a:rPr>
                                    </m:ctrlPr>
                                  </m:sSupPr>
                                  <m:e>
                                    <m:r>
                                      <a:rPr lang="en-US" sz="2200" b="0" i="0" smtClean="0">
                                        <a:solidFill>
                                          <a:schemeClr val="tx1"/>
                                        </a:solidFill>
                                        <a:latin typeface="Cambria Math" panose="02040503050406030204" pitchFamily="18" charset="0"/>
                                        <a:ea typeface="Cambria Math" panose="02040503050406030204" pitchFamily="18" charset="0"/>
                                      </a:rPr>
                                      <m:t>10</m:t>
                                    </m:r>
                                  </m:e>
                                  <m:sup>
                                    <m:r>
                                      <a:rPr lang="en-US" sz="2200" b="0" i="0" smtClean="0">
                                        <a:solidFill>
                                          <a:schemeClr val="tx1"/>
                                        </a:solidFill>
                                        <a:latin typeface="Cambria Math" panose="02040503050406030204" pitchFamily="18" charset="0"/>
                                        <a:ea typeface="Cambria Math" panose="02040503050406030204" pitchFamily="18" charset="0"/>
                                      </a:rPr>
                                      <m:t>−12</m:t>
                                    </m:r>
                                  </m:sup>
                                </m:sSup>
                                <m:r>
                                  <a:rPr lang="en-US" sz="2200" b="0" i="0" smtClean="0">
                                    <a:solidFill>
                                      <a:schemeClr val="tx1"/>
                                    </a:solidFill>
                                    <a:latin typeface="Cambria Math" panose="02040503050406030204" pitchFamily="18" charset="0"/>
                                    <a:ea typeface="Cambria Math" panose="02040503050406030204" pitchFamily="18" charset="0"/>
                                  </a:rPr>
                                  <m:t> </m:t>
                                </m:r>
                                <m:r>
                                  <m:rPr>
                                    <m:sty m:val="p"/>
                                  </m:rPr>
                                  <a:rPr lang="en-US" sz="2200" b="0" i="0" smtClean="0">
                                    <a:solidFill>
                                      <a:schemeClr val="tx1"/>
                                    </a:solidFill>
                                    <a:latin typeface="Cambria Math" panose="02040503050406030204" pitchFamily="18" charset="0"/>
                                    <a:ea typeface="Cambria Math" panose="02040503050406030204" pitchFamily="18" charset="0"/>
                                  </a:rPr>
                                  <m:t>J</m:t>
                                </m:r>
                              </m:oMath>
                            </m:oMathPara>
                          </a14:m>
                          <a:endParaRPr lang="en-US" sz="2200" dirty="0">
                            <a:solidFill>
                              <a:schemeClr val="tx1"/>
                            </a:solidFill>
                          </a:endParaRPr>
                        </a:p>
                      </a:txBody>
                      <a:tcPr>
                        <a:solidFill>
                          <a:schemeClr val="bg1"/>
                        </a:solidFill>
                      </a:tcPr>
                    </a:tc>
                    <a:extLst>
                      <a:ext uri="{0D108BD9-81ED-4DB2-BD59-A6C34878D82A}">
                        <a16:rowId xmlns:a16="http://schemas.microsoft.com/office/drawing/2014/main" val="1986297609"/>
                      </a:ext>
                    </a:extLst>
                  </a:tr>
                  <a:tr h="439675">
                    <a:tc>
                      <a:txBody>
                        <a:bodyPr/>
                        <a:lstStyle/>
                        <a:p>
                          <a:pPr algn="l"/>
                          <a14:m>
                            <m:oMathPara xmlns:m="http://schemas.openxmlformats.org/officeDocument/2006/math">
                              <m:oMathParaPr>
                                <m:jc m:val="left"/>
                              </m:oMathParaPr>
                              <m:oMath xmlns:m="http://schemas.openxmlformats.org/officeDocument/2006/math">
                                <m:sPre>
                                  <m:sPrePr>
                                    <m:ctrlPr>
                                      <a:rPr lang="en-US" sz="2200" i="1" smtClean="0">
                                        <a:solidFill>
                                          <a:schemeClr val="tx1"/>
                                        </a:solidFill>
                                        <a:latin typeface="Cambria Math" panose="02040503050406030204" pitchFamily="18" charset="0"/>
                                      </a:rPr>
                                    </m:ctrlPr>
                                  </m:sPrePr>
                                  <m:sub>
                                    <m:r>
                                      <a:rPr lang="en-US" sz="2200" b="0" i="0" smtClean="0">
                                        <a:solidFill>
                                          <a:schemeClr val="tx1"/>
                                        </a:solidFill>
                                        <a:latin typeface="Cambria Math" panose="02040503050406030204" pitchFamily="18" charset="0"/>
                                      </a:rPr>
                                      <m:t>3</m:t>
                                    </m:r>
                                  </m:sub>
                                  <m:sup>
                                    <m:r>
                                      <a:rPr lang="en-US" sz="2200" b="0" i="0" smtClean="0">
                                        <a:solidFill>
                                          <a:schemeClr val="tx1"/>
                                        </a:solidFill>
                                        <a:latin typeface="Cambria Math" panose="02040503050406030204" pitchFamily="18" charset="0"/>
                                      </a:rPr>
                                      <m:t>6</m:t>
                                    </m:r>
                                  </m:sup>
                                  <m:e>
                                    <m:r>
                                      <m:rPr>
                                        <m:sty m:val="p"/>
                                      </m:rPr>
                                      <a:rPr lang="en-US" sz="2200" b="0" i="0" smtClean="0">
                                        <a:solidFill>
                                          <a:schemeClr val="tx1"/>
                                        </a:solidFill>
                                        <a:latin typeface="Cambria Math" panose="02040503050406030204" pitchFamily="18" charset="0"/>
                                      </a:rPr>
                                      <m:t>Li</m:t>
                                    </m:r>
                                  </m:e>
                                </m:sPre>
                                <m:r>
                                  <a:rPr lang="en-US" sz="2200" b="0" i="0" smtClean="0">
                                    <a:solidFill>
                                      <a:schemeClr val="tx1"/>
                                    </a:solidFill>
                                    <a:latin typeface="Cambria Math" panose="02040503050406030204" pitchFamily="18" charset="0"/>
                                  </a:rPr>
                                  <m:t>+</m:t>
                                </m:r>
                                <m:sPre>
                                  <m:sPrePr>
                                    <m:ctrlPr>
                                      <a:rPr lang="en-US" sz="2200" b="0" i="1" smtClean="0">
                                        <a:solidFill>
                                          <a:schemeClr val="tx1"/>
                                        </a:solidFill>
                                        <a:latin typeface="Cambria Math" panose="02040503050406030204" pitchFamily="18" charset="0"/>
                                      </a:rPr>
                                    </m:ctrlPr>
                                  </m:sPrePr>
                                  <m:sub>
                                    <m:r>
                                      <a:rPr lang="en-US" sz="2200" b="0" i="0" smtClean="0">
                                        <a:solidFill>
                                          <a:schemeClr val="tx1"/>
                                        </a:solidFill>
                                        <a:latin typeface="Cambria Math" panose="02040503050406030204" pitchFamily="18" charset="0"/>
                                      </a:rPr>
                                      <m:t>1</m:t>
                                    </m:r>
                                  </m:sub>
                                  <m:sup>
                                    <m:r>
                                      <a:rPr lang="en-US" sz="2200" b="0" i="0" smtClean="0">
                                        <a:solidFill>
                                          <a:schemeClr val="tx1"/>
                                        </a:solidFill>
                                        <a:latin typeface="Cambria Math" panose="02040503050406030204" pitchFamily="18" charset="0"/>
                                      </a:rPr>
                                      <m:t>2</m:t>
                                    </m:r>
                                  </m:sup>
                                  <m:e>
                                    <m:r>
                                      <m:rPr>
                                        <m:sty m:val="p"/>
                                      </m:rPr>
                                      <a:rPr lang="en-US" sz="2200" b="0" i="0" smtClean="0">
                                        <a:solidFill>
                                          <a:schemeClr val="tx1"/>
                                        </a:solidFill>
                                        <a:latin typeface="Cambria Math" panose="02040503050406030204" pitchFamily="18" charset="0"/>
                                      </a:rPr>
                                      <m:t>H</m:t>
                                    </m:r>
                                    <m:r>
                                      <a:rPr lang="en-US" sz="2200" b="0" i="0" smtClean="0">
                                        <a:solidFill>
                                          <a:schemeClr val="tx1"/>
                                        </a:solidFill>
                                        <a:latin typeface="Cambria Math" panose="02040503050406030204" pitchFamily="18" charset="0"/>
                                        <a:ea typeface="Cambria Math" panose="02040503050406030204" pitchFamily="18" charset="0"/>
                                      </a:rPr>
                                      <m:t>→</m:t>
                                    </m:r>
                                    <m:sSubSup>
                                      <m:sSubSupPr>
                                        <m:ctrlPr>
                                          <a:rPr lang="en-US" sz="2200" b="0" i="1" smtClean="0">
                                            <a:solidFill>
                                              <a:schemeClr val="tx1"/>
                                            </a:solidFill>
                                            <a:latin typeface="Cambria Math" panose="02040503050406030204" pitchFamily="18" charset="0"/>
                                            <a:ea typeface="Cambria Math" panose="02040503050406030204" pitchFamily="18" charset="0"/>
                                          </a:rPr>
                                        </m:ctrlPr>
                                      </m:sSubSupPr>
                                      <m:e>
                                        <m:r>
                                          <a:rPr lang="en-US" sz="2200" b="0" i="0" smtClean="0">
                                            <a:solidFill>
                                              <a:schemeClr val="tx1"/>
                                            </a:solidFill>
                                            <a:latin typeface="Cambria Math" panose="02040503050406030204" pitchFamily="18" charset="0"/>
                                            <a:ea typeface="Cambria Math" panose="02040503050406030204" pitchFamily="18" charset="0"/>
                                          </a:rPr>
                                          <m:t>2</m:t>
                                        </m:r>
                                      </m:e>
                                      <m:sub>
                                        <m:r>
                                          <a:rPr lang="en-US" sz="2200" b="0" i="0" smtClean="0">
                                            <a:solidFill>
                                              <a:schemeClr val="tx1"/>
                                            </a:solidFill>
                                            <a:latin typeface="Cambria Math" panose="02040503050406030204" pitchFamily="18" charset="0"/>
                                            <a:ea typeface="Cambria Math" panose="02040503050406030204" pitchFamily="18" charset="0"/>
                                          </a:rPr>
                                          <m:t>2</m:t>
                                        </m:r>
                                      </m:sub>
                                      <m:sup>
                                        <m:r>
                                          <a:rPr lang="en-US" sz="2200" b="0" i="0" smtClean="0">
                                            <a:solidFill>
                                              <a:schemeClr val="tx1"/>
                                            </a:solidFill>
                                            <a:latin typeface="Cambria Math" panose="02040503050406030204" pitchFamily="18" charset="0"/>
                                            <a:ea typeface="Cambria Math" panose="02040503050406030204" pitchFamily="18" charset="0"/>
                                          </a:rPr>
                                          <m:t>4</m:t>
                                        </m:r>
                                      </m:sup>
                                    </m:sSubSup>
                                    <m:r>
                                      <m:rPr>
                                        <m:sty m:val="p"/>
                                      </m:rPr>
                                      <a:rPr lang="en-US" sz="2200" b="0" i="0" smtClean="0">
                                        <a:solidFill>
                                          <a:schemeClr val="tx1"/>
                                        </a:solidFill>
                                        <a:latin typeface="Cambria Math" panose="02040503050406030204" pitchFamily="18" charset="0"/>
                                        <a:ea typeface="Cambria Math" panose="02040503050406030204" pitchFamily="18" charset="0"/>
                                      </a:rPr>
                                      <m:t>He</m:t>
                                    </m:r>
                                  </m:e>
                                </m:sPre>
                              </m:oMath>
                            </m:oMathPara>
                          </a14:m>
                          <a:endParaRPr lang="en-US" sz="2200" dirty="0">
                            <a:solidFill>
                              <a:schemeClr val="tx1"/>
                            </a:solidFill>
                          </a:endParaRPr>
                        </a:p>
                      </a:txBody>
                      <a:tcPr>
                        <a:solidFill>
                          <a:schemeClr val="bg1"/>
                        </a:solidFill>
                      </a:tcPr>
                    </a:tc>
                    <a:tc>
                      <a:txBody>
                        <a:bodyPr/>
                        <a:lstStyle/>
                        <a:p>
                          <a:pPr marL="1266825" indent="0"/>
                          <a14:m>
                            <m:oMathPara xmlns:m="http://schemas.openxmlformats.org/officeDocument/2006/math">
                              <m:oMathParaPr>
                                <m:jc m:val="center"/>
                              </m:oMathParaPr>
                              <m:oMath xmlns:m="http://schemas.openxmlformats.org/officeDocument/2006/math">
                                <m:r>
                                  <a:rPr lang="en-US" sz="2200" b="0" i="0" smtClean="0">
                                    <a:solidFill>
                                      <a:schemeClr val="tx1"/>
                                    </a:solidFill>
                                    <a:latin typeface="Cambria Math" panose="02040503050406030204" pitchFamily="18" charset="0"/>
                                  </a:rPr>
                                  <m:t>3.6</m:t>
                                </m:r>
                                <m:r>
                                  <a:rPr lang="en-US" sz="2200" b="0" i="0" smtClean="0">
                                    <a:solidFill>
                                      <a:schemeClr val="tx1"/>
                                    </a:solidFill>
                                    <a:latin typeface="Cambria Math" panose="02040503050406030204" pitchFamily="18" charset="0"/>
                                    <a:ea typeface="Cambria Math" panose="02040503050406030204" pitchFamily="18" charset="0"/>
                                  </a:rPr>
                                  <m:t>×</m:t>
                                </m:r>
                                <m:sSup>
                                  <m:sSupPr>
                                    <m:ctrlPr>
                                      <a:rPr lang="en-US" sz="2200" b="0" i="1" smtClean="0">
                                        <a:solidFill>
                                          <a:schemeClr val="tx1"/>
                                        </a:solidFill>
                                        <a:latin typeface="Cambria Math" panose="02040503050406030204" pitchFamily="18" charset="0"/>
                                        <a:ea typeface="Cambria Math" panose="02040503050406030204" pitchFamily="18" charset="0"/>
                                      </a:rPr>
                                    </m:ctrlPr>
                                  </m:sSupPr>
                                  <m:e>
                                    <m:r>
                                      <a:rPr lang="en-US" sz="2200" b="0" i="0" smtClean="0">
                                        <a:solidFill>
                                          <a:schemeClr val="tx1"/>
                                        </a:solidFill>
                                        <a:latin typeface="Cambria Math" panose="02040503050406030204" pitchFamily="18" charset="0"/>
                                        <a:ea typeface="Cambria Math" panose="02040503050406030204" pitchFamily="18" charset="0"/>
                                      </a:rPr>
                                      <m:t>10</m:t>
                                    </m:r>
                                  </m:e>
                                  <m:sup>
                                    <m:r>
                                      <a:rPr lang="en-US" sz="2200" b="0" i="0" smtClean="0">
                                        <a:solidFill>
                                          <a:schemeClr val="tx1"/>
                                        </a:solidFill>
                                        <a:latin typeface="Cambria Math" panose="02040503050406030204" pitchFamily="18" charset="0"/>
                                        <a:ea typeface="Cambria Math" panose="02040503050406030204" pitchFamily="18" charset="0"/>
                                      </a:rPr>
                                      <m:t>−12</m:t>
                                    </m:r>
                                  </m:sup>
                                </m:sSup>
                                <m:r>
                                  <a:rPr lang="en-US" sz="2200" b="0" i="0" smtClean="0">
                                    <a:solidFill>
                                      <a:schemeClr val="tx1"/>
                                    </a:solidFill>
                                    <a:latin typeface="Cambria Math" panose="02040503050406030204" pitchFamily="18" charset="0"/>
                                    <a:ea typeface="Cambria Math" panose="02040503050406030204" pitchFamily="18" charset="0"/>
                                  </a:rPr>
                                  <m:t> </m:t>
                                </m:r>
                                <m:r>
                                  <m:rPr>
                                    <m:sty m:val="p"/>
                                  </m:rPr>
                                  <a:rPr lang="en-US" sz="2200" b="0" i="0" smtClean="0">
                                    <a:solidFill>
                                      <a:schemeClr val="tx1"/>
                                    </a:solidFill>
                                    <a:latin typeface="Cambria Math" panose="02040503050406030204" pitchFamily="18" charset="0"/>
                                    <a:ea typeface="Cambria Math" panose="02040503050406030204" pitchFamily="18" charset="0"/>
                                  </a:rPr>
                                  <m:t>J</m:t>
                                </m:r>
                              </m:oMath>
                            </m:oMathPara>
                          </a14:m>
                          <a:endParaRPr lang="en-US" sz="2200" dirty="0">
                            <a:solidFill>
                              <a:schemeClr val="tx1"/>
                            </a:solidFill>
                          </a:endParaRPr>
                        </a:p>
                      </a:txBody>
                      <a:tcPr>
                        <a:solidFill>
                          <a:schemeClr val="bg1"/>
                        </a:solidFill>
                      </a:tcPr>
                    </a:tc>
                    <a:extLst>
                      <a:ext uri="{0D108BD9-81ED-4DB2-BD59-A6C34878D82A}">
                        <a16:rowId xmlns:a16="http://schemas.microsoft.com/office/drawing/2014/main" val="632740799"/>
                      </a:ext>
                    </a:extLst>
                  </a:tr>
                </a:tbl>
              </a:graphicData>
            </a:graphic>
          </p:graphicFrame>
        </mc:Choice>
        <mc:Fallback xmlns="">
          <p:graphicFrame>
            <p:nvGraphicFramePr>
              <p:cNvPr id="11" name="Table Placeholder 10"/>
              <p:cNvGraphicFramePr>
                <a:graphicFrameLocks noGrp="1"/>
              </p:cNvGraphicFramePr>
              <p:nvPr>
                <p:ph type="tbl" sz="quarter" idx="25"/>
                <p:extLst>
                  <p:ext uri="{D42A27DB-BD31-4B8C-83A1-F6EECF244321}">
                    <p14:modId xmlns:p14="http://schemas.microsoft.com/office/powerpoint/2010/main" val="3304806358"/>
                  </p:ext>
                </p:extLst>
              </p:nvPr>
            </p:nvGraphicFramePr>
            <p:xfrm>
              <a:off x="762000" y="4520458"/>
              <a:ext cx="7086600" cy="1880341"/>
            </p:xfrm>
            <a:graphic>
              <a:graphicData uri="http://schemas.openxmlformats.org/drawingml/2006/table">
                <a:tbl>
                  <a:tblPr firstRow="1" bandRow="1">
                    <a:tableStyleId>{5C22544A-7EE6-4342-B048-85BDC9FD1C3A}</a:tableStyleId>
                  </a:tblPr>
                  <a:tblGrid>
                    <a:gridCol w="3543300">
                      <a:extLst>
                        <a:ext uri="{9D8B030D-6E8A-4147-A177-3AD203B41FA5}">
                          <a16:colId xmlns:a16="http://schemas.microsoft.com/office/drawing/2014/main" val="474365109"/>
                        </a:ext>
                      </a:extLst>
                    </a:gridCol>
                    <a:gridCol w="3543300">
                      <a:extLst>
                        <a:ext uri="{9D8B030D-6E8A-4147-A177-3AD203B41FA5}">
                          <a16:colId xmlns:a16="http://schemas.microsoft.com/office/drawing/2014/main" val="2050741276"/>
                        </a:ext>
                      </a:extLst>
                    </a:gridCol>
                  </a:tblGrid>
                  <a:tr h="431446">
                    <a:tc>
                      <a:txBody>
                        <a:bodyPr/>
                        <a:lstStyle/>
                        <a:p>
                          <a:r>
                            <a:rPr lang="en-US" sz="2000" b="1" dirty="0">
                              <a:solidFill>
                                <a:schemeClr val="tx1"/>
                              </a:solidFill>
                            </a:rPr>
                            <a:t>Reaction</a:t>
                          </a:r>
                          <a:endParaRPr lang="en-US" sz="2000" dirty="0">
                            <a:solidFill>
                              <a:schemeClr val="tx1"/>
                            </a:solidFill>
                          </a:endParaRPr>
                        </a:p>
                      </a:txBody>
                      <a:tcPr>
                        <a:lnB w="12700" cap="flat" cmpd="sng" algn="ctr">
                          <a:solidFill>
                            <a:schemeClr val="tx1"/>
                          </a:solidFill>
                          <a:prstDash val="solid"/>
                          <a:round/>
                          <a:headEnd type="none" w="med" len="med"/>
                          <a:tailEnd type="none" w="med" len="med"/>
                        </a:lnB>
                        <a:solidFill>
                          <a:schemeClr val="bg1"/>
                        </a:solidFill>
                      </a:tcPr>
                    </a:tc>
                    <a:tc>
                      <a:txBody>
                        <a:bodyPr/>
                        <a:lstStyle/>
                        <a:p>
                          <a:pPr algn="r">
                            <a:tabLst>
                              <a:tab pos="1257300" algn="l"/>
                            </a:tabLst>
                          </a:pPr>
                          <a:r>
                            <a:rPr lang="en-US" sz="2000" b="1" dirty="0">
                              <a:solidFill>
                                <a:schemeClr val="tx1"/>
                              </a:solidFill>
                            </a:rPr>
                            <a:t>Energy Released</a:t>
                          </a:r>
                          <a:endParaRPr lang="en-US" sz="2000" dirty="0">
                            <a:solidFill>
                              <a:schemeClr val="tx1"/>
                            </a:solidFill>
                          </a:endParaRPr>
                        </a:p>
                      </a:txBody>
                      <a:tcPr>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118489828"/>
                      </a:ext>
                    </a:extLst>
                  </a:tr>
                  <a:tr h="537349">
                    <a:tc>
                      <a:txBody>
                        <a:bodyPr/>
                        <a:lstStyle/>
                        <a:p>
                          <a:endParaRPr lang="en-US"/>
                        </a:p>
                      </a:txBody>
                      <a:tcPr>
                        <a:lnT w="12700" cap="flat" cmpd="sng" algn="ctr">
                          <a:solidFill>
                            <a:schemeClr val="tx1"/>
                          </a:solidFill>
                          <a:prstDash val="solid"/>
                          <a:round/>
                          <a:headEnd type="none" w="med" len="med"/>
                          <a:tailEnd type="none" w="med" len="med"/>
                        </a:lnT>
                        <a:blipFill>
                          <a:blip r:embed="rId3"/>
                          <a:stretch>
                            <a:fillRect l="-344" t="-86364" r="-100172" b="-179545"/>
                          </a:stretch>
                        </a:blipFill>
                      </a:tcPr>
                    </a:tc>
                    <a:tc>
                      <a:txBody>
                        <a:bodyPr/>
                        <a:lstStyle/>
                        <a:p>
                          <a:endParaRPr lang="en-US"/>
                        </a:p>
                      </a:txBody>
                      <a:tcPr>
                        <a:lnT w="12700" cap="flat" cmpd="sng" algn="ctr">
                          <a:solidFill>
                            <a:schemeClr val="tx1"/>
                          </a:solidFill>
                          <a:prstDash val="solid"/>
                          <a:round/>
                          <a:headEnd type="none" w="med" len="med"/>
                          <a:tailEnd type="none" w="med" len="med"/>
                        </a:lnT>
                        <a:blipFill>
                          <a:blip r:embed="rId3"/>
                          <a:stretch>
                            <a:fillRect l="-100516" t="-86364" r="-344" b="-179545"/>
                          </a:stretch>
                        </a:blipFill>
                      </a:tcPr>
                    </a:tc>
                    <a:extLst>
                      <a:ext uri="{0D108BD9-81ED-4DB2-BD59-A6C34878D82A}">
                        <a16:rowId xmlns:a16="http://schemas.microsoft.com/office/drawing/2014/main" val="2795953501"/>
                      </a:ext>
                    </a:extLst>
                  </a:tr>
                  <a:tr h="471871">
                    <a:tc>
                      <a:txBody>
                        <a:bodyPr/>
                        <a:lstStyle/>
                        <a:p>
                          <a:endParaRPr lang="en-US"/>
                        </a:p>
                      </a:txBody>
                      <a:tcPr>
                        <a:blipFill>
                          <a:blip r:embed="rId3"/>
                          <a:stretch>
                            <a:fillRect l="-344" t="-210256" r="-100172" b="-102564"/>
                          </a:stretch>
                        </a:blipFill>
                      </a:tcPr>
                    </a:tc>
                    <a:tc>
                      <a:txBody>
                        <a:bodyPr/>
                        <a:lstStyle/>
                        <a:p>
                          <a:endParaRPr lang="en-US"/>
                        </a:p>
                      </a:txBody>
                      <a:tcPr>
                        <a:blipFill>
                          <a:blip r:embed="rId3"/>
                          <a:stretch>
                            <a:fillRect l="-100516" t="-210256" r="-344" b="-102564"/>
                          </a:stretch>
                        </a:blipFill>
                      </a:tcPr>
                    </a:tc>
                    <a:extLst>
                      <a:ext uri="{0D108BD9-81ED-4DB2-BD59-A6C34878D82A}">
                        <a16:rowId xmlns:a16="http://schemas.microsoft.com/office/drawing/2014/main" val="1986297609"/>
                      </a:ext>
                    </a:extLst>
                  </a:tr>
                  <a:tr h="439675">
                    <a:tc>
                      <a:txBody>
                        <a:bodyPr/>
                        <a:lstStyle/>
                        <a:p>
                          <a:endParaRPr lang="en-US"/>
                        </a:p>
                      </a:txBody>
                      <a:tcPr>
                        <a:blipFill>
                          <a:blip r:embed="rId3"/>
                          <a:stretch>
                            <a:fillRect l="-344" t="-336111" r="-100172" b="-11111"/>
                          </a:stretch>
                        </a:blipFill>
                      </a:tcPr>
                    </a:tc>
                    <a:tc>
                      <a:txBody>
                        <a:bodyPr/>
                        <a:lstStyle/>
                        <a:p>
                          <a:endParaRPr lang="en-US"/>
                        </a:p>
                      </a:txBody>
                      <a:tcPr>
                        <a:blipFill>
                          <a:blip r:embed="rId3"/>
                          <a:stretch>
                            <a:fillRect l="-100516" t="-336111" r="-344" b="-11111"/>
                          </a:stretch>
                        </a:blipFill>
                      </a:tcPr>
                    </a:tc>
                    <a:extLst>
                      <a:ext uri="{0D108BD9-81ED-4DB2-BD59-A6C34878D82A}">
                        <a16:rowId xmlns:a16="http://schemas.microsoft.com/office/drawing/2014/main" val="632740799"/>
                      </a:ext>
                    </a:extLst>
                  </a:tr>
                </a:tbl>
              </a:graphicData>
            </a:graphic>
          </p:graphicFrame>
        </mc:Fallback>
      </mc:AlternateContent>
    </p:spTree>
    <p:extLst>
      <p:ext uri="{BB962C8B-B14F-4D97-AF65-F5344CB8AC3E}">
        <p14:creationId xmlns:p14="http://schemas.microsoft.com/office/powerpoint/2010/main" val="9763450"/>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0"/>
            <a:ext cx="5448300" cy="495300"/>
          </a:xfrm>
        </p:spPr>
        <p:txBody>
          <a:bodyPr/>
          <a:lstStyle/>
          <a:p>
            <a:r>
              <a:rPr lang="en-US" dirty="0">
                <a:solidFill>
                  <a:schemeClr val="bg1">
                    <a:lumMod val="95000"/>
                  </a:schemeClr>
                </a:solidFill>
              </a:rPr>
              <a:t>20.6</a:t>
            </a:r>
            <a:r>
              <a:rPr lang="en-US" dirty="0"/>
              <a:t>	</a:t>
            </a:r>
            <a:r>
              <a:rPr lang="en-US" dirty="0">
                <a:solidFill>
                  <a:srgbClr val="CE171F"/>
                </a:solidFill>
                <a:latin typeface="Calibri"/>
              </a:rPr>
              <a:t>Nuclear Fusion (4) </a:t>
            </a:r>
            <a:endParaRPr lang="en-US" dirty="0">
              <a:solidFill>
                <a:srgbClr val="CE171F"/>
              </a:solidFill>
            </a:endParaRPr>
          </a:p>
        </p:txBody>
      </p:sp>
      <p:sp>
        <p:nvSpPr>
          <p:cNvPr id="19" name="Text Placeholder 18"/>
          <p:cNvSpPr>
            <a:spLocks noGrp="1"/>
          </p:cNvSpPr>
          <p:nvPr>
            <p:ph type="body" sz="quarter" idx="22"/>
          </p:nvPr>
        </p:nvSpPr>
        <p:spPr>
          <a:xfrm>
            <a:off x="16565" y="1143000"/>
            <a:ext cx="4419600" cy="457200"/>
          </a:xfrm>
        </p:spPr>
        <p:txBody>
          <a:bodyPr/>
          <a:lstStyle/>
          <a:p>
            <a:r>
              <a:rPr lang="en-US" dirty="0">
                <a:latin typeface="Calibri"/>
              </a:rPr>
              <a:t>Nuclear Fusion</a:t>
            </a:r>
          </a:p>
        </p:txBody>
      </p:sp>
      <p:sp>
        <p:nvSpPr>
          <p:cNvPr id="20" name="Text Placeholder 19"/>
          <p:cNvSpPr>
            <a:spLocks noGrp="1"/>
          </p:cNvSpPr>
          <p:nvPr>
            <p:ph type="body" sz="quarter" idx="23"/>
          </p:nvPr>
        </p:nvSpPr>
        <p:spPr>
          <a:xfrm>
            <a:off x="0" y="1997839"/>
            <a:ext cx="9144000" cy="2574161"/>
          </a:xfrm>
        </p:spPr>
        <p:txBody>
          <a:bodyPr/>
          <a:lstStyle/>
          <a:p>
            <a:pPr>
              <a:spcBef>
                <a:spcPts val="0"/>
              </a:spcBef>
              <a:spcAft>
                <a:spcPts val="3300"/>
              </a:spcAft>
            </a:pPr>
            <a:r>
              <a:rPr lang="en-US" dirty="0"/>
              <a:t>Advantage of nuclear fusion:</a:t>
            </a:r>
          </a:p>
          <a:p>
            <a:pPr marL="514350" indent="-514350">
              <a:spcBef>
                <a:spcPts val="0"/>
              </a:spcBef>
              <a:spcAft>
                <a:spcPts val="3300"/>
              </a:spcAft>
              <a:buFont typeface="Arial" pitchFamily="34" charset="0"/>
              <a:buChar char="•"/>
            </a:pPr>
            <a:r>
              <a:rPr lang="en-US" dirty="0"/>
              <a:t>Fuels are cheap and almost inexhaustible.</a:t>
            </a:r>
          </a:p>
          <a:p>
            <a:pPr marL="514350" indent="-514350">
              <a:spcBef>
                <a:spcPts val="0"/>
              </a:spcBef>
              <a:buFont typeface="Arial" pitchFamily="34" charset="0"/>
              <a:buChar char="•"/>
            </a:pPr>
            <a:r>
              <a:rPr lang="en-US" dirty="0"/>
              <a:t>The process produces little radioactive waste. No danger of a meltdown. </a:t>
            </a:r>
          </a:p>
        </p:txBody>
      </p:sp>
    </p:spTree>
    <p:extLst>
      <p:ext uri="{BB962C8B-B14F-4D97-AF65-F5344CB8AC3E}">
        <p14:creationId xmlns:p14="http://schemas.microsoft.com/office/powerpoint/2010/main" val="17934718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0"/>
            <a:ext cx="4762500" cy="700088"/>
          </a:xfrm>
        </p:spPr>
        <p:txBody>
          <a:bodyPr/>
          <a:lstStyle/>
          <a:p>
            <a:r>
              <a:rPr lang="en-US" dirty="0">
                <a:solidFill>
                  <a:schemeClr val="bg1"/>
                </a:solidFill>
              </a:rPr>
              <a:t>20.6</a:t>
            </a:r>
            <a:r>
              <a:rPr lang="en-US" dirty="0"/>
              <a:t>	</a:t>
            </a:r>
            <a:r>
              <a:rPr lang="en-US" dirty="0">
                <a:solidFill>
                  <a:srgbClr val="CE171F"/>
                </a:solidFill>
                <a:latin typeface="Calibri"/>
              </a:rPr>
              <a:t>Nuclear Fusion (5)</a:t>
            </a:r>
            <a:endParaRPr lang="en-US" dirty="0">
              <a:solidFill>
                <a:srgbClr val="CE171F"/>
              </a:solidFill>
            </a:endParaRPr>
          </a:p>
        </p:txBody>
      </p:sp>
      <p:sp>
        <p:nvSpPr>
          <p:cNvPr id="19" name="Text Placeholder 18"/>
          <p:cNvSpPr>
            <a:spLocks noGrp="1"/>
          </p:cNvSpPr>
          <p:nvPr>
            <p:ph type="body" sz="quarter" idx="22"/>
          </p:nvPr>
        </p:nvSpPr>
        <p:spPr>
          <a:xfrm>
            <a:off x="16565" y="1155531"/>
            <a:ext cx="3657600" cy="457200"/>
          </a:xfrm>
        </p:spPr>
        <p:txBody>
          <a:bodyPr/>
          <a:lstStyle/>
          <a:p>
            <a:r>
              <a:rPr lang="en-US" dirty="0">
                <a:latin typeface="Calibri"/>
              </a:rPr>
              <a:t>Nuclear Fusion </a:t>
            </a:r>
          </a:p>
        </p:txBody>
      </p:sp>
      <p:sp>
        <p:nvSpPr>
          <p:cNvPr id="20" name="Text Placeholder 19"/>
          <p:cNvSpPr>
            <a:spLocks noGrp="1"/>
          </p:cNvSpPr>
          <p:nvPr>
            <p:ph type="body" sz="quarter" idx="23"/>
          </p:nvPr>
        </p:nvSpPr>
        <p:spPr>
          <a:xfrm>
            <a:off x="9939" y="1676400"/>
            <a:ext cx="9144000" cy="4350431"/>
          </a:xfrm>
        </p:spPr>
        <p:txBody>
          <a:bodyPr/>
          <a:lstStyle/>
          <a:p>
            <a:pPr>
              <a:spcBef>
                <a:spcPts val="0"/>
              </a:spcBef>
              <a:spcAft>
                <a:spcPts val="3300"/>
              </a:spcAft>
            </a:pPr>
            <a:r>
              <a:rPr lang="en-US" dirty="0"/>
              <a:t>Many technical difficulties due to the e</a:t>
            </a:r>
            <a:r>
              <a:rPr lang="en-US" i="1" dirty="0"/>
              <a:t>xtreme temperature.</a:t>
            </a:r>
            <a:endParaRPr lang="en-US" dirty="0"/>
          </a:p>
          <a:p>
            <a:pPr>
              <a:spcBef>
                <a:spcPts val="0"/>
              </a:spcBef>
              <a:spcAft>
                <a:spcPts val="3300"/>
              </a:spcAft>
            </a:pPr>
            <a:r>
              <a:rPr lang="en-US" dirty="0"/>
              <a:t>At temperatures of about 100 million degrees Celsius, molecules exist in a state of matter called plasma: a gaseous mixture of positive ions and electrons. </a:t>
            </a:r>
          </a:p>
          <a:p>
            <a:pPr>
              <a:spcBef>
                <a:spcPts val="0"/>
              </a:spcBef>
            </a:pPr>
            <a:r>
              <a:rPr lang="en-US" dirty="0"/>
              <a:t>No solid container can exist at such temperatures to contain the plasma.</a:t>
            </a:r>
          </a:p>
        </p:txBody>
      </p:sp>
    </p:spTree>
    <p:extLst>
      <p:ext uri="{BB962C8B-B14F-4D97-AF65-F5344CB8AC3E}">
        <p14:creationId xmlns:p14="http://schemas.microsoft.com/office/powerpoint/2010/main" val="856756917"/>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221363" y="0"/>
            <a:ext cx="5798437" cy="527538"/>
          </a:xfrm>
        </p:spPr>
        <p:txBody>
          <a:bodyPr/>
          <a:lstStyle/>
          <a:p>
            <a:r>
              <a:rPr lang="en-US" dirty="0">
                <a:solidFill>
                  <a:schemeClr val="bg1"/>
                </a:solidFill>
              </a:rPr>
              <a:t>20.6</a:t>
            </a:r>
            <a:r>
              <a:rPr lang="en-US" dirty="0"/>
              <a:t>	</a:t>
            </a:r>
            <a:r>
              <a:rPr lang="en-US" dirty="0">
                <a:solidFill>
                  <a:srgbClr val="CE171F"/>
                </a:solidFill>
                <a:latin typeface="Calibri"/>
              </a:rPr>
              <a:t>Nuclear Fusion (6)</a:t>
            </a:r>
            <a:endParaRPr lang="en-US" dirty="0">
              <a:solidFill>
                <a:srgbClr val="CE171F"/>
              </a:solidFill>
            </a:endParaRPr>
          </a:p>
        </p:txBody>
      </p:sp>
      <p:sp>
        <p:nvSpPr>
          <p:cNvPr id="21" name="Text Placeholder 20"/>
          <p:cNvSpPr>
            <a:spLocks noGrp="1"/>
          </p:cNvSpPr>
          <p:nvPr>
            <p:ph type="body" sz="quarter" idx="22"/>
          </p:nvPr>
        </p:nvSpPr>
        <p:spPr>
          <a:xfrm>
            <a:off x="12812" y="1155531"/>
            <a:ext cx="7683388" cy="457200"/>
          </a:xfrm>
        </p:spPr>
        <p:txBody>
          <a:bodyPr/>
          <a:lstStyle/>
          <a:p>
            <a:r>
              <a:rPr lang="en-US" dirty="0">
                <a:latin typeface="Calibri"/>
              </a:rPr>
              <a:t>Nuclear Fusion</a:t>
            </a:r>
          </a:p>
        </p:txBody>
      </p:sp>
      <p:sp>
        <p:nvSpPr>
          <p:cNvPr id="22" name="Text Placeholder 21"/>
          <p:cNvSpPr>
            <a:spLocks noGrp="1"/>
          </p:cNvSpPr>
          <p:nvPr>
            <p:ph type="body" sz="quarter" idx="23"/>
          </p:nvPr>
        </p:nvSpPr>
        <p:spPr>
          <a:xfrm>
            <a:off x="12812" y="1676400"/>
            <a:ext cx="8977313" cy="991109"/>
          </a:xfrm>
        </p:spPr>
        <p:txBody>
          <a:bodyPr/>
          <a:lstStyle/>
          <a:p>
            <a:pPr>
              <a:spcBef>
                <a:spcPts val="0"/>
              </a:spcBef>
            </a:pPr>
            <a:r>
              <a:rPr lang="en-US" dirty="0"/>
              <a:t>One approach to solving this problem is to use </a:t>
            </a:r>
            <a:r>
              <a:rPr lang="en-US" i="1" dirty="0"/>
              <a:t>magnetic confinement. </a:t>
            </a:r>
            <a:endParaRPr lang="en-US" dirty="0"/>
          </a:p>
        </p:txBody>
      </p:sp>
      <p:sp>
        <p:nvSpPr>
          <p:cNvPr id="23" name="Text Placeholder 22"/>
          <p:cNvSpPr>
            <a:spLocks noGrp="1"/>
          </p:cNvSpPr>
          <p:nvPr>
            <p:ph type="body" sz="quarter" idx="24"/>
          </p:nvPr>
        </p:nvSpPr>
        <p:spPr>
          <a:xfrm>
            <a:off x="12812" y="3200400"/>
            <a:ext cx="3728405" cy="2174237"/>
          </a:xfrm>
        </p:spPr>
        <p:txBody>
          <a:bodyPr/>
          <a:lstStyle/>
          <a:p>
            <a:pPr>
              <a:spcBef>
                <a:spcPts val="0"/>
              </a:spcBef>
            </a:pPr>
            <a:r>
              <a:rPr lang="en-US" dirty="0"/>
              <a:t>Plasma moves through a doughnut-shaped tunnel, confined by a complex magnetic field. </a:t>
            </a:r>
          </a:p>
        </p:txBody>
      </p:sp>
      <p:pic>
        <p:nvPicPr>
          <p:cNvPr id="2" name="Picture 1" descr="A magnetic plasma confinement design called a tokamak is show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38600" y="2639800"/>
            <a:ext cx="3962400" cy="3448146"/>
          </a:xfrm>
          <a:prstGeom prst="rect">
            <a:avLst/>
          </a:prstGeom>
        </p:spPr>
      </p:pic>
    </p:spTree>
    <p:extLst>
      <p:ext uri="{BB962C8B-B14F-4D97-AF65-F5344CB8AC3E}">
        <p14:creationId xmlns:p14="http://schemas.microsoft.com/office/powerpoint/2010/main" val="130554895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1363" y="0"/>
            <a:ext cx="6286500" cy="495300"/>
          </a:xfrm>
        </p:spPr>
        <p:txBody>
          <a:bodyPr/>
          <a:lstStyle/>
          <a:p>
            <a:r>
              <a:rPr lang="en-US" dirty="0">
                <a:solidFill>
                  <a:schemeClr val="bg1">
                    <a:lumMod val="95000"/>
                  </a:schemeClr>
                </a:solidFill>
              </a:rPr>
              <a:t>20.6</a:t>
            </a:r>
            <a:r>
              <a:rPr lang="en-US" dirty="0"/>
              <a:t>	</a:t>
            </a:r>
            <a:r>
              <a:rPr lang="en-US" dirty="0">
                <a:solidFill>
                  <a:srgbClr val="CE171F"/>
                </a:solidFill>
                <a:latin typeface="Calibri"/>
              </a:rPr>
              <a:t>Nuclear Fusion (7)</a:t>
            </a:r>
            <a:endParaRPr lang="en-US" dirty="0">
              <a:solidFill>
                <a:srgbClr val="CE171F"/>
              </a:solidFill>
            </a:endParaRPr>
          </a:p>
        </p:txBody>
      </p:sp>
      <p:sp>
        <p:nvSpPr>
          <p:cNvPr id="19" name="Text Placeholder 18"/>
          <p:cNvSpPr>
            <a:spLocks noGrp="1"/>
          </p:cNvSpPr>
          <p:nvPr>
            <p:ph type="body" sz="quarter" idx="22"/>
          </p:nvPr>
        </p:nvSpPr>
        <p:spPr>
          <a:xfrm>
            <a:off x="10978" y="1155531"/>
            <a:ext cx="6248400" cy="457200"/>
          </a:xfrm>
        </p:spPr>
        <p:txBody>
          <a:bodyPr/>
          <a:lstStyle/>
          <a:p>
            <a:r>
              <a:rPr lang="en-US" dirty="0">
                <a:latin typeface="Calibri"/>
              </a:rPr>
              <a:t>Nuclear Fusion</a:t>
            </a:r>
          </a:p>
        </p:txBody>
      </p:sp>
      <p:sp>
        <p:nvSpPr>
          <p:cNvPr id="20" name="Text Placeholder 19"/>
          <p:cNvSpPr>
            <a:spLocks noGrp="1"/>
          </p:cNvSpPr>
          <p:nvPr>
            <p:ph type="body" sz="quarter" idx="23"/>
          </p:nvPr>
        </p:nvSpPr>
        <p:spPr>
          <a:xfrm>
            <a:off x="0" y="1755913"/>
            <a:ext cx="9122044" cy="4055269"/>
          </a:xfrm>
        </p:spPr>
        <p:txBody>
          <a:bodyPr/>
          <a:lstStyle/>
          <a:p>
            <a:pPr>
              <a:spcBef>
                <a:spcPts val="0"/>
              </a:spcBef>
              <a:spcAft>
                <a:spcPts val="3300"/>
              </a:spcAft>
            </a:pPr>
            <a:r>
              <a:rPr lang="en-US" dirty="0"/>
              <a:t>The</a:t>
            </a:r>
            <a:r>
              <a:rPr lang="en-US" i="1" dirty="0"/>
              <a:t> hydrogen bomb, </a:t>
            </a:r>
            <a:r>
              <a:rPr lang="en-US" dirty="0"/>
              <a:t>also called a </a:t>
            </a:r>
            <a:r>
              <a:rPr lang="en-US" i="1" dirty="0"/>
              <a:t>thermonuclear </a:t>
            </a:r>
            <a:r>
              <a:rPr lang="en-US" dirty="0"/>
              <a:t>bomb, contains solid lithium deuteride (LiD).</a:t>
            </a:r>
          </a:p>
          <a:p>
            <a:pPr>
              <a:spcBef>
                <a:spcPts val="0"/>
              </a:spcBef>
              <a:spcAft>
                <a:spcPts val="3300"/>
              </a:spcAft>
            </a:pPr>
            <a:r>
              <a:rPr lang="en-US" dirty="0"/>
              <a:t>The detonation of a hydrogen bomb occurs in two stages—first a fission reaction and then a fusion reaction.</a:t>
            </a:r>
          </a:p>
          <a:p>
            <a:pPr>
              <a:spcBef>
                <a:spcPts val="0"/>
              </a:spcBef>
            </a:pPr>
            <a:r>
              <a:rPr lang="en-US" dirty="0"/>
              <a:t>The required temperature for fusion is achieved with an atomic bomb.</a:t>
            </a:r>
          </a:p>
        </p:txBody>
      </p:sp>
    </p:spTree>
    <p:extLst>
      <p:ext uri="{BB962C8B-B14F-4D97-AF65-F5344CB8AC3E}">
        <p14:creationId xmlns:p14="http://schemas.microsoft.com/office/powerpoint/2010/main" val="4250140524"/>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1363" y="0"/>
            <a:ext cx="5663985" cy="495300"/>
          </a:xfrm>
        </p:spPr>
        <p:txBody>
          <a:bodyPr/>
          <a:lstStyle/>
          <a:p>
            <a:r>
              <a:rPr lang="en-US" dirty="0">
                <a:solidFill>
                  <a:schemeClr val="bg1">
                    <a:lumMod val="95000"/>
                  </a:schemeClr>
                </a:solidFill>
              </a:rPr>
              <a:t>20.6</a:t>
            </a:r>
            <a:r>
              <a:rPr lang="en-US" dirty="0"/>
              <a:t>	</a:t>
            </a:r>
            <a:r>
              <a:rPr lang="en-US" dirty="0">
                <a:solidFill>
                  <a:srgbClr val="CE171F"/>
                </a:solidFill>
                <a:latin typeface="Calibri"/>
              </a:rPr>
              <a:t>Nuclear Fusion (8)</a:t>
            </a:r>
            <a:endParaRPr lang="en-US" dirty="0">
              <a:solidFill>
                <a:srgbClr val="CE171F"/>
              </a:solidFill>
            </a:endParaRPr>
          </a:p>
        </p:txBody>
      </p:sp>
      <p:sp>
        <p:nvSpPr>
          <p:cNvPr id="19" name="Text Placeholder 18"/>
          <p:cNvSpPr>
            <a:spLocks noGrp="1"/>
          </p:cNvSpPr>
          <p:nvPr>
            <p:ph type="body" sz="quarter" idx="22"/>
          </p:nvPr>
        </p:nvSpPr>
        <p:spPr>
          <a:xfrm>
            <a:off x="10978" y="1145844"/>
            <a:ext cx="3429000" cy="457200"/>
          </a:xfrm>
        </p:spPr>
        <p:txBody>
          <a:bodyPr/>
          <a:lstStyle/>
          <a:p>
            <a:r>
              <a:rPr lang="en-US" dirty="0">
                <a:latin typeface="Calibri"/>
              </a:rPr>
              <a:t>Nuclear Fusion</a:t>
            </a:r>
          </a:p>
        </p:txBody>
      </p:sp>
      <mc:AlternateContent xmlns:mc="http://schemas.openxmlformats.org/markup-compatibility/2006" xmlns:a14="http://schemas.microsoft.com/office/drawing/2010/main">
        <mc:Choice Requires="a14">
          <p:sp>
            <p:nvSpPr>
              <p:cNvPr id="20" name="Text Placeholder 19"/>
              <p:cNvSpPr>
                <a:spLocks noGrp="1"/>
              </p:cNvSpPr>
              <p:nvPr>
                <p:ph type="body" sz="quarter" idx="23"/>
              </p:nvPr>
            </p:nvSpPr>
            <p:spPr>
              <a:xfrm>
                <a:off x="0" y="1630045"/>
                <a:ext cx="9125919" cy="4384380"/>
              </a:xfrm>
            </p:spPr>
            <p:txBody>
              <a:bodyPr/>
              <a:lstStyle/>
              <a:p>
                <a:pPr>
                  <a:spcBef>
                    <a:spcPts val="0"/>
                  </a:spcBef>
                  <a:spcAft>
                    <a:spcPts val="3300"/>
                  </a:spcAft>
                </a:pPr>
                <a:r>
                  <a:rPr lang="en-US" dirty="0"/>
                  <a:t>Immediately after the atomic bomb explodes, the following fusion reactions occur, releasing vast amounts of energy:</a:t>
                </a:r>
              </a:p>
              <a:p>
                <a:pPr marL="2401888" defTabSz="685800">
                  <a:spcBef>
                    <a:spcPts val="0"/>
                  </a:spcBef>
                  <a:spcAft>
                    <a:spcPts val="1500"/>
                  </a:spcAft>
                </a:pPr>
                <a14:m>
                  <m:oMathPara xmlns:m="http://schemas.openxmlformats.org/officeDocument/2006/math">
                    <m:oMathParaPr>
                      <m:jc m:val="left"/>
                    </m:oMathParaPr>
                    <m:oMath xmlns:m="http://schemas.openxmlformats.org/officeDocument/2006/math">
                      <m:sPre>
                        <m:sPrePr>
                          <m:ctrlPr>
                            <a:rPr lang="en-US" i="1" smtClean="0">
                              <a:latin typeface="Cambria Math" panose="02040503050406030204" pitchFamily="18" charset="0"/>
                            </a:rPr>
                          </m:ctrlPr>
                        </m:sPrePr>
                        <m:sub>
                          <m:r>
                            <a:rPr lang="en-US" b="0" i="0" smtClean="0">
                              <a:latin typeface="Cambria Math" panose="02040503050406030204" pitchFamily="18" charset="0"/>
                            </a:rPr>
                            <m:t>3</m:t>
                          </m:r>
                        </m:sub>
                        <m:sup>
                          <m:r>
                            <a:rPr lang="en-US" b="0" i="0" smtClean="0">
                              <a:latin typeface="Cambria Math" panose="02040503050406030204" pitchFamily="18" charset="0"/>
                            </a:rPr>
                            <m:t>6</m:t>
                          </m:r>
                        </m:sup>
                        <m:e>
                          <m:r>
                            <m:rPr>
                              <m:sty m:val="p"/>
                            </m:rPr>
                            <a:rPr lang="en-US" b="0" i="0" smtClean="0">
                              <a:latin typeface="Cambria Math" panose="02040503050406030204" pitchFamily="18" charset="0"/>
                            </a:rPr>
                            <m:t>Li</m:t>
                          </m:r>
                          <m:r>
                            <a:rPr lang="en-US" b="0" i="0" smtClean="0">
                              <a:latin typeface="Cambria Math" panose="02040503050406030204" pitchFamily="18" charset="0"/>
                            </a:rPr>
                            <m:t>+</m:t>
                          </m:r>
                          <m:sPre>
                            <m:sPrePr>
                              <m:ctrlPr>
                                <a:rPr lang="en-US" b="0" i="1" smtClean="0">
                                  <a:latin typeface="Cambria Math" panose="02040503050406030204" pitchFamily="18" charset="0"/>
                                </a:rPr>
                              </m:ctrlPr>
                            </m:sPrePr>
                            <m:sub>
                              <m:r>
                                <a:rPr lang="en-US" b="0" i="0" smtClean="0">
                                  <a:latin typeface="Cambria Math" panose="02040503050406030204" pitchFamily="18" charset="0"/>
                                </a:rPr>
                                <m:t>1</m:t>
                              </m:r>
                            </m:sub>
                            <m:sup>
                              <m:r>
                                <a:rPr lang="en-US" b="0" i="0" smtClean="0">
                                  <a:latin typeface="Cambria Math" panose="02040503050406030204" pitchFamily="18" charset="0"/>
                                </a:rPr>
                                <m:t>2</m:t>
                              </m:r>
                            </m:sup>
                            <m:e>
                              <m:r>
                                <m:rPr>
                                  <m:sty m:val="p"/>
                                </m:rPr>
                                <a:rPr lang="en-US" b="0" i="0" smtClean="0">
                                  <a:latin typeface="Cambria Math" panose="02040503050406030204" pitchFamily="18" charset="0"/>
                                </a:rPr>
                                <m:t>H</m:t>
                              </m:r>
                              <m:r>
                                <a:rPr lang="en-US" b="0" i="0" smtClean="0">
                                  <a:latin typeface="Cambria Math" panose="02040503050406030204" pitchFamily="18" charset="0"/>
                                  <a:ea typeface="Cambria Math" panose="02040503050406030204" pitchFamily="18" charset="0"/>
                                </a:rPr>
                                <m:t>→2</m:t>
                              </m:r>
                              <m:sPre>
                                <m:sPrePr>
                                  <m:ctrlPr>
                                    <a:rPr lang="en-US" b="0" i="1" smtClean="0">
                                      <a:latin typeface="Cambria Math" panose="02040503050406030204" pitchFamily="18" charset="0"/>
                                      <a:ea typeface="Cambria Math" panose="02040503050406030204" pitchFamily="18" charset="0"/>
                                    </a:rPr>
                                  </m:ctrlPr>
                                </m:sPrePr>
                                <m:sub>
                                  <m:r>
                                    <a:rPr lang="en-US" b="0" i="0" smtClean="0">
                                      <a:latin typeface="Cambria Math" panose="02040503050406030204" pitchFamily="18" charset="0"/>
                                      <a:ea typeface="Cambria Math" panose="02040503050406030204" pitchFamily="18" charset="0"/>
                                    </a:rPr>
                                    <m:t>2</m:t>
                                  </m:r>
                                </m:sub>
                                <m:sup>
                                  <m:r>
                                    <a:rPr lang="en-US" b="0" i="0" smtClean="0">
                                      <a:latin typeface="Cambria Math" panose="02040503050406030204" pitchFamily="18" charset="0"/>
                                    </a:rPr>
                                    <m:t>4</m:t>
                                  </m:r>
                                </m:sup>
                                <m:e>
                                  <m:r>
                                    <a:rPr lang="en-US" i="1" smtClean="0">
                                      <a:latin typeface="Cambria Math" panose="02040503050406030204" pitchFamily="18" charset="0"/>
                                      <a:ea typeface="Cambria Math" panose="02040503050406030204" pitchFamily="18" charset="0"/>
                                    </a:rPr>
                                    <m:t>𝛼</m:t>
                                  </m:r>
                                </m:e>
                              </m:sPre>
                            </m:e>
                          </m:sPre>
                        </m:e>
                      </m:sPre>
                    </m:oMath>
                  </m:oMathPara>
                </a14:m>
                <a:endParaRPr lang="en-US" dirty="0"/>
              </a:p>
              <a:p>
                <a:pPr marL="2401888" indent="-2401888">
                  <a:spcBef>
                    <a:spcPts val="0"/>
                  </a:spcBef>
                  <a:spcAft>
                    <a:spcPts val="1500"/>
                  </a:spcAft>
                </a:pPr>
                <a14:m>
                  <m:oMathPara xmlns:m="http://schemas.openxmlformats.org/officeDocument/2006/math">
                    <m:oMathParaPr>
                      <m:jc m:val="left"/>
                    </m:oMathParaPr>
                    <m:oMath xmlns:m="http://schemas.openxmlformats.org/officeDocument/2006/math">
                      <m:sPre>
                        <m:sPrePr>
                          <m:ctrlPr>
                            <a:rPr lang="en-US" i="1" smtClean="0">
                              <a:latin typeface="Cambria Math" panose="02040503050406030204" pitchFamily="18" charset="0"/>
                            </a:rPr>
                          </m:ctrlPr>
                        </m:sPrePr>
                        <m:sub>
                          <m:r>
                            <a:rPr lang="en-US" b="0" i="0" smtClean="0">
                              <a:latin typeface="Cambria Math" panose="02040503050406030204" pitchFamily="18" charset="0"/>
                            </a:rPr>
                            <m:t>1</m:t>
                          </m:r>
                        </m:sub>
                        <m:sup>
                          <m:r>
                            <a:rPr lang="en-US" b="0" i="0" smtClean="0">
                              <a:latin typeface="Cambria Math" panose="02040503050406030204" pitchFamily="18" charset="0"/>
                            </a:rPr>
                            <m:t>2</m:t>
                          </m:r>
                        </m:sup>
                        <m:e>
                          <m:r>
                            <m:rPr>
                              <m:sty m:val="p"/>
                            </m:rPr>
                            <a:rPr lang="en-US" b="0" i="0" smtClean="0">
                              <a:latin typeface="Cambria Math" panose="02040503050406030204" pitchFamily="18" charset="0"/>
                            </a:rPr>
                            <m:t>H</m:t>
                          </m:r>
                          <m:r>
                            <a:rPr lang="en-US" b="0" i="0" smtClean="0">
                              <a:latin typeface="Cambria Math" panose="02040503050406030204" pitchFamily="18" charset="0"/>
                            </a:rPr>
                            <m:t>+</m:t>
                          </m:r>
                          <m:sPre>
                            <m:sPrePr>
                              <m:ctrlPr>
                                <a:rPr lang="en-US" b="0" i="1" smtClean="0">
                                  <a:latin typeface="Cambria Math" panose="02040503050406030204" pitchFamily="18" charset="0"/>
                                </a:rPr>
                              </m:ctrlPr>
                            </m:sPrePr>
                            <m:sub>
                              <m:r>
                                <a:rPr lang="en-US" b="0" i="0" smtClean="0">
                                  <a:latin typeface="Cambria Math" panose="02040503050406030204" pitchFamily="18" charset="0"/>
                                </a:rPr>
                                <m:t>1</m:t>
                              </m:r>
                            </m:sub>
                            <m:sup>
                              <m:r>
                                <a:rPr lang="en-US" b="0" i="0" smtClean="0">
                                  <a:latin typeface="Cambria Math" panose="02040503050406030204" pitchFamily="18" charset="0"/>
                                </a:rPr>
                                <m:t>2</m:t>
                              </m:r>
                            </m:sup>
                            <m:e>
                              <m:r>
                                <m:rPr>
                                  <m:sty m:val="p"/>
                                </m:rPr>
                                <a:rPr lang="en-US" b="0" i="0" smtClean="0">
                                  <a:latin typeface="Cambria Math" panose="02040503050406030204" pitchFamily="18" charset="0"/>
                                </a:rPr>
                                <m:t>H</m:t>
                              </m:r>
                              <m:r>
                                <a:rPr lang="en-US" b="0" i="0" smtClean="0">
                                  <a:latin typeface="Cambria Math" panose="02040503050406030204" pitchFamily="18" charset="0"/>
                                  <a:ea typeface="Cambria Math" panose="02040503050406030204" pitchFamily="18" charset="0"/>
                                </a:rPr>
                                <m:t>→</m:t>
                              </m:r>
                              <m:sPre>
                                <m:sPrePr>
                                  <m:ctrlPr>
                                    <a:rPr lang="en-US" b="0" i="1" smtClean="0">
                                      <a:latin typeface="Cambria Math" panose="02040503050406030204" pitchFamily="18" charset="0"/>
                                      <a:ea typeface="Cambria Math" panose="02040503050406030204" pitchFamily="18" charset="0"/>
                                    </a:rPr>
                                  </m:ctrlPr>
                                </m:sPrePr>
                                <m:sub>
                                  <m:r>
                                    <a:rPr lang="en-US" b="0" i="0" smtClean="0">
                                      <a:latin typeface="Cambria Math" panose="02040503050406030204" pitchFamily="18" charset="0"/>
                                      <a:ea typeface="Cambria Math" panose="02040503050406030204" pitchFamily="18" charset="0"/>
                                    </a:rPr>
                                    <m:t>1</m:t>
                                  </m:r>
                                </m:sub>
                                <m:sup>
                                  <m:r>
                                    <a:rPr lang="en-US" b="0" i="0" smtClean="0">
                                      <a:latin typeface="Cambria Math" panose="02040503050406030204" pitchFamily="18" charset="0"/>
                                    </a:rPr>
                                    <m:t>3</m:t>
                                  </m:r>
                                </m:sup>
                                <m:e>
                                  <m:r>
                                    <m:rPr>
                                      <m:sty m:val="p"/>
                                    </m:rPr>
                                    <a:rPr lang="en-US" b="0" i="0" smtClean="0">
                                      <a:latin typeface="Cambria Math" panose="02040503050406030204" pitchFamily="18" charset="0"/>
                                    </a:rPr>
                                    <m:t>H</m:t>
                                  </m:r>
                                  <m:r>
                                    <a:rPr lang="en-US" b="0" i="0" smtClean="0">
                                      <a:latin typeface="Cambria Math" panose="02040503050406030204" pitchFamily="18" charset="0"/>
                                    </a:rPr>
                                    <m:t>+</m:t>
                                  </m:r>
                                  <m:sPre>
                                    <m:sPrePr>
                                      <m:ctrlPr>
                                        <a:rPr lang="en-US" b="0" i="1" smtClean="0">
                                          <a:latin typeface="Cambria Math" panose="02040503050406030204" pitchFamily="18" charset="0"/>
                                        </a:rPr>
                                      </m:ctrlPr>
                                    </m:sPrePr>
                                    <m:sub>
                                      <m:r>
                                        <a:rPr lang="en-US" b="0" i="0" smtClean="0">
                                          <a:latin typeface="Cambria Math" panose="02040503050406030204" pitchFamily="18" charset="0"/>
                                        </a:rPr>
                                        <m:t>1</m:t>
                                      </m:r>
                                    </m:sub>
                                    <m:sup>
                                      <m:r>
                                        <a:rPr lang="en-US" b="0" i="0" smtClean="0">
                                          <a:latin typeface="Cambria Math" panose="02040503050406030204" pitchFamily="18" charset="0"/>
                                        </a:rPr>
                                        <m:t>1</m:t>
                                      </m:r>
                                    </m:sup>
                                    <m:e>
                                      <m:r>
                                        <m:rPr>
                                          <m:sty m:val="p"/>
                                        </m:rPr>
                                        <a:rPr lang="en-US" b="0" i="0" smtClean="0">
                                          <a:latin typeface="Cambria Math" panose="02040503050406030204" pitchFamily="18" charset="0"/>
                                        </a:rPr>
                                        <m:t>H</m:t>
                                      </m:r>
                                    </m:e>
                                  </m:sPre>
                                </m:e>
                              </m:sPre>
                            </m:e>
                          </m:sPre>
                        </m:e>
                      </m:sPre>
                    </m:oMath>
                  </m:oMathPara>
                </a14:m>
                <a:endParaRPr lang="en-US" dirty="0"/>
              </a:p>
            </p:txBody>
          </p:sp>
        </mc:Choice>
        <mc:Fallback xmlns="">
          <p:sp>
            <p:nvSpPr>
              <p:cNvPr id="20" name="Text Placeholder 19"/>
              <p:cNvSpPr>
                <a:spLocks noGrp="1" noRot="1" noChangeAspect="1" noMove="1" noResize="1" noEditPoints="1" noAdjustHandles="1" noChangeArrowheads="1" noChangeShapeType="1" noTextEdit="1"/>
              </p:cNvSpPr>
              <p:nvPr>
                <p:ph type="body" sz="quarter" idx="23"/>
              </p:nvPr>
            </p:nvSpPr>
            <p:spPr>
              <a:xfrm>
                <a:off x="0" y="1630045"/>
                <a:ext cx="9125919" cy="4384380"/>
              </a:xfrm>
              <a:blipFill>
                <a:blip r:embed="rId2"/>
                <a:stretch>
                  <a:fillRect l="-1336" t="-1250"/>
                </a:stretch>
              </a:blipFill>
            </p:spPr>
            <p:txBody>
              <a:bodyPr/>
              <a:lstStyle/>
              <a:p>
                <a:r>
                  <a:rPr lang="en-US">
                    <a:noFill/>
                  </a:rPr>
                  <a:t> </a:t>
                </a:r>
              </a:p>
            </p:txBody>
          </p:sp>
        </mc:Fallback>
      </mc:AlternateContent>
    </p:spTree>
    <p:extLst>
      <p:ext uri="{BB962C8B-B14F-4D97-AF65-F5344CB8AC3E}">
        <p14:creationId xmlns:p14="http://schemas.microsoft.com/office/powerpoint/2010/main" val="1063070511"/>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pPr>
              <a:tabLst>
                <a:tab pos="1255713" algn="l"/>
              </a:tabLst>
            </a:pPr>
            <a:r>
              <a:rPr lang="en-US" dirty="0">
                <a:solidFill>
                  <a:schemeClr val="bg1"/>
                </a:solidFill>
              </a:rPr>
              <a:t>20.7</a:t>
            </a:r>
            <a:r>
              <a:rPr lang="en-US" dirty="0"/>
              <a:t>	</a:t>
            </a:r>
            <a:r>
              <a:rPr lang="en-US" dirty="0">
                <a:solidFill>
                  <a:srgbClr val="CE171F"/>
                </a:solidFill>
                <a:latin typeface="Calibri"/>
              </a:rPr>
              <a:t>Uses of Isotopes </a:t>
            </a:r>
            <a:endParaRPr lang="en-US" dirty="0">
              <a:solidFill>
                <a:srgbClr val="CE171F"/>
              </a:solidFill>
            </a:endParaRPr>
          </a:p>
        </p:txBody>
      </p:sp>
      <p:sp>
        <p:nvSpPr>
          <p:cNvPr id="10" name="Content Placeholder 9"/>
          <p:cNvSpPr>
            <a:spLocks noGrp="1"/>
          </p:cNvSpPr>
          <p:nvPr>
            <p:ph sz="quarter" idx="22"/>
          </p:nvPr>
        </p:nvSpPr>
        <p:spPr>
          <a:xfrm>
            <a:off x="0" y="1239424"/>
            <a:ext cx="9144000" cy="565638"/>
          </a:xfrm>
        </p:spPr>
        <p:txBody>
          <a:bodyPr/>
          <a:lstStyle/>
          <a:p>
            <a:r>
              <a:rPr lang="en-US" dirty="0"/>
              <a:t>Topics</a:t>
            </a:r>
          </a:p>
        </p:txBody>
      </p:sp>
      <p:sp>
        <p:nvSpPr>
          <p:cNvPr id="11" name="Content Placeholder 10"/>
          <p:cNvSpPr>
            <a:spLocks noGrp="1"/>
          </p:cNvSpPr>
          <p:nvPr>
            <p:ph sz="quarter" idx="23"/>
          </p:nvPr>
        </p:nvSpPr>
        <p:spPr>
          <a:xfrm>
            <a:off x="0" y="1840231"/>
            <a:ext cx="9144000" cy="982979"/>
          </a:xfrm>
        </p:spPr>
        <p:txBody>
          <a:bodyPr/>
          <a:lstStyle/>
          <a:p>
            <a:pPr fontAlgn="t">
              <a:spcBef>
                <a:spcPts val="0"/>
              </a:spcBef>
            </a:pPr>
            <a:r>
              <a:rPr lang="en-US" dirty="0"/>
              <a:t>Chemical Analysis </a:t>
            </a:r>
          </a:p>
          <a:p>
            <a:pPr fontAlgn="t">
              <a:spcBef>
                <a:spcPts val="0"/>
              </a:spcBef>
            </a:pPr>
            <a:r>
              <a:rPr lang="en-US" dirty="0"/>
              <a:t>Isotopes in Medicine </a:t>
            </a:r>
          </a:p>
        </p:txBody>
      </p:sp>
    </p:spTree>
    <p:extLst>
      <p:ext uri="{BB962C8B-B14F-4D97-AF65-F5344CB8AC3E}">
        <p14:creationId xmlns:p14="http://schemas.microsoft.com/office/powerpoint/2010/main" val="21696239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52401" y="228600"/>
            <a:ext cx="4114799" cy="609600"/>
          </a:xfrm>
        </p:spPr>
        <p:txBody>
          <a:bodyPr/>
          <a:lstStyle/>
          <a:p>
            <a:pPr algn="ctr">
              <a:tabLst>
                <a:tab pos="858838" algn="l"/>
                <a:tab pos="3252788" algn="l"/>
                <a:tab pos="3429000" algn="l"/>
                <a:tab pos="4408488" algn="l"/>
              </a:tabLst>
            </a:pPr>
            <a:r>
              <a:rPr lang="en-US" b="1" dirty="0"/>
              <a:t>SAMPLE PROBLEM</a:t>
            </a:r>
            <a:r>
              <a:rPr lang="en-US" dirty="0"/>
              <a:t>	</a:t>
            </a:r>
            <a:r>
              <a:rPr lang="en-US" b="1" dirty="0">
                <a:solidFill>
                  <a:schemeClr val="bg1">
                    <a:lumMod val="95000"/>
                  </a:schemeClr>
                </a:solidFill>
              </a:rPr>
              <a:t>20.1</a:t>
            </a:r>
            <a:endParaRPr lang="en-US" dirty="0"/>
          </a:p>
        </p:txBody>
      </p:sp>
      <mc:AlternateContent xmlns:mc="http://schemas.openxmlformats.org/markup-compatibility/2006" xmlns:a14="http://schemas.microsoft.com/office/drawing/2010/main">
        <mc:Choice Requires="a14">
          <p:sp>
            <p:nvSpPr>
              <p:cNvPr id="23" name="Text Placeholder 22"/>
              <p:cNvSpPr>
                <a:spLocks noGrp="1"/>
              </p:cNvSpPr>
              <p:nvPr>
                <p:ph type="body" sz="quarter" idx="22"/>
              </p:nvPr>
            </p:nvSpPr>
            <p:spPr>
              <a:xfrm>
                <a:off x="-20375" y="914400"/>
                <a:ext cx="9144000" cy="4267200"/>
              </a:xfrm>
            </p:spPr>
            <p:txBody>
              <a:bodyPr/>
              <a:lstStyle/>
              <a:p>
                <a:pPr>
                  <a:spcBef>
                    <a:spcPts val="0"/>
                  </a:spcBef>
                  <a:spcAft>
                    <a:spcPts val="3000"/>
                  </a:spcAft>
                </a:pPr>
                <a:r>
                  <a:rPr lang="en-US" dirty="0"/>
                  <a:t>Identify the missing species X in each of the following nuclear equations: </a:t>
                </a:r>
              </a:p>
              <a:p>
                <a:pPr marL="514350" indent="-514350">
                  <a:spcBef>
                    <a:spcPts val="0"/>
                  </a:spcBef>
                  <a:spcAft>
                    <a:spcPts val="5000"/>
                  </a:spcAft>
                  <a:buAutoNum type="alphaLcParenBoth"/>
                </a:pPr>
                <a14:m>
                  <m:oMath xmlns:m="http://schemas.openxmlformats.org/officeDocument/2006/math">
                    <m:sPre>
                      <m:sPrePr>
                        <m:ctrlPr>
                          <a:rPr lang="en-US" i="1">
                            <a:latin typeface="Cambria Math" panose="02040503050406030204" pitchFamily="18" charset="0"/>
                          </a:rPr>
                        </m:ctrlPr>
                      </m:sPrePr>
                      <m:sub>
                        <m:r>
                          <a:rPr lang="en-US" i="0">
                            <a:latin typeface="Cambria Math" panose="02040503050406030204" pitchFamily="18" charset="0"/>
                          </a:rPr>
                          <m:t>8</m:t>
                        </m:r>
                        <m:r>
                          <a:rPr lang="en-US" b="0" i="0" smtClean="0">
                            <a:latin typeface="Cambria Math" panose="02040503050406030204" pitchFamily="18" charset="0"/>
                          </a:rPr>
                          <m:t>4</m:t>
                        </m:r>
                      </m:sub>
                      <m:sup>
                        <m:r>
                          <a:rPr lang="en-US" i="0">
                            <a:latin typeface="Cambria Math" panose="02040503050406030204" pitchFamily="18" charset="0"/>
                          </a:rPr>
                          <m:t>208</m:t>
                        </m:r>
                      </m:sup>
                      <m:e>
                        <m:r>
                          <m:rPr>
                            <m:sty m:val="p"/>
                          </m:rPr>
                          <a:rPr lang="en-US" i="0">
                            <a:latin typeface="Cambria Math" panose="02040503050406030204" pitchFamily="18" charset="0"/>
                          </a:rPr>
                          <m:t>Po</m:t>
                        </m:r>
                        <m:r>
                          <a:rPr lang="en-US" i="0">
                            <a:latin typeface="Cambria Math" panose="02040503050406030204" pitchFamily="18" charset="0"/>
                            <a:ea typeface="Cambria Math" panose="02040503050406030204" pitchFamily="18" charset="0"/>
                          </a:rPr>
                          <m:t>→</m:t>
                        </m:r>
                        <m:sPre>
                          <m:sPrePr>
                            <m:ctrlPr>
                              <a:rPr lang="en-US" i="1">
                                <a:latin typeface="Cambria Math" panose="02040503050406030204" pitchFamily="18" charset="0"/>
                                <a:ea typeface="Cambria Math" panose="02040503050406030204" pitchFamily="18" charset="0"/>
                              </a:rPr>
                            </m:ctrlPr>
                          </m:sPrePr>
                          <m:sub>
                            <m:r>
                              <a:rPr lang="en-US" i="0">
                                <a:latin typeface="Cambria Math" panose="02040503050406030204" pitchFamily="18" charset="0"/>
                                <a:ea typeface="Cambria Math" panose="02040503050406030204" pitchFamily="18" charset="0"/>
                              </a:rPr>
                              <m:t>82</m:t>
                            </m:r>
                          </m:sub>
                          <m:sup>
                            <m:r>
                              <a:rPr lang="en-US" i="0">
                                <a:latin typeface="Cambria Math" panose="02040503050406030204" pitchFamily="18" charset="0"/>
                              </a:rPr>
                              <m:t>208</m:t>
                            </m:r>
                          </m:sup>
                          <m:e>
                            <m:r>
                              <m:rPr>
                                <m:sty m:val="p"/>
                              </m:rPr>
                              <a:rPr lang="en-US" b="0" i="0" smtClean="0">
                                <a:latin typeface="Cambria Math" panose="02040503050406030204" pitchFamily="18" charset="0"/>
                              </a:rPr>
                              <m:t>P</m:t>
                            </m:r>
                            <m:r>
                              <m:rPr>
                                <m:sty m:val="p"/>
                              </m:rPr>
                              <a:rPr lang="en-US" i="0">
                                <a:latin typeface="Cambria Math" panose="02040503050406030204" pitchFamily="18" charset="0"/>
                              </a:rPr>
                              <m:t>b</m:t>
                            </m:r>
                          </m:e>
                        </m:sPre>
                      </m:e>
                    </m:sPre>
                    <m:r>
                      <a:rPr lang="en-US" i="0" dirty="0">
                        <a:latin typeface="Cambria Math" panose="02040503050406030204" pitchFamily="18" charset="0"/>
                        <a:ea typeface="Cambria Math" panose="02040503050406030204" pitchFamily="18" charset="0"/>
                      </a:rPr>
                      <m:t>+</m:t>
                    </m:r>
                    <m:r>
                      <m:rPr>
                        <m:sty m:val="p"/>
                      </m:rPr>
                      <a:rPr lang="en-US" i="0" dirty="0">
                        <a:latin typeface="Cambria Math" panose="02040503050406030204" pitchFamily="18" charset="0"/>
                        <a:ea typeface="Cambria Math" panose="02040503050406030204" pitchFamily="18" charset="0"/>
                      </a:rPr>
                      <m:t>X</m:t>
                    </m:r>
                  </m:oMath>
                </a14:m>
                <a:endParaRPr lang="en-US" dirty="0"/>
              </a:p>
              <a:p>
                <a:pPr marL="514350" indent="-514350">
                  <a:spcBef>
                    <a:spcPts val="0"/>
                  </a:spcBef>
                  <a:spcAft>
                    <a:spcPts val="5000"/>
                  </a:spcAft>
                  <a:buFont typeface="Arial" pitchFamily="34" charset="0"/>
                  <a:buAutoNum type="alphaLcParenBoth"/>
                </a:pPr>
                <a14:m>
                  <m:oMath xmlns:m="http://schemas.openxmlformats.org/officeDocument/2006/math">
                    <m:sPre>
                      <m:sPrePr>
                        <m:ctrlPr>
                          <a:rPr lang="en-US" i="1" dirty="0">
                            <a:latin typeface="Cambria Math" panose="02040503050406030204" pitchFamily="18" charset="0"/>
                            <a:ea typeface="Cambria Math" panose="02040503050406030204" pitchFamily="18" charset="0"/>
                          </a:rPr>
                        </m:ctrlPr>
                      </m:sPrePr>
                      <m:sub>
                        <m:r>
                          <a:rPr lang="en-US" b="0" i="0" dirty="0" smtClean="0">
                            <a:latin typeface="Cambria Math" panose="02040503050406030204" pitchFamily="18" charset="0"/>
                            <a:ea typeface="Cambria Math" panose="02040503050406030204" pitchFamily="18" charset="0"/>
                          </a:rPr>
                          <m:t>38</m:t>
                        </m:r>
                      </m:sub>
                      <m:sup>
                        <m:r>
                          <a:rPr lang="en-US" b="0" i="0" dirty="0" smtClean="0">
                            <a:latin typeface="Cambria Math" panose="02040503050406030204" pitchFamily="18" charset="0"/>
                            <a:ea typeface="Cambria Math" panose="02040503050406030204" pitchFamily="18" charset="0"/>
                          </a:rPr>
                          <m:t>9</m:t>
                        </m:r>
                        <m:r>
                          <a:rPr lang="en-US" i="0">
                            <a:latin typeface="Cambria Math" panose="02040503050406030204" pitchFamily="18" charset="0"/>
                          </a:rPr>
                          <m:t>0</m:t>
                        </m:r>
                      </m:sup>
                      <m:e>
                        <m:r>
                          <m:rPr>
                            <m:sty m:val="p"/>
                          </m:rPr>
                          <a:rPr lang="en-US" b="0" i="0" smtClean="0">
                            <a:latin typeface="Cambria Math" panose="02040503050406030204" pitchFamily="18" charset="0"/>
                          </a:rPr>
                          <m:t>Sr</m:t>
                        </m:r>
                      </m:e>
                    </m:sPre>
                    <m:r>
                      <a:rPr lang="en-US" i="0">
                        <a:latin typeface="Cambria Math" panose="02040503050406030204" pitchFamily="18" charset="0"/>
                        <a:ea typeface="Cambria Math" panose="02040503050406030204" pitchFamily="18" charset="0"/>
                      </a:rPr>
                      <m:t>→</m:t>
                    </m:r>
                    <m:r>
                      <m:rPr>
                        <m:sty m:val="p"/>
                      </m:rPr>
                      <a:rPr lang="en-US" i="0">
                        <a:latin typeface="Cambria Math" panose="02040503050406030204" pitchFamily="18" charset="0"/>
                        <a:ea typeface="Cambria Math" panose="02040503050406030204" pitchFamily="18" charset="0"/>
                      </a:rPr>
                      <m:t>X</m:t>
                    </m:r>
                    <m:r>
                      <a:rPr lang="en-US" i="0">
                        <a:latin typeface="Cambria Math" panose="02040503050406030204" pitchFamily="18" charset="0"/>
                        <a:ea typeface="Cambria Math" panose="02040503050406030204" pitchFamily="18" charset="0"/>
                      </a:rPr>
                      <m:t>+</m:t>
                    </m:r>
                    <m:sPre>
                      <m:sPrePr>
                        <m:ctrlPr>
                          <a:rPr lang="en-US" i="1" dirty="0" smtClean="0">
                            <a:latin typeface="Cambria Math" panose="02040503050406030204" pitchFamily="18" charset="0"/>
                            <a:ea typeface="Cambria Math" panose="02040503050406030204" pitchFamily="18" charset="0"/>
                          </a:rPr>
                        </m:ctrlPr>
                      </m:sPrePr>
                      <m:sub>
                        <m:r>
                          <a:rPr lang="en-US" b="0" i="0" dirty="0" smtClean="0">
                            <a:latin typeface="Cambria Math" panose="02040503050406030204" pitchFamily="18" charset="0"/>
                            <a:ea typeface="Cambria Math" panose="02040503050406030204" pitchFamily="18" charset="0"/>
                          </a:rPr>
                          <m:t>−1</m:t>
                        </m:r>
                      </m:sub>
                      <m:sup>
                        <m:r>
                          <a:rPr lang="en-US" b="0" i="0" smtClean="0">
                            <a:latin typeface="Cambria Math" panose="02040503050406030204" pitchFamily="18" charset="0"/>
                          </a:rPr>
                          <m:t>0</m:t>
                        </m:r>
                      </m:sup>
                      <m:e>
                        <m:r>
                          <a:rPr lang="en-US" i="1" smtClean="0">
                            <a:latin typeface="Cambria Math" panose="02040503050406030204" pitchFamily="18" charset="0"/>
                            <a:ea typeface="Cambria Math" panose="02040503050406030204" pitchFamily="18" charset="0"/>
                          </a:rPr>
                          <m:t>𝛽</m:t>
                        </m:r>
                      </m:e>
                    </m:sPre>
                  </m:oMath>
                </a14:m>
                <a:endParaRPr lang="en-US" dirty="0">
                  <a:ea typeface="Cambria Math" panose="02040503050406030204" pitchFamily="18" charset="0"/>
                </a:endParaRPr>
              </a:p>
              <a:p>
                <a:pPr marL="514350" indent="-514350">
                  <a:spcBef>
                    <a:spcPts val="0"/>
                  </a:spcBef>
                  <a:spcAft>
                    <a:spcPts val="5000"/>
                  </a:spcAft>
                  <a:buFont typeface="Arial" pitchFamily="34" charset="0"/>
                  <a:buAutoNum type="alphaLcParenBoth"/>
                </a:pPr>
                <a14:m>
                  <m:oMath xmlns:m="http://schemas.openxmlformats.org/officeDocument/2006/math">
                    <m:r>
                      <m:rPr>
                        <m:sty m:val="p"/>
                      </m:rPr>
                      <a:rPr lang="en-US" i="0" dirty="0">
                        <a:latin typeface="Cambria Math" panose="02040503050406030204" pitchFamily="18" charset="0"/>
                      </a:rPr>
                      <m:t>X</m:t>
                    </m:r>
                    <m:r>
                      <a:rPr lang="en-US" i="0">
                        <a:latin typeface="Cambria Math" panose="02040503050406030204" pitchFamily="18" charset="0"/>
                        <a:ea typeface="Cambria Math" panose="02040503050406030204" pitchFamily="18" charset="0"/>
                      </a:rPr>
                      <m:t>→</m:t>
                    </m:r>
                    <m:sPre>
                      <m:sPrePr>
                        <m:ctrlPr>
                          <a:rPr lang="en-US" i="1">
                            <a:latin typeface="Cambria Math" panose="02040503050406030204" pitchFamily="18" charset="0"/>
                            <a:ea typeface="Cambria Math" panose="02040503050406030204" pitchFamily="18" charset="0"/>
                          </a:rPr>
                        </m:ctrlPr>
                      </m:sPrePr>
                      <m:sub>
                        <m:r>
                          <a:rPr lang="en-US" i="0">
                            <a:latin typeface="Cambria Math" panose="02040503050406030204" pitchFamily="18" charset="0"/>
                            <a:ea typeface="Cambria Math" panose="02040503050406030204" pitchFamily="18" charset="0"/>
                          </a:rPr>
                          <m:t>8</m:t>
                        </m:r>
                      </m:sub>
                      <m:sup>
                        <m:r>
                          <a:rPr lang="en-US" i="0">
                            <a:latin typeface="Cambria Math" panose="02040503050406030204" pitchFamily="18" charset="0"/>
                          </a:rPr>
                          <m:t>18</m:t>
                        </m:r>
                      </m:sup>
                      <m:e>
                        <m:r>
                          <m:rPr>
                            <m:sty m:val="p"/>
                          </m:rPr>
                          <a:rPr lang="en-US" i="0">
                            <a:latin typeface="Cambria Math" panose="02040503050406030204" pitchFamily="18" charset="0"/>
                          </a:rPr>
                          <m:t>O</m:t>
                        </m:r>
                        <m:r>
                          <a:rPr lang="en-US" i="0">
                            <a:latin typeface="Cambria Math" panose="02040503050406030204" pitchFamily="18" charset="0"/>
                            <a:ea typeface="Cambria Math" panose="02040503050406030204" pitchFamily="18" charset="0"/>
                          </a:rPr>
                          <m:t>+</m:t>
                        </m:r>
                        <m:sPre>
                          <m:sPrePr>
                            <m:ctrlPr>
                              <a:rPr lang="en-US" i="1" dirty="0">
                                <a:latin typeface="Cambria Math" panose="02040503050406030204" pitchFamily="18" charset="0"/>
                                <a:ea typeface="Cambria Math" panose="02040503050406030204" pitchFamily="18" charset="0"/>
                              </a:rPr>
                            </m:ctrlPr>
                          </m:sPrePr>
                          <m:sub>
                            <m:r>
                              <a:rPr lang="en-US" b="0" i="0" dirty="0" smtClean="0">
                                <a:latin typeface="Cambria Math" panose="02040503050406030204" pitchFamily="18" charset="0"/>
                                <a:ea typeface="Cambria Math" panose="02040503050406030204" pitchFamily="18" charset="0"/>
                              </a:rPr>
                              <m:t>+</m:t>
                            </m:r>
                            <m:r>
                              <a:rPr lang="en-US" i="0" dirty="0">
                                <a:latin typeface="Cambria Math" panose="02040503050406030204" pitchFamily="18" charset="0"/>
                                <a:ea typeface="Cambria Math" panose="02040503050406030204" pitchFamily="18" charset="0"/>
                              </a:rPr>
                              <m:t>1</m:t>
                            </m:r>
                          </m:sub>
                          <m:sup>
                            <m:r>
                              <a:rPr lang="en-US" i="0">
                                <a:latin typeface="Cambria Math" panose="02040503050406030204" pitchFamily="18" charset="0"/>
                              </a:rPr>
                              <m:t>0</m:t>
                            </m:r>
                          </m:sup>
                          <m:e>
                            <m:r>
                              <a:rPr lang="en-US" i="1">
                                <a:latin typeface="Cambria Math" panose="02040503050406030204" pitchFamily="18" charset="0"/>
                                <a:ea typeface="Cambria Math" panose="02040503050406030204" pitchFamily="18" charset="0"/>
                              </a:rPr>
                              <m:t>𝛽</m:t>
                            </m:r>
                          </m:e>
                        </m:sPre>
                      </m:e>
                    </m:sPre>
                  </m:oMath>
                </a14:m>
                <a:endParaRPr lang="en-US" dirty="0">
                  <a:ea typeface="Cambria Math" panose="02040503050406030204" pitchFamily="18" charset="0"/>
                </a:endParaRPr>
              </a:p>
            </p:txBody>
          </p:sp>
        </mc:Choice>
        <mc:Fallback xmlns="">
          <p:sp>
            <p:nvSpPr>
              <p:cNvPr id="23" name="Text Placeholder 22"/>
              <p:cNvSpPr>
                <a:spLocks noGrp="1" noRot="1" noChangeAspect="1" noMove="1" noResize="1" noEditPoints="1" noAdjustHandles="1" noChangeArrowheads="1" noChangeShapeType="1" noTextEdit="1"/>
              </p:cNvSpPr>
              <p:nvPr>
                <p:ph type="body" sz="quarter" idx="22"/>
              </p:nvPr>
            </p:nvSpPr>
            <p:spPr>
              <a:xfrm>
                <a:off x="-20375" y="914400"/>
                <a:ext cx="9144000" cy="4267200"/>
              </a:xfrm>
              <a:blipFill>
                <a:blip r:embed="rId2"/>
                <a:stretch>
                  <a:fillRect l="-1400" t="-1286" r="-933"/>
                </a:stretch>
              </a:blipFill>
            </p:spPr>
            <p:txBody>
              <a:bodyPr/>
              <a:lstStyle/>
              <a:p>
                <a:r>
                  <a:rPr lang="en-US">
                    <a:noFill/>
                  </a:rPr>
                  <a:t> </a:t>
                </a:r>
              </a:p>
            </p:txBody>
          </p:sp>
        </mc:Fallback>
      </mc:AlternateContent>
    </p:spTree>
    <p:extLst>
      <p:ext uri="{BB962C8B-B14F-4D97-AF65-F5344CB8AC3E}">
        <p14:creationId xmlns:p14="http://schemas.microsoft.com/office/powerpoint/2010/main" val="2104508583"/>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26979" y="0"/>
            <a:ext cx="8203408" cy="495300"/>
          </a:xfrm>
        </p:spPr>
        <p:txBody>
          <a:bodyPr/>
          <a:lstStyle/>
          <a:p>
            <a:r>
              <a:rPr lang="en-US" dirty="0">
                <a:solidFill>
                  <a:schemeClr val="bg1"/>
                </a:solidFill>
              </a:rPr>
              <a:t>2</a:t>
            </a:r>
            <a:r>
              <a:rPr lang="en-US" dirty="0">
                <a:solidFill>
                  <a:schemeClr val="bg1"/>
                </a:solidFill>
                <a:latin typeface="Calibri"/>
              </a:rPr>
              <a:t>0.7</a:t>
            </a:r>
            <a:r>
              <a:rPr lang="en-US" dirty="0"/>
              <a:t>	</a:t>
            </a:r>
            <a:r>
              <a:rPr lang="en-US" dirty="0">
                <a:solidFill>
                  <a:srgbClr val="CE171F"/>
                </a:solidFill>
                <a:latin typeface="Calibri"/>
              </a:rPr>
              <a:t>Uses of Isotopes (1)</a:t>
            </a:r>
            <a:endParaRPr lang="en-US" dirty="0">
              <a:solidFill>
                <a:srgbClr val="CE171F"/>
              </a:solidFill>
            </a:endParaRPr>
          </a:p>
        </p:txBody>
      </p:sp>
      <p:sp>
        <p:nvSpPr>
          <p:cNvPr id="20" name="Text Placeholder 19"/>
          <p:cNvSpPr>
            <a:spLocks noGrp="1"/>
          </p:cNvSpPr>
          <p:nvPr>
            <p:ph type="body" sz="quarter" idx="22"/>
          </p:nvPr>
        </p:nvSpPr>
        <p:spPr>
          <a:xfrm>
            <a:off x="35930" y="1101356"/>
            <a:ext cx="9096162" cy="457200"/>
          </a:xfrm>
        </p:spPr>
        <p:txBody>
          <a:bodyPr/>
          <a:lstStyle/>
          <a:p>
            <a:r>
              <a:rPr lang="en-US" dirty="0">
                <a:latin typeface="Calibri"/>
              </a:rPr>
              <a:t>Chemical Analysis </a:t>
            </a:r>
          </a:p>
        </p:txBody>
      </p:sp>
      <mc:AlternateContent xmlns:mc="http://schemas.openxmlformats.org/markup-compatibility/2006" xmlns:a14="http://schemas.microsoft.com/office/drawing/2010/main">
        <mc:Choice Requires="a14">
          <p:sp>
            <p:nvSpPr>
              <p:cNvPr id="21" name="Text Placeholder 20"/>
              <p:cNvSpPr>
                <a:spLocks noGrp="1"/>
              </p:cNvSpPr>
              <p:nvPr>
                <p:ph type="body" sz="quarter" idx="23"/>
              </p:nvPr>
            </p:nvSpPr>
            <p:spPr>
              <a:xfrm>
                <a:off x="0" y="1782395"/>
                <a:ext cx="9144000" cy="3345541"/>
              </a:xfrm>
            </p:spPr>
            <p:txBody>
              <a:bodyPr/>
              <a:lstStyle/>
              <a:p>
                <a:pPr>
                  <a:spcBef>
                    <a:spcPts val="0"/>
                  </a:spcBef>
                  <a:spcAft>
                    <a:spcPts val="3300"/>
                  </a:spcAft>
                </a:pPr>
                <a:r>
                  <a:rPr lang="en-US" dirty="0"/>
                  <a:t>The formula of the thiosulfate ion is </a:t>
                </a:r>
                <a14:m>
                  <m:oMath xmlns:m="http://schemas.openxmlformats.org/officeDocument/2006/math">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S</m:t>
                        </m:r>
                      </m:e>
                      <m:sub>
                        <m:r>
                          <a:rPr lang="en-US" b="0" i="0" smtClean="0">
                            <a:latin typeface="Cambria Math" panose="02040503050406030204" pitchFamily="18" charset="0"/>
                          </a:rPr>
                          <m:t>2</m:t>
                        </m:r>
                      </m:sub>
                    </m:sSub>
                    <m:sSubSup>
                      <m:sSubSupPr>
                        <m:ctrlPr>
                          <a:rPr lang="en-US" i="1" smtClean="0">
                            <a:latin typeface="Cambria Math" panose="02040503050406030204" pitchFamily="18" charset="0"/>
                          </a:rPr>
                        </m:ctrlPr>
                      </m:sSubSupPr>
                      <m:e>
                        <m:r>
                          <m:rPr>
                            <m:sty m:val="p"/>
                          </m:rPr>
                          <a:rPr lang="en-US" b="0" i="0" smtClean="0">
                            <a:latin typeface="Cambria Math" panose="02040503050406030204" pitchFamily="18" charset="0"/>
                          </a:rPr>
                          <m:t>O</m:t>
                        </m:r>
                      </m:e>
                      <m:sub>
                        <m:r>
                          <a:rPr lang="en-US" b="0" i="0" smtClean="0">
                            <a:latin typeface="Cambria Math" panose="02040503050406030204" pitchFamily="18" charset="0"/>
                          </a:rPr>
                          <m:t>3</m:t>
                        </m:r>
                      </m:sub>
                      <m:sup>
                        <m:r>
                          <a:rPr lang="en-US" b="0" i="0" smtClean="0">
                            <a:latin typeface="Cambria Math" panose="02040503050406030204" pitchFamily="18" charset="0"/>
                          </a:rPr>
                          <m:t>2−</m:t>
                        </m:r>
                      </m:sup>
                    </m:sSubSup>
                  </m:oMath>
                </a14:m>
                <a:r>
                  <a:rPr lang="en-US" dirty="0"/>
                  <a:t>.</a:t>
                </a:r>
              </a:p>
              <a:p>
                <a:pPr>
                  <a:spcBef>
                    <a:spcPts val="0"/>
                  </a:spcBef>
                  <a:spcAft>
                    <a:spcPts val="3300"/>
                  </a:spcAft>
                </a:pPr>
                <a:r>
                  <a:rPr lang="en-US" dirty="0"/>
                  <a:t>Chemists were uncertain as to whether the two sulfur atoms occupied equivalent positions in the ion.</a:t>
                </a:r>
              </a:p>
              <a:p>
                <a:pPr>
                  <a:spcBef>
                    <a:spcPts val="0"/>
                  </a:spcBef>
                  <a:spcAft>
                    <a:spcPts val="1000"/>
                  </a:spcAft>
                </a:pPr>
                <a:r>
                  <a:rPr lang="en-US" dirty="0"/>
                  <a:t>The thiosulfate ion is prepared by</a:t>
                </a:r>
              </a:p>
              <a:p>
                <a:pPr>
                  <a:spcBef>
                    <a:spcPts val="0"/>
                  </a:spcBef>
                </a:pPr>
                <a14:m>
                  <m:oMathPara xmlns:m="http://schemas.openxmlformats.org/officeDocument/2006/math">
                    <m:oMathParaPr>
                      <m:jc m:val="centerGroup"/>
                    </m:oMathParaPr>
                    <m:oMath xmlns:m="http://schemas.openxmlformats.org/officeDocument/2006/math">
                      <m:sSubSup>
                        <m:sSubSupPr>
                          <m:ctrlPr>
                            <a:rPr lang="en-US" i="1" smtClean="0">
                              <a:latin typeface="Cambria Math" panose="02040503050406030204" pitchFamily="18" charset="0"/>
                            </a:rPr>
                          </m:ctrlPr>
                        </m:sSubSupPr>
                        <m:e>
                          <m:r>
                            <m:rPr>
                              <m:sty m:val="p"/>
                            </m:rPr>
                            <a:rPr lang="en-US" b="0" i="0" smtClean="0">
                              <a:latin typeface="Cambria Math" panose="02040503050406030204" pitchFamily="18" charset="0"/>
                            </a:rPr>
                            <m:t>SO</m:t>
                          </m:r>
                        </m:e>
                        <m:sub>
                          <m:r>
                            <a:rPr lang="en-US" b="0" i="0" smtClean="0">
                              <a:latin typeface="Cambria Math" panose="02040503050406030204" pitchFamily="18" charset="0"/>
                            </a:rPr>
                            <m:t>3</m:t>
                          </m:r>
                        </m:sub>
                        <m:sup>
                          <m:r>
                            <a:rPr lang="en-US" b="0" i="0" smtClean="0">
                              <a:latin typeface="Cambria Math" panose="02040503050406030204" pitchFamily="18" charset="0"/>
                            </a:rPr>
                            <m:t>2−</m:t>
                          </m:r>
                        </m:sup>
                      </m:sSubSup>
                      <m:d>
                        <m:dPr>
                          <m:ctrlPr>
                            <a:rPr lang="en-US" i="1" smtClean="0">
                              <a:latin typeface="Cambria Math" panose="02040503050406030204" pitchFamily="18" charset="0"/>
                            </a:rPr>
                          </m:ctrlPr>
                        </m:dPr>
                        <m:e>
                          <m:r>
                            <a:rPr lang="en-US" b="0" i="1" smtClean="0">
                              <a:latin typeface="Cambria Math" panose="02040503050406030204" pitchFamily="18" charset="0"/>
                            </a:rPr>
                            <m:t>𝑎𝑞</m:t>
                          </m:r>
                        </m:e>
                      </m:d>
                      <m:r>
                        <a:rPr lang="en-US" b="0" i="1" smtClean="0">
                          <a:latin typeface="Cambria Math" panose="02040503050406030204" pitchFamily="18" charset="0"/>
                        </a:rPr>
                        <m:t>+</m:t>
                      </m:r>
                      <m:r>
                        <m:rPr>
                          <m:sty m:val="p"/>
                        </m:rPr>
                        <a:rPr lang="en-US" b="0" i="0" smtClean="0">
                          <a:latin typeface="Cambria Math" panose="02040503050406030204" pitchFamily="18" charset="0"/>
                        </a:rPr>
                        <m:t>S</m:t>
                      </m:r>
                      <m:d>
                        <m:dPr>
                          <m:ctrlPr>
                            <a:rPr lang="en-US" b="0" i="1" smtClean="0">
                              <a:latin typeface="Cambria Math" panose="02040503050406030204" pitchFamily="18" charset="0"/>
                            </a:rPr>
                          </m:ctrlPr>
                        </m:dPr>
                        <m:e>
                          <m:r>
                            <a:rPr lang="en-US" b="0" i="1" smtClean="0">
                              <a:latin typeface="Cambria Math" panose="02040503050406030204" pitchFamily="18" charset="0"/>
                            </a:rPr>
                            <m:t>𝑠</m:t>
                          </m:r>
                        </m:e>
                      </m:d>
                      <m:r>
                        <a:rPr lang="en-US" b="0" i="1" smtClean="0">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S</m:t>
                          </m:r>
                        </m:e>
                        <m:sub>
                          <m:r>
                            <a:rPr lang="en-US" b="0" i="0" smtClean="0">
                              <a:latin typeface="Cambria Math" panose="02040503050406030204" pitchFamily="18" charset="0"/>
                              <a:ea typeface="Cambria Math" panose="02040503050406030204" pitchFamily="18" charset="0"/>
                            </a:rPr>
                            <m:t>2</m:t>
                          </m:r>
                        </m:sub>
                      </m:sSub>
                      <m:sSubSup>
                        <m:sSubSupPr>
                          <m:ctrlPr>
                            <a:rPr lang="en-US" b="0" i="1" smtClean="0">
                              <a:latin typeface="Cambria Math" panose="02040503050406030204" pitchFamily="18" charset="0"/>
                              <a:ea typeface="Cambria Math" panose="02040503050406030204" pitchFamily="18" charset="0"/>
                            </a:rPr>
                          </m:ctrlPr>
                        </m:sSubSupPr>
                        <m:e>
                          <m:r>
                            <m:rPr>
                              <m:sty m:val="p"/>
                            </m:rPr>
                            <a:rPr lang="en-US" b="0" i="0" smtClean="0">
                              <a:latin typeface="Cambria Math" panose="02040503050406030204" pitchFamily="18" charset="0"/>
                              <a:ea typeface="Cambria Math" panose="02040503050406030204" pitchFamily="18" charset="0"/>
                            </a:rPr>
                            <m:t>O</m:t>
                          </m:r>
                        </m:e>
                        <m:sub>
                          <m:r>
                            <a:rPr lang="en-US" b="0" i="0" smtClean="0">
                              <a:latin typeface="Cambria Math" panose="02040503050406030204" pitchFamily="18" charset="0"/>
                              <a:ea typeface="Cambria Math" panose="02040503050406030204" pitchFamily="18" charset="0"/>
                            </a:rPr>
                            <m:t>3</m:t>
                          </m:r>
                        </m:sub>
                        <m:sup>
                          <m:r>
                            <a:rPr lang="en-US" b="0" i="0" smtClean="0">
                              <a:latin typeface="Cambria Math" panose="02040503050406030204" pitchFamily="18" charset="0"/>
                              <a:ea typeface="Cambria Math" panose="02040503050406030204" pitchFamily="18" charset="0"/>
                            </a:rPr>
                            <m:t>2−</m:t>
                          </m:r>
                        </m:sup>
                      </m:sSubSup>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𝑎𝑞</m:t>
                          </m:r>
                        </m:e>
                      </m:d>
                    </m:oMath>
                  </m:oMathPara>
                </a14:m>
                <a:endParaRPr lang="en-US" dirty="0"/>
              </a:p>
            </p:txBody>
          </p:sp>
        </mc:Choice>
        <mc:Fallback xmlns="">
          <p:sp>
            <p:nvSpPr>
              <p:cNvPr id="21" name="Text Placeholder 20"/>
              <p:cNvSpPr>
                <a:spLocks noGrp="1" noRot="1" noChangeAspect="1" noMove="1" noResize="1" noEditPoints="1" noAdjustHandles="1" noChangeArrowheads="1" noChangeShapeType="1" noTextEdit="1"/>
              </p:cNvSpPr>
              <p:nvPr>
                <p:ph type="body" sz="quarter" idx="23"/>
              </p:nvPr>
            </p:nvSpPr>
            <p:spPr>
              <a:xfrm>
                <a:off x="0" y="1782395"/>
                <a:ext cx="9144000" cy="3345541"/>
              </a:xfrm>
              <a:blipFill>
                <a:blip r:embed="rId2"/>
                <a:stretch>
                  <a:fillRect l="-1333" t="-145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2" name="Text Placeholder 21"/>
              <p:cNvSpPr>
                <a:spLocks noGrp="1"/>
              </p:cNvSpPr>
              <p:nvPr>
                <p:ph type="body" sz="quarter" idx="24"/>
              </p:nvPr>
            </p:nvSpPr>
            <p:spPr>
              <a:xfrm>
                <a:off x="0" y="5029200"/>
                <a:ext cx="9132092" cy="1486373"/>
              </a:xfrm>
            </p:spPr>
            <p:txBody>
              <a:bodyPr/>
              <a:lstStyle/>
              <a:p>
                <a:pPr>
                  <a:spcBef>
                    <a:spcPts val="0"/>
                  </a:spcBef>
                </a:pPr>
                <a:r>
                  <a:rPr lang="en-US" dirty="0"/>
                  <a:t>When thiosulfate is treated with dilute acid, the reaction is </a:t>
                </a:r>
              </a:p>
              <a:p>
                <a:pPr>
                  <a:spcBef>
                    <a:spcPts val="0"/>
                  </a:spcBef>
                </a:pPr>
                <a:r>
                  <a:rPr lang="en-US" dirty="0"/>
                  <a:t>reversed</a:t>
                </a:r>
              </a:p>
              <a:p>
                <a:pPr>
                  <a:spcBef>
                    <a:spcPts val="0"/>
                  </a:spcBef>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S</m:t>
                          </m:r>
                        </m:e>
                        <m:sub>
                          <m:r>
                            <a:rPr lang="en-US" b="0" i="0" smtClean="0">
                              <a:latin typeface="Cambria Math" panose="02040503050406030204" pitchFamily="18" charset="0"/>
                            </a:rPr>
                            <m:t>2</m:t>
                          </m:r>
                        </m:sub>
                      </m:sSub>
                      <m:sSubSup>
                        <m:sSubSupPr>
                          <m:ctrlPr>
                            <a:rPr lang="en-US" i="1" smtClean="0">
                              <a:latin typeface="Cambria Math" panose="02040503050406030204" pitchFamily="18" charset="0"/>
                            </a:rPr>
                          </m:ctrlPr>
                        </m:sSubSupPr>
                        <m:e>
                          <m:r>
                            <m:rPr>
                              <m:sty m:val="p"/>
                            </m:rPr>
                            <a:rPr lang="en-US" b="0" i="0" smtClean="0">
                              <a:latin typeface="Cambria Math" panose="02040503050406030204" pitchFamily="18" charset="0"/>
                            </a:rPr>
                            <m:t>O</m:t>
                          </m:r>
                        </m:e>
                        <m:sub>
                          <m:r>
                            <a:rPr lang="en-US" b="0" i="0" smtClean="0">
                              <a:latin typeface="Cambria Math" panose="02040503050406030204" pitchFamily="18" charset="0"/>
                            </a:rPr>
                            <m:t>3</m:t>
                          </m:r>
                        </m:sub>
                        <m:sup>
                          <m:r>
                            <a:rPr lang="en-US" b="0" i="0" smtClean="0">
                              <a:latin typeface="Cambria Math" panose="02040503050406030204" pitchFamily="18" charset="0"/>
                            </a:rPr>
                            <m:t>2−</m:t>
                          </m:r>
                        </m:sup>
                      </m:sSubSup>
                      <m:d>
                        <m:dPr>
                          <m:ctrlPr>
                            <a:rPr lang="en-US" i="1" smtClean="0">
                              <a:latin typeface="Cambria Math" panose="02040503050406030204" pitchFamily="18" charset="0"/>
                            </a:rPr>
                          </m:ctrlPr>
                        </m:dPr>
                        <m:e>
                          <m:r>
                            <a:rPr lang="en-US" b="0" i="1" smtClean="0">
                              <a:latin typeface="Cambria Math" panose="02040503050406030204" pitchFamily="18" charset="0"/>
                            </a:rPr>
                            <m:t>𝑎𝑞</m:t>
                          </m:r>
                        </m:e>
                      </m:d>
                      <m:groupChr>
                        <m:groupChrPr>
                          <m:chr m:val="→"/>
                          <m:vertJc m:val="bot"/>
                          <m:ctrlPr>
                            <a:rPr lang="en-US" i="1" smtClean="0">
                              <a:latin typeface="Cambria Math" panose="02040503050406030204" pitchFamily="18" charset="0"/>
                            </a:rPr>
                          </m:ctrlPr>
                        </m:groupChrPr>
                        <m:e>
                          <m:sSup>
                            <m:sSupPr>
                              <m:ctrlPr>
                                <a:rPr lang="en-US" i="1" smtClean="0">
                                  <a:latin typeface="Cambria Math" panose="02040503050406030204" pitchFamily="18" charset="0"/>
                                </a:rPr>
                              </m:ctrlPr>
                            </m:sSupPr>
                            <m:e>
                              <m:r>
                                <m:rPr>
                                  <m:sty m:val="p"/>
                                </m:rPr>
                                <a:rPr lang="en-US" b="0" i="0" smtClean="0">
                                  <a:latin typeface="Cambria Math" panose="02040503050406030204" pitchFamily="18" charset="0"/>
                                </a:rPr>
                                <m:t>H</m:t>
                              </m:r>
                            </m:e>
                            <m:sup>
                              <m:r>
                                <a:rPr lang="en-US" b="0" i="0" smtClean="0">
                                  <a:latin typeface="Cambria Math" panose="02040503050406030204" pitchFamily="18" charset="0"/>
                                </a:rPr>
                                <m:t>+</m:t>
                              </m:r>
                            </m:sup>
                          </m:sSup>
                        </m:e>
                      </m:groupChr>
                      <m:sSubSup>
                        <m:sSubSupPr>
                          <m:ctrlPr>
                            <a:rPr lang="en-US" i="1" smtClean="0">
                              <a:latin typeface="Cambria Math" panose="02040503050406030204" pitchFamily="18" charset="0"/>
                            </a:rPr>
                          </m:ctrlPr>
                        </m:sSubSupPr>
                        <m:e>
                          <m:r>
                            <m:rPr>
                              <m:sty m:val="p"/>
                            </m:rPr>
                            <a:rPr lang="en-US" b="0" i="0" smtClean="0">
                              <a:latin typeface="Cambria Math" panose="02040503050406030204" pitchFamily="18" charset="0"/>
                            </a:rPr>
                            <m:t>SO</m:t>
                          </m:r>
                        </m:e>
                        <m:sub>
                          <m:r>
                            <a:rPr lang="en-US" b="0" i="0" smtClean="0">
                              <a:latin typeface="Cambria Math" panose="02040503050406030204" pitchFamily="18" charset="0"/>
                            </a:rPr>
                            <m:t>3</m:t>
                          </m:r>
                        </m:sub>
                        <m:sup>
                          <m:r>
                            <a:rPr lang="en-US" b="0" i="0" smtClean="0">
                              <a:latin typeface="Cambria Math" panose="02040503050406030204" pitchFamily="18" charset="0"/>
                            </a:rPr>
                            <m:t>2−</m:t>
                          </m:r>
                        </m:sup>
                      </m:sSubSup>
                      <m:d>
                        <m:dPr>
                          <m:ctrlPr>
                            <a:rPr lang="en-US" i="1" smtClean="0">
                              <a:latin typeface="Cambria Math" panose="02040503050406030204" pitchFamily="18" charset="0"/>
                            </a:rPr>
                          </m:ctrlPr>
                        </m:dPr>
                        <m:e>
                          <m:r>
                            <a:rPr lang="en-US" b="0" i="1" smtClean="0">
                              <a:latin typeface="Cambria Math" panose="02040503050406030204" pitchFamily="18" charset="0"/>
                            </a:rPr>
                            <m:t>𝑎𝑞</m:t>
                          </m:r>
                        </m:e>
                      </m:d>
                      <m:r>
                        <a:rPr lang="en-US" b="0" i="1" smtClean="0">
                          <a:latin typeface="Cambria Math" panose="02040503050406030204" pitchFamily="18" charset="0"/>
                        </a:rPr>
                        <m:t>+</m:t>
                      </m:r>
                      <m:r>
                        <m:rPr>
                          <m:sty m:val="p"/>
                        </m:rPr>
                        <a:rPr lang="en-US" b="0" i="0" smtClean="0">
                          <a:latin typeface="Cambria Math" panose="02040503050406030204" pitchFamily="18" charset="0"/>
                        </a:rPr>
                        <m:t>S</m:t>
                      </m:r>
                      <m:d>
                        <m:dPr>
                          <m:ctrlPr>
                            <a:rPr lang="en-US" b="0" i="1" smtClean="0">
                              <a:latin typeface="Cambria Math" panose="02040503050406030204" pitchFamily="18" charset="0"/>
                            </a:rPr>
                          </m:ctrlPr>
                        </m:dPr>
                        <m:e>
                          <m:r>
                            <a:rPr lang="en-US" b="0" i="1" smtClean="0">
                              <a:latin typeface="Cambria Math" panose="02040503050406030204" pitchFamily="18" charset="0"/>
                            </a:rPr>
                            <m:t>𝑠</m:t>
                          </m:r>
                        </m:e>
                      </m:d>
                    </m:oMath>
                  </m:oMathPara>
                </a14:m>
                <a:endParaRPr lang="en-US" dirty="0"/>
              </a:p>
            </p:txBody>
          </p:sp>
        </mc:Choice>
        <mc:Fallback xmlns="">
          <p:sp>
            <p:nvSpPr>
              <p:cNvPr id="22" name="Text Placeholder 21"/>
              <p:cNvSpPr>
                <a:spLocks noGrp="1" noRot="1" noChangeAspect="1" noMove="1" noResize="1" noEditPoints="1" noAdjustHandles="1" noChangeArrowheads="1" noChangeShapeType="1" noTextEdit="1"/>
              </p:cNvSpPr>
              <p:nvPr>
                <p:ph type="body" sz="quarter" idx="24"/>
              </p:nvPr>
            </p:nvSpPr>
            <p:spPr>
              <a:xfrm>
                <a:off x="0" y="5029200"/>
                <a:ext cx="9132092" cy="1486373"/>
              </a:xfrm>
              <a:blipFill>
                <a:blip r:embed="rId3"/>
                <a:stretch>
                  <a:fillRect l="-1335" t="-3689" b="-2459"/>
                </a:stretch>
              </a:blipFill>
            </p:spPr>
            <p:txBody>
              <a:bodyPr/>
              <a:lstStyle/>
              <a:p>
                <a:r>
                  <a:rPr lang="en-US">
                    <a:noFill/>
                  </a:rPr>
                  <a:t> </a:t>
                </a:r>
              </a:p>
            </p:txBody>
          </p:sp>
        </mc:Fallback>
      </mc:AlternateContent>
    </p:spTree>
    <p:extLst>
      <p:ext uri="{BB962C8B-B14F-4D97-AF65-F5344CB8AC3E}">
        <p14:creationId xmlns:p14="http://schemas.microsoft.com/office/powerpoint/2010/main" val="3367219053"/>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lang="en-US" dirty="0">
                <a:solidFill>
                  <a:schemeClr val="bg1"/>
                </a:solidFill>
              </a:rPr>
              <a:t>20.7</a:t>
            </a:r>
            <a:r>
              <a:rPr lang="en-US" dirty="0"/>
              <a:t>	</a:t>
            </a:r>
            <a:r>
              <a:rPr lang="en-US" dirty="0">
                <a:solidFill>
                  <a:srgbClr val="CE171F"/>
                </a:solidFill>
                <a:latin typeface="Calibri"/>
              </a:rPr>
              <a:t>Uses of Isotopes (2)</a:t>
            </a:r>
            <a:endParaRPr lang="en-US" dirty="0">
              <a:solidFill>
                <a:srgbClr val="CE171F"/>
              </a:solidFill>
            </a:endParaRPr>
          </a:p>
        </p:txBody>
      </p:sp>
      <p:sp>
        <p:nvSpPr>
          <p:cNvPr id="18" name="Text Placeholder 17"/>
          <p:cNvSpPr>
            <a:spLocks noGrp="1"/>
          </p:cNvSpPr>
          <p:nvPr>
            <p:ph type="body" sz="quarter" idx="22"/>
          </p:nvPr>
        </p:nvSpPr>
        <p:spPr>
          <a:xfrm>
            <a:off x="0" y="1113972"/>
            <a:ext cx="7924800" cy="457200"/>
          </a:xfrm>
        </p:spPr>
        <p:txBody>
          <a:bodyPr/>
          <a:lstStyle/>
          <a:p>
            <a:r>
              <a:rPr lang="en-US" dirty="0">
                <a:latin typeface="Calibri"/>
              </a:rPr>
              <a:t>Chemical Analysis</a:t>
            </a:r>
            <a:endParaRPr lang="en-US" dirty="0"/>
          </a:p>
        </p:txBody>
      </p:sp>
      <mc:AlternateContent xmlns:mc="http://schemas.openxmlformats.org/markup-compatibility/2006" xmlns:a14="http://schemas.microsoft.com/office/drawing/2010/main">
        <mc:Choice Requires="a14">
          <p:sp>
            <p:nvSpPr>
              <p:cNvPr id="19" name="Text Placeholder 18"/>
              <p:cNvSpPr>
                <a:spLocks noGrp="1"/>
              </p:cNvSpPr>
              <p:nvPr>
                <p:ph type="body" sz="quarter" idx="23"/>
              </p:nvPr>
            </p:nvSpPr>
            <p:spPr>
              <a:xfrm>
                <a:off x="0" y="1695762"/>
                <a:ext cx="9144000" cy="4781238"/>
              </a:xfrm>
            </p:spPr>
            <p:txBody>
              <a:bodyPr/>
              <a:lstStyle/>
              <a:p>
                <a:pPr>
                  <a:spcBef>
                    <a:spcPts val="0"/>
                  </a:spcBef>
                  <a:spcAft>
                    <a:spcPts val="3300"/>
                  </a:spcAft>
                </a:pPr>
                <a:r>
                  <a:rPr lang="en-US" dirty="0"/>
                  <a:t>The sulfur-35 isotope acts as a “label” for S atoms. </a:t>
                </a:r>
              </a:p>
              <a:p>
                <a:pPr>
                  <a:spcBef>
                    <a:spcPts val="0"/>
                  </a:spcBef>
                  <a:spcAft>
                    <a:spcPts val="3300"/>
                  </a:spcAft>
                </a:pPr>
                <a:r>
                  <a:rPr lang="en-US" dirty="0"/>
                  <a:t>All the labels are found in the sulfur precipitate; none of them appears in the final sulfite ions. </a:t>
                </a:r>
              </a:p>
              <a:p>
                <a:pPr>
                  <a:spcBef>
                    <a:spcPts val="0"/>
                  </a:spcBef>
                  <a:spcAft>
                    <a:spcPts val="6700"/>
                  </a:spcAft>
                </a:pPr>
                <a:r>
                  <a:rPr lang="en-US" dirty="0"/>
                  <a:t>Therefore, the two atoms of sulfur in </a:t>
                </a:r>
                <a14:m>
                  <m:oMath xmlns:m="http://schemas.openxmlformats.org/officeDocument/2006/math">
                    <m:sSub>
                      <m:sSubPr>
                        <m:ctrlPr>
                          <a:rPr lang="en-US" i="1">
                            <a:latin typeface="Cambria Math" panose="02040503050406030204" pitchFamily="18" charset="0"/>
                          </a:rPr>
                        </m:ctrlPr>
                      </m:sSubPr>
                      <m:e>
                        <m:r>
                          <m:rPr>
                            <m:sty m:val="p"/>
                          </m:rPr>
                          <a:rPr lang="en-US">
                            <a:latin typeface="Cambria Math" panose="02040503050406030204" pitchFamily="18" charset="0"/>
                          </a:rPr>
                          <m:t>S</m:t>
                        </m:r>
                      </m:e>
                      <m:sub>
                        <m:r>
                          <a:rPr lang="en-US">
                            <a:latin typeface="Cambria Math" panose="02040503050406030204" pitchFamily="18" charset="0"/>
                          </a:rPr>
                          <m:t>2</m:t>
                        </m:r>
                      </m:sub>
                    </m:sSub>
                    <m:sSubSup>
                      <m:sSubSupPr>
                        <m:ctrlPr>
                          <a:rPr lang="en-US" i="1">
                            <a:latin typeface="Cambria Math" panose="02040503050406030204" pitchFamily="18" charset="0"/>
                          </a:rPr>
                        </m:ctrlPr>
                      </m:sSubSupPr>
                      <m:e>
                        <m:r>
                          <m:rPr>
                            <m:sty m:val="p"/>
                          </m:rPr>
                          <a:rPr lang="en-US">
                            <a:latin typeface="Cambria Math" panose="02040503050406030204" pitchFamily="18" charset="0"/>
                          </a:rPr>
                          <m:t>O</m:t>
                        </m:r>
                      </m:e>
                      <m:sub>
                        <m:r>
                          <a:rPr lang="en-US">
                            <a:latin typeface="Cambria Math" panose="02040503050406030204" pitchFamily="18" charset="0"/>
                          </a:rPr>
                          <m:t>3</m:t>
                        </m:r>
                      </m:sub>
                      <m:sup>
                        <m:r>
                          <a:rPr lang="en-US">
                            <a:latin typeface="Cambria Math" panose="02040503050406030204" pitchFamily="18" charset="0"/>
                          </a:rPr>
                          <m:t>2−</m:t>
                        </m:r>
                      </m:sup>
                    </m:sSubSup>
                  </m:oMath>
                </a14:m>
                <a:r>
                  <a:rPr lang="en-US" dirty="0"/>
                  <a:t> are </a:t>
                </a:r>
                <a:r>
                  <a:rPr lang="en-US" b="1" dirty="0"/>
                  <a:t>not</a:t>
                </a:r>
                <a:r>
                  <a:rPr lang="en-US" dirty="0"/>
                  <a:t> structurally equivalent.</a:t>
                </a:r>
              </a:p>
              <a:p>
                <a:pPr defTabSz="1373188">
                  <a:spcBef>
                    <a:spcPts val="0"/>
                  </a:spcBef>
                  <a:spcAft>
                    <a:spcPts val="2800"/>
                  </a:spcAft>
                  <a:tabLst>
                    <a:tab pos="4459288" algn="l"/>
                  </a:tabLst>
                </a:pPr>
                <a:r>
                  <a:rPr lang="en-US" dirty="0"/>
                  <a:t>The structure is</a:t>
                </a:r>
              </a:p>
            </p:txBody>
          </p:sp>
        </mc:Choice>
        <mc:Fallback xmlns="">
          <p:sp>
            <p:nvSpPr>
              <p:cNvPr id="19" name="Text Placeholder 18"/>
              <p:cNvSpPr>
                <a:spLocks noGrp="1" noRot="1" noChangeAspect="1" noMove="1" noResize="1" noEditPoints="1" noAdjustHandles="1" noChangeArrowheads="1" noChangeShapeType="1" noTextEdit="1"/>
              </p:cNvSpPr>
              <p:nvPr>
                <p:ph type="body" sz="quarter" idx="23"/>
              </p:nvPr>
            </p:nvSpPr>
            <p:spPr>
              <a:xfrm>
                <a:off x="0" y="1695762"/>
                <a:ext cx="9144000" cy="4781238"/>
              </a:xfrm>
              <a:blipFill>
                <a:blip r:embed="rId3"/>
                <a:stretch>
                  <a:fillRect l="-1333" t="-1146" r="-1800"/>
                </a:stretch>
              </a:blipFill>
            </p:spPr>
            <p:txBody>
              <a:bodyPr/>
              <a:lstStyle/>
              <a:p>
                <a:r>
                  <a:rPr lang="en-US">
                    <a:noFill/>
                  </a:rPr>
                  <a:t> </a:t>
                </a:r>
              </a:p>
            </p:txBody>
          </p:sp>
        </mc:Fallback>
      </mc:AlternateContent>
      <p:pic>
        <p:nvPicPr>
          <p:cNvPr id="43010" name="Picture 2" descr="A central sulfur atom is doubly bonded to another sulfur atom and an oxygen atom and singly bonded to two more oxygen atom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38400" y="4810791"/>
            <a:ext cx="1937931" cy="160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 name="Content Placeholder 21"/>
          <p:cNvSpPr>
            <a:spLocks noGrp="1"/>
          </p:cNvSpPr>
          <p:nvPr>
            <p:ph sz="quarter" idx="24"/>
          </p:nvPr>
        </p:nvSpPr>
        <p:spPr>
          <a:xfrm>
            <a:off x="4650402" y="5486400"/>
            <a:ext cx="1111770" cy="465748"/>
          </a:xfrm>
        </p:spPr>
        <p:txBody>
          <a:bodyPr/>
          <a:lstStyle/>
          <a:p>
            <a:r>
              <a:rPr lang="en-US" dirty="0"/>
              <a:t>not</a:t>
            </a:r>
          </a:p>
        </p:txBody>
      </p:sp>
      <p:pic>
        <p:nvPicPr>
          <p:cNvPr id="43011" name="Picture 3" descr="A string of oxygen sulfur single bond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62600" y="5334000"/>
            <a:ext cx="3314700"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10839610"/>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0"/>
            <a:ext cx="6438900" cy="495300"/>
          </a:xfrm>
        </p:spPr>
        <p:txBody>
          <a:bodyPr/>
          <a:lstStyle/>
          <a:p>
            <a:r>
              <a:rPr lang="en-US" dirty="0">
                <a:solidFill>
                  <a:schemeClr val="bg1">
                    <a:lumMod val="95000"/>
                  </a:schemeClr>
                </a:solidFill>
              </a:rPr>
              <a:t>20.7</a:t>
            </a:r>
            <a:r>
              <a:rPr lang="en-US" dirty="0"/>
              <a:t>	</a:t>
            </a:r>
            <a:r>
              <a:rPr lang="en-US" dirty="0">
                <a:solidFill>
                  <a:srgbClr val="CE171F"/>
                </a:solidFill>
                <a:latin typeface="Calibri"/>
              </a:rPr>
              <a:t>Uses of Isotopes (3)</a:t>
            </a:r>
            <a:endParaRPr lang="en-US" dirty="0">
              <a:solidFill>
                <a:srgbClr val="CE171F"/>
              </a:solidFill>
            </a:endParaRPr>
          </a:p>
        </p:txBody>
      </p:sp>
      <p:sp>
        <p:nvSpPr>
          <p:cNvPr id="19" name="Text Placeholder 18"/>
          <p:cNvSpPr>
            <a:spLocks noGrp="1"/>
          </p:cNvSpPr>
          <p:nvPr>
            <p:ph type="body" sz="quarter" idx="22"/>
          </p:nvPr>
        </p:nvSpPr>
        <p:spPr>
          <a:xfrm>
            <a:off x="35930" y="1101356"/>
            <a:ext cx="6970130" cy="457200"/>
          </a:xfrm>
        </p:spPr>
        <p:txBody>
          <a:bodyPr/>
          <a:lstStyle/>
          <a:p>
            <a:r>
              <a:rPr lang="en-US" dirty="0">
                <a:latin typeface="Calibri"/>
              </a:rPr>
              <a:t>Chemical Analysis </a:t>
            </a:r>
          </a:p>
        </p:txBody>
      </p:sp>
      <p:sp>
        <p:nvSpPr>
          <p:cNvPr id="20" name="Text Placeholder 19"/>
          <p:cNvSpPr>
            <a:spLocks noGrp="1"/>
          </p:cNvSpPr>
          <p:nvPr>
            <p:ph type="body" sz="quarter" idx="23"/>
          </p:nvPr>
        </p:nvSpPr>
        <p:spPr>
          <a:xfrm>
            <a:off x="0" y="1905000"/>
            <a:ext cx="9154886" cy="1538407"/>
          </a:xfrm>
        </p:spPr>
        <p:txBody>
          <a:bodyPr/>
          <a:lstStyle/>
          <a:p>
            <a:pPr>
              <a:spcBef>
                <a:spcPts val="0"/>
              </a:spcBef>
            </a:pPr>
            <a:r>
              <a:rPr lang="en-US" dirty="0"/>
              <a:t>Isotopes, especially radioactive isotopes that are used to trace the path of the atoms of an element in a chemical or biological process, are called </a:t>
            </a:r>
            <a:r>
              <a:rPr lang="en-US" b="1" i="1" dirty="0"/>
              <a:t>tracers.</a:t>
            </a:r>
            <a:endParaRPr lang="en-US" dirty="0"/>
          </a:p>
        </p:txBody>
      </p:sp>
    </p:spTree>
    <p:extLst>
      <p:ext uri="{BB962C8B-B14F-4D97-AF65-F5344CB8AC3E}">
        <p14:creationId xmlns:p14="http://schemas.microsoft.com/office/powerpoint/2010/main" val="3655018939"/>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0"/>
            <a:ext cx="6362700" cy="495300"/>
          </a:xfrm>
        </p:spPr>
        <p:txBody>
          <a:bodyPr/>
          <a:lstStyle/>
          <a:p>
            <a:r>
              <a:rPr lang="en-US" dirty="0">
                <a:solidFill>
                  <a:schemeClr val="bg1">
                    <a:lumMod val="95000"/>
                  </a:schemeClr>
                </a:solidFill>
              </a:rPr>
              <a:t>20.7</a:t>
            </a:r>
            <a:r>
              <a:rPr lang="en-US" dirty="0"/>
              <a:t>	</a:t>
            </a:r>
            <a:r>
              <a:rPr lang="en-US" dirty="0">
                <a:solidFill>
                  <a:srgbClr val="CE171F"/>
                </a:solidFill>
                <a:latin typeface="Calibri"/>
              </a:rPr>
              <a:t>Uses of Isotopes (4) </a:t>
            </a:r>
            <a:endParaRPr lang="en-US" dirty="0">
              <a:solidFill>
                <a:srgbClr val="CE171F"/>
              </a:solidFill>
            </a:endParaRPr>
          </a:p>
        </p:txBody>
      </p:sp>
      <p:sp>
        <p:nvSpPr>
          <p:cNvPr id="19" name="Text Placeholder 18"/>
          <p:cNvSpPr>
            <a:spLocks noGrp="1"/>
          </p:cNvSpPr>
          <p:nvPr>
            <p:ph type="body" sz="quarter" idx="22"/>
          </p:nvPr>
        </p:nvSpPr>
        <p:spPr/>
        <p:txBody>
          <a:bodyPr/>
          <a:lstStyle/>
          <a:p>
            <a:r>
              <a:rPr lang="en-US" dirty="0">
                <a:latin typeface="Calibri"/>
              </a:rPr>
              <a:t>Isotopes in Medicine </a:t>
            </a:r>
          </a:p>
        </p:txBody>
      </p:sp>
      <p:sp>
        <p:nvSpPr>
          <p:cNvPr id="20" name="Text Placeholder 19"/>
          <p:cNvSpPr>
            <a:spLocks noGrp="1"/>
          </p:cNvSpPr>
          <p:nvPr>
            <p:ph type="body" sz="quarter" idx="23"/>
          </p:nvPr>
        </p:nvSpPr>
        <p:spPr>
          <a:xfrm>
            <a:off x="0" y="1735520"/>
            <a:ext cx="9144000" cy="4350431"/>
          </a:xfrm>
        </p:spPr>
        <p:txBody>
          <a:bodyPr/>
          <a:lstStyle/>
          <a:p>
            <a:pPr>
              <a:spcBef>
                <a:spcPts val="0"/>
              </a:spcBef>
              <a:spcAft>
                <a:spcPts val="3300"/>
              </a:spcAft>
            </a:pPr>
            <a:r>
              <a:rPr lang="en-US" dirty="0"/>
              <a:t>Tracers are used for diagnosis in medicine.</a:t>
            </a:r>
          </a:p>
          <a:p>
            <a:pPr>
              <a:spcBef>
                <a:spcPts val="0"/>
              </a:spcBef>
              <a:spcAft>
                <a:spcPts val="3300"/>
              </a:spcAft>
            </a:pPr>
            <a:r>
              <a:rPr lang="en-US" dirty="0"/>
              <a:t>Sodium-24 injected into the bloodstream can detect possible constrictions or obstructions in the circulatory system.</a:t>
            </a:r>
          </a:p>
          <a:p>
            <a:pPr>
              <a:spcBef>
                <a:spcPts val="0"/>
              </a:spcBef>
              <a:spcAft>
                <a:spcPts val="3300"/>
              </a:spcAft>
            </a:pPr>
            <a:r>
              <a:rPr lang="en-US" dirty="0"/>
              <a:t>Iodine-131 has been used to test the activity of the thyroid gland.</a:t>
            </a:r>
          </a:p>
          <a:p>
            <a:pPr>
              <a:spcBef>
                <a:spcPts val="0"/>
              </a:spcBef>
              <a:spcAft>
                <a:spcPts val="2800"/>
              </a:spcAft>
            </a:pPr>
            <a:r>
              <a:rPr lang="en-US" dirty="0"/>
              <a:t>Iodine-123 is used to image the brain.</a:t>
            </a:r>
          </a:p>
        </p:txBody>
      </p:sp>
    </p:spTree>
    <p:extLst>
      <p:ext uri="{BB962C8B-B14F-4D97-AF65-F5344CB8AC3E}">
        <p14:creationId xmlns:p14="http://schemas.microsoft.com/office/powerpoint/2010/main" val="1707373539"/>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28600" y="0"/>
            <a:ext cx="6896100" cy="495300"/>
          </a:xfrm>
        </p:spPr>
        <p:txBody>
          <a:bodyPr/>
          <a:lstStyle/>
          <a:p>
            <a:r>
              <a:rPr lang="en-US" dirty="0">
                <a:solidFill>
                  <a:schemeClr val="bg1">
                    <a:lumMod val="95000"/>
                  </a:schemeClr>
                </a:solidFill>
              </a:rPr>
              <a:t>20.7</a:t>
            </a:r>
            <a:r>
              <a:rPr lang="en-US" dirty="0"/>
              <a:t>	</a:t>
            </a:r>
            <a:r>
              <a:rPr lang="en-US" dirty="0">
                <a:solidFill>
                  <a:srgbClr val="CE171F"/>
                </a:solidFill>
                <a:latin typeface="Calibri"/>
              </a:rPr>
              <a:t>Uses of Isotopes (5) </a:t>
            </a:r>
            <a:endParaRPr lang="en-US" dirty="0">
              <a:solidFill>
                <a:srgbClr val="CE171F"/>
              </a:solidFill>
            </a:endParaRPr>
          </a:p>
        </p:txBody>
      </p:sp>
      <p:sp>
        <p:nvSpPr>
          <p:cNvPr id="20" name="Text Placeholder 19"/>
          <p:cNvSpPr>
            <a:spLocks noGrp="1"/>
          </p:cNvSpPr>
          <p:nvPr>
            <p:ph type="body" sz="quarter" idx="22"/>
          </p:nvPr>
        </p:nvSpPr>
        <p:spPr>
          <a:xfrm>
            <a:off x="19052" y="1066800"/>
            <a:ext cx="9124948" cy="457200"/>
          </a:xfrm>
        </p:spPr>
        <p:txBody>
          <a:bodyPr/>
          <a:lstStyle/>
          <a:p>
            <a:r>
              <a:rPr lang="en-US" dirty="0">
                <a:latin typeface="Calibri"/>
              </a:rPr>
              <a:t>Isotopes in Medicine </a:t>
            </a:r>
          </a:p>
        </p:txBody>
      </p:sp>
      <p:sp>
        <p:nvSpPr>
          <p:cNvPr id="21" name="Text Placeholder 20"/>
          <p:cNvSpPr>
            <a:spLocks noGrp="1"/>
          </p:cNvSpPr>
          <p:nvPr>
            <p:ph type="body" sz="quarter" idx="23"/>
          </p:nvPr>
        </p:nvSpPr>
        <p:spPr>
          <a:xfrm>
            <a:off x="0" y="1600200"/>
            <a:ext cx="9124948" cy="2602587"/>
          </a:xfrm>
        </p:spPr>
        <p:txBody>
          <a:bodyPr/>
          <a:lstStyle/>
          <a:p>
            <a:pPr>
              <a:spcBef>
                <a:spcPts val="0"/>
              </a:spcBef>
              <a:spcAft>
                <a:spcPts val="3300"/>
              </a:spcAft>
            </a:pPr>
            <a:r>
              <a:rPr lang="en-US" dirty="0"/>
              <a:t>Technetium is one of the most useful elements in nuclear medicine. </a:t>
            </a:r>
          </a:p>
          <a:p>
            <a:pPr>
              <a:spcBef>
                <a:spcPts val="0"/>
              </a:spcBef>
              <a:spcAft>
                <a:spcPts val="3300"/>
              </a:spcAft>
            </a:pPr>
            <a:r>
              <a:rPr lang="en-US" dirty="0"/>
              <a:t>All its isotopes are radioactive.</a:t>
            </a:r>
          </a:p>
          <a:p>
            <a:pPr>
              <a:spcBef>
                <a:spcPts val="0"/>
              </a:spcBef>
            </a:pPr>
            <a:r>
              <a:rPr lang="en-US" dirty="0"/>
              <a:t>In the laboratory it is prepared by the nuclear reactions </a:t>
            </a:r>
          </a:p>
        </p:txBody>
      </p:sp>
      <mc:AlternateContent xmlns:mc="http://schemas.openxmlformats.org/markup-compatibility/2006" xmlns:a14="http://schemas.microsoft.com/office/drawing/2010/main">
        <mc:Choice Requires="a14">
          <p:sp>
            <p:nvSpPr>
              <p:cNvPr id="23" name="Text Placeholder 22"/>
              <p:cNvSpPr>
                <a:spLocks noGrp="1"/>
              </p:cNvSpPr>
              <p:nvPr>
                <p:ph type="body" sz="quarter" idx="25"/>
              </p:nvPr>
            </p:nvSpPr>
            <p:spPr>
              <a:xfrm>
                <a:off x="1828800" y="4419600"/>
                <a:ext cx="4191000" cy="1152525"/>
              </a:xfrm>
            </p:spPr>
            <p:txBody>
              <a:bodyPr/>
              <a:lstStyle/>
              <a:p>
                <a:pPr>
                  <a:spcBef>
                    <a:spcPts val="0"/>
                  </a:spcBef>
                  <a:spcAft>
                    <a:spcPts val="1500"/>
                  </a:spcAft>
                </a:pPr>
                <a14:m>
                  <m:oMathPara xmlns:m="http://schemas.openxmlformats.org/officeDocument/2006/math">
                    <m:oMathParaPr>
                      <m:jc m:val="centerGroup"/>
                    </m:oMathParaPr>
                    <m:oMath xmlns:m="http://schemas.openxmlformats.org/officeDocument/2006/math">
                      <m:sPre>
                        <m:sPrePr>
                          <m:ctrlPr>
                            <a:rPr lang="en-US" i="1" smtClean="0">
                              <a:latin typeface="Cambria Math" panose="02040503050406030204" pitchFamily="18" charset="0"/>
                            </a:rPr>
                          </m:ctrlPr>
                        </m:sPrePr>
                        <m:sub>
                          <m:r>
                            <a:rPr lang="en-US" b="0" i="0" smtClean="0">
                              <a:latin typeface="Cambria Math" panose="02040503050406030204" pitchFamily="18" charset="0"/>
                            </a:rPr>
                            <m:t>42</m:t>
                          </m:r>
                        </m:sub>
                        <m:sup>
                          <m:r>
                            <a:rPr lang="en-US" b="0" i="0" smtClean="0">
                              <a:latin typeface="Cambria Math" panose="02040503050406030204" pitchFamily="18" charset="0"/>
                            </a:rPr>
                            <m:t>98</m:t>
                          </m:r>
                        </m:sup>
                        <m:e>
                          <m:r>
                            <m:rPr>
                              <m:sty m:val="p"/>
                            </m:rPr>
                            <a:rPr lang="en-US" b="0" i="0" smtClean="0">
                              <a:latin typeface="Cambria Math" panose="02040503050406030204" pitchFamily="18" charset="0"/>
                            </a:rPr>
                            <m:t>Mo</m:t>
                          </m:r>
                          <m:r>
                            <a:rPr lang="en-US" b="0" i="0" smtClean="0">
                              <a:latin typeface="Cambria Math" panose="02040503050406030204" pitchFamily="18" charset="0"/>
                            </a:rPr>
                            <m:t>+</m:t>
                          </m:r>
                          <m:sPre>
                            <m:sPrePr>
                              <m:ctrlPr>
                                <a:rPr lang="en-US" b="0" i="1" smtClean="0">
                                  <a:latin typeface="Cambria Math" panose="02040503050406030204" pitchFamily="18" charset="0"/>
                                </a:rPr>
                              </m:ctrlPr>
                            </m:sPrePr>
                            <m:sub>
                              <m:r>
                                <a:rPr lang="en-US" b="0" i="0" smtClean="0">
                                  <a:latin typeface="Cambria Math" panose="02040503050406030204" pitchFamily="18" charset="0"/>
                                </a:rPr>
                                <m:t>0</m:t>
                              </m:r>
                            </m:sub>
                            <m:sup>
                              <m:r>
                                <a:rPr lang="en-US" b="0" i="0" smtClean="0">
                                  <a:latin typeface="Cambria Math" panose="02040503050406030204" pitchFamily="18" charset="0"/>
                                </a:rPr>
                                <m:t>1</m:t>
                              </m:r>
                            </m:sup>
                            <m:e>
                              <m:r>
                                <m:rPr>
                                  <m:sty m:val="p"/>
                                </m:rPr>
                                <a:rPr lang="en-US" b="0" i="0" smtClean="0">
                                  <a:latin typeface="Cambria Math" panose="02040503050406030204" pitchFamily="18" charset="0"/>
                                </a:rPr>
                                <m:t>n</m:t>
                              </m:r>
                            </m:e>
                          </m:sPre>
                        </m:e>
                      </m:sPre>
                      <m:r>
                        <a:rPr lang="en-US" i="0" smtClean="0">
                          <a:latin typeface="Cambria Math" panose="02040503050406030204" pitchFamily="18" charset="0"/>
                          <a:ea typeface="Cambria Math" panose="02040503050406030204" pitchFamily="18" charset="0"/>
                        </a:rPr>
                        <m:t>→</m:t>
                      </m:r>
                      <m:sPre>
                        <m:sPrePr>
                          <m:ctrlPr>
                            <a:rPr lang="en-US" i="1" smtClean="0">
                              <a:latin typeface="Cambria Math" panose="02040503050406030204" pitchFamily="18" charset="0"/>
                              <a:ea typeface="Cambria Math" panose="02040503050406030204" pitchFamily="18" charset="0"/>
                            </a:rPr>
                          </m:ctrlPr>
                        </m:sPrePr>
                        <m:sub>
                          <m:r>
                            <a:rPr lang="en-US" b="0" i="0" smtClean="0">
                              <a:latin typeface="Cambria Math" panose="02040503050406030204" pitchFamily="18" charset="0"/>
                              <a:ea typeface="Cambria Math" panose="02040503050406030204" pitchFamily="18" charset="0"/>
                            </a:rPr>
                            <m:t>42</m:t>
                          </m:r>
                        </m:sub>
                        <m:sup>
                          <m:r>
                            <a:rPr lang="en-US" b="0" i="0" smtClean="0">
                              <a:latin typeface="Cambria Math" panose="02040503050406030204" pitchFamily="18" charset="0"/>
                            </a:rPr>
                            <m:t>99</m:t>
                          </m:r>
                        </m:sup>
                        <m:e>
                          <m:r>
                            <m:rPr>
                              <m:sty m:val="p"/>
                            </m:rPr>
                            <a:rPr lang="en-US" b="0" i="0" smtClean="0">
                              <a:latin typeface="Cambria Math" panose="02040503050406030204" pitchFamily="18" charset="0"/>
                            </a:rPr>
                            <m:t>Mo</m:t>
                          </m:r>
                        </m:e>
                      </m:sPre>
                    </m:oMath>
                  </m:oMathPara>
                </a14:m>
                <a:endParaRPr lang="en-US" dirty="0"/>
              </a:p>
              <a:p>
                <a:pPr/>
                <a14:m>
                  <m:oMathPara xmlns:m="http://schemas.openxmlformats.org/officeDocument/2006/math">
                    <m:oMathParaPr>
                      <m:jc m:val="centerGroup"/>
                    </m:oMathParaPr>
                    <m:oMath xmlns:m="http://schemas.openxmlformats.org/officeDocument/2006/math">
                      <m:sPre>
                        <m:sPrePr>
                          <m:ctrlPr>
                            <a:rPr lang="en-US" i="1" smtClean="0">
                              <a:latin typeface="Cambria Math" panose="02040503050406030204" pitchFamily="18" charset="0"/>
                            </a:rPr>
                          </m:ctrlPr>
                        </m:sPrePr>
                        <m:sub>
                          <m:r>
                            <a:rPr lang="en-US" b="0" i="0" smtClean="0">
                              <a:latin typeface="Cambria Math" panose="02040503050406030204" pitchFamily="18" charset="0"/>
                            </a:rPr>
                            <m:t>42</m:t>
                          </m:r>
                        </m:sub>
                        <m:sup>
                          <m:r>
                            <a:rPr lang="en-US" b="0" i="0" smtClean="0">
                              <a:latin typeface="Cambria Math" panose="02040503050406030204" pitchFamily="18" charset="0"/>
                            </a:rPr>
                            <m:t>99</m:t>
                          </m:r>
                        </m:sup>
                        <m:e>
                          <m:r>
                            <m:rPr>
                              <m:sty m:val="p"/>
                            </m:rPr>
                            <a:rPr lang="en-US" b="0" i="0" smtClean="0">
                              <a:latin typeface="Cambria Math" panose="02040503050406030204" pitchFamily="18" charset="0"/>
                            </a:rPr>
                            <m:t>Mo</m:t>
                          </m:r>
                          <m:r>
                            <a:rPr lang="en-US" b="0" i="0" smtClean="0">
                              <a:latin typeface="Cambria Math" panose="02040503050406030204" pitchFamily="18" charset="0"/>
                              <a:ea typeface="Cambria Math" panose="02040503050406030204" pitchFamily="18" charset="0"/>
                            </a:rPr>
                            <m:t>→</m:t>
                          </m:r>
                          <m:sPre>
                            <m:sPrePr>
                              <m:ctrlPr>
                                <a:rPr lang="en-US" b="0" i="1" smtClean="0">
                                  <a:latin typeface="Cambria Math" panose="02040503050406030204" pitchFamily="18" charset="0"/>
                                  <a:ea typeface="Cambria Math" panose="02040503050406030204" pitchFamily="18" charset="0"/>
                                </a:rPr>
                              </m:ctrlPr>
                            </m:sPrePr>
                            <m:sub>
                              <m:r>
                                <a:rPr lang="en-US" b="0" i="0" smtClean="0">
                                  <a:latin typeface="Cambria Math" panose="02040503050406030204" pitchFamily="18" charset="0"/>
                                  <a:ea typeface="Cambria Math" panose="02040503050406030204" pitchFamily="18" charset="0"/>
                                </a:rPr>
                                <m:t>43</m:t>
                              </m:r>
                            </m:sub>
                            <m:sup>
                              <m:r>
                                <a:rPr lang="en-US" b="0" i="0" smtClean="0">
                                  <a:latin typeface="Cambria Math" panose="02040503050406030204" pitchFamily="18" charset="0"/>
                                </a:rPr>
                                <m:t>99</m:t>
                              </m:r>
                              <m:r>
                                <m:rPr>
                                  <m:sty m:val="p"/>
                                </m:rPr>
                                <a:rPr lang="en-US" b="0" i="0" smtClean="0">
                                  <a:latin typeface="Cambria Math" panose="02040503050406030204" pitchFamily="18" charset="0"/>
                                </a:rPr>
                                <m:t>m</m:t>
                              </m:r>
                            </m:sup>
                            <m:e>
                              <m:r>
                                <m:rPr>
                                  <m:sty m:val="p"/>
                                </m:rPr>
                                <a:rPr lang="en-US" b="0" i="0" smtClean="0">
                                  <a:latin typeface="Cambria Math" panose="02040503050406030204" pitchFamily="18" charset="0"/>
                                </a:rPr>
                                <m:t>Tc</m:t>
                              </m:r>
                              <m:r>
                                <a:rPr lang="en-US" b="0" i="0" smtClean="0">
                                  <a:latin typeface="Cambria Math" panose="02040503050406030204" pitchFamily="18" charset="0"/>
                                </a:rPr>
                                <m:t>+</m:t>
                              </m:r>
                              <m:sPre>
                                <m:sPrePr>
                                  <m:ctrlPr>
                                    <a:rPr lang="en-US" b="0" i="1" smtClean="0">
                                      <a:latin typeface="Cambria Math" panose="02040503050406030204" pitchFamily="18" charset="0"/>
                                    </a:rPr>
                                  </m:ctrlPr>
                                </m:sPrePr>
                                <m:sub>
                                  <m:r>
                                    <a:rPr lang="en-US" b="0" i="0" smtClean="0">
                                      <a:latin typeface="Cambria Math" panose="02040503050406030204" pitchFamily="18" charset="0"/>
                                    </a:rPr>
                                    <m:t>−1</m:t>
                                  </m:r>
                                </m:sub>
                                <m:sup>
                                  <m:r>
                                    <a:rPr lang="en-US" b="0" i="0" smtClean="0">
                                      <a:latin typeface="Cambria Math" panose="02040503050406030204" pitchFamily="18" charset="0"/>
                                    </a:rPr>
                                    <m:t>0</m:t>
                                  </m:r>
                                </m:sup>
                                <m:e>
                                  <m:r>
                                    <a:rPr lang="en-US" b="0" i="1" smtClean="0">
                                      <a:latin typeface="Cambria Math" panose="02040503050406030204" pitchFamily="18" charset="0"/>
                                      <a:ea typeface="Cambria Math" panose="02040503050406030204" pitchFamily="18" charset="0"/>
                                    </a:rPr>
                                    <m:t>𝛽</m:t>
                                  </m:r>
                                </m:e>
                              </m:sPre>
                            </m:e>
                          </m:sPre>
                        </m:e>
                      </m:sPre>
                    </m:oMath>
                  </m:oMathPara>
                </a14:m>
                <a:endParaRPr lang="en-US" dirty="0"/>
              </a:p>
            </p:txBody>
          </p:sp>
        </mc:Choice>
        <mc:Fallback xmlns="">
          <p:sp>
            <p:nvSpPr>
              <p:cNvPr id="23" name="Text Placeholder 22"/>
              <p:cNvSpPr>
                <a:spLocks noGrp="1" noRot="1" noChangeAspect="1" noMove="1" noResize="1" noEditPoints="1" noAdjustHandles="1" noChangeArrowheads="1" noChangeShapeType="1" noTextEdit="1"/>
              </p:cNvSpPr>
              <p:nvPr>
                <p:ph type="body" sz="quarter" idx="25"/>
              </p:nvPr>
            </p:nvSpPr>
            <p:spPr>
              <a:xfrm>
                <a:off x="1828800" y="4419600"/>
                <a:ext cx="4191000" cy="1152525"/>
              </a:xfrm>
              <a:blipFill>
                <a:blip r:embed="rId2"/>
                <a:stretch>
                  <a:fillRect/>
                </a:stretch>
              </a:blipFill>
            </p:spPr>
            <p:txBody>
              <a:bodyPr/>
              <a:lstStyle/>
              <a:p>
                <a:r>
                  <a:rPr lang="en-US">
                    <a:noFill/>
                  </a:rPr>
                  <a:t> </a:t>
                </a:r>
              </a:p>
            </p:txBody>
          </p:sp>
        </mc:Fallback>
      </mc:AlternateContent>
      <p:sp>
        <p:nvSpPr>
          <p:cNvPr id="22" name="Text Placeholder 21"/>
          <p:cNvSpPr>
            <a:spLocks noGrp="1"/>
          </p:cNvSpPr>
          <p:nvPr>
            <p:ph type="body" sz="quarter" idx="24"/>
          </p:nvPr>
        </p:nvSpPr>
        <p:spPr>
          <a:xfrm>
            <a:off x="6471557" y="4343400"/>
            <a:ext cx="2667000" cy="2063533"/>
          </a:xfrm>
        </p:spPr>
        <p:txBody>
          <a:bodyPr/>
          <a:lstStyle/>
          <a:p>
            <a:pPr>
              <a:spcBef>
                <a:spcPts val="0"/>
              </a:spcBef>
            </a:pPr>
            <a:r>
              <a:rPr lang="en-US" dirty="0"/>
              <a:t>“m” denotes that Tc is in its </a:t>
            </a:r>
            <a:r>
              <a:rPr lang="en-US" i="1" dirty="0"/>
              <a:t>excited </a:t>
            </a:r>
            <a:r>
              <a:rPr lang="en-US" dirty="0"/>
              <a:t>nuclear state</a:t>
            </a:r>
          </a:p>
        </p:txBody>
      </p:sp>
    </p:spTree>
    <p:extLst>
      <p:ext uri="{BB962C8B-B14F-4D97-AF65-F5344CB8AC3E}">
        <p14:creationId xmlns:p14="http://schemas.microsoft.com/office/powerpoint/2010/main" val="1900846493"/>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28600" y="0"/>
            <a:ext cx="6438900" cy="495300"/>
          </a:xfrm>
        </p:spPr>
        <p:txBody>
          <a:bodyPr/>
          <a:lstStyle/>
          <a:p>
            <a:r>
              <a:rPr lang="en-US" dirty="0">
                <a:solidFill>
                  <a:schemeClr val="bg1">
                    <a:lumMod val="95000"/>
                  </a:schemeClr>
                </a:solidFill>
              </a:rPr>
              <a:t>20.7</a:t>
            </a:r>
            <a:r>
              <a:rPr lang="en-US" dirty="0"/>
              <a:t>	</a:t>
            </a:r>
            <a:r>
              <a:rPr lang="en-US" dirty="0">
                <a:solidFill>
                  <a:srgbClr val="CE171F"/>
                </a:solidFill>
                <a:latin typeface="Calibri"/>
              </a:rPr>
              <a:t>Uses of Isotopes (6)</a:t>
            </a:r>
            <a:endParaRPr lang="en-US" dirty="0">
              <a:solidFill>
                <a:srgbClr val="CE171F"/>
              </a:solidFill>
            </a:endParaRPr>
          </a:p>
        </p:txBody>
      </p:sp>
      <p:sp>
        <p:nvSpPr>
          <p:cNvPr id="20" name="Text Placeholder 19"/>
          <p:cNvSpPr>
            <a:spLocks noGrp="1"/>
          </p:cNvSpPr>
          <p:nvPr>
            <p:ph type="body" sz="quarter" idx="22"/>
          </p:nvPr>
        </p:nvSpPr>
        <p:spPr>
          <a:xfrm>
            <a:off x="19052" y="1066800"/>
            <a:ext cx="6553200" cy="457200"/>
          </a:xfrm>
        </p:spPr>
        <p:txBody>
          <a:bodyPr/>
          <a:lstStyle/>
          <a:p>
            <a:r>
              <a:rPr lang="en-US" dirty="0">
                <a:latin typeface="Calibri"/>
              </a:rPr>
              <a:t>Isotopes in Medicine </a:t>
            </a:r>
          </a:p>
        </p:txBody>
      </p:sp>
      <mc:AlternateContent xmlns:mc="http://schemas.openxmlformats.org/markup-compatibility/2006" xmlns:a14="http://schemas.microsoft.com/office/drawing/2010/main">
        <mc:Choice Requires="a14">
          <p:sp>
            <p:nvSpPr>
              <p:cNvPr id="21" name="Text Placeholder 20"/>
              <p:cNvSpPr>
                <a:spLocks noGrp="1"/>
              </p:cNvSpPr>
              <p:nvPr>
                <p:ph type="body" sz="quarter" idx="23"/>
              </p:nvPr>
            </p:nvSpPr>
            <p:spPr>
              <a:xfrm>
                <a:off x="0" y="1730989"/>
                <a:ext cx="9171214" cy="2226469"/>
              </a:xfrm>
            </p:spPr>
            <p:txBody>
              <a:bodyPr/>
              <a:lstStyle/>
              <a:p>
                <a:pPr>
                  <a:spcBef>
                    <a:spcPts val="0"/>
                  </a:spcBef>
                  <a:spcAft>
                    <a:spcPts val="3300"/>
                  </a:spcAft>
                </a:pPr>
                <a:r>
                  <a:rPr lang="en-US" dirty="0"/>
                  <a:t>By detecting the </a:t>
                </a:r>
                <a14:m>
                  <m:oMath xmlns:m="http://schemas.openxmlformats.org/officeDocument/2006/math">
                    <m:r>
                      <a:rPr lang="el-GR" i="1" dirty="0" smtClean="0">
                        <a:latin typeface="Cambria Math" panose="02040503050406030204" pitchFamily="18" charset="0"/>
                      </a:rPr>
                      <m:t>𝛾</m:t>
                    </m:r>
                  </m:oMath>
                </a14:m>
                <a:r>
                  <a:rPr lang="en-US" i="1" dirty="0"/>
                  <a:t> </a:t>
                </a:r>
                <a:r>
                  <a:rPr lang="en-US" dirty="0"/>
                  <a:t>rays emitted by </a:t>
                </a:r>
                <a14:m>
                  <m:oMath xmlns:m="http://schemas.openxmlformats.org/officeDocument/2006/math">
                    <m:r>
                      <a:rPr lang="en-US" i="0" baseline="30000" dirty="0" smtClean="0">
                        <a:latin typeface="Cambria Math" panose="02040503050406030204" pitchFamily="18" charset="0"/>
                      </a:rPr>
                      <m:t>99</m:t>
                    </m:r>
                    <m:r>
                      <m:rPr>
                        <m:sty m:val="p"/>
                      </m:rPr>
                      <a:rPr lang="en-US" i="0" baseline="30000" dirty="0" smtClean="0">
                        <a:latin typeface="Cambria Math" panose="02040503050406030204" pitchFamily="18" charset="0"/>
                      </a:rPr>
                      <m:t>mTc</m:t>
                    </m:r>
                  </m:oMath>
                </a14:m>
                <a:r>
                  <a:rPr lang="en-US" dirty="0"/>
                  <a:t>, doctors can obtain images of organs such as the heart, liver, and lungs.</a:t>
                </a:r>
              </a:p>
              <a:p>
                <a:pPr>
                  <a:spcBef>
                    <a:spcPts val="0"/>
                  </a:spcBef>
                  <a:spcAft>
                    <a:spcPts val="2800"/>
                  </a:spcAft>
                </a:pPr>
                <a:r>
                  <a:rPr lang="en-US" dirty="0"/>
                  <a:t>A major advantage of using radioactive isotopes as tracers is that they are easy to detect using a Geiger counter.</a:t>
                </a:r>
              </a:p>
            </p:txBody>
          </p:sp>
        </mc:Choice>
        <mc:Fallback xmlns="">
          <p:sp>
            <p:nvSpPr>
              <p:cNvPr id="21" name="Text Placeholder 20"/>
              <p:cNvSpPr>
                <a:spLocks noGrp="1" noRot="1" noChangeAspect="1" noMove="1" noResize="1" noEditPoints="1" noAdjustHandles="1" noChangeArrowheads="1" noChangeShapeType="1" noTextEdit="1"/>
              </p:cNvSpPr>
              <p:nvPr>
                <p:ph type="body" sz="quarter" idx="23"/>
              </p:nvPr>
            </p:nvSpPr>
            <p:spPr>
              <a:xfrm>
                <a:off x="0" y="1730989"/>
                <a:ext cx="9171214" cy="2226469"/>
              </a:xfrm>
              <a:blipFill>
                <a:blip r:embed="rId2"/>
                <a:stretch>
                  <a:fillRect l="-1330" t="-2740" b="-7397"/>
                </a:stretch>
              </a:blipFill>
            </p:spPr>
            <p:txBody>
              <a:bodyPr/>
              <a:lstStyle/>
              <a:p>
                <a:r>
                  <a:rPr lang="en-US">
                    <a:noFill/>
                  </a:rPr>
                  <a:t> </a:t>
                </a:r>
              </a:p>
            </p:txBody>
          </p:sp>
        </mc:Fallback>
      </mc:AlternateContent>
      <p:pic>
        <p:nvPicPr>
          <p:cNvPr id="15" name="Picture 3" descr="A Geiger counter is shown."/>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2546736" y="3967609"/>
            <a:ext cx="3745727" cy="2465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28066206"/>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pPr>
              <a:tabLst>
                <a:tab pos="1322388" algn="l"/>
              </a:tabLst>
            </a:pPr>
            <a:r>
              <a:rPr lang="en-US" dirty="0">
                <a:solidFill>
                  <a:schemeClr val="bg1">
                    <a:lumMod val="95000"/>
                  </a:schemeClr>
                </a:solidFill>
              </a:rPr>
              <a:t>20.8</a:t>
            </a:r>
            <a:r>
              <a:rPr lang="en-US" dirty="0"/>
              <a:t>	</a:t>
            </a:r>
            <a:r>
              <a:rPr lang="en-US" dirty="0">
                <a:solidFill>
                  <a:srgbClr val="CE171F"/>
                </a:solidFill>
                <a:latin typeface="Calibri"/>
              </a:rPr>
              <a:t>Biological Effects of Radiation </a:t>
            </a:r>
            <a:endParaRPr lang="en-US" dirty="0">
              <a:solidFill>
                <a:srgbClr val="CE171F"/>
              </a:solidFill>
            </a:endParaRPr>
          </a:p>
        </p:txBody>
      </p:sp>
      <p:sp>
        <p:nvSpPr>
          <p:cNvPr id="10" name="Content Placeholder 9"/>
          <p:cNvSpPr>
            <a:spLocks noGrp="1"/>
          </p:cNvSpPr>
          <p:nvPr>
            <p:ph sz="quarter" idx="22"/>
          </p:nvPr>
        </p:nvSpPr>
        <p:spPr>
          <a:xfrm>
            <a:off x="0" y="1295400"/>
            <a:ext cx="9144000" cy="533400"/>
          </a:xfrm>
        </p:spPr>
        <p:txBody>
          <a:bodyPr/>
          <a:lstStyle/>
          <a:p>
            <a:r>
              <a:rPr lang="en-US" dirty="0"/>
              <a:t>Topics</a:t>
            </a:r>
          </a:p>
        </p:txBody>
      </p:sp>
      <p:sp>
        <p:nvSpPr>
          <p:cNvPr id="11" name="Content Placeholder 10"/>
          <p:cNvSpPr>
            <a:spLocks noGrp="1"/>
          </p:cNvSpPr>
          <p:nvPr>
            <p:ph sz="quarter" idx="23"/>
          </p:nvPr>
        </p:nvSpPr>
        <p:spPr>
          <a:xfrm>
            <a:off x="123092" y="1851661"/>
            <a:ext cx="8897816" cy="533400"/>
          </a:xfrm>
        </p:spPr>
        <p:txBody>
          <a:bodyPr/>
          <a:lstStyle/>
          <a:p>
            <a:pPr>
              <a:spcBef>
                <a:spcPts val="0"/>
              </a:spcBef>
            </a:pPr>
            <a:r>
              <a:rPr lang="en-US" dirty="0"/>
              <a:t>Biological Effects of Radiation</a:t>
            </a:r>
          </a:p>
        </p:txBody>
      </p:sp>
    </p:spTree>
    <p:extLst>
      <p:ext uri="{BB962C8B-B14F-4D97-AF65-F5344CB8AC3E}">
        <p14:creationId xmlns:p14="http://schemas.microsoft.com/office/powerpoint/2010/main" val="673474334"/>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0"/>
            <a:ext cx="7277100" cy="495300"/>
          </a:xfrm>
        </p:spPr>
        <p:txBody>
          <a:bodyPr/>
          <a:lstStyle/>
          <a:p>
            <a:pPr>
              <a:tabLst>
                <a:tab pos="1312863" algn="l"/>
              </a:tabLst>
            </a:pPr>
            <a:r>
              <a:rPr lang="en-US" dirty="0">
                <a:solidFill>
                  <a:schemeClr val="bg1">
                    <a:lumMod val="95000"/>
                  </a:schemeClr>
                </a:solidFill>
              </a:rPr>
              <a:t>20.8</a:t>
            </a:r>
            <a:r>
              <a:rPr lang="en-US" dirty="0"/>
              <a:t>	</a:t>
            </a:r>
            <a:r>
              <a:rPr lang="en-US" dirty="0">
                <a:solidFill>
                  <a:srgbClr val="CE171F"/>
                </a:solidFill>
                <a:latin typeface="Calibri"/>
              </a:rPr>
              <a:t>Biological Effects of Radiation (1) </a:t>
            </a:r>
            <a:endParaRPr lang="en-US" dirty="0">
              <a:solidFill>
                <a:srgbClr val="CE171F"/>
              </a:solidFill>
            </a:endParaRPr>
          </a:p>
        </p:txBody>
      </p:sp>
      <p:sp>
        <p:nvSpPr>
          <p:cNvPr id="19" name="Text Placeholder 18"/>
          <p:cNvSpPr>
            <a:spLocks noGrp="1"/>
          </p:cNvSpPr>
          <p:nvPr>
            <p:ph type="body" sz="quarter" idx="22"/>
          </p:nvPr>
        </p:nvSpPr>
        <p:spPr/>
        <p:txBody>
          <a:bodyPr/>
          <a:lstStyle/>
          <a:p>
            <a:r>
              <a:rPr lang="en-US" dirty="0">
                <a:latin typeface="Calibri"/>
              </a:rPr>
              <a:t>Biological Effects of Radiation </a:t>
            </a:r>
          </a:p>
        </p:txBody>
      </p:sp>
      <mc:AlternateContent xmlns:mc="http://schemas.openxmlformats.org/markup-compatibility/2006" xmlns:a14="http://schemas.microsoft.com/office/drawing/2010/main">
        <mc:Choice Requires="a14">
          <p:sp>
            <p:nvSpPr>
              <p:cNvPr id="20" name="Text Placeholder 19"/>
              <p:cNvSpPr>
                <a:spLocks noGrp="1"/>
              </p:cNvSpPr>
              <p:nvPr>
                <p:ph type="body" sz="quarter" idx="23"/>
              </p:nvPr>
            </p:nvSpPr>
            <p:spPr>
              <a:xfrm>
                <a:off x="0" y="1720840"/>
                <a:ext cx="9144000" cy="4350431"/>
              </a:xfrm>
            </p:spPr>
            <p:txBody>
              <a:bodyPr/>
              <a:lstStyle/>
              <a:p>
                <a:pPr>
                  <a:spcBef>
                    <a:spcPts val="0"/>
                  </a:spcBef>
                  <a:spcAft>
                    <a:spcPts val="3300"/>
                  </a:spcAft>
                </a:pPr>
                <a:r>
                  <a:rPr lang="en-US" dirty="0"/>
                  <a:t>The fundamental unit of radioactivity is the </a:t>
                </a:r>
                <a:r>
                  <a:rPr lang="en-US" i="1" dirty="0"/>
                  <a:t>curie </a:t>
                </a:r>
                <a:r>
                  <a:rPr lang="en-US" dirty="0"/>
                  <a:t>(Ci).</a:t>
                </a:r>
              </a:p>
              <a:p>
                <a:pPr>
                  <a:spcBef>
                    <a:spcPts val="0"/>
                  </a:spcBef>
                  <a:spcAft>
                    <a:spcPts val="3300"/>
                  </a:spcAft>
                </a:pPr>
                <a:r>
                  <a:rPr lang="en-US" dirty="0"/>
                  <a:t>1 Ci corresponds to exactly </a:t>
                </a:r>
                <a14:m>
                  <m:oMath xmlns:m="http://schemas.openxmlformats.org/officeDocument/2006/math">
                    <m:r>
                      <a:rPr lang="en-US" sz="2750" b="0" i="0" smtClean="0">
                        <a:latin typeface="Cambria Math" panose="02040503050406030204" pitchFamily="18" charset="0"/>
                      </a:rPr>
                      <m:t>3.70</m:t>
                    </m:r>
                    <m:r>
                      <a:rPr lang="en-US" sz="2750" b="0" i="1" smtClean="0">
                        <a:latin typeface="Cambria Math" panose="02040503050406030204" pitchFamily="18" charset="0"/>
                        <a:ea typeface="Cambria Math" panose="02040503050406030204" pitchFamily="18" charset="0"/>
                      </a:rPr>
                      <m:t>×</m:t>
                    </m:r>
                    <m:sSup>
                      <m:sSupPr>
                        <m:ctrlPr>
                          <a:rPr lang="en-US" sz="2750" i="1" smtClean="0">
                            <a:latin typeface="Cambria Math" panose="02040503050406030204" pitchFamily="18" charset="0"/>
                          </a:rPr>
                        </m:ctrlPr>
                      </m:sSupPr>
                      <m:e>
                        <m:r>
                          <a:rPr lang="en-US" sz="2750" b="0" i="1" smtClean="0">
                            <a:latin typeface="Cambria Math" panose="02040503050406030204" pitchFamily="18" charset="0"/>
                          </a:rPr>
                          <m:t>10</m:t>
                        </m:r>
                      </m:e>
                      <m:sup>
                        <m:r>
                          <a:rPr lang="en-US" sz="2750" b="0" i="1" smtClean="0">
                            <a:latin typeface="Cambria Math" panose="02040503050406030204" pitchFamily="18" charset="0"/>
                          </a:rPr>
                          <m:t>10</m:t>
                        </m:r>
                      </m:sup>
                    </m:sSup>
                  </m:oMath>
                </a14:m>
                <a:r>
                  <a:rPr lang="en-US" dirty="0"/>
                  <a:t>nuclear disintegrations per second. </a:t>
                </a:r>
              </a:p>
              <a:p>
                <a:pPr>
                  <a:spcBef>
                    <a:spcPts val="0"/>
                  </a:spcBef>
                  <a:spcAft>
                    <a:spcPts val="3400"/>
                  </a:spcAft>
                </a:pPr>
                <a:r>
                  <a:rPr lang="en-US" dirty="0"/>
                  <a:t>A </a:t>
                </a:r>
                <a:r>
                  <a:rPr lang="en-US" i="1" dirty="0"/>
                  <a:t>millicurie </a:t>
                </a:r>
                <a:r>
                  <a:rPr lang="en-US" dirty="0"/>
                  <a:t>(mCi) is one-thousandth of a curie. </a:t>
                </a:r>
              </a:p>
              <a:p>
                <a:pPr>
                  <a:spcBef>
                    <a:spcPts val="0"/>
                  </a:spcBef>
                </a:pPr>
                <a:r>
                  <a:rPr lang="en-US" dirty="0"/>
                  <a:t>10 mCi of a carbon-14 sample is the quantity that undergoes </a:t>
                </a:r>
                <a14:m>
                  <m:oMath xmlns:m="http://schemas.openxmlformats.org/officeDocument/2006/math">
                    <m:r>
                      <a:rPr lang="en-US" i="1" dirty="0" smtClean="0">
                        <a:latin typeface="Cambria Math" panose="02040503050406030204" pitchFamily="18" charset="0"/>
                      </a:rPr>
                      <m:t>(</m:t>
                    </m:r>
                    <m:r>
                      <a:rPr lang="en-US" b="0" i="0" smtClean="0">
                        <a:latin typeface="Cambria Math" panose="02040503050406030204" pitchFamily="18" charset="0"/>
                      </a:rPr>
                      <m:t>10</m:t>
                    </m:r>
                    <m:r>
                      <a:rPr lang="en-US" i="1">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10</m:t>
                        </m:r>
                      </m:e>
                      <m:sup>
                        <m:r>
                          <a:rPr lang="en-US" b="0" i="1" smtClean="0">
                            <a:latin typeface="Cambria Math" panose="02040503050406030204" pitchFamily="18" charset="0"/>
                          </a:rPr>
                          <m:t>23</m:t>
                        </m:r>
                      </m:sup>
                    </m:sSup>
                    <m:r>
                      <a:rPr lang="en-US" i="1" dirty="0">
                        <a:latin typeface="Cambria Math" panose="02040503050406030204" pitchFamily="18" charset="0"/>
                      </a:rPr>
                      <m:t>)(</m:t>
                    </m:r>
                    <m:r>
                      <a:rPr lang="en-US">
                        <a:latin typeface="Cambria Math" panose="02040503050406030204" pitchFamily="18" charset="0"/>
                      </a:rPr>
                      <m:t>3.70</m:t>
                    </m:r>
                    <m:r>
                      <a:rPr lang="en-US" i="1">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10</m:t>
                        </m:r>
                      </m:e>
                      <m:sup>
                        <m:r>
                          <a:rPr lang="en-US" i="1">
                            <a:latin typeface="Cambria Math" panose="02040503050406030204" pitchFamily="18" charset="0"/>
                          </a:rPr>
                          <m:t>10</m:t>
                        </m:r>
                      </m:sup>
                    </m:sSup>
                    <m:r>
                      <a:rPr lang="en-US" i="1" dirty="0">
                        <a:latin typeface="Cambria Math" panose="02040503050406030204" pitchFamily="18" charset="0"/>
                      </a:rPr>
                      <m:t>)=</m:t>
                    </m:r>
                    <m:r>
                      <a:rPr lang="en-US">
                        <a:latin typeface="Cambria Math" panose="02040503050406030204" pitchFamily="18" charset="0"/>
                      </a:rPr>
                      <m:t>3.70</m:t>
                    </m:r>
                    <m:r>
                      <a:rPr lang="en-US" i="1">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10</m:t>
                        </m:r>
                      </m:e>
                      <m:sup>
                        <m:r>
                          <a:rPr lang="en-US" b="0" i="1" smtClean="0">
                            <a:latin typeface="Cambria Math" panose="02040503050406030204" pitchFamily="18" charset="0"/>
                          </a:rPr>
                          <m:t>8</m:t>
                        </m:r>
                      </m:sup>
                    </m:sSup>
                  </m:oMath>
                </a14:m>
                <a:r>
                  <a:rPr lang="en-US" dirty="0"/>
                  <a:t> disintegrations per second. </a:t>
                </a:r>
              </a:p>
            </p:txBody>
          </p:sp>
        </mc:Choice>
        <mc:Fallback xmlns="">
          <p:sp>
            <p:nvSpPr>
              <p:cNvPr id="20" name="Text Placeholder 19"/>
              <p:cNvSpPr>
                <a:spLocks noGrp="1" noRot="1" noChangeAspect="1" noMove="1" noResize="1" noEditPoints="1" noAdjustHandles="1" noChangeArrowheads="1" noChangeShapeType="1" noTextEdit="1"/>
              </p:cNvSpPr>
              <p:nvPr>
                <p:ph type="body" sz="quarter" idx="23"/>
              </p:nvPr>
            </p:nvSpPr>
            <p:spPr>
              <a:xfrm>
                <a:off x="0" y="1720840"/>
                <a:ext cx="9144000" cy="4350431"/>
              </a:xfrm>
              <a:blipFill>
                <a:blip r:embed="rId2"/>
                <a:stretch>
                  <a:fillRect l="-1333" t="-1261" b="-3922"/>
                </a:stretch>
              </a:blipFill>
            </p:spPr>
            <p:txBody>
              <a:bodyPr/>
              <a:lstStyle/>
              <a:p>
                <a:r>
                  <a:rPr lang="en-US">
                    <a:noFill/>
                  </a:rPr>
                  <a:t> </a:t>
                </a:r>
              </a:p>
            </p:txBody>
          </p:sp>
        </mc:Fallback>
      </mc:AlternateContent>
    </p:spTree>
    <p:extLst>
      <p:ext uri="{BB962C8B-B14F-4D97-AF65-F5344CB8AC3E}">
        <p14:creationId xmlns:p14="http://schemas.microsoft.com/office/powerpoint/2010/main" val="2732034474"/>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0"/>
            <a:ext cx="7429500" cy="495300"/>
          </a:xfrm>
        </p:spPr>
        <p:txBody>
          <a:bodyPr/>
          <a:lstStyle/>
          <a:p>
            <a:pPr>
              <a:tabLst>
                <a:tab pos="1312863" algn="l"/>
              </a:tabLst>
            </a:pPr>
            <a:r>
              <a:rPr lang="en-US" dirty="0">
                <a:solidFill>
                  <a:schemeClr val="bg1">
                    <a:lumMod val="95000"/>
                  </a:schemeClr>
                </a:solidFill>
              </a:rPr>
              <a:t>20.8</a:t>
            </a:r>
            <a:r>
              <a:rPr lang="en-US" dirty="0"/>
              <a:t>	</a:t>
            </a:r>
            <a:r>
              <a:rPr lang="en-US" dirty="0">
                <a:solidFill>
                  <a:srgbClr val="CE171F"/>
                </a:solidFill>
                <a:latin typeface="Calibri"/>
              </a:rPr>
              <a:t>Biological Effects of Radiation (2) </a:t>
            </a:r>
            <a:endParaRPr lang="en-US" dirty="0">
              <a:solidFill>
                <a:srgbClr val="CE171F"/>
              </a:solidFill>
            </a:endParaRPr>
          </a:p>
        </p:txBody>
      </p:sp>
      <p:sp>
        <p:nvSpPr>
          <p:cNvPr id="19" name="Text Placeholder 18"/>
          <p:cNvSpPr>
            <a:spLocks noGrp="1"/>
          </p:cNvSpPr>
          <p:nvPr>
            <p:ph type="body" sz="quarter" idx="22"/>
          </p:nvPr>
        </p:nvSpPr>
        <p:spPr/>
        <p:txBody>
          <a:bodyPr/>
          <a:lstStyle/>
          <a:p>
            <a:r>
              <a:rPr lang="en-US" dirty="0">
                <a:latin typeface="Calibri"/>
              </a:rPr>
              <a:t>Biological Effects of Radiation</a:t>
            </a:r>
          </a:p>
        </p:txBody>
      </p:sp>
      <mc:AlternateContent xmlns:mc="http://schemas.openxmlformats.org/markup-compatibility/2006" xmlns:a14="http://schemas.microsoft.com/office/drawing/2010/main">
        <mc:Choice Requires="a14">
          <p:sp>
            <p:nvSpPr>
              <p:cNvPr id="20" name="Text Placeholder 19"/>
              <p:cNvSpPr>
                <a:spLocks noGrp="1"/>
              </p:cNvSpPr>
              <p:nvPr>
                <p:ph type="body" sz="quarter" idx="23"/>
              </p:nvPr>
            </p:nvSpPr>
            <p:spPr>
              <a:xfrm>
                <a:off x="0" y="1669369"/>
                <a:ext cx="9144000" cy="4350431"/>
              </a:xfrm>
            </p:spPr>
            <p:txBody>
              <a:bodyPr/>
              <a:lstStyle/>
              <a:p>
                <a:pPr>
                  <a:spcBef>
                    <a:spcPts val="0"/>
                  </a:spcBef>
                  <a:spcAft>
                    <a:spcPts val="3300"/>
                  </a:spcAft>
                </a:pPr>
                <a:r>
                  <a:rPr lang="en-US" dirty="0"/>
                  <a:t>The intensity of radiation depends on: </a:t>
                </a:r>
              </a:p>
              <a:p>
                <a:pPr marL="457200" indent="-457200">
                  <a:spcBef>
                    <a:spcPts val="0"/>
                  </a:spcBef>
                  <a:spcAft>
                    <a:spcPts val="3300"/>
                  </a:spcAft>
                  <a:buFont typeface="Arial" pitchFamily="34" charset="0"/>
                  <a:buChar char="•"/>
                </a:pPr>
                <a:r>
                  <a:rPr lang="en-US" dirty="0"/>
                  <a:t>the number of disintegrations </a:t>
                </a:r>
              </a:p>
              <a:p>
                <a:pPr marL="457200" indent="-457200">
                  <a:spcBef>
                    <a:spcPts val="0"/>
                  </a:spcBef>
                  <a:spcAft>
                    <a:spcPts val="3300"/>
                  </a:spcAft>
                  <a:buFont typeface="Arial" pitchFamily="34" charset="0"/>
                  <a:buChar char="•"/>
                </a:pPr>
                <a:r>
                  <a:rPr lang="en-US" dirty="0"/>
                  <a:t>the energy and type of radiation emitted</a:t>
                </a:r>
              </a:p>
              <a:p>
                <a:pPr>
                  <a:spcBef>
                    <a:spcPts val="0"/>
                  </a:spcBef>
                  <a:spcAft>
                    <a:spcPts val="2800"/>
                  </a:spcAft>
                </a:pPr>
                <a:r>
                  <a:rPr lang="en-US" dirty="0"/>
                  <a:t>The </a:t>
                </a:r>
                <a:r>
                  <a:rPr lang="en-US" i="1" dirty="0"/>
                  <a:t>rad </a:t>
                </a:r>
                <a:r>
                  <a:rPr lang="en-US" dirty="0"/>
                  <a:t>(</a:t>
                </a:r>
                <a:r>
                  <a:rPr lang="en-US" i="1" dirty="0"/>
                  <a:t>r</a:t>
                </a:r>
                <a:r>
                  <a:rPr lang="en-US" dirty="0"/>
                  <a:t>adiation </a:t>
                </a:r>
                <a:r>
                  <a:rPr lang="en-US" i="1" dirty="0"/>
                  <a:t>a</a:t>
                </a:r>
                <a:r>
                  <a:rPr lang="en-US" dirty="0"/>
                  <a:t>bsorbed </a:t>
                </a:r>
                <a:r>
                  <a:rPr lang="en-US" i="1" dirty="0"/>
                  <a:t>d</a:t>
                </a:r>
                <a:r>
                  <a:rPr lang="en-US" dirty="0"/>
                  <a:t>ose) is the amount of radiation that results in the absorption of </a:t>
                </a:r>
                <a14:m>
                  <m:oMath xmlns:m="http://schemas.openxmlformats.org/officeDocument/2006/math">
                    <m:r>
                      <a:rPr lang="en-US" b="0" i="0" smtClean="0">
                        <a:latin typeface="Cambria Math" panose="02040503050406030204" pitchFamily="18" charset="0"/>
                      </a:rPr>
                      <m:t>1</m:t>
                    </m:r>
                    <m:r>
                      <a:rPr lang="en-US" i="1">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10</m:t>
                        </m:r>
                      </m:e>
                      <m:sup>
                        <m:r>
                          <a:rPr lang="en-US" b="0" i="1" smtClean="0">
                            <a:latin typeface="Cambria Math" panose="02040503050406030204" pitchFamily="18" charset="0"/>
                          </a:rPr>
                          <m:t>−5</m:t>
                        </m:r>
                      </m:sup>
                    </m:sSup>
                    <m:r>
                      <a:rPr lang="en-US" b="0" i="0" smtClean="0">
                        <a:latin typeface="Cambria Math" panose="02040503050406030204" pitchFamily="18" charset="0"/>
                      </a:rPr>
                      <m:t> </m:t>
                    </m:r>
                    <m:r>
                      <m:rPr>
                        <m:sty m:val="p"/>
                      </m:rPr>
                      <a:rPr lang="en-US" i="0" dirty="0">
                        <a:latin typeface="Cambria Math" panose="02040503050406030204" pitchFamily="18" charset="0"/>
                      </a:rPr>
                      <m:t>J</m:t>
                    </m:r>
                  </m:oMath>
                </a14:m>
                <a:r>
                  <a:rPr lang="en-US" dirty="0"/>
                  <a:t> per gram of irradiated material.</a:t>
                </a:r>
              </a:p>
            </p:txBody>
          </p:sp>
        </mc:Choice>
        <mc:Fallback xmlns="">
          <p:sp>
            <p:nvSpPr>
              <p:cNvPr id="20" name="Text Placeholder 19"/>
              <p:cNvSpPr>
                <a:spLocks noGrp="1" noRot="1" noChangeAspect="1" noMove="1" noResize="1" noEditPoints="1" noAdjustHandles="1" noChangeArrowheads="1" noChangeShapeType="1" noTextEdit="1"/>
              </p:cNvSpPr>
              <p:nvPr>
                <p:ph type="body" sz="quarter" idx="23"/>
              </p:nvPr>
            </p:nvSpPr>
            <p:spPr>
              <a:xfrm>
                <a:off x="0" y="1669369"/>
                <a:ext cx="9144000" cy="4350431"/>
              </a:xfrm>
              <a:blipFill>
                <a:blip r:embed="rId2"/>
                <a:stretch>
                  <a:fillRect l="-1333" t="-1401"/>
                </a:stretch>
              </a:blipFill>
            </p:spPr>
            <p:txBody>
              <a:bodyPr/>
              <a:lstStyle/>
              <a:p>
                <a:r>
                  <a:rPr lang="en-US">
                    <a:noFill/>
                  </a:rPr>
                  <a:t> </a:t>
                </a:r>
              </a:p>
            </p:txBody>
          </p:sp>
        </mc:Fallback>
      </mc:AlternateContent>
    </p:spTree>
    <p:extLst>
      <p:ext uri="{BB962C8B-B14F-4D97-AF65-F5344CB8AC3E}">
        <p14:creationId xmlns:p14="http://schemas.microsoft.com/office/powerpoint/2010/main" val="3589776489"/>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28600" y="0"/>
            <a:ext cx="8458200" cy="495300"/>
          </a:xfrm>
        </p:spPr>
        <p:txBody>
          <a:bodyPr/>
          <a:lstStyle/>
          <a:p>
            <a:pPr>
              <a:tabLst>
                <a:tab pos="1312863" algn="l"/>
              </a:tabLst>
            </a:pPr>
            <a:r>
              <a:rPr lang="en-US" dirty="0">
                <a:solidFill>
                  <a:schemeClr val="bg1">
                    <a:lumMod val="95000"/>
                  </a:schemeClr>
                </a:solidFill>
              </a:rPr>
              <a:t>20.8</a:t>
            </a:r>
            <a:r>
              <a:rPr lang="en-US" dirty="0"/>
              <a:t>	</a:t>
            </a:r>
            <a:r>
              <a:rPr lang="en-US" dirty="0">
                <a:solidFill>
                  <a:srgbClr val="CE171F"/>
                </a:solidFill>
                <a:latin typeface="Calibri"/>
              </a:rPr>
              <a:t>Biological Effects of Radiation (3) </a:t>
            </a:r>
            <a:endParaRPr lang="en-US" dirty="0">
              <a:solidFill>
                <a:srgbClr val="CE171F"/>
              </a:solidFill>
            </a:endParaRPr>
          </a:p>
        </p:txBody>
      </p:sp>
      <p:sp>
        <p:nvSpPr>
          <p:cNvPr id="20" name="Text Placeholder 19"/>
          <p:cNvSpPr>
            <a:spLocks noGrp="1"/>
          </p:cNvSpPr>
          <p:nvPr>
            <p:ph type="body" sz="quarter" idx="22"/>
          </p:nvPr>
        </p:nvSpPr>
        <p:spPr>
          <a:xfrm>
            <a:off x="-5443" y="1091801"/>
            <a:ext cx="7108371" cy="457200"/>
          </a:xfrm>
        </p:spPr>
        <p:txBody>
          <a:bodyPr/>
          <a:lstStyle/>
          <a:p>
            <a:r>
              <a:rPr lang="en-US" dirty="0">
                <a:latin typeface="Calibri"/>
              </a:rPr>
              <a:t>Biological Effects of Radiation </a:t>
            </a:r>
          </a:p>
        </p:txBody>
      </p:sp>
      <mc:AlternateContent xmlns:mc="http://schemas.openxmlformats.org/markup-compatibility/2006" xmlns:a14="http://schemas.microsoft.com/office/drawing/2010/main">
        <mc:Choice Requires="a14">
          <p:sp>
            <p:nvSpPr>
              <p:cNvPr id="21" name="Text Placeholder 20"/>
              <p:cNvSpPr>
                <a:spLocks noGrp="1"/>
              </p:cNvSpPr>
              <p:nvPr>
                <p:ph type="body" sz="quarter" idx="23"/>
              </p:nvPr>
            </p:nvSpPr>
            <p:spPr>
              <a:xfrm>
                <a:off x="-5444" y="1676400"/>
                <a:ext cx="9149444" cy="2911929"/>
              </a:xfrm>
            </p:spPr>
            <p:txBody>
              <a:bodyPr/>
              <a:lstStyle/>
              <a:p>
                <a:pPr>
                  <a:spcBef>
                    <a:spcPts val="0"/>
                  </a:spcBef>
                  <a:spcAft>
                    <a:spcPts val="3300"/>
                  </a:spcAft>
                </a:pPr>
                <a:r>
                  <a:rPr lang="en-US" dirty="0"/>
                  <a:t>The rad is often multiplied by a factor called the </a:t>
                </a:r>
                <a:r>
                  <a:rPr lang="en-US" i="1" dirty="0"/>
                  <a:t>RBE </a:t>
                </a:r>
                <a:r>
                  <a:rPr lang="en-US" dirty="0"/>
                  <a:t>(</a:t>
                </a:r>
                <a:r>
                  <a:rPr lang="en-US" i="1" dirty="0"/>
                  <a:t>r</a:t>
                </a:r>
                <a:r>
                  <a:rPr lang="en-US" dirty="0"/>
                  <a:t>elative </a:t>
                </a:r>
                <a:r>
                  <a:rPr lang="en-US" i="1" dirty="0"/>
                  <a:t>b</a:t>
                </a:r>
                <a:r>
                  <a:rPr lang="en-US" dirty="0"/>
                  <a:t>iological </a:t>
                </a:r>
                <a:r>
                  <a:rPr lang="en-US" i="1" dirty="0"/>
                  <a:t>e</a:t>
                </a:r>
                <a:r>
                  <a:rPr lang="en-US" dirty="0"/>
                  <a:t>ffectiveness). </a:t>
                </a:r>
              </a:p>
              <a:p>
                <a:pPr>
                  <a:spcBef>
                    <a:spcPts val="0"/>
                  </a:spcBef>
                  <a:spcAft>
                    <a:spcPts val="2000"/>
                  </a:spcAft>
                </a:pPr>
                <a:r>
                  <a:rPr lang="en-US" dirty="0"/>
                  <a:t>The product is called a </a:t>
                </a:r>
                <a:r>
                  <a:rPr lang="en-US" i="1" dirty="0"/>
                  <a:t>rem </a:t>
                </a:r>
                <a:r>
                  <a:rPr lang="en-US" dirty="0"/>
                  <a:t>(</a:t>
                </a:r>
                <a:r>
                  <a:rPr lang="en-US" i="1" dirty="0"/>
                  <a:t>r</a:t>
                </a:r>
                <a:r>
                  <a:rPr lang="en-US" dirty="0"/>
                  <a:t>oentgen </a:t>
                </a:r>
                <a:r>
                  <a:rPr lang="en-US" i="1" dirty="0"/>
                  <a:t>e</a:t>
                </a:r>
                <a:r>
                  <a:rPr lang="en-US" dirty="0"/>
                  <a:t>quivalent for </a:t>
                </a:r>
                <a:r>
                  <a:rPr lang="en-US" i="1" dirty="0"/>
                  <a:t>m</a:t>
                </a:r>
                <a:r>
                  <a:rPr lang="en-US" dirty="0"/>
                  <a:t>an): </a:t>
                </a:r>
              </a:p>
              <a:p>
                <a:pPr>
                  <a:spcBef>
                    <a:spcPts val="0"/>
                  </a:spcBef>
                </a:pPr>
                <a14:m>
                  <m:oMathPara xmlns:m="http://schemas.openxmlformats.org/officeDocument/2006/math">
                    <m:oMathParaPr>
                      <m:jc m:val="centerGroup"/>
                    </m:oMathParaPr>
                    <m:oMath xmlns:m="http://schemas.openxmlformats.org/officeDocument/2006/math">
                      <m:r>
                        <m:rPr>
                          <m:sty m:val="p"/>
                        </m:rPr>
                        <a:rPr lang="en-US" b="0" i="0" smtClean="0">
                          <a:latin typeface="Cambria Math" panose="02040503050406030204" pitchFamily="18" charset="0"/>
                        </a:rPr>
                        <m:t>numbers</m:t>
                      </m:r>
                      <m:r>
                        <a:rPr lang="en-US" b="0" i="0" smtClean="0">
                          <a:latin typeface="Cambria Math" panose="02040503050406030204" pitchFamily="18" charset="0"/>
                        </a:rPr>
                        <m:t> </m:t>
                      </m:r>
                      <m:r>
                        <m:rPr>
                          <m:sty m:val="p"/>
                        </m:rPr>
                        <a:rPr lang="en-US" b="0" i="0" smtClean="0">
                          <a:latin typeface="Cambria Math" panose="02040503050406030204" pitchFamily="18" charset="0"/>
                        </a:rPr>
                        <m:t>of</m:t>
                      </m:r>
                      <m:r>
                        <a:rPr lang="en-US" b="0" i="0" smtClean="0">
                          <a:latin typeface="Cambria Math" panose="02040503050406030204" pitchFamily="18" charset="0"/>
                        </a:rPr>
                        <m:t> </m:t>
                      </m:r>
                      <m:r>
                        <m:rPr>
                          <m:sty m:val="p"/>
                        </m:rPr>
                        <a:rPr lang="en-US" b="0" i="0" smtClean="0">
                          <a:latin typeface="Cambria Math" panose="02040503050406030204" pitchFamily="18" charset="0"/>
                        </a:rPr>
                        <m:t>rems</m:t>
                      </m:r>
                      <m:r>
                        <a:rPr lang="en-US" b="0" i="0" smtClean="0">
                          <a:latin typeface="Cambria Math" panose="02040503050406030204" pitchFamily="18" charset="0"/>
                        </a:rPr>
                        <m:t>=</m:t>
                      </m:r>
                      <m:r>
                        <m:rPr>
                          <m:sty m:val="p"/>
                        </m:rPr>
                        <a:rPr lang="en-US" b="0" i="0" smtClean="0">
                          <a:latin typeface="Cambria Math" panose="02040503050406030204" pitchFamily="18" charset="0"/>
                        </a:rPr>
                        <m:t>numbers</m:t>
                      </m:r>
                      <m:r>
                        <a:rPr lang="en-US" b="0" i="0" smtClean="0">
                          <a:latin typeface="Cambria Math" panose="02040503050406030204" pitchFamily="18" charset="0"/>
                        </a:rPr>
                        <m:t> </m:t>
                      </m:r>
                      <m:r>
                        <m:rPr>
                          <m:sty m:val="p"/>
                        </m:rPr>
                        <a:rPr lang="en-US" b="0" i="0" smtClean="0">
                          <a:latin typeface="Cambria Math" panose="02040503050406030204" pitchFamily="18" charset="0"/>
                        </a:rPr>
                        <m:t>of</m:t>
                      </m:r>
                      <m:r>
                        <a:rPr lang="en-US" b="0" i="0" smtClean="0">
                          <a:latin typeface="Cambria Math" panose="02040503050406030204" pitchFamily="18" charset="0"/>
                        </a:rPr>
                        <m:t> </m:t>
                      </m:r>
                      <m:r>
                        <m:rPr>
                          <m:sty m:val="p"/>
                        </m:rPr>
                        <a:rPr lang="en-US" b="0" i="0" smtClean="0">
                          <a:latin typeface="Cambria Math" panose="02040503050406030204" pitchFamily="18" charset="0"/>
                        </a:rPr>
                        <m:t>rads</m:t>
                      </m:r>
                      <m:r>
                        <a:rPr lang="en-US" b="0" i="0" smtClean="0">
                          <a:latin typeface="Cambria Math" panose="02040503050406030204" pitchFamily="18" charset="0"/>
                          <a:ea typeface="Cambria Math" panose="02040503050406030204" pitchFamily="18" charset="0"/>
                        </a:rPr>
                        <m:t>×1 </m:t>
                      </m:r>
                      <m:r>
                        <m:rPr>
                          <m:sty m:val="p"/>
                        </m:rPr>
                        <a:rPr lang="en-US" b="0" i="0" smtClean="0">
                          <a:latin typeface="Cambria Math" panose="02040503050406030204" pitchFamily="18" charset="0"/>
                          <a:ea typeface="Cambria Math" panose="02040503050406030204" pitchFamily="18" charset="0"/>
                        </a:rPr>
                        <m:t>RBE</m:t>
                      </m:r>
                    </m:oMath>
                  </m:oMathPara>
                </a14:m>
                <a:endParaRPr lang="en-US" dirty="0"/>
              </a:p>
            </p:txBody>
          </p:sp>
        </mc:Choice>
        <mc:Fallback xmlns="">
          <p:sp>
            <p:nvSpPr>
              <p:cNvPr id="21" name="Text Placeholder 20"/>
              <p:cNvSpPr>
                <a:spLocks noGrp="1" noRot="1" noChangeAspect="1" noMove="1" noResize="1" noEditPoints="1" noAdjustHandles="1" noChangeArrowheads="1" noChangeShapeType="1" noTextEdit="1"/>
              </p:cNvSpPr>
              <p:nvPr>
                <p:ph type="body" sz="quarter" idx="23"/>
              </p:nvPr>
            </p:nvSpPr>
            <p:spPr>
              <a:xfrm>
                <a:off x="-5444" y="1676400"/>
                <a:ext cx="9149444" cy="2911929"/>
              </a:xfrm>
              <a:blipFill>
                <a:blip r:embed="rId3"/>
                <a:stretch>
                  <a:fillRect l="-1332" t="-1883" r="-46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2" name="Text Placeholder 21"/>
              <p:cNvSpPr>
                <a:spLocks noGrp="1"/>
              </p:cNvSpPr>
              <p:nvPr>
                <p:ph type="body" sz="quarter" idx="24"/>
              </p:nvPr>
            </p:nvSpPr>
            <p:spPr>
              <a:xfrm>
                <a:off x="0" y="4572000"/>
                <a:ext cx="9144000" cy="1501676"/>
              </a:xfrm>
            </p:spPr>
            <p:txBody>
              <a:bodyPr/>
              <a:lstStyle/>
              <a:p>
                <a:pPr>
                  <a:spcBef>
                    <a:spcPts val="0"/>
                  </a:spcBef>
                  <a:spcAft>
                    <a:spcPts val="3300"/>
                  </a:spcAft>
                </a:pPr>
                <a:r>
                  <a:rPr lang="en-US" dirty="0"/>
                  <a:t>Penetrating power of nuclear radiation: </a:t>
                </a:r>
              </a:p>
              <a:p>
                <a:pPr marL="3886200" algn="ctr">
                  <a:spcBef>
                    <a:spcPts val="0"/>
                  </a:spcBef>
                </a:pPr>
                <a14:m>
                  <m:oMathPara xmlns:m="http://schemas.openxmlformats.org/officeDocument/2006/math">
                    <m:oMathParaPr>
                      <m:jc m:val="left"/>
                    </m:oMathParaPr>
                    <m:oMath xmlns:m="http://schemas.openxmlformats.org/officeDocument/2006/math">
                      <m:r>
                        <m:rPr>
                          <m:sty m:val="p"/>
                        </m:rPr>
                        <a:rPr lang="en-US" i="0" smtClean="0">
                          <a:latin typeface="Cambria Math" panose="02040503050406030204" pitchFamily="18" charset="0"/>
                          <a:ea typeface="Cambria Math" panose="02040503050406030204" pitchFamily="18" charset="0"/>
                        </a:rPr>
                        <m:t>α</m:t>
                      </m:r>
                      <m:r>
                        <a:rPr lang="en-US" i="1" smtClean="0">
                          <a:latin typeface="Cambria Math" panose="02040503050406030204" pitchFamily="18" charset="0"/>
                          <a:ea typeface="Cambria Math" panose="02040503050406030204" pitchFamily="18" charset="0"/>
                        </a:rPr>
                        <m:t>&lt;</m:t>
                      </m:r>
                      <m:r>
                        <a:rPr lang="en-US" i="1" smtClean="0">
                          <a:latin typeface="Cambria Math" panose="02040503050406030204" pitchFamily="18" charset="0"/>
                          <a:ea typeface="Cambria Math" panose="02040503050406030204" pitchFamily="18" charset="0"/>
                        </a:rPr>
                        <m:t>𝛽</m:t>
                      </m:r>
                      <m:r>
                        <a:rPr lang="en-US" b="0" i="1" smtClean="0">
                          <a:latin typeface="Cambria Math" panose="02040503050406030204" pitchFamily="18" charset="0"/>
                          <a:ea typeface="Cambria Math" panose="02040503050406030204" pitchFamily="18" charset="0"/>
                        </a:rPr>
                        <m:t>&lt;</m:t>
                      </m:r>
                      <m:r>
                        <m:rPr>
                          <m:sty m:val="p"/>
                        </m:rPr>
                        <a:rPr lang="en-US" b="0" i="0" smtClean="0">
                          <a:latin typeface="Cambria Math" panose="02040503050406030204" pitchFamily="18" charset="0"/>
                          <a:ea typeface="Cambria Math" panose="02040503050406030204" pitchFamily="18" charset="0"/>
                        </a:rPr>
                        <m:t>γ</m:t>
                      </m:r>
                    </m:oMath>
                  </m:oMathPara>
                </a14:m>
                <a:endParaRPr lang="en-US" b="0" dirty="0">
                  <a:ea typeface="Cambria Math" panose="02040503050406030204" pitchFamily="18" charset="0"/>
                </a:endParaRPr>
              </a:p>
            </p:txBody>
          </p:sp>
        </mc:Choice>
        <mc:Fallback xmlns="">
          <p:sp>
            <p:nvSpPr>
              <p:cNvPr id="22" name="Text Placeholder 21"/>
              <p:cNvSpPr>
                <a:spLocks noGrp="1" noRot="1" noChangeAspect="1" noMove="1" noResize="1" noEditPoints="1" noAdjustHandles="1" noChangeArrowheads="1" noChangeShapeType="1" noTextEdit="1"/>
              </p:cNvSpPr>
              <p:nvPr>
                <p:ph type="body" sz="quarter" idx="24"/>
              </p:nvPr>
            </p:nvSpPr>
            <p:spPr>
              <a:xfrm>
                <a:off x="0" y="4572000"/>
                <a:ext cx="9144000" cy="1501676"/>
              </a:xfrm>
              <a:blipFill>
                <a:blip r:embed="rId4"/>
                <a:stretch>
                  <a:fillRect l="-1333" t="-3659"/>
                </a:stretch>
              </a:blipFill>
            </p:spPr>
            <p:txBody>
              <a:bodyPr/>
              <a:lstStyle/>
              <a:p>
                <a:r>
                  <a:rPr lang="en-US">
                    <a:noFill/>
                  </a:rPr>
                  <a:t> </a:t>
                </a:r>
              </a:p>
            </p:txBody>
          </p:sp>
        </mc:Fallback>
      </mc:AlternateContent>
    </p:spTree>
    <p:extLst>
      <p:ext uri="{BB962C8B-B14F-4D97-AF65-F5344CB8AC3E}">
        <p14:creationId xmlns:p14="http://schemas.microsoft.com/office/powerpoint/2010/main" val="152689609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MPSPRESENTATIONTYPE" val="AMPSFrames"/>
  <p:tag name="AMPSCOPYRIGHTYEAR" val="Copyright © 2014, "/>
  <p:tag name="AMPSPUBLISHER" val="The McGraw-Hill Companies, Inc. Permission required for reproduction or display."/>
  <p:tag name="AMPSCONSTEXT" val=""/>
</p:tagLst>
</file>

<file path=ppt/theme/theme1.xml><?xml version="1.0" encoding="utf-8"?>
<a:theme xmlns:a="http://schemas.openxmlformats.org/drawingml/2006/main" name="Cov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ection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bjective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Exposi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Exampl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spAutoFit/>
      </a:bodyPr>
      <a:lstStyle>
        <a:defPPr>
          <a:defRPr sz="2800" dirty="0"/>
        </a:defPPr>
      </a:lstStyle>
    </a:sp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27908</TotalTime>
  <Words>4845</Words>
  <Application>Microsoft Office PowerPoint</Application>
  <PresentationFormat>On-screen Show (4:3)</PresentationFormat>
  <Paragraphs>689</Paragraphs>
  <Slides>108</Slides>
  <Notes>26</Notes>
  <HiddenSlides>0</HiddenSlides>
  <MMClips>0</MMClips>
  <ScaleCrop>false</ScaleCrop>
  <HeadingPairs>
    <vt:vector size="6" baseType="variant">
      <vt:variant>
        <vt:lpstr>Fonts Used</vt:lpstr>
      </vt:variant>
      <vt:variant>
        <vt:i4>4</vt:i4>
      </vt:variant>
      <vt:variant>
        <vt:lpstr>Theme</vt:lpstr>
      </vt:variant>
      <vt:variant>
        <vt:i4>5</vt:i4>
      </vt:variant>
      <vt:variant>
        <vt:lpstr>Slide Titles</vt:lpstr>
      </vt:variant>
      <vt:variant>
        <vt:i4>108</vt:i4>
      </vt:variant>
    </vt:vector>
  </HeadingPairs>
  <TitlesOfParts>
    <vt:vector size="117" baseType="lpstr">
      <vt:lpstr>Arial</vt:lpstr>
      <vt:lpstr>Calibri</vt:lpstr>
      <vt:lpstr>Cambria Math</vt:lpstr>
      <vt:lpstr>Helvetica</vt:lpstr>
      <vt:lpstr>Cover</vt:lpstr>
      <vt:lpstr>Sections</vt:lpstr>
      <vt:lpstr>Objectives</vt:lpstr>
      <vt:lpstr>Exposition</vt:lpstr>
      <vt:lpstr>Example</vt:lpstr>
      <vt:lpstr>Chemistry</vt:lpstr>
      <vt:lpstr>Nuclear Chemistry</vt:lpstr>
      <vt:lpstr>20.1 Nuclei and Nuclear Reactions </vt:lpstr>
      <vt:lpstr>20.1 Nuclei and Nuclear Reactions (1) </vt:lpstr>
      <vt:lpstr>20.1 Nuclei and Nuclear Reactions (2) </vt:lpstr>
      <vt:lpstr>20.1 Nuclei and Nuclear Reactions (3)</vt:lpstr>
      <vt:lpstr>20.1 Nuclei and Nuclear Reactions (4) </vt:lpstr>
      <vt:lpstr>20.1 Nuclei and Nuclear Reactions (5) </vt:lpstr>
      <vt:lpstr>SAMPLE PROBLEM 20.1</vt:lpstr>
      <vt:lpstr>SAMPLE PROBLEM 20.1 Strategy </vt:lpstr>
      <vt:lpstr>SAMPLE PROBLEM 20.1 Solution </vt:lpstr>
      <vt:lpstr>20.2 Nuclear Stability </vt:lpstr>
      <vt:lpstr>20.2 Nuclear Stability (1)</vt:lpstr>
      <vt:lpstr>20.2 Nuclear Stability (2)</vt:lpstr>
      <vt:lpstr>20.2 Nuclear Stability (3)</vt:lpstr>
      <vt:lpstr>20.2 Nuclear Stability (4)</vt:lpstr>
      <vt:lpstr>20.2 Nuclear Stability (5) </vt:lpstr>
      <vt:lpstr>20.2 Nuclear Stability (6) </vt:lpstr>
      <vt:lpstr>20.2 Nuclear Stability (7)</vt:lpstr>
      <vt:lpstr>20.2 Nuclear Stability (8)</vt:lpstr>
      <vt:lpstr>20.2 Nuclear Stability (9)</vt:lpstr>
      <vt:lpstr>20.2 Nuclear Stability (10)</vt:lpstr>
      <vt:lpstr>20.2 Nuclear Stability (11)</vt:lpstr>
      <vt:lpstr>20.2 Nuclear Stability (12)</vt:lpstr>
      <vt:lpstr>20.2 Nuclear Stability (13)</vt:lpstr>
      <vt:lpstr>20.2 Nuclear Stability (14)</vt:lpstr>
      <vt:lpstr>20.2 Nuclear Stability (15)</vt:lpstr>
      <vt:lpstr>20.2  Nuclear Stability (16)</vt:lpstr>
      <vt:lpstr>20.2 Nuclear Stability (17)</vt:lpstr>
      <vt:lpstr>20.2 Nuclear Stability (18)</vt:lpstr>
      <vt:lpstr>20.2 Nuclear Stability (19)</vt:lpstr>
      <vt:lpstr>20.2 Nuclear Stability (20)</vt:lpstr>
      <vt:lpstr>20.2 Nuclear Stability (21) </vt:lpstr>
      <vt:lpstr>SAMPLE PROBLEM 20.2  </vt:lpstr>
      <vt:lpstr>SAMPLE PROBLEM 20.2 Solution</vt:lpstr>
      <vt:lpstr>SAMPLE PROBLEM 20.2 Solution, Cont. </vt:lpstr>
      <vt:lpstr>SAMPLE PROBLEM 20.2  Solution, Cont.-1</vt:lpstr>
      <vt:lpstr>20.3 Natural Radioactivity </vt:lpstr>
      <vt:lpstr>20.3 Natural Radioactivity (1) </vt:lpstr>
      <vt:lpstr>20.3 Natural Radioactivity (2)</vt:lpstr>
      <vt:lpstr>20.3 Natural Radioactivity (3)</vt:lpstr>
      <vt:lpstr>20.3 Natural Radioactivity (4)</vt:lpstr>
      <vt:lpstr>20.3 Natural Radioactivity (5)</vt:lpstr>
      <vt:lpstr>20.3 Natural Radioactivity (6)</vt:lpstr>
      <vt:lpstr>20.3 Natural Radioactivity (7)</vt:lpstr>
      <vt:lpstr>20.3 Natural Radioactivity (8)</vt:lpstr>
      <vt:lpstr>SAMPLE PROBLEM 20.3</vt:lpstr>
      <vt:lpstr>SAMPLE PROBLEM 20.3 Strategy</vt:lpstr>
      <vt:lpstr>SAMPLE PROBLEM 20.3 Solution</vt:lpstr>
      <vt:lpstr>20.3 Natural Radioactivity (9) </vt:lpstr>
      <vt:lpstr>20.3 Natural Radioactivity (10)</vt:lpstr>
      <vt:lpstr>SAMPLE PROBLEM 20.4</vt:lpstr>
      <vt:lpstr>SAMPLE PROBLEM 20.4 Setup </vt:lpstr>
      <vt:lpstr>SAMPLE PROBLEM 20.4 Solution </vt:lpstr>
      <vt:lpstr>20.4 Nuclear Transmutation </vt:lpstr>
      <vt:lpstr>20.4 Nuclear Transmutation (1)</vt:lpstr>
      <vt:lpstr>20.4 Nuclear Transmutation (2)</vt:lpstr>
      <vt:lpstr>SAMPLE PROBLEM 20.5 </vt:lpstr>
      <vt:lpstr>SAMPLE PROBLEM 20.5 Setup</vt:lpstr>
      <vt:lpstr>20.4 Nuclear Transmutation (3) </vt:lpstr>
      <vt:lpstr>20.4 Nuclear Transmutation (4)</vt:lpstr>
      <vt:lpstr>20.4 Nuclear Transmutation (5)</vt:lpstr>
      <vt:lpstr>20.4 Nuclear Transmutation (6)</vt:lpstr>
      <vt:lpstr>20.4 Nuclear Transmutation (7)</vt:lpstr>
      <vt:lpstr>20.4 Nuclear Transmutation (8)</vt:lpstr>
      <vt:lpstr>20.5 Nuclear Fission </vt:lpstr>
      <vt:lpstr>20.5 Nuclear Fission (1)</vt:lpstr>
      <vt:lpstr>20.5 Nuclear Fission (2)</vt:lpstr>
      <vt:lpstr>20.5 Nuclear Fission (3)</vt:lpstr>
      <vt:lpstr>20.5 Nuclear Fission (4)</vt:lpstr>
      <vt:lpstr>20.5 Nuclear Fission (5)</vt:lpstr>
      <vt:lpstr>20.5 Nuclear Fission (6)</vt:lpstr>
      <vt:lpstr>20.5 Nuclear Fission (7)</vt:lpstr>
      <vt:lpstr>20.5 Nuclear Fission (8)</vt:lpstr>
      <vt:lpstr>20.5 Nuclear Fission (9)</vt:lpstr>
      <vt:lpstr>20.5 Nuclear Fission (10) </vt:lpstr>
      <vt:lpstr>20.5 Nuclear Fission (11) </vt:lpstr>
      <vt:lpstr>20.5 Nuclear Fission (12) </vt:lpstr>
      <vt:lpstr>20.5 Nuclear Fission (13)</vt:lpstr>
      <vt:lpstr>20.6 Nuclear Fusion </vt:lpstr>
      <vt:lpstr>20.6 Nuclear Fusion (1)</vt:lpstr>
      <vt:lpstr>20.6 Nuclear Fusion (2)</vt:lpstr>
      <vt:lpstr>20.6 Nuclear Fusion (3) </vt:lpstr>
      <vt:lpstr>20.6 Nuclear Fusion (4) </vt:lpstr>
      <vt:lpstr>20.6 Nuclear Fusion (5)</vt:lpstr>
      <vt:lpstr>20.6 Nuclear Fusion (6)</vt:lpstr>
      <vt:lpstr>20.6 Nuclear Fusion (7)</vt:lpstr>
      <vt:lpstr>20.6 Nuclear Fusion (8)</vt:lpstr>
      <vt:lpstr>20.7 Uses of Isotopes </vt:lpstr>
      <vt:lpstr>20.7 Uses of Isotopes (1)</vt:lpstr>
      <vt:lpstr>20.7 Uses of Isotopes (2)</vt:lpstr>
      <vt:lpstr>20.7 Uses of Isotopes (3)</vt:lpstr>
      <vt:lpstr>20.7 Uses of Isotopes (4) </vt:lpstr>
      <vt:lpstr>20.7 Uses of Isotopes (5) </vt:lpstr>
      <vt:lpstr>20.7 Uses of Isotopes (6)</vt:lpstr>
      <vt:lpstr>20.8 Biological Effects of Radiation </vt:lpstr>
      <vt:lpstr>20.8 Biological Effects of Radiation (1) </vt:lpstr>
      <vt:lpstr>20.8 Biological Effects of Radiation (2) </vt:lpstr>
      <vt:lpstr>20.8 Biological Effects of Radiation (3) </vt:lpstr>
      <vt:lpstr>20.8 Biological Effects of Radiation (4) </vt:lpstr>
      <vt:lpstr>20.8 Biological Effects of Radiation (5)</vt:lpstr>
      <vt:lpstr>20.8 Biological Effects of Radiation (6)</vt:lpstr>
      <vt:lpstr>20.2 Nuclear Stability (7) - Appendix</vt:lpstr>
      <vt:lpstr>20.2 Nuclear Stability (21) - Appendix </vt:lpstr>
      <vt:lpstr>20.3 Natural Radioactivity (2) - Appendix</vt:lpstr>
      <vt:lpstr>20.4 Nuclear Transmutation (7) - Appendix</vt:lpstr>
      <vt:lpstr>20.5 Nuclear Fission (8) - Appendix</vt:lpstr>
      <vt:lpstr>20.7 Uses of Isotopes (6) - Appendix</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20</dc:title>
  <dc:creator>Jon</dc:creator>
  <cp:lastModifiedBy>sureshkumar manickam</cp:lastModifiedBy>
  <cp:revision>2234</cp:revision>
  <dcterms:created xsi:type="dcterms:W3CDTF">2012-08-06T19:10:39Z</dcterms:created>
  <dcterms:modified xsi:type="dcterms:W3CDTF">2019-02-05T08:53:45Z</dcterms:modified>
</cp:coreProperties>
</file>