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98" r:id="rId2"/>
    <p:sldMasterId id="2147483685" r:id="rId3"/>
    <p:sldMasterId id="2147483683" r:id="rId4"/>
    <p:sldMasterId id="2147483672" r:id="rId5"/>
    <p:sldMasterId id="2147483674" r:id="rId6"/>
  </p:sldMasterIdLst>
  <p:notesMasterIdLst>
    <p:notesMasterId r:id="rId117"/>
  </p:notesMasterIdLst>
  <p:sldIdLst>
    <p:sldId id="395"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4" r:id="rId23"/>
    <p:sldId id="305" r:id="rId24"/>
    <p:sldId id="306" r:id="rId25"/>
    <p:sldId id="307" r:id="rId26"/>
    <p:sldId id="308" r:id="rId27"/>
    <p:sldId id="309" r:id="rId28"/>
    <p:sldId id="310" r:id="rId29"/>
    <p:sldId id="311" r:id="rId30"/>
    <p:sldId id="312" r:id="rId31"/>
    <p:sldId id="313" r:id="rId32"/>
    <p:sldId id="314" r:id="rId33"/>
    <p:sldId id="320" r:id="rId34"/>
    <p:sldId id="321" r:id="rId35"/>
    <p:sldId id="323" r:id="rId36"/>
    <p:sldId id="322" r:id="rId37"/>
    <p:sldId id="324" r:id="rId38"/>
    <p:sldId id="325" r:id="rId39"/>
    <p:sldId id="326" r:id="rId40"/>
    <p:sldId id="328" r:id="rId41"/>
    <p:sldId id="329" r:id="rId42"/>
    <p:sldId id="330" r:id="rId43"/>
    <p:sldId id="332" r:id="rId44"/>
    <p:sldId id="315" r:id="rId45"/>
    <p:sldId id="316" r:id="rId46"/>
    <p:sldId id="317" r:id="rId47"/>
    <p:sldId id="318" r:id="rId48"/>
    <p:sldId id="319" r:id="rId49"/>
    <p:sldId id="333" r:id="rId50"/>
    <p:sldId id="334" r:id="rId51"/>
    <p:sldId id="335" r:id="rId52"/>
    <p:sldId id="336" r:id="rId53"/>
    <p:sldId id="337" r:id="rId54"/>
    <p:sldId id="339" r:id="rId55"/>
    <p:sldId id="340" r:id="rId56"/>
    <p:sldId id="341" r:id="rId57"/>
    <p:sldId id="342" r:id="rId58"/>
    <p:sldId id="343" r:id="rId59"/>
    <p:sldId id="344" r:id="rId60"/>
    <p:sldId id="345" r:id="rId61"/>
    <p:sldId id="346" r:id="rId62"/>
    <p:sldId id="347" r:id="rId63"/>
    <p:sldId id="348" r:id="rId64"/>
    <p:sldId id="350" r:id="rId65"/>
    <p:sldId id="351" r:id="rId66"/>
    <p:sldId id="353" r:id="rId67"/>
    <p:sldId id="354" r:id="rId68"/>
    <p:sldId id="355" r:id="rId69"/>
    <p:sldId id="356" r:id="rId70"/>
    <p:sldId id="357" r:id="rId71"/>
    <p:sldId id="358" r:id="rId72"/>
    <p:sldId id="359" r:id="rId73"/>
    <p:sldId id="360" r:id="rId74"/>
    <p:sldId id="361" r:id="rId75"/>
    <p:sldId id="362" r:id="rId76"/>
    <p:sldId id="363" r:id="rId77"/>
    <p:sldId id="366" r:id="rId78"/>
    <p:sldId id="367" r:id="rId79"/>
    <p:sldId id="364" r:id="rId80"/>
    <p:sldId id="365" r:id="rId81"/>
    <p:sldId id="369" r:id="rId82"/>
    <p:sldId id="370" r:id="rId83"/>
    <p:sldId id="371" r:id="rId84"/>
    <p:sldId id="372" r:id="rId85"/>
    <p:sldId id="373" r:id="rId86"/>
    <p:sldId id="374" r:id="rId87"/>
    <p:sldId id="375" r:id="rId88"/>
    <p:sldId id="376" r:id="rId89"/>
    <p:sldId id="378" r:id="rId90"/>
    <p:sldId id="379" r:id="rId91"/>
    <p:sldId id="380" r:id="rId92"/>
    <p:sldId id="381" r:id="rId93"/>
    <p:sldId id="382" r:id="rId94"/>
    <p:sldId id="383" r:id="rId95"/>
    <p:sldId id="384" r:id="rId96"/>
    <p:sldId id="385" r:id="rId97"/>
    <p:sldId id="386" r:id="rId98"/>
    <p:sldId id="387" r:id="rId99"/>
    <p:sldId id="388" r:id="rId100"/>
    <p:sldId id="389" r:id="rId101"/>
    <p:sldId id="390" r:id="rId102"/>
    <p:sldId id="391" r:id="rId103"/>
    <p:sldId id="392" r:id="rId104"/>
    <p:sldId id="393" r:id="rId105"/>
    <p:sldId id="394" r:id="rId106"/>
    <p:sldId id="396" r:id="rId107"/>
    <p:sldId id="397" r:id="rId108"/>
    <p:sldId id="398" r:id="rId109"/>
    <p:sldId id="399" r:id="rId110"/>
    <p:sldId id="400" r:id="rId111"/>
    <p:sldId id="401" r:id="rId112"/>
    <p:sldId id="402" r:id="rId113"/>
    <p:sldId id="404" r:id="rId114"/>
    <p:sldId id="405" r:id="rId115"/>
    <p:sldId id="406" r:id="rId116"/>
  </p:sldIdLst>
  <p:sldSz cx="9144000" cy="6858000" type="screen4x3"/>
  <p:notesSz cx="6858000" cy="9144000"/>
  <p:custDataLst>
    <p:tags r:id="rId1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38E"/>
    <a:srgbClr val="4F74A7"/>
    <a:srgbClr val="EE5EA4"/>
    <a:srgbClr val="6E7072"/>
    <a:srgbClr val="4F74A8"/>
    <a:srgbClr val="231F20"/>
    <a:srgbClr val="939598"/>
    <a:srgbClr val="CE171F"/>
    <a:srgbClr val="CC0000"/>
    <a:srgbClr val="9101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13" autoAdjust="0"/>
    <p:restoredTop sz="94280" autoAdjust="0"/>
  </p:normalViewPr>
  <p:slideViewPr>
    <p:cSldViewPr>
      <p:cViewPr varScale="1">
        <p:scale>
          <a:sx n="85" d="100"/>
          <a:sy n="85" d="100"/>
        </p:scale>
        <p:origin x="600" y="78"/>
      </p:cViewPr>
      <p:guideLst>
        <p:guide orient="horz" pos="2160"/>
        <p:guide pos="2880"/>
      </p:guideLst>
    </p:cSldViewPr>
  </p:slideViewPr>
  <p:outlineViewPr>
    <p:cViewPr>
      <p:scale>
        <a:sx n="33" d="100"/>
        <a:sy n="33" d="100"/>
      </p:scale>
      <p:origin x="0" y="-8046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notesMaster" Target="notesMasters/notesMaster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13" Type="http://schemas.openxmlformats.org/officeDocument/2006/relationships/slide" Target="slides/slide107.xml"/><Relationship Id="rId118" Type="http://schemas.openxmlformats.org/officeDocument/2006/relationships/tags" Target="tags/tag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a:t>
            </a:fld>
            <a:endParaRPr lang="en-US" dirty="0"/>
          </a:p>
        </p:txBody>
      </p:sp>
    </p:spTree>
    <p:extLst>
      <p:ext uri="{BB962C8B-B14F-4D97-AF65-F5344CB8AC3E}">
        <p14:creationId xmlns:p14="http://schemas.microsoft.com/office/powerpoint/2010/main" val="1542501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37</a:t>
            </a:fld>
            <a:endParaRPr lang="en-US" dirty="0"/>
          </a:p>
        </p:txBody>
      </p:sp>
    </p:spTree>
    <p:extLst>
      <p:ext uri="{BB962C8B-B14F-4D97-AF65-F5344CB8AC3E}">
        <p14:creationId xmlns:p14="http://schemas.microsoft.com/office/powerpoint/2010/main" val="679297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66</a:t>
            </a:fld>
            <a:endParaRPr lang="en-US" dirty="0"/>
          </a:p>
        </p:txBody>
      </p:sp>
    </p:spTree>
    <p:extLst>
      <p:ext uri="{BB962C8B-B14F-4D97-AF65-F5344CB8AC3E}">
        <p14:creationId xmlns:p14="http://schemas.microsoft.com/office/powerpoint/2010/main" val="2015503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
        <p:nvSpPr>
          <p:cNvPr id="14" name="Title 13"/>
          <p:cNvSpPr>
            <a:spLocks noGrp="1"/>
          </p:cNvSpPr>
          <p:nvPr>
            <p:ph type="title"/>
          </p:nvPr>
        </p:nvSpPr>
        <p:spPr>
          <a:xfrm>
            <a:off x="628650" y="365125"/>
            <a:ext cx="7886700" cy="1325563"/>
          </a:xfrm>
          <a:prstGeom prst="rect">
            <a:avLst/>
          </a:prstGeom>
        </p:spPr>
        <p:txBody>
          <a:bodyPr/>
          <a:lstStyle/>
          <a:p>
            <a:r>
              <a:rPr lang="en-US"/>
              <a:t>Click to edit Master title style</a:t>
            </a:r>
            <a:endParaRPr lang="en-IN"/>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2" name="Text Placeholder 3"/>
          <p:cNvSpPr>
            <a:spLocks noGrp="1"/>
          </p:cNvSpPr>
          <p:nvPr>
            <p:ph type="body" sz="quarter" idx="10" hasCustomPrompt="1"/>
          </p:nvPr>
        </p:nvSpPr>
        <p:spPr>
          <a:xfrm>
            <a:off x="0" y="1981200"/>
            <a:ext cx="91440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3" name="Text Placeholder 2"/>
          <p:cNvSpPr>
            <a:spLocks noGrp="1"/>
          </p:cNvSpPr>
          <p:nvPr>
            <p:ph type="body" sz="quarter" idx="11" hasCustomPrompt="1"/>
          </p:nvPr>
        </p:nvSpPr>
        <p:spPr>
          <a:xfrm>
            <a:off x="0" y="1143000"/>
            <a:ext cx="3200400" cy="609600"/>
          </a:xfrm>
          <a:prstGeom prst="rect">
            <a:avLst/>
          </a:prstGeom>
        </p:spPr>
        <p:txBody>
          <a:bodyPr/>
          <a:lstStyle>
            <a:lvl1pPr marL="0" indent="0">
              <a:buNone/>
              <a:defRPr sz="2800">
                <a:solidFill>
                  <a:schemeClr val="tx2">
                    <a:lumMod val="60000"/>
                    <a:lumOff val="40000"/>
                  </a:schemeClr>
                </a:solidFill>
                <a:latin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a:t>
            </a:r>
            <a:endParaRPr lang="en-IN" dirty="0"/>
          </a:p>
        </p:txBody>
      </p:sp>
      <p:sp>
        <p:nvSpPr>
          <p:cNvPr id="5" name="Text Placeholder 4"/>
          <p:cNvSpPr>
            <a:spLocks noGrp="1"/>
          </p:cNvSpPr>
          <p:nvPr>
            <p:ph type="body" sz="quarter" idx="12" hasCustomPrompt="1"/>
          </p:nvPr>
        </p:nvSpPr>
        <p:spPr>
          <a:xfrm>
            <a:off x="6324600" y="3200400"/>
            <a:ext cx="2514600" cy="1981200"/>
          </a:xfrm>
          <a:prstGeom prst="rect">
            <a:avLst/>
          </a:prstGeom>
        </p:spPr>
        <p:txBody>
          <a:bodyPr/>
          <a:lstStyle>
            <a:lvl1pPr marL="0" indent="0">
              <a:buNone/>
              <a:defRPr sz="2800"/>
            </a:lvl1pPr>
          </a:lstStyle>
          <a:p>
            <a:pPr lvl="0"/>
            <a:r>
              <a:rPr lang="en-US" dirty="0"/>
              <a:t>Click me</a:t>
            </a:r>
            <a:endParaRPr lang="en-IN" dirty="0"/>
          </a:p>
        </p:txBody>
      </p:sp>
    </p:spTree>
    <p:extLst>
      <p:ext uri="{BB962C8B-B14F-4D97-AF65-F5344CB8AC3E}">
        <p14:creationId xmlns:p14="http://schemas.microsoft.com/office/powerpoint/2010/main" val="2845364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2" name="Text Placeholder 3"/>
          <p:cNvSpPr>
            <a:spLocks noGrp="1"/>
          </p:cNvSpPr>
          <p:nvPr>
            <p:ph type="body" sz="quarter" idx="10" hasCustomPrompt="1"/>
          </p:nvPr>
        </p:nvSpPr>
        <p:spPr>
          <a:xfrm>
            <a:off x="838200" y="1981200"/>
            <a:ext cx="26670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23"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3" name="Table Placeholder 2"/>
          <p:cNvSpPr>
            <a:spLocks noGrp="1"/>
          </p:cNvSpPr>
          <p:nvPr>
            <p:ph type="tbl" sz="quarter" idx="12"/>
          </p:nvPr>
        </p:nvSpPr>
        <p:spPr>
          <a:xfrm>
            <a:off x="4800600" y="2971800"/>
            <a:ext cx="3886200" cy="2895600"/>
          </a:xfrm>
          <a:prstGeom prst="rect">
            <a:avLst/>
          </a:prstGeom>
        </p:spPr>
        <p:txBody>
          <a:bodyPr/>
          <a:lstStyle>
            <a:lvl1pPr marL="0" indent="0">
              <a:buNone/>
              <a:defRPr/>
            </a:lvl1pPr>
          </a:lstStyle>
          <a:p>
            <a:endParaRPr lang="en-IN" dirty="0"/>
          </a:p>
        </p:txBody>
      </p:sp>
      <p:sp>
        <p:nvSpPr>
          <p:cNvPr id="5" name="Text Placeholder 4"/>
          <p:cNvSpPr>
            <a:spLocks noGrp="1"/>
          </p:cNvSpPr>
          <p:nvPr>
            <p:ph type="body" sz="quarter" idx="13"/>
          </p:nvPr>
        </p:nvSpPr>
        <p:spPr>
          <a:xfrm>
            <a:off x="6858000" y="2095499"/>
            <a:ext cx="1819275" cy="876301"/>
          </a:xfrm>
          <a:prstGeom prst="rect">
            <a:avLst/>
          </a:prstGeom>
        </p:spPr>
        <p:txBody>
          <a:bodyPr/>
          <a:lstStyle>
            <a:lvl1pPr marL="0" indent="0">
              <a:buFontTx/>
              <a:buNone/>
              <a:defRPr/>
            </a:lvl1pPr>
          </a:lstStyle>
          <a:p>
            <a:pPr lvl="0"/>
            <a:r>
              <a:rPr lang="en-IN" dirty="0"/>
              <a:t>Click</a:t>
            </a:r>
          </a:p>
        </p:txBody>
      </p:sp>
      <p:sp>
        <p:nvSpPr>
          <p:cNvPr id="24" name="Text Placeholder 4"/>
          <p:cNvSpPr>
            <a:spLocks noGrp="1"/>
          </p:cNvSpPr>
          <p:nvPr>
            <p:ph type="body" sz="quarter" idx="14"/>
          </p:nvPr>
        </p:nvSpPr>
        <p:spPr>
          <a:xfrm>
            <a:off x="4800600" y="2095499"/>
            <a:ext cx="1905000" cy="838200"/>
          </a:xfrm>
          <a:prstGeom prst="rect">
            <a:avLst/>
          </a:prstGeom>
        </p:spPr>
        <p:txBody>
          <a:bodyPr/>
          <a:lstStyle>
            <a:lvl1pPr marL="0" indent="0">
              <a:buFontTx/>
              <a:buNone/>
              <a:defRPr/>
            </a:lvl1pPr>
          </a:lstStyle>
          <a:p>
            <a:pPr lvl="0"/>
            <a:r>
              <a:rPr lang="en-IN" dirty="0"/>
              <a:t>Click</a:t>
            </a:r>
          </a:p>
        </p:txBody>
      </p:sp>
    </p:spTree>
    <p:extLst>
      <p:ext uri="{BB962C8B-B14F-4D97-AF65-F5344CB8AC3E}">
        <p14:creationId xmlns:p14="http://schemas.microsoft.com/office/powerpoint/2010/main" val="1079507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28600"/>
            <a:ext cx="9067800" cy="4572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2800" spc="2000" baseline="0">
                <a:solidFill>
                  <a:schemeClr val="bg1">
                    <a:lumMod val="95000"/>
                  </a:schemeClr>
                </a:solidFill>
                <a:latin typeface="+mn-lt"/>
              </a:defRPr>
            </a:lvl1pPr>
          </a:lstStyle>
          <a:p>
            <a:pPr marL="0" marR="0" lvl="0" indent="0" defTabSz="914400" eaLnBrk="1" fontAlgn="auto" latinLnBrk="0" hangingPunct="1">
              <a:lnSpc>
                <a:spcPct val="100000"/>
              </a:lnSpc>
              <a:spcBef>
                <a:spcPts val="0"/>
              </a:spcBef>
              <a:spcAft>
                <a:spcPts val="0"/>
              </a:spcAft>
              <a:tabLst/>
              <a:defRPr/>
            </a:pPr>
            <a:r>
              <a:rPr kumimoji="0" lang="en-US" sz="2800" b="1" i="0" u="none" strike="noStrike" kern="0" cap="none" spc="0" normalizeH="0" baseline="0" noProof="0" dirty="0">
                <a:ln>
                  <a:noFill/>
                </a:ln>
                <a:solidFill>
                  <a:srgbClr val="FFF799"/>
                </a:solidFill>
                <a:effectLst/>
                <a:uLnTx/>
                <a:uFillTx/>
              </a:rPr>
              <a:t>SAMPLE PROBLEM</a:t>
            </a:r>
            <a:br>
              <a:rPr kumimoji="0" lang="en-US" sz="2800" b="1" i="0" u="none" strike="noStrike" kern="0" cap="none" spc="0" normalizeH="0" baseline="0" noProof="0" dirty="0">
                <a:ln>
                  <a:noFill/>
                </a:ln>
                <a:solidFill>
                  <a:srgbClr val="FFF799"/>
                </a:solidFill>
                <a:effectLst/>
                <a:uLnTx/>
                <a:uFillTx/>
              </a:rPr>
            </a:br>
            <a:endParaRPr lang="en-IN" dirty="0"/>
          </a:p>
        </p:txBody>
      </p:sp>
      <p:sp>
        <p:nvSpPr>
          <p:cNvPr id="4" name="Text Placeholder 3"/>
          <p:cNvSpPr>
            <a:spLocks noGrp="1"/>
          </p:cNvSpPr>
          <p:nvPr>
            <p:ph type="body" sz="quarter" idx="10"/>
          </p:nvPr>
        </p:nvSpPr>
        <p:spPr>
          <a:xfrm>
            <a:off x="76200" y="1066800"/>
            <a:ext cx="9067800" cy="1905000"/>
          </a:xfrm>
          <a:prstGeom prst="rect">
            <a:avLst/>
          </a:prstGeom>
        </p:spPr>
        <p:txBody>
          <a:bodyP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a:t>
            </a:r>
            <a:endParaRPr lang="en-IN" dirty="0"/>
          </a:p>
        </p:txBody>
      </p:sp>
    </p:spTree>
    <p:extLst>
      <p:ext uri="{BB962C8B-B14F-4D97-AF65-F5344CB8AC3E}">
        <p14:creationId xmlns:p14="http://schemas.microsoft.com/office/powerpoint/2010/main" val="365190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 y="228600"/>
            <a:ext cx="9105900" cy="533400"/>
          </a:xfrm>
          <a:prstGeom prst="rect">
            <a:avLst/>
          </a:prstGeom>
        </p:spPr>
        <p:txBody>
          <a:bodyPr/>
          <a:lstStyle>
            <a:lvl1pPr algn="l">
              <a:defRPr sz="2800" b="1" baseline="0">
                <a:latin typeface="+mn-lt"/>
              </a:defRPr>
            </a:lvl1pPr>
          </a:lstStyle>
          <a:p>
            <a:r>
              <a:rPr lang="en-US" dirty="0"/>
              <a:t>SAMPLE PROBLEM </a:t>
            </a:r>
            <a:endParaRPr lang="en-IN" dirty="0"/>
          </a:p>
        </p:txBody>
      </p:sp>
      <p:sp>
        <p:nvSpPr>
          <p:cNvPr id="4" name="Text Placeholder 3"/>
          <p:cNvSpPr>
            <a:spLocks noGrp="1"/>
          </p:cNvSpPr>
          <p:nvPr>
            <p:ph type="body" sz="quarter" idx="22" hasCustomPrompt="1"/>
          </p:nvPr>
        </p:nvSpPr>
        <p:spPr>
          <a:xfrm>
            <a:off x="0" y="1524000"/>
            <a:ext cx="9144000" cy="4724400"/>
          </a:xfrm>
          <a:prstGeom prst="rect">
            <a:avLst/>
          </a:prstGeom>
        </p:spPr>
        <p:txBody>
          <a:bodyPr/>
          <a:lstStyle>
            <a:lvl1pPr marL="0" indent="0">
              <a:buNone/>
              <a:defRPr sz="28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ME</a:t>
            </a:r>
            <a:endParaRPr lang="en-IN" dirty="0"/>
          </a:p>
        </p:txBody>
      </p:sp>
    </p:spTree>
    <p:extLst>
      <p:ext uri="{BB962C8B-B14F-4D97-AF65-F5344CB8AC3E}">
        <p14:creationId xmlns:p14="http://schemas.microsoft.com/office/powerpoint/2010/main" val="559680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4" name="Title 13"/>
          <p:cNvSpPr>
            <a:spLocks noGrp="1"/>
          </p:cNvSpPr>
          <p:nvPr>
            <p:ph type="title"/>
          </p:nvPr>
        </p:nvSpPr>
        <p:spPr>
          <a:xfrm>
            <a:off x="6172200" y="304800"/>
            <a:ext cx="2590800" cy="838200"/>
          </a:xfrm>
          <a:prstGeom prst="rect">
            <a:avLst/>
          </a:prstGeom>
        </p:spPr>
        <p:txBody>
          <a:bodyPr/>
          <a:lstStyle>
            <a:lvl1pPr>
              <a:defRPr sz="2400" i="1">
                <a:latin typeface="+mn-lt"/>
              </a:defRPr>
            </a:lvl1pPr>
          </a:lstStyle>
          <a:p>
            <a:r>
              <a:rPr lang="en-US" dirty="0"/>
              <a:t>Click to edit Master title style</a:t>
            </a:r>
            <a:endParaRPr lang="en-IN" dirty="0"/>
          </a:p>
        </p:txBody>
      </p:sp>
      <p:sp>
        <p:nvSpPr>
          <p:cNvPr id="4" name="Text Placeholder 14"/>
          <p:cNvSpPr>
            <a:spLocks noGrp="1"/>
          </p:cNvSpPr>
          <p:nvPr>
            <p:ph type="body" sz="quarter" idx="21" hasCustomPrompt="1"/>
          </p:nvPr>
        </p:nvSpPr>
        <p:spPr>
          <a:xfrm>
            <a:off x="1257300" y="6553200"/>
            <a:ext cx="6629400" cy="152400"/>
          </a:xfrm>
          <a:prstGeom prst="rect">
            <a:avLst/>
          </a:prstGeom>
        </p:spPr>
        <p:txBody>
          <a:bodyPr/>
          <a:lstStyle>
            <a:lvl1pPr marL="0" marR="0" indent="0" algn="ctr" defTabSz="914400" rtl="0" eaLnBrk="1" fontAlgn="auto" latinLnBrk="0" hangingPunct="1">
              <a:lnSpc>
                <a:spcPct val="100000"/>
              </a:lnSpc>
              <a:spcBef>
                <a:spcPct val="20000"/>
              </a:spcBef>
              <a:spcAft>
                <a:spcPts val="0"/>
              </a:spcAft>
              <a:buClrTx/>
              <a:buSzTx/>
              <a:buFontTx/>
              <a:buNone/>
              <a:tabLst/>
              <a:defRPr sz="800"/>
            </a:lvl1pPr>
            <a:lvl2pPr marL="457200" indent="0">
              <a:buFontTx/>
              <a:buNone/>
              <a:defRPr sz="800"/>
            </a:lvl2pPr>
            <a:lvl3pPr marL="914400" indent="0">
              <a:buFontTx/>
              <a:buNone/>
              <a:defRPr sz="800"/>
            </a:lvl3pPr>
            <a:lvl4pPr marL="1371600" indent="0">
              <a:buFontTx/>
              <a:buNone/>
              <a:defRPr sz="800"/>
            </a:lvl4pPr>
            <a:lvl5pPr marL="1828800" indent="0">
              <a:buFontTx/>
              <a:buNone/>
              <a:defRPr sz="800"/>
            </a:lvl5pPr>
          </a:lstStyle>
          <a:p>
            <a:pPr algn="ctr"/>
            <a:r>
              <a:rPr lang="en-US" sz="800" dirty="0"/>
              <a:t>Copyright © McGraw-Hill Education. All rights reserved. No reproduction or distribution without the prior written consent of McGraw-Hill Education.</a:t>
            </a:r>
          </a:p>
          <a:p>
            <a:pPr algn="ctr"/>
            <a:r>
              <a:rPr lang="en-US" sz="800" dirty="0"/>
              <a:t>.</a:t>
            </a:r>
          </a:p>
        </p:txBody>
      </p:sp>
      <p:sp>
        <p:nvSpPr>
          <p:cNvPr id="3" name="Content Placeholder 2"/>
          <p:cNvSpPr>
            <a:spLocks noGrp="1"/>
          </p:cNvSpPr>
          <p:nvPr>
            <p:ph sz="quarter" idx="22"/>
          </p:nvPr>
        </p:nvSpPr>
        <p:spPr>
          <a:xfrm>
            <a:off x="6172200" y="1600200"/>
            <a:ext cx="2667000" cy="990600"/>
          </a:xfrm>
          <a:prstGeom prst="rect">
            <a:avLst/>
          </a:prstGeom>
        </p:spPr>
        <p:txBody>
          <a:bodyPr/>
          <a:lstStyle>
            <a:lvl1pPr marL="0" indent="0" algn="ctr">
              <a:buNone/>
              <a:defRPr sz="2400" b="1"/>
            </a:lvl1pPr>
          </a:lstStyle>
          <a:p>
            <a:pPr lvl="0"/>
            <a:r>
              <a:rPr lang="en-US" dirty="0"/>
              <a:t>Edit Master text styles</a:t>
            </a:r>
          </a:p>
        </p:txBody>
      </p:sp>
      <p:sp>
        <p:nvSpPr>
          <p:cNvPr id="6" name="Content Placeholder 5"/>
          <p:cNvSpPr>
            <a:spLocks noGrp="1"/>
          </p:cNvSpPr>
          <p:nvPr>
            <p:ph sz="quarter" idx="23"/>
          </p:nvPr>
        </p:nvSpPr>
        <p:spPr>
          <a:xfrm>
            <a:off x="6172200" y="2895600"/>
            <a:ext cx="2667000" cy="990600"/>
          </a:xfrm>
          <a:prstGeom prst="rect">
            <a:avLst/>
          </a:prstGeom>
        </p:spPr>
        <p:txBody>
          <a:bodyPr/>
          <a:lstStyle>
            <a:lvl1pPr marL="0" indent="0" algn="ctr">
              <a:buNone/>
              <a:defRPr sz="2400"/>
            </a:lvl1pPr>
          </a:lstStyle>
          <a:p>
            <a:pPr lvl="0"/>
            <a:r>
              <a:rPr lang="en-US" dirty="0"/>
              <a:t>Edit Master text styles</a:t>
            </a:r>
          </a:p>
        </p:txBody>
      </p:sp>
      <p:sp>
        <p:nvSpPr>
          <p:cNvPr id="8" name="Content Placeholder 7"/>
          <p:cNvSpPr>
            <a:spLocks noGrp="1"/>
          </p:cNvSpPr>
          <p:nvPr>
            <p:ph sz="quarter" idx="24"/>
          </p:nvPr>
        </p:nvSpPr>
        <p:spPr>
          <a:xfrm>
            <a:off x="6172200" y="4267200"/>
            <a:ext cx="2667000" cy="1066800"/>
          </a:xfrm>
          <a:prstGeom prst="rect">
            <a:avLst/>
          </a:prstGeom>
        </p:spPr>
        <p:txBody>
          <a:bodyPr/>
          <a:lstStyle>
            <a:lvl1pPr marL="0" indent="0" algn="ctr">
              <a:buNone/>
              <a:defRPr sz="2400"/>
            </a:lvl1pPr>
          </a:lstStyle>
          <a:p>
            <a:pPr lvl="0"/>
            <a:r>
              <a:rPr lang="en-US" dirty="0"/>
              <a:t>Edit Master text styles</a:t>
            </a:r>
          </a:p>
        </p:txBody>
      </p:sp>
    </p:spTree>
    <p:extLst>
      <p:ext uri="{BB962C8B-B14F-4D97-AF65-F5344CB8AC3E}">
        <p14:creationId xmlns:p14="http://schemas.microsoft.com/office/powerpoint/2010/main" val="2445283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val="20000"/>
                    </a:ext>
                  </a:extLst>
                </a:gridCol>
                <a:gridCol w="8065062">
                  <a:extLst>
                    <a:ext uri="{9D8B030D-6E8A-4147-A177-3AD203B41FA5}">
                      <a16:colId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6E7072"/>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60</a:t>
            </a:r>
          </a:p>
        </p:txBody>
      </p:sp>
      <p:sp>
        <p:nvSpPr>
          <p:cNvPr id="4" name="Title 3"/>
          <p:cNvSpPr>
            <a:spLocks noGrp="1"/>
          </p:cNvSpPr>
          <p:nvPr>
            <p:ph type="title"/>
          </p:nvPr>
        </p:nvSpPr>
        <p:spPr>
          <a:xfrm>
            <a:off x="3581400" y="100584"/>
            <a:ext cx="5408676" cy="1219200"/>
          </a:xfrm>
          <a:prstGeom prst="rect">
            <a:avLst/>
          </a:prstGeom>
        </p:spPr>
        <p:txBody>
          <a:bodyPr/>
          <a:lstStyle>
            <a:lvl1pPr>
              <a:defRPr sz="3200">
                <a:latin typeface="Helvetica" panose="020B0604020202020204" pitchFamily="34" charset="0"/>
                <a:cs typeface="Helvetica" panose="020B0604020202020204" pitchFamily="34" charset="0"/>
              </a:defRPr>
            </a:lvl1pPr>
          </a:lstStyle>
          <a:p>
            <a:r>
              <a:rPr lang="en-US" dirty="0"/>
              <a:t>Click to edit</a:t>
            </a:r>
            <a:endParaRPr lang="en-IN" dirty="0"/>
          </a:p>
        </p:txBody>
      </p:sp>
      <p:sp>
        <p:nvSpPr>
          <p:cNvPr id="19" name="Text Placeholder 2"/>
          <p:cNvSpPr>
            <a:spLocks noGrp="1"/>
          </p:cNvSpPr>
          <p:nvPr>
            <p:ph type="body" sz="quarter" idx="22" hasCustomPrompt="1"/>
          </p:nvPr>
        </p:nvSpPr>
        <p:spPr>
          <a:xfrm>
            <a:off x="76200" y="176784"/>
            <a:ext cx="2133600" cy="609600"/>
          </a:xfrm>
          <a:prstGeom prst="rect">
            <a:avLst/>
          </a:prstGeom>
        </p:spPr>
        <p:txBody>
          <a:bodyPr/>
          <a:lstStyle>
            <a:lvl1pPr marL="0" indent="0">
              <a:buNone/>
              <a:defRPr>
                <a:solidFill>
                  <a:schemeClr val="bg1">
                    <a:lumMod val="95000"/>
                  </a:schemeClr>
                </a:solidFill>
                <a:latin typeface="Helvetica" panose="020B0604020202020204" pitchFamily="34" charset="0"/>
                <a:cs typeface="Helvetica" panose="020B0604020202020204" pitchFamily="34" charset="0"/>
              </a:defRPr>
            </a:lvl1pPr>
            <a:lvl2pPr>
              <a:defRPr>
                <a:latin typeface="Helvetica" panose="020B0604020202020204" pitchFamily="34" charset="0"/>
                <a:cs typeface="Helvetica" panose="020B0604020202020204" pitchFamily="34" charset="0"/>
              </a:defRPr>
            </a:lvl2pPr>
            <a:lvl3pPr>
              <a:defRPr>
                <a:latin typeface="Helvetica" panose="020B0604020202020204" pitchFamily="34" charset="0"/>
                <a:cs typeface="Helvetica" panose="020B0604020202020204" pitchFamily="34" charset="0"/>
              </a:defRPr>
            </a:lvl3pPr>
            <a:lvl4pPr>
              <a:defRPr>
                <a:latin typeface="Helvetica" panose="020B0604020202020204" pitchFamily="34" charset="0"/>
                <a:cs typeface="Helvetica" panose="020B0604020202020204" pitchFamily="34" charset="0"/>
              </a:defRPr>
            </a:lvl4pPr>
            <a:lvl5pPr>
              <a:defRPr>
                <a:latin typeface="Helvetica" panose="020B0604020202020204" pitchFamily="34" charset="0"/>
                <a:cs typeface="Helvetica" panose="020B0604020202020204" pitchFamily="34" charset="0"/>
              </a:defRPr>
            </a:lvl5pPr>
          </a:lstStyle>
          <a:p>
            <a:pPr lvl="0"/>
            <a:r>
              <a:rPr lang="en-IN" dirty="0"/>
              <a:t>CHAPTER</a:t>
            </a:r>
          </a:p>
        </p:txBody>
      </p:sp>
      <p:sp>
        <p:nvSpPr>
          <p:cNvPr id="20" name="Text Placeholder 19"/>
          <p:cNvSpPr>
            <a:spLocks noGrp="1"/>
          </p:cNvSpPr>
          <p:nvPr>
            <p:ph type="body" sz="quarter" idx="23" hasCustomPrompt="1"/>
          </p:nvPr>
        </p:nvSpPr>
        <p:spPr>
          <a:xfrm>
            <a:off x="457200" y="1828800"/>
            <a:ext cx="8077200" cy="3886200"/>
          </a:xfrm>
          <a:prstGeom prst="rect">
            <a:avLst/>
          </a:prstGeom>
        </p:spPr>
        <p:txBody>
          <a:bodyPr/>
          <a:lstStyle>
            <a:lvl1pPr marL="0" indent="0">
              <a:buNone/>
              <a:defRPr sz="2800"/>
            </a:lvl1pPr>
          </a:lstStyle>
          <a:p>
            <a:pPr lvl="0"/>
            <a:r>
              <a:rPr lang="en-US" dirty="0"/>
              <a:t>CLICK</a:t>
            </a:r>
            <a:endParaRPr lang="en-IN" dirty="0"/>
          </a:p>
        </p:txBody>
      </p:sp>
      <p:sp>
        <p:nvSpPr>
          <p:cNvPr id="7" name="TextBox 6"/>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244076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2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3"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24"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solidFill>
                  <a:srgbClr val="4F74A7"/>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Tree>
    <p:extLst>
      <p:ext uri="{BB962C8B-B14F-4D97-AF65-F5344CB8AC3E}">
        <p14:creationId xmlns:p14="http://schemas.microsoft.com/office/powerpoint/2010/main" val="2645925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Objectives">
    <p:spTree>
      <p:nvGrpSpPr>
        <p:cNvPr id="1" name=""/>
        <p:cNvGrpSpPr/>
        <p:nvPr/>
      </p:nvGrpSpPr>
      <p:grpSpPr>
        <a:xfrm>
          <a:off x="0" y="0"/>
          <a:ext cx="0" cy="0"/>
          <a:chOff x="0" y="0"/>
          <a:chExt cx="0" cy="0"/>
        </a:xfrm>
      </p:grpSpPr>
      <p:sp>
        <p:nvSpPr>
          <p:cNvPr id="2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3"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24"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solidFill>
                  <a:srgbClr val="4F74A7"/>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cxnSp>
        <p:nvCxnSpPr>
          <p:cNvPr id="5" name="Straight Connector 4"/>
          <p:cNvCxnSpPr/>
          <p:nvPr userDrawn="1"/>
        </p:nvCxnSpPr>
        <p:spPr>
          <a:xfrm>
            <a:off x="2667000" y="4648200"/>
            <a:ext cx="365760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87579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3"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24"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solidFill>
                  <a:srgbClr val="4F74A7"/>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3" name="Content Placeholder 2"/>
          <p:cNvSpPr>
            <a:spLocks noGrp="1"/>
          </p:cNvSpPr>
          <p:nvPr>
            <p:ph sz="quarter" idx="12"/>
          </p:nvPr>
        </p:nvSpPr>
        <p:spPr>
          <a:xfrm>
            <a:off x="1371600" y="4800600"/>
            <a:ext cx="2286000" cy="457200"/>
          </a:xfrm>
          <a:prstGeom prst="rect">
            <a:avLst/>
          </a:prstGeom>
        </p:spPr>
        <p:txBody>
          <a:bodyPr/>
          <a:lstStyle>
            <a:lvl1pPr marL="0" indent="0">
              <a:buNone/>
              <a:defRPr sz="1400"/>
            </a:lvl1pPr>
          </a:lstStyle>
          <a:p>
            <a:pPr lvl="0"/>
            <a:r>
              <a:rPr lang="en-US" dirty="0"/>
              <a:t>Edit Master text styles</a:t>
            </a:r>
          </a:p>
        </p:txBody>
      </p:sp>
      <p:sp>
        <p:nvSpPr>
          <p:cNvPr id="5" name="Content Placeholder 4"/>
          <p:cNvSpPr>
            <a:spLocks noGrp="1"/>
          </p:cNvSpPr>
          <p:nvPr>
            <p:ph sz="quarter" idx="13"/>
          </p:nvPr>
        </p:nvSpPr>
        <p:spPr>
          <a:xfrm>
            <a:off x="5181600" y="4648200"/>
            <a:ext cx="2514600" cy="457200"/>
          </a:xfrm>
          <a:prstGeom prst="rect">
            <a:avLst/>
          </a:prstGeom>
        </p:spPr>
        <p:txBody>
          <a:bodyPr/>
          <a:lstStyle>
            <a:lvl1pPr marL="0" indent="0">
              <a:buNone/>
              <a:defRPr sz="1400"/>
            </a:lvl1pPr>
          </a:lstStyle>
          <a:p>
            <a:pPr lvl="0"/>
            <a:r>
              <a:rPr lang="en-US" dirty="0"/>
              <a:t>Edit Master text styles</a:t>
            </a:r>
          </a:p>
        </p:txBody>
      </p:sp>
    </p:spTree>
    <p:extLst>
      <p:ext uri="{BB962C8B-B14F-4D97-AF65-F5344CB8AC3E}">
        <p14:creationId xmlns:p14="http://schemas.microsoft.com/office/powerpoint/2010/main" val="2281640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4.xml"/><Relationship Id="rId4"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tif"/><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911963"/>
      </p:ext>
    </p:extLst>
  </p:cSld>
  <p:clrMap bg1="lt1" tx1="dk1" bg2="lt2" tx2="dk2" accent1="accent1" accent2="accent2" accent3="accent3" accent4="accent4" accent5="accent5" accent6="accent6" hlink="hlink" folHlink="folHlink"/>
  <p:sldLayoutIdLst>
    <p:sldLayoutId id="214748369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70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TextBox 3"/>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1" r:id="rId2"/>
    <p:sldLayoutId id="2147483707" r:id="rId3"/>
    <p:sldLayoutId id="2147483706"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4" r:id="rId2"/>
    <p:sldLayoutId id="214748370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5" r:id="rId2"/>
    <p:sldLayoutId id="214748370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 Id="rId5" Type="http://schemas.openxmlformats.org/officeDocument/2006/relationships/image" Target="../media/image19.jpg"/><Relationship Id="rId4" Type="http://schemas.openxmlformats.org/officeDocument/2006/relationships/image" Target="../media/image50.png"/></Relationships>
</file>

<file path=ppt/slides/_rels/slide5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 Id="rId4" Type="http://schemas.openxmlformats.org/officeDocument/2006/relationships/image" Target="../media/image25.jpg"/></Relationships>
</file>

<file path=ppt/slides/_rels/slide7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314700" y="978935"/>
            <a:ext cx="2514600" cy="457200"/>
          </a:xfrm>
        </p:spPr>
        <p:txBody>
          <a:bodyPr/>
          <a:lstStyle/>
          <a:p>
            <a:r>
              <a:rPr lang="en-US" sz="2400" i="1" dirty="0">
                <a:solidFill>
                  <a:schemeClr val="accent1">
                    <a:lumMod val="75000"/>
                  </a:schemeClr>
                </a:solidFill>
              </a:rPr>
              <a:t>Chemistry</a:t>
            </a:r>
            <a:endParaRPr lang="en-US" sz="2400" i="0" dirty="0"/>
          </a:p>
        </p:txBody>
      </p:sp>
      <p:sp>
        <p:nvSpPr>
          <p:cNvPr id="3" name="Content Placeholder 2"/>
          <p:cNvSpPr>
            <a:spLocks noGrp="1"/>
          </p:cNvSpPr>
          <p:nvPr>
            <p:ph sz="quarter" idx="22"/>
          </p:nvPr>
        </p:nvSpPr>
        <p:spPr>
          <a:xfrm>
            <a:off x="3238500" y="1600200"/>
            <a:ext cx="2667000" cy="529646"/>
          </a:xfrm>
        </p:spPr>
        <p:txBody>
          <a:bodyPr/>
          <a:lstStyle/>
          <a:p>
            <a:pPr>
              <a:spcBef>
                <a:spcPts val="0"/>
              </a:spcBef>
            </a:pPr>
            <a:r>
              <a:rPr lang="en-US" dirty="0">
                <a:solidFill>
                  <a:schemeClr val="accent1">
                    <a:lumMod val="75000"/>
                  </a:schemeClr>
                </a:solidFill>
              </a:rPr>
              <a:t>Fifth Edition</a:t>
            </a:r>
            <a:endParaRPr lang="en-GB" dirty="0"/>
          </a:p>
        </p:txBody>
      </p:sp>
      <p:sp>
        <p:nvSpPr>
          <p:cNvPr id="4" name="Content Placeholder 3"/>
          <p:cNvSpPr>
            <a:spLocks noGrp="1"/>
          </p:cNvSpPr>
          <p:nvPr>
            <p:ph sz="quarter" idx="23"/>
          </p:nvPr>
        </p:nvSpPr>
        <p:spPr>
          <a:xfrm>
            <a:off x="3124200" y="2104913"/>
            <a:ext cx="2895600" cy="2362200"/>
          </a:xfrm>
        </p:spPr>
        <p:txBody>
          <a:bodyPr/>
          <a:lstStyle/>
          <a:p>
            <a:pPr>
              <a:lnSpc>
                <a:spcPct val="200000"/>
              </a:lnSpc>
              <a:spcBef>
                <a:spcPts val="0"/>
              </a:spcBef>
            </a:pPr>
            <a:r>
              <a:rPr lang="en-US" dirty="0">
                <a:solidFill>
                  <a:schemeClr val="accent1">
                    <a:lumMod val="75000"/>
                  </a:schemeClr>
                </a:solidFill>
              </a:rPr>
              <a:t>Julia Burdge</a:t>
            </a:r>
            <a:br>
              <a:rPr lang="en-US" dirty="0">
                <a:solidFill>
                  <a:schemeClr val="accent1">
                    <a:lumMod val="75000"/>
                  </a:schemeClr>
                </a:solidFill>
              </a:rPr>
            </a:br>
            <a:r>
              <a:rPr lang="en-US" b="1" dirty="0">
                <a:solidFill>
                  <a:schemeClr val="accent1">
                    <a:lumMod val="75000"/>
                  </a:schemeClr>
                </a:solidFill>
              </a:rPr>
              <a:t>Lecture PowerPoints</a:t>
            </a:r>
            <a:br>
              <a:rPr lang="en-US" b="1" dirty="0">
                <a:solidFill>
                  <a:schemeClr val="accent1">
                    <a:lumMod val="75000"/>
                  </a:schemeClr>
                </a:solidFill>
              </a:rPr>
            </a:br>
            <a:r>
              <a:rPr lang="en-US" dirty="0">
                <a:solidFill>
                  <a:schemeClr val="accent1">
                    <a:lumMod val="75000"/>
                  </a:schemeClr>
                </a:solidFill>
              </a:rPr>
              <a:t>Chapter 21</a:t>
            </a:r>
            <a:endParaRPr lang="en-GB" dirty="0"/>
          </a:p>
        </p:txBody>
      </p:sp>
      <p:sp>
        <p:nvSpPr>
          <p:cNvPr id="5" name="Content Placeholder 4"/>
          <p:cNvSpPr>
            <a:spLocks noGrp="1"/>
          </p:cNvSpPr>
          <p:nvPr>
            <p:ph sz="quarter" idx="24"/>
          </p:nvPr>
        </p:nvSpPr>
        <p:spPr>
          <a:xfrm>
            <a:off x="3314700" y="4558732"/>
            <a:ext cx="2514600" cy="762000"/>
          </a:xfrm>
        </p:spPr>
        <p:txBody>
          <a:bodyPr/>
          <a:lstStyle/>
          <a:p>
            <a:pPr>
              <a:spcBef>
                <a:spcPts val="0"/>
              </a:spcBef>
            </a:pPr>
            <a:r>
              <a:rPr lang="en-US" dirty="0">
                <a:solidFill>
                  <a:schemeClr val="tx2"/>
                </a:solidFill>
              </a:rPr>
              <a:t>Environmental Chemistry</a:t>
            </a:r>
            <a:endParaRPr lang="en-GB" dirty="0"/>
          </a:p>
        </p:txBody>
      </p:sp>
      <p:pic>
        <p:nvPicPr>
          <p:cNvPr id="20"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21"/>
          </p:nvPr>
        </p:nvSpPr>
        <p:spPr>
          <a:xfrm>
            <a:off x="1333500" y="6566356"/>
            <a:ext cx="6629400" cy="152400"/>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89833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518914"/>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(7)</a:t>
            </a:r>
            <a:endParaRPr lang="en-IN" dirty="0">
              <a:solidFill>
                <a:srgbClr val="C00000"/>
              </a:solidFill>
            </a:endParaRPr>
          </a:p>
        </p:txBody>
      </p:sp>
      <p:sp>
        <p:nvSpPr>
          <p:cNvPr id="18" name="Text Placeholder 17"/>
          <p:cNvSpPr>
            <a:spLocks noGrp="1"/>
          </p:cNvSpPr>
          <p:nvPr>
            <p:ph type="body" sz="quarter" idx="11"/>
          </p:nvPr>
        </p:nvSpPr>
        <p:spPr>
          <a:xfrm>
            <a:off x="-2" y="1066800"/>
            <a:ext cx="3124202"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7" name="Text Placeholder 16"/>
          <p:cNvSpPr>
            <a:spLocks noGrp="1"/>
          </p:cNvSpPr>
          <p:nvPr>
            <p:ph type="body" sz="quarter" idx="10"/>
          </p:nvPr>
        </p:nvSpPr>
        <p:spPr>
          <a:xfrm>
            <a:off x="0" y="3093141"/>
            <a:ext cx="2861110" cy="557499"/>
          </a:xfrm>
        </p:spPr>
        <p:txBody>
          <a:bodyPr/>
          <a:lstStyle/>
          <a:p>
            <a:r>
              <a:rPr lang="en-US" dirty="0"/>
              <a:t>The oxygen cycle.</a:t>
            </a:r>
            <a:endParaRPr lang="en-IN" dirty="0"/>
          </a:p>
        </p:txBody>
      </p:sp>
      <p:pic>
        <p:nvPicPr>
          <p:cNvPr id="15" name="Picture 3" descr="The global oxygen cycle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24386" y="990600"/>
            <a:ext cx="5617552"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905687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(10)</a:t>
            </a:r>
            <a:endParaRPr lang="en-IN" dirty="0">
              <a:solidFill>
                <a:srgbClr val="C00000"/>
              </a:solidFill>
            </a:endParaRPr>
          </a:p>
        </p:txBody>
      </p:sp>
      <p:sp>
        <p:nvSpPr>
          <p:cNvPr id="16" name="Text Placeholder 15"/>
          <p:cNvSpPr>
            <a:spLocks noGrp="1"/>
          </p:cNvSpPr>
          <p:nvPr>
            <p:ph type="body" sz="quarter" idx="11"/>
          </p:nvPr>
        </p:nvSpPr>
        <p:spPr>
          <a:xfrm>
            <a:off x="0" y="1066800"/>
            <a:ext cx="9144000" cy="476250"/>
          </a:xfrm>
        </p:spPr>
        <p:txBody>
          <a:bodyPr/>
          <a:lstStyle/>
          <a:p>
            <a:r>
              <a:rPr lang="en-US" sz="2800" dirty="0">
                <a:solidFill>
                  <a:srgbClr val="4F74A7"/>
                </a:solidFill>
                <a:latin typeface="Calibri"/>
              </a:rPr>
              <a:t>Formaldehyde</a:t>
            </a:r>
            <a:endParaRPr lang="en-IN" sz="2800" dirty="0">
              <a:solidFill>
                <a:srgbClr val="4F74A7"/>
              </a:solidFill>
              <a:latin typeface="Calibri"/>
            </a:endParaRPr>
          </a:p>
        </p:txBody>
      </p:sp>
      <p:sp>
        <p:nvSpPr>
          <p:cNvPr id="17" name="Text Placeholder 16"/>
          <p:cNvSpPr>
            <a:spLocks noGrp="1"/>
          </p:cNvSpPr>
          <p:nvPr>
            <p:ph type="body" sz="quarter" idx="10"/>
          </p:nvPr>
        </p:nvSpPr>
        <p:spPr>
          <a:xfrm>
            <a:off x="0" y="1828800"/>
            <a:ext cx="9144000" cy="1815882"/>
          </a:xfrm>
        </p:spPr>
        <p:txBody>
          <a:bodyPr/>
          <a:lstStyle/>
          <a:p>
            <a:pPr>
              <a:spcBef>
                <a:spcPts val="0"/>
              </a:spcBef>
              <a:spcAft>
                <a:spcPts val="2800"/>
              </a:spcAft>
            </a:pPr>
            <a:r>
              <a:rPr lang="en-US" dirty="0"/>
              <a:t>Because formaldehyde is a reducing agent, devices have been constructed to remove it by means of a redox reaction.</a:t>
            </a:r>
          </a:p>
          <a:p>
            <a:r>
              <a:rPr lang="en-US" dirty="0"/>
              <a:t>Proper ventilation is the best way to remove formaldehyde.</a:t>
            </a:r>
          </a:p>
        </p:txBody>
      </p:sp>
    </p:spTree>
    <p:extLst>
      <p:ext uri="{BB962C8B-B14F-4D97-AF65-F5344CB8AC3E}">
        <p14:creationId xmlns:p14="http://schemas.microsoft.com/office/powerpoint/2010/main" val="403508938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637566"/>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(3) - Appendix</a:t>
            </a:r>
            <a:endParaRPr lang="en-IN" dirty="0">
              <a:solidFill>
                <a:srgbClr val="C00000"/>
              </a:solidFill>
            </a:endParaRPr>
          </a:p>
        </p:txBody>
      </p:sp>
      <p:sp>
        <p:nvSpPr>
          <p:cNvPr id="18" name="Text Placeholder 17"/>
          <p:cNvSpPr>
            <a:spLocks noGrp="1"/>
          </p:cNvSpPr>
          <p:nvPr>
            <p:ph type="body" sz="quarter" idx="11"/>
          </p:nvPr>
        </p:nvSpPr>
        <p:spPr>
          <a:xfrm>
            <a:off x="-1" y="1066800"/>
            <a:ext cx="3352801"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7" name="Text Placeholder 16"/>
          <p:cNvSpPr>
            <a:spLocks noGrp="1"/>
          </p:cNvSpPr>
          <p:nvPr>
            <p:ph type="body" sz="quarter" idx="10"/>
          </p:nvPr>
        </p:nvSpPr>
        <p:spPr>
          <a:xfrm>
            <a:off x="0" y="3110281"/>
            <a:ext cx="2971800" cy="533400"/>
          </a:xfrm>
        </p:spPr>
        <p:txBody>
          <a:bodyPr/>
          <a:lstStyle/>
          <a:p>
            <a:r>
              <a:rPr lang="en-US" dirty="0"/>
              <a:t>The nitrogen cycle. </a:t>
            </a:r>
          </a:p>
        </p:txBody>
      </p:sp>
      <p:pic>
        <p:nvPicPr>
          <p:cNvPr id="15" name="Picture 3" descr="The nitrogen cycle shows the conversion of nitrogen between the atmosphere, biosphere, industry, and the ground. Although the supply of nitrogen in the atmosphere is virtually inexhaustible, it must be combined with hydrogen or oxygen before it can be assimilated by higher plants, which in turn are consumed by animals. Juvenile nitrogen released from igneous rocks is nitrogen that has not previously participated in the nitrogen cycle."/>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18042" y="990600"/>
            <a:ext cx="5651115" cy="530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311529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518914"/>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(7) - Appendix</a:t>
            </a:r>
            <a:endParaRPr lang="en-IN" dirty="0">
              <a:solidFill>
                <a:srgbClr val="C00000"/>
              </a:solidFill>
            </a:endParaRPr>
          </a:p>
        </p:txBody>
      </p:sp>
      <p:sp>
        <p:nvSpPr>
          <p:cNvPr id="18" name="Text Placeholder 17"/>
          <p:cNvSpPr>
            <a:spLocks noGrp="1"/>
          </p:cNvSpPr>
          <p:nvPr>
            <p:ph type="body" sz="quarter" idx="11"/>
          </p:nvPr>
        </p:nvSpPr>
        <p:spPr>
          <a:xfrm>
            <a:off x="-2" y="1066800"/>
            <a:ext cx="3124202"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7" name="Text Placeholder 16"/>
          <p:cNvSpPr>
            <a:spLocks noGrp="1"/>
          </p:cNvSpPr>
          <p:nvPr>
            <p:ph type="body" sz="quarter" idx="10"/>
          </p:nvPr>
        </p:nvSpPr>
        <p:spPr>
          <a:xfrm>
            <a:off x="0" y="3093141"/>
            <a:ext cx="2861110" cy="557499"/>
          </a:xfrm>
        </p:spPr>
        <p:txBody>
          <a:bodyPr/>
          <a:lstStyle/>
          <a:p>
            <a:r>
              <a:rPr lang="en-US" dirty="0"/>
              <a:t>The oxygen cycle.</a:t>
            </a:r>
            <a:endParaRPr lang="en-IN" dirty="0"/>
          </a:p>
        </p:txBody>
      </p:sp>
      <p:pic>
        <p:nvPicPr>
          <p:cNvPr id="15" name="Picture 3" descr="The global oxygen cycle is complicated because oxygen takes so many different chemical forms. Atmospheric oxygen is removed through respiration and various industrial processes (mostly combustion), which produce carbon dioxide. Photosynthesis is the major mechanism by which molecular oxygen is regenerated from carbon dioxide and wate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24386" y="990600"/>
            <a:ext cx="5617552"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511943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
            <a:ext cx="8801100" cy="533399"/>
          </a:xfrm>
        </p:spPr>
        <p:txBody>
          <a:bodyPr/>
          <a:lstStyle/>
          <a:p>
            <a:pPr algn="l">
              <a:tabLst>
                <a:tab pos="1258888"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(9) - Appendix</a:t>
            </a:r>
            <a:endParaRPr lang="en-IN" dirty="0">
              <a:solidFill>
                <a:srgbClr val="C00000"/>
              </a:solidFill>
            </a:endParaRPr>
          </a:p>
        </p:txBody>
      </p:sp>
      <p:sp>
        <p:nvSpPr>
          <p:cNvPr id="17" name="Text Placeholder 16"/>
          <p:cNvSpPr>
            <a:spLocks noGrp="1"/>
          </p:cNvSpPr>
          <p:nvPr>
            <p:ph type="body" sz="quarter" idx="11"/>
          </p:nvPr>
        </p:nvSpPr>
        <p:spPr>
          <a:xfrm>
            <a:off x="0" y="1066800"/>
            <a:ext cx="4059936"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73152" y="1752600"/>
            <a:ext cx="3124200" cy="3429000"/>
          </a:xfrm>
        </p:spPr>
        <p:txBody>
          <a:bodyPr/>
          <a:lstStyle/>
          <a:p>
            <a:r>
              <a:rPr lang="en-US" dirty="0"/>
              <a:t>Scientists divide the atmosphere into several different layers according to temperature variation and composition. </a:t>
            </a:r>
          </a:p>
        </p:txBody>
      </p:sp>
      <p:pic>
        <p:nvPicPr>
          <p:cNvPr id="15" name="Picture 3" descr="The regions of Earth’s atmosphere are shown. Scientists divide the atmosphere into several different layers according to temperature variation and composition. Temperature decreases almost linearly with increasing altitude in the troposphere. In the stratosphere, the air temperature increases with altitude. The ozone layer is located within the stratosphere. In the mesosphere, the temperature decreases again with increasing altitude. The thermosphere is the uppermost layer of the atmosphere. The increase in temperature in this region is the result of the bombardment of molecular oxygen and nitrogen and atomic species by energetic particles, such as electrons and protons, from the su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2147" y="533400"/>
            <a:ext cx="425398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375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defTabSz="1255713"/>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(4) - Appendix</a:t>
            </a:r>
            <a:endParaRPr lang="en-IN" dirty="0">
              <a:solidFill>
                <a:srgbClr val="C00000"/>
              </a:solidFill>
            </a:endParaRPr>
          </a:p>
        </p:txBody>
      </p:sp>
      <p:sp>
        <p:nvSpPr>
          <p:cNvPr id="17" name="Text Placeholder 16"/>
          <p:cNvSpPr>
            <a:spLocks noGrp="1"/>
          </p:cNvSpPr>
          <p:nvPr>
            <p:ph type="body" sz="quarter" idx="11"/>
          </p:nvPr>
        </p:nvSpPr>
        <p:spPr>
          <a:xfrm>
            <a:off x="0" y="1143000"/>
            <a:ext cx="8077200" cy="533400"/>
          </a:xfrm>
        </p:spPr>
        <p:txBody>
          <a:bodyPr/>
          <a:lstStyle/>
          <a:p>
            <a:r>
              <a:rPr lang="en-US" sz="2800" dirty="0">
                <a:latin typeface="Calibri"/>
              </a:rPr>
              <a:t>Depletion of Ozone in the Stratosphere</a:t>
            </a:r>
          </a:p>
        </p:txBody>
      </p:sp>
      <p:sp>
        <p:nvSpPr>
          <p:cNvPr id="18" name="Text Placeholder 17"/>
          <p:cNvSpPr>
            <a:spLocks noGrp="1"/>
          </p:cNvSpPr>
          <p:nvPr>
            <p:ph type="body" sz="quarter" idx="10"/>
          </p:nvPr>
        </p:nvSpPr>
        <p:spPr>
          <a:xfrm>
            <a:off x="0" y="1905000"/>
            <a:ext cx="3810000" cy="2261605"/>
          </a:xfrm>
        </p:spPr>
        <p:txBody>
          <a:bodyPr/>
          <a:lstStyle/>
          <a:p>
            <a:r>
              <a:rPr lang="en-US" dirty="0"/>
              <a:t>Since the mid-1970s scientists have been concerned about the harmful effects of CFCs on the ozone layer.</a:t>
            </a:r>
            <a:endParaRPr lang="en-IN" dirty="0"/>
          </a:p>
        </p:txBody>
      </p:sp>
      <p:pic>
        <p:nvPicPr>
          <p:cNvPr id="15" name="Picture 3" descr="Large quantities of CFCs are also used in the manufacture of disposable foam products such as cups and plates, as aerosol propellants in spray cans, and as solvents to clean newly soldered electronic circuit board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62600" y="1676400"/>
            <a:ext cx="2987498" cy="476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651632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(2) - Appendix</a:t>
            </a:r>
            <a:endParaRPr lang="en-IN" dirty="0">
              <a:solidFill>
                <a:srgbClr val="C00000"/>
              </a:solidFill>
            </a:endParaRPr>
          </a:p>
        </p:txBody>
      </p:sp>
      <p:sp>
        <p:nvSpPr>
          <p:cNvPr id="18" name="Text Placeholder 17"/>
          <p:cNvSpPr>
            <a:spLocks noGrp="1"/>
          </p:cNvSpPr>
          <p:nvPr>
            <p:ph type="body" sz="quarter" idx="11"/>
          </p:nvPr>
        </p:nvSpPr>
        <p:spPr>
          <a:xfrm>
            <a:off x="0" y="1144780"/>
            <a:ext cx="4305300" cy="533400"/>
          </a:xfrm>
        </p:spPr>
        <p:txBody>
          <a:bodyPr/>
          <a:lstStyle/>
          <a:p>
            <a:r>
              <a:rPr lang="en-US" sz="2800" dirty="0">
                <a:solidFill>
                  <a:srgbClr val="4F74A7"/>
                </a:solidFill>
                <a:latin typeface="Calibri"/>
              </a:rPr>
              <a:t>The Greenhouse Effect</a:t>
            </a:r>
          </a:p>
        </p:txBody>
      </p:sp>
      <p:sp>
        <p:nvSpPr>
          <p:cNvPr id="17" name="Text Placeholder 16"/>
          <p:cNvSpPr>
            <a:spLocks noGrp="1"/>
          </p:cNvSpPr>
          <p:nvPr>
            <p:ph type="body" sz="quarter" idx="10"/>
          </p:nvPr>
        </p:nvSpPr>
        <p:spPr>
          <a:xfrm>
            <a:off x="76200" y="3061394"/>
            <a:ext cx="3048000" cy="1384995"/>
          </a:xfrm>
        </p:spPr>
        <p:txBody>
          <a:bodyPr/>
          <a:lstStyle/>
          <a:p>
            <a:r>
              <a:rPr lang="en-US" dirty="0"/>
              <a:t>The carbon cycle in our global ecosystem.</a:t>
            </a:r>
          </a:p>
        </p:txBody>
      </p:sp>
      <p:pic>
        <p:nvPicPr>
          <p:cNvPr id="15" name="Picture 3" descr="The transfer of carbon dioxide to and from the atmosphere is an essential part of the carbon cycle. Carbon dioxide is produced when any form of carbon or a carbon-containing compound is burned in an excess of oxyge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573055" y="1225585"/>
            <a:ext cx="5350690" cy="516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8994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E171F"/>
                </a:solidFill>
                <a:latin typeface="Calibri"/>
              </a:rPr>
              <a:t>The Greenhouse Effect (7) - Appendix</a:t>
            </a:r>
            <a:endParaRPr lang="en-IN" dirty="0"/>
          </a:p>
        </p:txBody>
      </p:sp>
      <p:sp>
        <p:nvSpPr>
          <p:cNvPr id="17" name="Text Placeholder 16"/>
          <p:cNvSpPr>
            <a:spLocks noGrp="1"/>
          </p:cNvSpPr>
          <p:nvPr>
            <p:ph type="body" sz="quarter" idx="11"/>
          </p:nvPr>
        </p:nvSpPr>
        <p:spPr>
          <a:xfrm>
            <a:off x="0" y="1143000"/>
            <a:ext cx="9144000" cy="533400"/>
          </a:xfrm>
        </p:spPr>
        <p:txBody>
          <a:bodyPr/>
          <a:lstStyle/>
          <a:p>
            <a:r>
              <a:rPr lang="en-US" sz="2800" dirty="0">
                <a:solidFill>
                  <a:srgbClr val="4F74A7"/>
                </a:solidFill>
                <a:latin typeface="Calibri"/>
              </a:rPr>
              <a:t>The Greenhouse Effect</a:t>
            </a:r>
          </a:p>
        </p:txBody>
      </p:sp>
      <p:sp>
        <p:nvSpPr>
          <p:cNvPr id="18" name="Text Placeholder 17"/>
          <p:cNvSpPr>
            <a:spLocks noGrp="1"/>
          </p:cNvSpPr>
          <p:nvPr>
            <p:ph type="body" sz="quarter" idx="10"/>
          </p:nvPr>
        </p:nvSpPr>
        <p:spPr>
          <a:xfrm>
            <a:off x="0" y="2648249"/>
            <a:ext cx="2952750" cy="2685751"/>
          </a:xfrm>
        </p:spPr>
        <p:txBody>
          <a:bodyPr/>
          <a:lstStyle/>
          <a:p>
            <a:r>
              <a:rPr lang="en-US" dirty="0"/>
              <a:t>The incoming radiation from the sun and the outgoing radiation from Earth’s surface.</a:t>
            </a:r>
          </a:p>
        </p:txBody>
      </p:sp>
      <p:pic>
        <p:nvPicPr>
          <p:cNvPr id="14" name="Picture 3" descr="The solar radiant energy received by Earth is distributed over a band of wavelengths between 100 and 5000 nm, but much of it is concentrated in the 400- to 700-nm range, which is the visible region of the spectrum. By contrast, the thermal radiation emitted by Earth’s surface is characterized by wavelengths longer than 4000 nm."/>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292110" y="1629958"/>
            <a:ext cx="5242290" cy="4733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174745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(11) - Appendix</a:t>
            </a:r>
            <a:endParaRPr lang="en-IN" dirty="0">
              <a:solidFill>
                <a:srgbClr val="C00000"/>
              </a:solidFill>
            </a:endParaRPr>
          </a:p>
        </p:txBody>
      </p:sp>
      <p:sp>
        <p:nvSpPr>
          <p:cNvPr id="20" name="Text Placeholder 19"/>
          <p:cNvSpPr>
            <a:spLocks noGrp="1"/>
          </p:cNvSpPr>
          <p:nvPr>
            <p:ph type="body" sz="quarter" idx="11"/>
          </p:nvPr>
        </p:nvSpPr>
        <p:spPr>
          <a:xfrm>
            <a:off x="0" y="1143000"/>
            <a:ext cx="8839200" cy="609600"/>
          </a:xfrm>
        </p:spPr>
        <p:txBody>
          <a:bodyPr/>
          <a:lstStyle/>
          <a:p>
            <a:r>
              <a:rPr lang="en-US" dirty="0">
                <a:solidFill>
                  <a:srgbClr val="4F74A7"/>
                </a:solidFill>
                <a:latin typeface="Calibri"/>
              </a:rPr>
              <a:t>The Greenhouse Effect</a:t>
            </a:r>
          </a:p>
        </p:txBody>
      </p:sp>
      <p:sp>
        <p:nvSpPr>
          <p:cNvPr id="21" name="Text Placeholder 20"/>
          <p:cNvSpPr>
            <a:spLocks noGrp="1"/>
          </p:cNvSpPr>
          <p:nvPr>
            <p:ph type="body" sz="quarter" idx="10"/>
          </p:nvPr>
        </p:nvSpPr>
        <p:spPr>
          <a:xfrm>
            <a:off x="0" y="1676400"/>
            <a:ext cx="9144000" cy="495301"/>
          </a:xfrm>
        </p:spPr>
        <p:txBody>
          <a:bodyPr/>
          <a:lstStyle/>
          <a:p>
            <a:r>
              <a:rPr lang="en-US" dirty="0"/>
              <a:t>Carbon dioxide has a linear geometry and is nonpolar.</a:t>
            </a:r>
            <a:endParaRPr lang="en-IN" dirty="0"/>
          </a:p>
        </p:txBody>
      </p:sp>
      <p:pic>
        <p:nvPicPr>
          <p:cNvPr id="15" name="Picture 3" descr="One of the four ways the CO2 molecule can vibrate symmetrically displaces atoms from the center of gravity and will not create a dipole moment, but the other vibration is IR-active because the dipole moment changes from zero to a maximum value in one direction and then reaches the same maximum value when it changes to the other extreme positio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030641" y="2197101"/>
            <a:ext cx="6904917"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Placeholder 21"/>
          <p:cNvSpPr>
            <a:spLocks noGrp="1"/>
          </p:cNvSpPr>
          <p:nvPr>
            <p:ph type="body" sz="quarter" idx="12"/>
          </p:nvPr>
        </p:nvSpPr>
        <p:spPr>
          <a:xfrm>
            <a:off x="0" y="4876800"/>
            <a:ext cx="9067800" cy="1320800"/>
          </a:xfrm>
        </p:spPr>
        <p:txBody>
          <a:bodyPr/>
          <a:lstStyle/>
          <a:p>
            <a:pPr>
              <a:spcBef>
                <a:spcPts val="0"/>
              </a:spcBef>
              <a:spcAft>
                <a:spcPts val="2800"/>
              </a:spcAft>
            </a:pPr>
            <a:r>
              <a:rPr lang="en-US" sz="2800" dirty="0"/>
              <a:t>(a) no change in dipole moment (b) change in dipole moment</a:t>
            </a:r>
          </a:p>
          <a:p>
            <a:pPr marL="2971800"/>
            <a:r>
              <a:rPr lang="en-US" sz="2800" b="1" dirty="0"/>
              <a:t>CO is IR active</a:t>
            </a:r>
          </a:p>
        </p:txBody>
      </p:sp>
    </p:spTree>
    <p:extLst>
      <p:ext uri="{BB962C8B-B14F-4D97-AF65-F5344CB8AC3E}">
        <p14:creationId xmlns:p14="http://schemas.microsoft.com/office/powerpoint/2010/main" val="241779651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(3) - Appendix</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7"/>
                </a:solidFill>
                <a:latin typeface="Calibri"/>
              </a:rPr>
              <a:t>Acid Rain</a:t>
            </a:r>
          </a:p>
        </p:txBody>
      </p:sp>
      <p:sp>
        <p:nvSpPr>
          <p:cNvPr id="18" name="Text Placeholder 17"/>
          <p:cNvSpPr>
            <a:spLocks noGrp="1"/>
          </p:cNvSpPr>
          <p:nvPr>
            <p:ph type="body" sz="quarter" idx="10"/>
          </p:nvPr>
        </p:nvSpPr>
        <p:spPr>
          <a:xfrm>
            <a:off x="0" y="1676400"/>
            <a:ext cx="9144000" cy="849159"/>
          </a:xfrm>
        </p:spPr>
        <p:txBody>
          <a:bodyPr/>
          <a:lstStyle/>
          <a:p>
            <a:r>
              <a:rPr lang="en-US" dirty="0"/>
              <a:t>Precipitation in the northeastern United States has an average pH of about 4.3:</a:t>
            </a:r>
          </a:p>
        </p:txBody>
      </p:sp>
      <p:pic>
        <p:nvPicPr>
          <p:cNvPr id="15" name="Picture 3" descr="Most SO2 comes from the midwestern states, affecting the pH of precipitation in that region. Prevailing winds carry the acid droplets formed over the Northeast. Nitrogen oxides also contribute to acid rain formatio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428690" y="2525559"/>
            <a:ext cx="6255570" cy="4313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36925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(10) - Appendix</a:t>
            </a:r>
            <a:endParaRPr lang="en-IN" dirty="0">
              <a:solidFill>
                <a:srgbClr val="C00000"/>
              </a:solidFill>
            </a:endParaRPr>
          </a:p>
        </p:txBody>
      </p:sp>
      <p:sp>
        <p:nvSpPr>
          <p:cNvPr id="17" name="Text Placeholder 16"/>
          <p:cNvSpPr>
            <a:spLocks noGrp="1"/>
          </p:cNvSpPr>
          <p:nvPr>
            <p:ph type="body" sz="quarter" idx="11"/>
          </p:nvPr>
        </p:nvSpPr>
        <p:spPr>
          <a:xfrm>
            <a:off x="9144" y="1066800"/>
            <a:ext cx="9134856" cy="533400"/>
          </a:xfrm>
        </p:spPr>
        <p:txBody>
          <a:bodyPr/>
          <a:lstStyle/>
          <a:p>
            <a:r>
              <a:rPr lang="en-US" sz="2800" dirty="0">
                <a:solidFill>
                  <a:srgbClr val="4F74A7"/>
                </a:solidFill>
                <a:latin typeface="Calibri"/>
              </a:rPr>
              <a:t>Acid Rain</a:t>
            </a:r>
          </a:p>
        </p:txBody>
      </p:sp>
      <p:sp>
        <p:nvSpPr>
          <p:cNvPr id="18" name="Text Placeholder 17"/>
          <p:cNvSpPr>
            <a:spLocks noGrp="1"/>
          </p:cNvSpPr>
          <p:nvPr>
            <p:ph type="body" sz="quarter" idx="10"/>
          </p:nvPr>
        </p:nvSpPr>
        <p:spPr>
          <a:xfrm>
            <a:off x="16858" y="1676400"/>
            <a:ext cx="8839200" cy="856572"/>
          </a:xfrm>
        </p:spPr>
        <p:txBody>
          <a:bodyPr/>
          <a:lstStyle/>
          <a:p>
            <a:r>
              <a:rPr lang="en-US" dirty="0"/>
              <a:t>Limestone is injected into the power plant boiler or furnace along with the coal. </a:t>
            </a:r>
          </a:p>
        </p:txBody>
      </p:sp>
      <p:pic>
        <p:nvPicPr>
          <p:cNvPr id="15" name="Picture 3" descr="A common procedure for removing SO2 from burning fossil fuel is shown. Powdered limestone decomposes into CaO, which reacts with SO2 to form CaSO3. The remaining SO2 is combined with an aqueous suspension of CaO to form CaSO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538633" y="2630507"/>
            <a:ext cx="6066735" cy="390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3558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
            <a:ext cx="8877300" cy="761999"/>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(8)</a:t>
            </a:r>
            <a:endParaRPr lang="en-IN" dirty="0">
              <a:solidFill>
                <a:srgbClr val="C00000"/>
              </a:solidFill>
            </a:endParaRPr>
          </a:p>
        </p:txBody>
      </p:sp>
      <p:sp>
        <p:nvSpPr>
          <p:cNvPr id="17" name="Text Placeholder 16"/>
          <p:cNvSpPr>
            <a:spLocks noGrp="1"/>
          </p:cNvSpPr>
          <p:nvPr>
            <p:ph type="body" sz="quarter" idx="11"/>
          </p:nvPr>
        </p:nvSpPr>
        <p:spPr>
          <a:xfrm>
            <a:off x="0" y="1066800"/>
            <a:ext cx="9137930"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0" y="1752600"/>
            <a:ext cx="9144000" cy="3429000"/>
          </a:xfrm>
        </p:spPr>
        <p:txBody>
          <a:bodyPr/>
          <a:lstStyle/>
          <a:p>
            <a:pPr>
              <a:spcAft>
                <a:spcPts val="3800"/>
              </a:spcAft>
            </a:pPr>
            <a:r>
              <a:rPr lang="en-US" b="1" dirty="0"/>
              <a:t>The oxygen cycle:</a:t>
            </a:r>
          </a:p>
          <a:p>
            <a:pPr>
              <a:spcBef>
                <a:spcPts val="0"/>
              </a:spcBef>
              <a:spcAft>
                <a:spcPts val="2800"/>
              </a:spcAft>
            </a:pPr>
            <a:r>
              <a:rPr lang="en-US" dirty="0"/>
              <a:t>Atmospheric oxygen is removed through respiration and various industrial processes, which produce carbon dioxide. </a:t>
            </a:r>
          </a:p>
          <a:p>
            <a:r>
              <a:rPr lang="en-US" dirty="0"/>
              <a:t>Photosynthesis is the major mechanism by which molecular oxygen is regenerated from carbon dioxide and water.</a:t>
            </a:r>
          </a:p>
        </p:txBody>
      </p:sp>
    </p:spTree>
    <p:extLst>
      <p:ext uri="{BB962C8B-B14F-4D97-AF65-F5344CB8AC3E}">
        <p14:creationId xmlns:p14="http://schemas.microsoft.com/office/powerpoint/2010/main" val="123632032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(2) - Appendix</a:t>
            </a:r>
            <a:endParaRPr lang="en-IN" dirty="0">
              <a:solidFill>
                <a:srgbClr val="C00000"/>
              </a:solidFill>
            </a:endParaRPr>
          </a:p>
        </p:txBody>
      </p:sp>
      <p:sp>
        <p:nvSpPr>
          <p:cNvPr id="16" name="Text Placeholder 15"/>
          <p:cNvSpPr>
            <a:spLocks noGrp="1"/>
          </p:cNvSpPr>
          <p:nvPr>
            <p:ph type="body" sz="quarter" idx="11"/>
          </p:nvPr>
        </p:nvSpPr>
        <p:spPr>
          <a:xfrm>
            <a:off x="20284" y="1066800"/>
            <a:ext cx="3581400" cy="457200"/>
          </a:xfrm>
        </p:spPr>
        <p:txBody>
          <a:bodyPr/>
          <a:lstStyle/>
          <a:p>
            <a:r>
              <a:rPr lang="en-US" sz="2800" dirty="0">
                <a:solidFill>
                  <a:srgbClr val="4F74A7"/>
                </a:solidFill>
                <a:latin typeface="Calibri"/>
              </a:rPr>
              <a:t>The Risk from Radon</a:t>
            </a:r>
            <a:endParaRPr lang="en-IN" sz="2800" dirty="0">
              <a:solidFill>
                <a:srgbClr val="4F74A7"/>
              </a:solidFill>
              <a:latin typeface="Calibri"/>
            </a:endParaRPr>
          </a:p>
        </p:txBody>
      </p:sp>
      <p:pic>
        <p:nvPicPr>
          <p:cNvPr id="2" name="Picture 1" descr="Sources of background radiation are dominated by radon (54%) and other natural radiation (27%). Medical procedures contributes 14%, and nuclear testing contributes 2%. Other human-made radiation accounts for the final 3%. Radon occurence is the United States is greatest in Northern central reg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008" y="1925997"/>
            <a:ext cx="4117992" cy="3648396"/>
          </a:xfrm>
          <a:prstGeom prst="rect">
            <a:avLst/>
          </a:prstGeom>
        </p:spPr>
      </p:pic>
      <p:pic>
        <p:nvPicPr>
          <p:cNvPr id="3" name="Picture 2" descr="Sources of background radiation are dominated by radon (54%) and other natural radiation (27%). Medical procedures contributes 14%, and nuclear testing contributes 2%. Other human-made radiation accounts for the final 3%. Radon occurence is the United States is greatest in Northern central reg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925997"/>
            <a:ext cx="3612274" cy="3714622"/>
          </a:xfrm>
          <a:prstGeom prst="rect">
            <a:avLst/>
          </a:prstGeom>
        </p:spPr>
      </p:pic>
    </p:spTree>
    <p:extLst>
      <p:ext uri="{BB962C8B-B14F-4D97-AF65-F5344CB8AC3E}">
        <p14:creationId xmlns:p14="http://schemas.microsoft.com/office/powerpoint/2010/main" val="1074566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
            <a:ext cx="8801100" cy="533399"/>
          </a:xfrm>
        </p:spPr>
        <p:txBody>
          <a:bodyPr/>
          <a:lstStyle/>
          <a:p>
            <a:pPr algn="l">
              <a:tabLst>
                <a:tab pos="1258888"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(9)</a:t>
            </a:r>
            <a:endParaRPr lang="en-IN" dirty="0">
              <a:solidFill>
                <a:srgbClr val="C00000"/>
              </a:solidFill>
            </a:endParaRPr>
          </a:p>
        </p:txBody>
      </p:sp>
      <p:sp>
        <p:nvSpPr>
          <p:cNvPr id="17" name="Text Placeholder 16"/>
          <p:cNvSpPr>
            <a:spLocks noGrp="1"/>
          </p:cNvSpPr>
          <p:nvPr>
            <p:ph type="body" sz="quarter" idx="11"/>
          </p:nvPr>
        </p:nvSpPr>
        <p:spPr>
          <a:xfrm>
            <a:off x="0" y="1066800"/>
            <a:ext cx="4059936"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73152" y="1752600"/>
            <a:ext cx="3124200" cy="3429000"/>
          </a:xfrm>
        </p:spPr>
        <p:txBody>
          <a:bodyPr/>
          <a:lstStyle/>
          <a:p>
            <a:r>
              <a:rPr lang="en-US" dirty="0"/>
              <a:t>Scientists divide the atmosphere into several different layers according to temperature variation and composition. </a:t>
            </a:r>
          </a:p>
        </p:txBody>
      </p:sp>
      <p:pic>
        <p:nvPicPr>
          <p:cNvPr id="15" name="Picture 3" descr="The regions of Earth’s atmosphere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2147" y="533400"/>
            <a:ext cx="425398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2869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77289" cy="594369"/>
          </a:xfrm>
        </p:spPr>
        <p:txBody>
          <a:bodyPr/>
          <a:lstStyle/>
          <a:p>
            <a:pPr algn="l">
              <a:tabLst>
                <a:tab pos="1258888"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(10)</a:t>
            </a:r>
            <a:endParaRPr lang="en-IN" dirty="0">
              <a:solidFill>
                <a:srgbClr val="C00000"/>
              </a:solidFill>
            </a:endParaRPr>
          </a:p>
        </p:txBody>
      </p:sp>
      <p:sp>
        <p:nvSpPr>
          <p:cNvPr id="16" name="Text Placeholder 15"/>
          <p:cNvSpPr>
            <a:spLocks noGrp="1"/>
          </p:cNvSpPr>
          <p:nvPr>
            <p:ph type="body" sz="quarter" idx="11"/>
          </p:nvPr>
        </p:nvSpPr>
        <p:spPr>
          <a:xfrm>
            <a:off x="0" y="1066800"/>
            <a:ext cx="5453412"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7" name="Text Placeholder 16"/>
          <p:cNvSpPr>
            <a:spLocks noGrp="1"/>
          </p:cNvSpPr>
          <p:nvPr>
            <p:ph type="body" sz="quarter" idx="10"/>
          </p:nvPr>
        </p:nvSpPr>
        <p:spPr>
          <a:xfrm>
            <a:off x="0" y="1524000"/>
            <a:ext cx="5427086" cy="4572000"/>
          </a:xfrm>
        </p:spPr>
        <p:txBody>
          <a:bodyPr/>
          <a:lstStyle/>
          <a:p>
            <a:pPr>
              <a:spcBef>
                <a:spcPts val="0"/>
              </a:spcBef>
              <a:spcAft>
                <a:spcPts val="3300"/>
              </a:spcAft>
            </a:pPr>
            <a:r>
              <a:rPr lang="en-US" dirty="0"/>
              <a:t>The </a:t>
            </a:r>
            <a:r>
              <a:rPr lang="en-US" b="1" i="1" dirty="0"/>
              <a:t>troposphere </a:t>
            </a:r>
            <a:r>
              <a:rPr lang="en-US" dirty="0"/>
              <a:t>is</a:t>
            </a:r>
            <a:r>
              <a:rPr lang="en-US" b="1" i="1" dirty="0"/>
              <a:t> </a:t>
            </a:r>
            <a:r>
              <a:rPr lang="en-US" dirty="0"/>
              <a:t>the layer of the atmosphere closest to Earth’s surface. </a:t>
            </a:r>
          </a:p>
          <a:p>
            <a:pPr>
              <a:spcBef>
                <a:spcPts val="0"/>
              </a:spcBef>
              <a:spcAft>
                <a:spcPts val="3300"/>
              </a:spcAft>
            </a:pPr>
            <a:r>
              <a:rPr lang="en-US" dirty="0"/>
              <a:t>The troposphere is the thinnest layer, but it is where all the dramatic events of weather occur. </a:t>
            </a:r>
          </a:p>
          <a:p>
            <a:pPr>
              <a:spcBef>
                <a:spcPts val="0"/>
              </a:spcBef>
              <a:spcAft>
                <a:spcPts val="2800"/>
              </a:spcAft>
            </a:pPr>
            <a:r>
              <a:rPr lang="en-US" dirty="0"/>
              <a:t>Temperature decreases linearly with increasing altitude in this region.</a:t>
            </a:r>
          </a:p>
        </p:txBody>
      </p:sp>
      <p:pic>
        <p:nvPicPr>
          <p:cNvPr id="6" name="Picture 3" descr="The regions of Earth’s atmosphere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475183" y="1143000"/>
            <a:ext cx="3381374"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2874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8888"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(11)</a:t>
            </a:r>
            <a:endParaRPr lang="en-IN" dirty="0">
              <a:solidFill>
                <a:srgbClr val="C00000"/>
              </a:solidFill>
            </a:endParaRPr>
          </a:p>
        </p:txBody>
      </p:sp>
      <p:sp>
        <p:nvSpPr>
          <p:cNvPr id="17" name="Text Placeholder 16"/>
          <p:cNvSpPr>
            <a:spLocks noGrp="1"/>
          </p:cNvSpPr>
          <p:nvPr>
            <p:ph type="body" sz="quarter" idx="11"/>
          </p:nvPr>
        </p:nvSpPr>
        <p:spPr>
          <a:xfrm>
            <a:off x="0" y="1066800"/>
            <a:ext cx="5029200"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0" y="1518267"/>
            <a:ext cx="5029200" cy="4577733"/>
          </a:xfrm>
        </p:spPr>
        <p:txBody>
          <a:bodyPr/>
          <a:lstStyle/>
          <a:p>
            <a:pPr>
              <a:spcAft>
                <a:spcPts val="3300"/>
              </a:spcAft>
            </a:pPr>
            <a:r>
              <a:rPr lang="en-US" dirty="0"/>
              <a:t>The </a:t>
            </a:r>
            <a:r>
              <a:rPr lang="en-US" b="1" i="1" dirty="0"/>
              <a:t>stratosphere </a:t>
            </a:r>
            <a:r>
              <a:rPr lang="en-US" dirty="0"/>
              <a:t>consists of nitrogen, oxygen, and ozone.</a:t>
            </a:r>
          </a:p>
          <a:p>
            <a:pPr>
              <a:spcBef>
                <a:spcPts val="0"/>
              </a:spcBef>
              <a:spcAft>
                <a:spcPts val="3300"/>
              </a:spcAft>
            </a:pPr>
            <a:r>
              <a:rPr lang="en-US" dirty="0"/>
              <a:t>Air temperature </a:t>
            </a:r>
            <a:r>
              <a:rPr lang="en-US" i="1" dirty="0"/>
              <a:t>increases </a:t>
            </a:r>
            <a:r>
              <a:rPr lang="en-US" dirty="0"/>
              <a:t>with altitude.</a:t>
            </a:r>
          </a:p>
          <a:p>
            <a:pPr>
              <a:spcBef>
                <a:spcPts val="0"/>
              </a:spcBef>
              <a:spcAft>
                <a:spcPts val="2800"/>
              </a:spcAft>
            </a:pPr>
            <a:r>
              <a:rPr lang="en-US" dirty="0"/>
              <a:t>UV radiation from the sun triggers the formation of ozone, which prevents harmful UV rays from reaching Earth’s surface.</a:t>
            </a:r>
          </a:p>
        </p:txBody>
      </p:sp>
      <p:pic>
        <p:nvPicPr>
          <p:cNvPr id="6" name="Picture 3" descr="The regions of Earth’s atmosphere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05400" y="936171"/>
            <a:ext cx="3708604"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14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801100" cy="514607"/>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(12)</a:t>
            </a:r>
            <a:endParaRPr lang="en-IN" dirty="0">
              <a:solidFill>
                <a:srgbClr val="C00000"/>
              </a:solidFill>
            </a:endParaRPr>
          </a:p>
        </p:txBody>
      </p:sp>
      <p:sp>
        <p:nvSpPr>
          <p:cNvPr id="16" name="Text Placeholder 15"/>
          <p:cNvSpPr>
            <a:spLocks noGrp="1"/>
          </p:cNvSpPr>
          <p:nvPr>
            <p:ph type="body" sz="quarter" idx="11"/>
          </p:nvPr>
        </p:nvSpPr>
        <p:spPr>
          <a:xfrm>
            <a:off x="0" y="1066800"/>
            <a:ext cx="4876800" cy="533400"/>
          </a:xfrm>
        </p:spPr>
        <p:txBody>
          <a:bodyPr/>
          <a:lstStyle/>
          <a:p>
            <a:r>
              <a:rPr lang="en-US" sz="2800" dirty="0">
                <a:latin typeface="Calibri" panose="020F0502020204030204" pitchFamily="34" charset="0"/>
              </a:rPr>
              <a:t>Earth’s Atmosphere </a:t>
            </a:r>
          </a:p>
        </p:txBody>
      </p:sp>
      <p:sp>
        <p:nvSpPr>
          <p:cNvPr id="18" name="Text Placeholder 17"/>
          <p:cNvSpPr>
            <a:spLocks noGrp="1"/>
          </p:cNvSpPr>
          <p:nvPr>
            <p:ph type="body" sz="quarter" idx="10"/>
          </p:nvPr>
        </p:nvSpPr>
        <p:spPr>
          <a:xfrm>
            <a:off x="0" y="1752600"/>
            <a:ext cx="4343400" cy="3429000"/>
          </a:xfrm>
        </p:spPr>
        <p:txBody>
          <a:bodyPr/>
          <a:lstStyle/>
          <a:p>
            <a:pPr>
              <a:spcAft>
                <a:spcPts val="2800"/>
              </a:spcAft>
            </a:pPr>
            <a:r>
              <a:rPr lang="en-US" dirty="0"/>
              <a:t>In the </a:t>
            </a:r>
            <a:r>
              <a:rPr lang="en-US" b="1" i="1" dirty="0"/>
              <a:t>mesosphere, </a:t>
            </a:r>
            <a:r>
              <a:rPr lang="en-US" dirty="0"/>
              <a:t>the concentration of ozone and other gases is low.</a:t>
            </a:r>
          </a:p>
          <a:p>
            <a:r>
              <a:rPr lang="en-US" dirty="0"/>
              <a:t>Temperature decreases with increasing altitude.</a:t>
            </a:r>
          </a:p>
        </p:txBody>
      </p:sp>
      <p:pic>
        <p:nvPicPr>
          <p:cNvPr id="6" name="Picture 3" descr="The regions of Earth’s atmosphere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05400" y="936171"/>
            <a:ext cx="3708604"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8845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801100" cy="660363"/>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(13)</a:t>
            </a:r>
            <a:endParaRPr lang="en-IN" dirty="0">
              <a:solidFill>
                <a:srgbClr val="C00000"/>
              </a:solidFill>
            </a:endParaRPr>
          </a:p>
        </p:txBody>
      </p:sp>
      <p:sp>
        <p:nvSpPr>
          <p:cNvPr id="16" name="Text Placeholder 15"/>
          <p:cNvSpPr>
            <a:spLocks noGrp="1"/>
          </p:cNvSpPr>
          <p:nvPr>
            <p:ph type="body" sz="quarter" idx="11"/>
          </p:nvPr>
        </p:nvSpPr>
        <p:spPr>
          <a:xfrm>
            <a:off x="0" y="1066800"/>
            <a:ext cx="4849761"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0" y="1600200"/>
            <a:ext cx="4876800" cy="4417142"/>
          </a:xfrm>
        </p:spPr>
        <p:txBody>
          <a:bodyPr/>
          <a:lstStyle/>
          <a:p>
            <a:pPr>
              <a:spcAft>
                <a:spcPts val="2800"/>
              </a:spcAft>
            </a:pPr>
            <a:r>
              <a:rPr lang="en-US" dirty="0"/>
              <a:t>The </a:t>
            </a:r>
            <a:r>
              <a:rPr lang="en-US" b="1" i="1" dirty="0"/>
              <a:t>thermosphere, </a:t>
            </a:r>
            <a:r>
              <a:rPr lang="en-US" dirty="0"/>
              <a:t>or </a:t>
            </a:r>
            <a:r>
              <a:rPr lang="en-US" b="1" i="1" dirty="0"/>
              <a:t>ionosphere, </a:t>
            </a:r>
            <a:r>
              <a:rPr lang="en-US" dirty="0"/>
              <a:t>is the uppermost layer of the atmosphere.</a:t>
            </a:r>
          </a:p>
          <a:p>
            <a:r>
              <a:rPr lang="en-US" dirty="0"/>
              <a:t>The increase in temperature in is the result of the bombardment of molecular oxygen and nitrogen and atomic species by energetic particles, from the sun.</a:t>
            </a:r>
          </a:p>
        </p:txBody>
      </p:sp>
      <p:pic>
        <p:nvPicPr>
          <p:cNvPr id="6" name="Picture 3" descr="The regions of Earth’s atmosphere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05400" y="936171"/>
            <a:ext cx="3708604"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3173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24900" cy="1066798"/>
          </a:xfrm>
        </p:spPr>
        <p:txBody>
          <a:bodyPr/>
          <a:lstStyle/>
          <a:p>
            <a:pPr marL="1258888" indent="-1258888" algn="l"/>
            <a:r>
              <a:rPr lang="en-IN" dirty="0">
                <a:solidFill>
                  <a:schemeClr val="bg1">
                    <a:lumMod val="95000"/>
                  </a:schemeClr>
                </a:solidFill>
              </a:rPr>
              <a:t>21.2</a:t>
            </a:r>
            <a:r>
              <a:rPr lang="en-IN" spc="4000" dirty="0"/>
              <a:t>	</a:t>
            </a:r>
            <a:r>
              <a:rPr lang="en-US" dirty="0">
                <a:solidFill>
                  <a:srgbClr val="C00000"/>
                </a:solidFill>
                <a:latin typeface="Calibri"/>
              </a:rPr>
              <a:t>Phenomena in the Outer Layers of the Atmosphere </a:t>
            </a:r>
            <a:endParaRPr lang="en-IN" dirty="0">
              <a:solidFill>
                <a:srgbClr val="C00000"/>
              </a:solidFill>
            </a:endParaRPr>
          </a:p>
        </p:txBody>
      </p:sp>
      <p:sp>
        <p:nvSpPr>
          <p:cNvPr id="16" name="Text Placeholder 15"/>
          <p:cNvSpPr>
            <a:spLocks noGrp="1"/>
          </p:cNvSpPr>
          <p:nvPr>
            <p:ph type="body" sz="quarter" idx="11"/>
          </p:nvPr>
        </p:nvSpPr>
        <p:spPr>
          <a:xfrm>
            <a:off x="0" y="1295400"/>
            <a:ext cx="9144000" cy="533400"/>
          </a:xfrm>
        </p:spPr>
        <p:txBody>
          <a:bodyPr/>
          <a:lstStyle/>
          <a:p>
            <a:pPr algn="ctr"/>
            <a:r>
              <a:rPr lang="en-IN" b="1" dirty="0"/>
              <a:t>Topics</a:t>
            </a:r>
          </a:p>
        </p:txBody>
      </p:sp>
      <p:sp>
        <p:nvSpPr>
          <p:cNvPr id="17" name="Text Placeholder 16"/>
          <p:cNvSpPr>
            <a:spLocks noGrp="1"/>
          </p:cNvSpPr>
          <p:nvPr>
            <p:ph type="body" sz="quarter" idx="10"/>
          </p:nvPr>
        </p:nvSpPr>
        <p:spPr>
          <a:xfrm>
            <a:off x="0" y="1828800"/>
            <a:ext cx="9144000" cy="1066800"/>
          </a:xfrm>
        </p:spPr>
        <p:txBody>
          <a:bodyPr/>
          <a:lstStyle/>
          <a:p>
            <a:pPr algn="ctr" fontAlgn="t">
              <a:spcBef>
                <a:spcPts val="0"/>
              </a:spcBef>
            </a:pPr>
            <a:r>
              <a:rPr lang="en-US" dirty="0"/>
              <a:t>Aurora Borealis and Aurora Australis </a:t>
            </a:r>
            <a:endParaRPr lang="en-IN" dirty="0"/>
          </a:p>
          <a:p>
            <a:pPr algn="ctr" fontAlgn="t">
              <a:spcBef>
                <a:spcPts val="0"/>
              </a:spcBef>
            </a:pPr>
            <a:r>
              <a:rPr lang="en-US" dirty="0"/>
              <a:t>The Mystery Glow of Space Shuttles </a:t>
            </a:r>
            <a:endParaRPr lang="en-IN" dirty="0"/>
          </a:p>
        </p:txBody>
      </p:sp>
    </p:spTree>
    <p:extLst>
      <p:ext uri="{BB962C8B-B14F-4D97-AF65-F5344CB8AC3E}">
        <p14:creationId xmlns:p14="http://schemas.microsoft.com/office/powerpoint/2010/main" val="1875139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1041162"/>
          </a:xfrm>
        </p:spPr>
        <p:txBody>
          <a:bodyPr/>
          <a:lstStyle/>
          <a:p>
            <a:pPr marL="1258888" indent="-1258888" algn="l"/>
            <a:r>
              <a:rPr lang="en-IN" dirty="0">
                <a:solidFill>
                  <a:schemeClr val="bg1">
                    <a:lumMod val="95000"/>
                  </a:schemeClr>
                </a:solidFill>
              </a:rPr>
              <a:t>21.2</a:t>
            </a:r>
            <a:r>
              <a:rPr lang="en-IN" spc="4000" dirty="0"/>
              <a:t>	</a:t>
            </a:r>
            <a:r>
              <a:rPr lang="en-US" dirty="0">
                <a:solidFill>
                  <a:srgbClr val="C00000"/>
                </a:solidFill>
                <a:latin typeface="Calibri"/>
              </a:rPr>
              <a:t>Phenomena in the Outer Layers of the Atmosphere (1)</a:t>
            </a:r>
            <a:endParaRPr lang="en-IN" dirty="0">
              <a:solidFill>
                <a:srgbClr val="C00000"/>
              </a:solidFill>
            </a:endParaRPr>
          </a:p>
        </p:txBody>
      </p:sp>
      <p:sp>
        <p:nvSpPr>
          <p:cNvPr id="17" name="Text Placeholder 16"/>
          <p:cNvSpPr>
            <a:spLocks noGrp="1"/>
          </p:cNvSpPr>
          <p:nvPr>
            <p:ph type="body" sz="quarter" idx="11"/>
          </p:nvPr>
        </p:nvSpPr>
        <p:spPr>
          <a:xfrm>
            <a:off x="674" y="1066800"/>
            <a:ext cx="5485726" cy="533400"/>
          </a:xfrm>
        </p:spPr>
        <p:txBody>
          <a:bodyPr/>
          <a:lstStyle/>
          <a:p>
            <a:r>
              <a:rPr lang="en-US" sz="2800" dirty="0">
                <a:latin typeface="Calibri" panose="020F0502020204030204" pitchFamily="34" charset="0"/>
              </a:rPr>
              <a:t>Aurora Borealis and Aurora Australis</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0" y="1751198"/>
            <a:ext cx="4572000" cy="3435096"/>
          </a:xfrm>
        </p:spPr>
        <p:txBody>
          <a:bodyPr/>
          <a:lstStyle/>
          <a:p>
            <a:r>
              <a:rPr lang="en-US" dirty="0"/>
              <a:t>Violent eruptions on the surface of the sun, called </a:t>
            </a:r>
            <a:r>
              <a:rPr lang="en-US" i="1" dirty="0"/>
              <a:t>solar flares, </a:t>
            </a:r>
            <a:r>
              <a:rPr lang="en-US" dirty="0"/>
              <a:t>result in the ejection of myriad electrons and protons into space, where provide us with spectacular celestial light shows known as </a:t>
            </a:r>
            <a:r>
              <a:rPr lang="en-US" i="1" dirty="0"/>
              <a:t>auroras.</a:t>
            </a:r>
            <a:endParaRPr lang="en-US" dirty="0"/>
          </a:p>
        </p:txBody>
      </p:sp>
      <p:sp>
        <p:nvSpPr>
          <p:cNvPr id="3" name="TextBox 2">
            <a:extLst>
              <a:ext uri="{FF2B5EF4-FFF2-40B4-BE49-F238E27FC236}">
                <a16:creationId xmlns:a16="http://schemas.microsoft.com/office/drawing/2014/main" id="{918615E2-DCB4-4298-87A1-63516915B0A5}"/>
              </a:ext>
            </a:extLst>
          </p:cNvPr>
          <p:cNvSpPr txBox="1"/>
          <p:nvPr/>
        </p:nvSpPr>
        <p:spPr>
          <a:xfrm>
            <a:off x="5391150" y="5791200"/>
            <a:ext cx="3390900" cy="261610"/>
          </a:xfrm>
          <a:prstGeom prst="rect">
            <a:avLst/>
          </a:prstGeom>
          <a:noFill/>
        </p:spPr>
        <p:txBody>
          <a:bodyPr wrap="square" rtlCol="0">
            <a:spAutoFit/>
          </a:bodyPr>
          <a:lstStyle/>
          <a:p>
            <a:r>
              <a:rPr lang="en-US" sz="1050" dirty="0"/>
              <a:t>©Theo Allofs/Digital Vision/Getty Images</a:t>
            </a:r>
          </a:p>
        </p:txBody>
      </p:sp>
      <p:pic>
        <p:nvPicPr>
          <p:cNvPr id="5" name="Picture 4" descr="The aurora borealis is shown.">
            <a:extLst>
              <a:ext uri="{FF2B5EF4-FFF2-40B4-BE49-F238E27FC236}">
                <a16:creationId xmlns:a16="http://schemas.microsoft.com/office/drawing/2014/main" id="{00E6A198-437F-400E-BB31-C16034479513}"/>
              </a:ext>
            </a:extLst>
          </p:cNvPr>
          <p:cNvPicPr>
            <a:picLocks noChangeAspect="1"/>
          </p:cNvPicPr>
          <p:nvPr/>
        </p:nvPicPr>
        <p:blipFill>
          <a:blip r:embed="rId2"/>
          <a:stretch>
            <a:fillRect/>
          </a:stretch>
        </p:blipFill>
        <p:spPr>
          <a:xfrm>
            <a:off x="4684183" y="1773776"/>
            <a:ext cx="4143022" cy="3123838"/>
          </a:xfrm>
          <a:prstGeom prst="rect">
            <a:avLst/>
          </a:prstGeom>
        </p:spPr>
      </p:pic>
    </p:spTree>
    <p:extLst>
      <p:ext uri="{BB962C8B-B14F-4D97-AF65-F5344CB8AC3E}">
        <p14:creationId xmlns:p14="http://schemas.microsoft.com/office/powerpoint/2010/main" val="8136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877300" cy="1066800"/>
          </a:xfrm>
        </p:spPr>
        <p:txBody>
          <a:bodyPr/>
          <a:lstStyle/>
          <a:p>
            <a:pPr marL="1257300" indent="-1257300" algn="l"/>
            <a:r>
              <a:rPr lang="en-IN" dirty="0">
                <a:solidFill>
                  <a:schemeClr val="bg1">
                    <a:lumMod val="95000"/>
                  </a:schemeClr>
                </a:solidFill>
              </a:rPr>
              <a:t>21.2</a:t>
            </a:r>
            <a:r>
              <a:rPr lang="en-IN" spc="4000" dirty="0"/>
              <a:t>	</a:t>
            </a:r>
            <a:r>
              <a:rPr lang="en-US" dirty="0">
                <a:solidFill>
                  <a:srgbClr val="C00000"/>
                </a:solidFill>
                <a:latin typeface="Calibri"/>
              </a:rPr>
              <a:t>Phenomena in the Outer Layers of the Atmosphere (2)</a:t>
            </a:r>
            <a:endParaRPr lang="en-IN" dirty="0">
              <a:solidFill>
                <a:srgbClr val="C00000"/>
              </a:solidFill>
            </a:endParaRPr>
          </a:p>
        </p:txBody>
      </p:sp>
      <p:sp>
        <p:nvSpPr>
          <p:cNvPr id="16" name="Text Placeholder 15"/>
          <p:cNvSpPr>
            <a:spLocks noGrp="1"/>
          </p:cNvSpPr>
          <p:nvPr>
            <p:ph type="body" sz="quarter" idx="11"/>
          </p:nvPr>
        </p:nvSpPr>
        <p:spPr>
          <a:xfrm>
            <a:off x="0" y="1066800"/>
            <a:ext cx="8763000" cy="533400"/>
          </a:xfrm>
        </p:spPr>
        <p:txBody>
          <a:bodyPr/>
          <a:lstStyle/>
          <a:p>
            <a:r>
              <a:rPr lang="en-US" sz="2800" dirty="0">
                <a:latin typeface="Calibri" panose="020F0502020204030204" pitchFamily="34" charset="0"/>
              </a:rPr>
              <a:t>Aurora Borealis and Aurora Australis</a:t>
            </a:r>
            <a:endParaRPr lang="en-IN" sz="2800"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752600"/>
                <a:ext cx="9144000" cy="4800601"/>
              </a:xfrm>
            </p:spPr>
            <p:txBody>
              <a:bodyPr/>
              <a:lstStyle/>
              <a:p>
                <a:pPr>
                  <a:spcBef>
                    <a:spcPts val="0"/>
                  </a:spcBef>
                  <a:spcAft>
                    <a:spcPts val="3300"/>
                  </a:spcAft>
                </a:pPr>
                <a:r>
                  <a:rPr lang="en-US" dirty="0"/>
                  <a:t>Electrons and protons collide with the molecules and atoms in Earth’s upper atmosphere, causing them to become ionized and electronically excited.</a:t>
                </a:r>
              </a:p>
              <a:p>
                <a:pPr>
                  <a:spcBef>
                    <a:spcPts val="0"/>
                  </a:spcBef>
                  <a:spcAft>
                    <a:spcPts val="3300"/>
                  </a:spcAft>
                </a:pPr>
                <a:r>
                  <a:rPr lang="en-US" dirty="0"/>
                  <a:t>The excited molecules and ions return to the ground state with the emission of light.</a:t>
                </a:r>
              </a:p>
              <a:p>
                <a:pPr>
                  <a:spcBef>
                    <a:spcPts val="0"/>
                  </a:spcBef>
                  <a:spcAft>
                    <a:spcPts val="1800"/>
                  </a:spcAft>
                </a:pPr>
                <a:r>
                  <a:rPr lang="en-US" dirty="0"/>
                  <a:t>An excited oxygen atom emits photons at wavelengths of 558 nm (green) and between 630 and 636 nm (red):</a:t>
                </a:r>
              </a:p>
              <a:p>
                <a:pPr indent="2867025">
                  <a:spcBef>
                    <a:spcPts val="0"/>
                  </a:spcBef>
                  <a:spcAft>
                    <a:spcPts val="2800"/>
                  </a:spcAf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r>
                        <a:rPr lang="en-US"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O</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h𝑣</m:t>
                      </m:r>
                    </m:oMath>
                  </m:oMathPara>
                </a14:m>
                <a:endParaRPr lang="en-US" i="1"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752600"/>
                <a:ext cx="9144000" cy="4800601"/>
              </a:xfrm>
              <a:blipFill>
                <a:blip r:embed="rId2"/>
                <a:stretch>
                  <a:fillRect l="-1333" t="-1271" r="-1800"/>
                </a:stretch>
              </a:blipFill>
            </p:spPr>
            <p:txBody>
              <a:bodyPr/>
              <a:lstStyle/>
              <a:p>
                <a:r>
                  <a:rPr lang="en-US">
                    <a:noFill/>
                  </a:rPr>
                  <a:t> </a:t>
                </a:r>
              </a:p>
            </p:txBody>
          </p:sp>
        </mc:Fallback>
      </mc:AlternateContent>
    </p:spTree>
    <p:extLst>
      <p:ext uri="{BB962C8B-B14F-4D97-AF65-F5344CB8AC3E}">
        <p14:creationId xmlns:p14="http://schemas.microsoft.com/office/powerpoint/2010/main" val="142349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22"/>
          </p:nvPr>
        </p:nvSpPr>
        <p:spPr/>
        <p:txBody>
          <a:bodyPr/>
          <a:lstStyle/>
          <a:p>
            <a:r>
              <a:rPr lang="en-IN" dirty="0"/>
              <a:t>CHAPTER</a:t>
            </a:r>
          </a:p>
        </p:txBody>
      </p:sp>
      <p:sp>
        <p:nvSpPr>
          <p:cNvPr id="17" name="Text Placeholder 16"/>
          <p:cNvSpPr>
            <a:spLocks noGrp="1"/>
          </p:cNvSpPr>
          <p:nvPr>
            <p:ph type="body" sz="quarter" idx="10"/>
          </p:nvPr>
        </p:nvSpPr>
        <p:spPr/>
        <p:txBody>
          <a:bodyPr/>
          <a:lstStyle/>
          <a:p>
            <a:r>
              <a:rPr lang="en-IN" dirty="0"/>
              <a:t>21</a:t>
            </a:r>
          </a:p>
        </p:txBody>
      </p:sp>
      <p:sp>
        <p:nvSpPr>
          <p:cNvPr id="15" name="Title 14"/>
          <p:cNvSpPr>
            <a:spLocks noGrp="1"/>
          </p:cNvSpPr>
          <p:nvPr>
            <p:ph type="title"/>
          </p:nvPr>
        </p:nvSpPr>
        <p:spPr>
          <a:xfrm>
            <a:off x="3505200" y="0"/>
            <a:ext cx="5103876" cy="688777"/>
          </a:xfrm>
        </p:spPr>
        <p:txBody>
          <a:bodyPr/>
          <a:lstStyle/>
          <a:p>
            <a:pPr algn="l"/>
            <a:r>
              <a:rPr lang="en-US" dirty="0"/>
              <a:t>Environmental Chemistry</a:t>
            </a:r>
            <a:endParaRPr lang="en-IN" dirty="0"/>
          </a:p>
        </p:txBody>
      </p:sp>
      <p:sp>
        <p:nvSpPr>
          <p:cNvPr id="18" name="Text Placeholder 17"/>
          <p:cNvSpPr>
            <a:spLocks noGrp="1"/>
          </p:cNvSpPr>
          <p:nvPr>
            <p:ph type="body" sz="quarter" idx="23"/>
          </p:nvPr>
        </p:nvSpPr>
        <p:spPr>
          <a:xfrm>
            <a:off x="304800" y="1828800"/>
            <a:ext cx="8532876" cy="3505200"/>
          </a:xfrm>
        </p:spPr>
        <p:txBody>
          <a:bodyPr/>
          <a:lstStyle/>
          <a:p>
            <a:pPr>
              <a:spcBef>
                <a:spcPts val="0"/>
              </a:spcBef>
              <a:tabLst>
                <a:tab pos="809625" algn="l"/>
              </a:tabLst>
            </a:pPr>
            <a:r>
              <a:rPr lang="en-US" dirty="0">
                <a:solidFill>
                  <a:srgbClr val="C00000"/>
                </a:solidFill>
              </a:rPr>
              <a:t>21.1	</a:t>
            </a:r>
            <a:r>
              <a:rPr lang="en-US" dirty="0">
                <a:solidFill>
                  <a:schemeClr val="dk1"/>
                </a:solidFill>
              </a:rPr>
              <a:t>Earth’s Atmosphere </a:t>
            </a:r>
            <a:endParaRPr lang="en-US" dirty="0"/>
          </a:p>
          <a:p>
            <a:pPr>
              <a:spcBef>
                <a:spcPts val="0"/>
              </a:spcBef>
              <a:tabLst>
                <a:tab pos="809625" algn="l"/>
              </a:tabLst>
            </a:pPr>
            <a:r>
              <a:rPr lang="en-US" dirty="0">
                <a:solidFill>
                  <a:srgbClr val="C00000"/>
                </a:solidFill>
              </a:rPr>
              <a:t>21.2</a:t>
            </a:r>
            <a:r>
              <a:rPr lang="en-US" dirty="0">
                <a:solidFill>
                  <a:schemeClr val="dk1"/>
                </a:solidFill>
              </a:rPr>
              <a:t>	Phenomena in the Outer Layers of the Atmosphere</a:t>
            </a:r>
          </a:p>
          <a:p>
            <a:pPr>
              <a:spcBef>
                <a:spcPts val="0"/>
              </a:spcBef>
              <a:tabLst>
                <a:tab pos="809625" algn="l"/>
              </a:tabLst>
            </a:pPr>
            <a:r>
              <a:rPr lang="en-US" dirty="0">
                <a:solidFill>
                  <a:srgbClr val="C00000"/>
                </a:solidFill>
              </a:rPr>
              <a:t>21.3</a:t>
            </a:r>
            <a:r>
              <a:rPr lang="en-US" dirty="0">
                <a:solidFill>
                  <a:schemeClr val="dk1"/>
                </a:solidFill>
              </a:rPr>
              <a:t>	Depletion of Ozone in the Stratosphere </a:t>
            </a:r>
            <a:endParaRPr lang="en-US" dirty="0">
              <a:solidFill>
                <a:srgbClr val="CC0000"/>
              </a:solidFill>
            </a:endParaRPr>
          </a:p>
          <a:p>
            <a:pPr defTabSz="862013">
              <a:spcBef>
                <a:spcPts val="0"/>
              </a:spcBef>
              <a:tabLst>
                <a:tab pos="809625" algn="l"/>
              </a:tabLst>
            </a:pPr>
            <a:r>
              <a:rPr lang="en-US" dirty="0">
                <a:solidFill>
                  <a:srgbClr val="C00000"/>
                </a:solidFill>
              </a:rPr>
              <a:t>21.4</a:t>
            </a:r>
            <a:r>
              <a:rPr lang="en-US" dirty="0">
                <a:solidFill>
                  <a:schemeClr val="dk1"/>
                </a:solidFill>
              </a:rPr>
              <a:t>	Volcanoes </a:t>
            </a:r>
            <a:endParaRPr lang="en-US" dirty="0">
              <a:solidFill>
                <a:srgbClr val="CC0000"/>
              </a:solidFill>
            </a:endParaRPr>
          </a:p>
          <a:p>
            <a:pPr defTabSz="809625">
              <a:spcBef>
                <a:spcPts val="0"/>
              </a:spcBef>
            </a:pPr>
            <a:r>
              <a:rPr lang="en-US" dirty="0">
                <a:solidFill>
                  <a:srgbClr val="C00000"/>
                </a:solidFill>
              </a:rPr>
              <a:t>21.5</a:t>
            </a:r>
            <a:r>
              <a:rPr lang="en-US" dirty="0">
                <a:solidFill>
                  <a:schemeClr val="dk1"/>
                </a:solidFill>
              </a:rPr>
              <a:t>	The Greenhouse Effect </a:t>
            </a:r>
            <a:endParaRPr lang="en-US" dirty="0">
              <a:solidFill>
                <a:srgbClr val="CC0000"/>
              </a:solidFill>
            </a:endParaRPr>
          </a:p>
          <a:p>
            <a:pPr defTabSz="809625">
              <a:spcBef>
                <a:spcPts val="0"/>
              </a:spcBef>
            </a:pPr>
            <a:r>
              <a:rPr lang="en-US" dirty="0">
                <a:solidFill>
                  <a:srgbClr val="C00000"/>
                </a:solidFill>
              </a:rPr>
              <a:t>21.6</a:t>
            </a:r>
            <a:r>
              <a:rPr lang="en-US" dirty="0">
                <a:solidFill>
                  <a:schemeClr val="dk1"/>
                </a:solidFill>
              </a:rPr>
              <a:t>	Acid Rain </a:t>
            </a:r>
            <a:endParaRPr lang="en-US" dirty="0"/>
          </a:p>
          <a:p>
            <a:pPr defTabSz="809625">
              <a:spcBef>
                <a:spcPts val="0"/>
              </a:spcBef>
            </a:pPr>
            <a:r>
              <a:rPr lang="en-US" dirty="0">
                <a:solidFill>
                  <a:srgbClr val="C00000"/>
                </a:solidFill>
              </a:rPr>
              <a:t>21.7</a:t>
            </a:r>
            <a:r>
              <a:rPr lang="en-US" dirty="0">
                <a:solidFill>
                  <a:schemeClr val="dk1"/>
                </a:solidFill>
              </a:rPr>
              <a:t>	Photochemical Smog </a:t>
            </a:r>
            <a:endParaRPr lang="en-US" dirty="0">
              <a:solidFill>
                <a:srgbClr val="CC0000"/>
              </a:solidFill>
            </a:endParaRPr>
          </a:p>
          <a:p>
            <a:pPr defTabSz="809625">
              <a:spcBef>
                <a:spcPts val="0"/>
              </a:spcBef>
            </a:pPr>
            <a:r>
              <a:rPr lang="en-US" dirty="0">
                <a:solidFill>
                  <a:srgbClr val="C00000"/>
                </a:solidFill>
              </a:rPr>
              <a:t>21.8</a:t>
            </a:r>
            <a:r>
              <a:rPr lang="en-US" dirty="0">
                <a:solidFill>
                  <a:schemeClr val="dk1"/>
                </a:solidFill>
              </a:rPr>
              <a:t>	Indoor Pollution </a:t>
            </a:r>
            <a:endParaRPr lang="en-US" dirty="0">
              <a:solidFill>
                <a:srgbClr val="CC0000"/>
              </a:solidFill>
            </a:endParaRPr>
          </a:p>
        </p:txBody>
      </p:sp>
    </p:spTree>
    <p:extLst>
      <p:ext uri="{BB962C8B-B14F-4D97-AF65-F5344CB8AC3E}">
        <p14:creationId xmlns:p14="http://schemas.microsoft.com/office/powerpoint/2010/main" val="1038327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1063734"/>
          </a:xfrm>
        </p:spPr>
        <p:txBody>
          <a:bodyPr/>
          <a:lstStyle/>
          <a:p>
            <a:pPr marL="1257300" indent="-1257300" algn="l"/>
            <a:r>
              <a:rPr lang="en-IN" dirty="0">
                <a:solidFill>
                  <a:schemeClr val="bg1">
                    <a:lumMod val="95000"/>
                  </a:schemeClr>
                </a:solidFill>
              </a:rPr>
              <a:t>21.2</a:t>
            </a:r>
            <a:r>
              <a:rPr lang="en-IN" spc="4000" dirty="0"/>
              <a:t>	</a:t>
            </a:r>
            <a:r>
              <a:rPr lang="en-US" dirty="0">
                <a:solidFill>
                  <a:srgbClr val="C00000"/>
                </a:solidFill>
                <a:latin typeface="Calibri"/>
              </a:rPr>
              <a:t>Phenomena in the Outer Layers of the Atmosphere (3)</a:t>
            </a:r>
            <a:endParaRPr lang="en-IN" dirty="0">
              <a:solidFill>
                <a:srgbClr val="C00000"/>
              </a:solidFill>
            </a:endParaRPr>
          </a:p>
        </p:txBody>
      </p:sp>
      <p:sp>
        <p:nvSpPr>
          <p:cNvPr id="17" name="Text Placeholder 16"/>
          <p:cNvSpPr>
            <a:spLocks noGrp="1"/>
          </p:cNvSpPr>
          <p:nvPr>
            <p:ph type="body" sz="quarter" idx="11"/>
          </p:nvPr>
        </p:nvSpPr>
        <p:spPr>
          <a:xfrm>
            <a:off x="0" y="1073259"/>
            <a:ext cx="7543800" cy="533400"/>
          </a:xfrm>
        </p:spPr>
        <p:txBody>
          <a:bodyPr/>
          <a:lstStyle/>
          <a:p>
            <a:r>
              <a:rPr lang="en-US" sz="2800" dirty="0">
                <a:latin typeface="Calibri" panose="020F0502020204030204" pitchFamily="34" charset="0"/>
              </a:rPr>
              <a:t>Aurora Borealis and Aurora Australis</a:t>
            </a:r>
            <a:r>
              <a:rPr lang="en-US" sz="2800" dirty="0"/>
              <a:t> </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00200"/>
                <a:ext cx="9144000" cy="4495800"/>
              </a:xfrm>
            </p:spPr>
            <p:txBody>
              <a:bodyPr/>
              <a:lstStyle/>
              <a:p>
                <a:pPr>
                  <a:spcBef>
                    <a:spcPts val="0"/>
                  </a:spcBef>
                  <a:spcAft>
                    <a:spcPts val="2400"/>
                  </a:spcAft>
                </a:pPr>
                <a:r>
                  <a:rPr lang="en-US" dirty="0"/>
                  <a:t>The blue and violet colors result from the transition in the ionized nitrogen molecule:</a:t>
                </a:r>
              </a:p>
              <a:p>
                <a:pPr>
                  <a:spcBef>
                    <a:spcPts val="0"/>
                  </a:spcBef>
                  <a:spcAft>
                    <a:spcPts val="4300"/>
                  </a:spcAft>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m:rPr>
                              <m:sty m:val="p"/>
                            </m:rPr>
                            <a:rPr lang="en-IN" b="0" i="0" smtClean="0">
                              <a:latin typeface="Cambria Math" panose="02040503050406030204" pitchFamily="18" charset="0"/>
                            </a:rPr>
                            <m:t>N</m:t>
                          </m:r>
                        </m:e>
                        <m:sub>
                          <m:r>
                            <a:rPr lang="en-IN" b="0" i="1" smtClean="0">
                              <a:latin typeface="Cambria Math" panose="02040503050406030204" pitchFamily="18" charset="0"/>
                            </a:rPr>
                            <m:t>2</m:t>
                          </m:r>
                        </m:sub>
                        <m:sup>
                          <m:r>
                            <a:rPr lang="en-IN" b="0" i="1" smtClean="0">
                              <a:latin typeface="Cambria Math" panose="02040503050406030204" pitchFamily="18" charset="0"/>
                            </a:rPr>
                            <m:t>+</m:t>
                          </m:r>
                        </m:sup>
                      </m:sSubSup>
                      <m:r>
                        <a:rPr lang="en-IN" b="0" i="1" smtClean="0">
                          <a:latin typeface="Cambria Math" panose="02040503050406030204" pitchFamily="18" charset="0"/>
                        </a:rPr>
                        <m:t>∗ </m:t>
                      </m:r>
                      <m:r>
                        <a:rPr lang="en-IN" b="0" i="1" smtClean="0">
                          <a:latin typeface="Cambria Math" panose="02040503050406030204" pitchFamily="18" charset="0"/>
                          <a:ea typeface="Cambria Math" panose="02040503050406030204" pitchFamily="18" charset="0"/>
                        </a:rPr>
                        <m:t>⟶ </m:t>
                      </m:r>
                      <m:sSubSup>
                        <m:sSubSupPr>
                          <m:ctrlPr>
                            <a:rPr lang="en-IN" b="0" i="1" smtClean="0">
                              <a:latin typeface="Cambria Math" panose="02040503050406030204" pitchFamily="18" charset="0"/>
                              <a:ea typeface="Cambria Math" panose="02040503050406030204" pitchFamily="18" charset="0"/>
                            </a:rPr>
                          </m:ctrlPr>
                        </m:sSubSupPr>
                        <m:e>
                          <m:r>
                            <m:rPr>
                              <m:sty m:val="p"/>
                            </m:rPr>
                            <a:rPr lang="en-IN" b="0" i="0" smtClean="0">
                              <a:latin typeface="Cambria Math" panose="02040503050406030204" pitchFamily="18" charset="0"/>
                              <a:ea typeface="Cambria Math" panose="02040503050406030204" pitchFamily="18" charset="0"/>
                            </a:rPr>
                            <m:t>N</m:t>
                          </m:r>
                        </m:e>
                        <m:sub>
                          <m:r>
                            <a:rPr lang="en-US" b="0" i="1" smtClean="0">
                              <a:latin typeface="Cambria Math" panose="02040503050406030204" pitchFamily="18" charset="0"/>
                              <a:ea typeface="Cambria Math" panose="02040503050406030204" pitchFamily="18" charset="0"/>
                            </a:rPr>
                            <m:t>2</m:t>
                          </m:r>
                        </m:sub>
                        <m:sup>
                          <m:r>
                            <a:rPr lang="en-IN" b="0" i="1" smtClean="0">
                              <a:latin typeface="Cambria Math" panose="02040503050406030204" pitchFamily="18" charset="0"/>
                              <a:ea typeface="Cambria Math" panose="02040503050406030204" pitchFamily="18" charset="0"/>
                            </a:rPr>
                            <m:t>+</m:t>
                          </m:r>
                        </m:sup>
                      </m:sSubSup>
                      <m:r>
                        <a:rPr lang="en-IN" b="0" i="1"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h𝑣</m:t>
                      </m:r>
                    </m:oMath>
                  </m:oMathPara>
                </a14:m>
                <a:endParaRPr lang="en-US" dirty="0"/>
              </a:p>
              <a:p>
                <a:pPr>
                  <a:spcBef>
                    <a:spcPts val="0"/>
                  </a:spcBef>
                  <a:spcAft>
                    <a:spcPts val="3600"/>
                  </a:spcAft>
                </a:pPr>
                <a:r>
                  <a:rPr lang="en-US" i="1" dirty="0"/>
                  <a:t>Aurora borealis </a:t>
                </a:r>
                <a:r>
                  <a:rPr lang="en-US" dirty="0"/>
                  <a:t>is the name given to this phenomenon in the Northern Hemisphere.</a:t>
                </a:r>
              </a:p>
              <a:p>
                <a:pPr>
                  <a:spcBef>
                    <a:spcPts val="0"/>
                  </a:spcBef>
                  <a:spcAft>
                    <a:spcPts val="2800"/>
                  </a:spcAft>
                </a:pPr>
                <a:r>
                  <a:rPr lang="en-US" dirty="0"/>
                  <a:t>In the Southern Hemisphere, it is called </a:t>
                </a:r>
                <a:r>
                  <a:rPr lang="en-US" i="1" dirty="0"/>
                  <a:t>aurora australis.</a:t>
                </a:r>
                <a:endParaRPr lang="en-IN"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00200"/>
                <a:ext cx="9144000" cy="4495800"/>
              </a:xfrm>
              <a:blipFill>
                <a:blip r:embed="rId2"/>
                <a:stretch>
                  <a:fillRect l="-1333" t="-1357" r="-67"/>
                </a:stretch>
              </a:blipFill>
            </p:spPr>
            <p:txBody>
              <a:bodyPr/>
              <a:lstStyle/>
              <a:p>
                <a:r>
                  <a:rPr lang="en-US">
                    <a:noFill/>
                  </a:rPr>
                  <a:t> </a:t>
                </a:r>
              </a:p>
            </p:txBody>
          </p:sp>
        </mc:Fallback>
      </mc:AlternateContent>
    </p:spTree>
    <p:extLst>
      <p:ext uri="{BB962C8B-B14F-4D97-AF65-F5344CB8AC3E}">
        <p14:creationId xmlns:p14="http://schemas.microsoft.com/office/powerpoint/2010/main" val="3429500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14300" y="228600"/>
            <a:ext cx="4229100" cy="533400"/>
          </a:xfrm>
        </p:spPr>
        <p:txBody>
          <a:bodyPr/>
          <a:lstStyle/>
          <a:p>
            <a:pPr algn="ctr">
              <a:tabLst>
                <a:tab pos="3200400" algn="l"/>
                <a:tab pos="3257550" algn="l"/>
              </a:tabLst>
            </a:pPr>
            <a:r>
              <a:rPr lang="en-US" kern="0" dirty="0">
                <a:solidFill>
                  <a:srgbClr val="FFF799"/>
                </a:solidFill>
              </a:rPr>
              <a:t>SAMPLE PROBLEM</a:t>
            </a:r>
            <a:r>
              <a:rPr lang="en-US" kern="0" spc="3500" dirty="0">
                <a:solidFill>
                  <a:srgbClr val="FFF799"/>
                </a:solidFill>
              </a:rPr>
              <a:t>	</a:t>
            </a:r>
            <a:r>
              <a:rPr lang="en-US" kern="0" dirty="0">
                <a:solidFill>
                  <a:schemeClr val="bg1">
                    <a:lumMod val="95000"/>
                  </a:schemeClr>
                </a:solidFill>
              </a:rPr>
              <a:t>21.1</a:t>
            </a:r>
            <a:endParaRPr lang="en-IN" dirty="0">
              <a:solidFill>
                <a:schemeClr val="bg1">
                  <a:lumMod val="95000"/>
                </a:schemeClr>
              </a:solidFill>
            </a:endParaRP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14400"/>
                <a:ext cx="8915400" cy="3124200"/>
              </a:xfrm>
            </p:spPr>
            <p:txBody>
              <a:bodyPr/>
              <a:lstStyle/>
              <a:p>
                <a:pPr>
                  <a:spcBef>
                    <a:spcPts val="0"/>
                  </a:spcBef>
                  <a:spcAft>
                    <a:spcPts val="2800"/>
                  </a:spcAft>
                </a:pPr>
                <a:r>
                  <a:rPr lang="en-US" sz="2800" dirty="0"/>
                  <a:t>The bond enthalpy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oMath>
                </a14:m>
                <a:r>
                  <a:rPr lang="en-US" sz="2800" dirty="0"/>
                  <a:t> is 498.7 kJ/mol</a:t>
                </a:r>
                <a:r>
                  <a:rPr lang="en-US" dirty="0"/>
                  <a:t>.</a:t>
                </a:r>
              </a:p>
              <a:p>
                <a:r>
                  <a:rPr lang="en-US" sz="2800" dirty="0"/>
                  <a:t>Calculate the maximum wavelength (in nm) of a photon that can cause the dissociation of an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oMath>
                </a14:m>
                <a:r>
                  <a:rPr lang="en-US" sz="2800" dirty="0"/>
                  <a:t> molecule.</a:t>
                </a:r>
                <a:endParaRPr lang="en-US"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14400"/>
                <a:ext cx="8915400" cy="3124200"/>
              </a:xfrm>
              <a:blipFill>
                <a:blip r:embed="rId2"/>
                <a:stretch>
                  <a:fillRect l="-1367" t="-1754" r="-1777"/>
                </a:stretch>
              </a:blipFill>
            </p:spPr>
            <p:txBody>
              <a:bodyPr/>
              <a:lstStyle/>
              <a:p>
                <a:r>
                  <a:rPr lang="en-US">
                    <a:noFill/>
                  </a:rPr>
                  <a:t> </a:t>
                </a:r>
              </a:p>
            </p:txBody>
          </p:sp>
        </mc:Fallback>
      </mc:AlternateContent>
    </p:spTree>
    <p:extLst>
      <p:ext uri="{BB962C8B-B14F-4D97-AF65-F5344CB8AC3E}">
        <p14:creationId xmlns:p14="http://schemas.microsoft.com/office/powerpoint/2010/main" val="81875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76200" y="228600"/>
            <a:ext cx="5753100" cy="533400"/>
          </a:xfrm>
        </p:spPr>
        <p:txBody>
          <a:bodyPr/>
          <a:lstStyle/>
          <a:p>
            <a:pPr algn="ctr"/>
            <a:r>
              <a:rPr lang="en-US" kern="0" dirty="0">
                <a:solidFill>
                  <a:srgbClr val="FFF799"/>
                </a:solidFill>
              </a:rPr>
              <a:t>SAMPLE PROBLEM</a:t>
            </a:r>
            <a:r>
              <a:rPr lang="en-US" kern="0" spc="3500" dirty="0">
                <a:solidFill>
                  <a:srgbClr val="FFF799"/>
                </a:solidFill>
              </a:rPr>
              <a:t> </a:t>
            </a:r>
            <a:r>
              <a:rPr lang="en-US" kern="0" dirty="0">
                <a:solidFill>
                  <a:schemeClr val="bg1">
                    <a:lumMod val="95000"/>
                  </a:schemeClr>
                </a:solidFill>
              </a:rPr>
              <a:t>21.1	Setup</a:t>
            </a:r>
            <a:endParaRPr lang="en-IN" dirty="0"/>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22"/>
              </p:nvPr>
            </p:nvSpPr>
            <p:spPr>
              <a:xfrm>
                <a:off x="0" y="972056"/>
                <a:ext cx="9144000" cy="5334000"/>
              </a:xfrm>
            </p:spPr>
            <p:txBody>
              <a:bodyPr/>
              <a:lstStyle/>
              <a:p>
                <a:pPr>
                  <a:spcBef>
                    <a:spcPts val="0"/>
                  </a:spcBef>
                  <a:spcAft>
                    <a:spcPts val="3300"/>
                  </a:spcAft>
                </a:pPr>
                <a:r>
                  <a:rPr lang="en-US" sz="2800" b="1" dirty="0">
                    <a:solidFill>
                      <a:srgbClr val="43638E"/>
                    </a:solidFill>
                    <a:latin typeface="Calibri" panose="020F0502020204030204" pitchFamily="34" charset="0"/>
                  </a:rPr>
                  <a:t>Setup</a:t>
                </a:r>
              </a:p>
              <a:p>
                <a:pPr>
                  <a:spcBef>
                    <a:spcPts val="0"/>
                  </a:spcBef>
                  <a:spcAft>
                    <a:spcPts val="2500"/>
                  </a:spcAft>
                </a:pPr>
                <a:r>
                  <a:rPr lang="en-US" sz="2800" dirty="0"/>
                  <a:t>The conversion steps are:</a:t>
                </a:r>
              </a:p>
              <a:p>
                <a:pPr>
                  <a:spcBef>
                    <a:spcPts val="0"/>
                  </a:spcBef>
                  <a:spcAft>
                    <a:spcPts val="3800"/>
                  </a:spcAft>
                </a:pPr>
                <a14:m>
                  <m:oMathPara xmlns:m="http://schemas.openxmlformats.org/officeDocument/2006/math">
                    <m:oMathParaPr>
                      <m:jc m:val="left"/>
                    </m:oMathParaPr>
                    <m:oMath xmlns:m="http://schemas.openxmlformats.org/officeDocument/2006/math">
                      <m:r>
                        <m:rPr>
                          <m:sty m:val="p"/>
                        </m:rPr>
                        <a:rPr lang="en-IN" sz="2250" b="0" i="0" smtClean="0">
                          <a:latin typeface="Cambria Math" panose="02040503050406030204" pitchFamily="18" charset="0"/>
                        </a:rPr>
                        <m:t>kJ</m:t>
                      </m:r>
                      <m:r>
                        <a:rPr lang="en-IN" sz="2250" b="0" i="0" smtClean="0">
                          <a:latin typeface="Cambria Math" panose="02040503050406030204" pitchFamily="18" charset="0"/>
                        </a:rPr>
                        <m:t>/</m:t>
                      </m:r>
                      <m:r>
                        <m:rPr>
                          <m:sty m:val="p"/>
                        </m:rPr>
                        <a:rPr lang="en-IN" sz="2250" b="0" i="0" smtClean="0">
                          <a:latin typeface="Cambria Math" panose="02040503050406030204" pitchFamily="18" charset="0"/>
                        </a:rPr>
                        <m:t>mol</m:t>
                      </m:r>
                      <m:r>
                        <a:rPr lang="en-IN" sz="2250" b="0" i="1" smtClean="0">
                          <a:latin typeface="Cambria Math" panose="02040503050406030204" pitchFamily="18" charset="0"/>
                          <a:ea typeface="Cambria Math" panose="02040503050406030204" pitchFamily="18" charset="0"/>
                        </a:rPr>
                        <m:t>⟶</m:t>
                      </m:r>
                      <m:r>
                        <m:rPr>
                          <m:nor/>
                        </m:rPr>
                        <a:rPr lang="en-IN" sz="2250" dirty="0"/>
                        <m:t>J</m:t>
                      </m:r>
                      <m:r>
                        <m:rPr>
                          <m:nor/>
                        </m:rPr>
                        <a:rPr lang="en-IN" sz="2250" dirty="0"/>
                        <m:t>/</m:t>
                      </m:r>
                      <m:r>
                        <m:rPr>
                          <m:nor/>
                        </m:rPr>
                        <a:rPr lang="en-IN" sz="2250" dirty="0"/>
                        <m:t>molecute</m:t>
                      </m:r>
                      <m:r>
                        <a:rPr lang="en-IN" sz="2250" i="1" dirty="0" smtClean="0">
                          <a:latin typeface="Cambria Math" panose="02040503050406030204" pitchFamily="18" charset="0"/>
                          <a:ea typeface="Cambria Math" panose="02040503050406030204" pitchFamily="18" charset="0"/>
                        </a:rPr>
                        <m:t>⟶</m:t>
                      </m:r>
                      <m:r>
                        <m:rPr>
                          <m:nor/>
                        </m:rPr>
                        <a:rPr lang="en-IN" sz="2250" dirty="0"/>
                        <m:t>frequency</m:t>
                      </m:r>
                      <m:r>
                        <m:rPr>
                          <m:nor/>
                        </m:rPr>
                        <a:rPr lang="en-IN" sz="2250" dirty="0"/>
                        <m:t> </m:t>
                      </m:r>
                      <m:r>
                        <m:rPr>
                          <m:nor/>
                        </m:rPr>
                        <a:rPr lang="en-IN" sz="2250" dirty="0"/>
                        <m:t>of</m:t>
                      </m:r>
                      <m:r>
                        <m:rPr>
                          <m:nor/>
                        </m:rPr>
                        <a:rPr lang="en-IN" sz="2250" dirty="0"/>
                        <m:t> </m:t>
                      </m:r>
                      <m:r>
                        <m:rPr>
                          <m:nor/>
                        </m:rPr>
                        <a:rPr lang="en-IN" sz="2250" dirty="0"/>
                        <m:t>photon</m:t>
                      </m:r>
                      <m:r>
                        <m:rPr>
                          <m:nor/>
                        </m:rPr>
                        <a:rPr lang="en-IN" sz="2250" dirty="0">
                          <a:ea typeface="Cambria Math" panose="02040503050406030204" pitchFamily="18" charset="0"/>
                        </a:rPr>
                        <m:t> </m:t>
                      </m:r>
                      <m:r>
                        <a:rPr lang="en-IN" sz="2250" i="1" dirty="0">
                          <a:latin typeface="Cambria Math" panose="02040503050406030204" pitchFamily="18" charset="0"/>
                          <a:ea typeface="Cambria Math" panose="02040503050406030204" pitchFamily="18" charset="0"/>
                        </a:rPr>
                        <m:t>⟶</m:t>
                      </m:r>
                      <m:r>
                        <m:rPr>
                          <m:nor/>
                        </m:rPr>
                        <a:rPr lang="en-IN" sz="2250" dirty="0"/>
                        <m:t> </m:t>
                      </m:r>
                      <m:r>
                        <m:rPr>
                          <m:nor/>
                        </m:rPr>
                        <a:rPr lang="en-IN" sz="2250" dirty="0"/>
                        <m:t>wavelength</m:t>
                      </m:r>
                      <m:r>
                        <m:rPr>
                          <m:nor/>
                        </m:rPr>
                        <a:rPr lang="en-IN" sz="2250" dirty="0"/>
                        <m:t> </m:t>
                      </m:r>
                      <m:r>
                        <m:rPr>
                          <m:nor/>
                        </m:rPr>
                        <a:rPr lang="en-IN" sz="2250" dirty="0"/>
                        <m:t>of</m:t>
                      </m:r>
                      <m:r>
                        <m:rPr>
                          <m:nor/>
                        </m:rPr>
                        <a:rPr lang="en-IN" sz="2250" dirty="0"/>
                        <m:t> </m:t>
                      </m:r>
                      <m:r>
                        <m:rPr>
                          <m:nor/>
                        </m:rPr>
                        <a:rPr lang="en-IN" sz="2250" dirty="0"/>
                        <m:t>photon</m:t>
                      </m:r>
                    </m:oMath>
                  </m:oMathPara>
                </a14:m>
                <a:endParaRPr lang="en-IN" sz="2250" dirty="0"/>
              </a:p>
              <a:p>
                <a:pPr>
                  <a:spcBef>
                    <a:spcPts val="1200"/>
                  </a:spcBef>
                  <a:spcAft>
                    <a:spcPts val="600"/>
                  </a:spcAft>
                </a:pPr>
                <a:r>
                  <a:rPr lang="en-US" sz="2800" b="1" dirty="0">
                    <a:solidFill>
                      <a:srgbClr val="43638E"/>
                    </a:solidFill>
                    <a:latin typeface="Calibri" panose="020F0502020204030204" pitchFamily="34" charset="0"/>
                  </a:rPr>
                  <a:t>Solution</a:t>
                </a:r>
              </a:p>
              <a:p>
                <a:pPr>
                  <a:spcBef>
                    <a:spcPts val="0"/>
                  </a:spcBef>
                  <a:spcAft>
                    <a:spcPts val="3000"/>
                  </a:spcAft>
                </a:pPr>
                <a:r>
                  <a:rPr lang="en-US" sz="2800" dirty="0"/>
                  <a:t>The energy required to dissociate one </a:t>
                </a:r>
                <a14:m>
                  <m:oMath xmlns:m="http://schemas.openxmlformats.org/officeDocument/2006/math">
                    <m:sSub>
                      <m:sSubPr>
                        <m:ctrlPr>
                          <a:rPr lang="en-US" sz="2800" i="1" smtClean="0">
                            <a:latin typeface="Cambria Math" panose="02040503050406030204" pitchFamily="18" charset="0"/>
                          </a:rPr>
                        </m:ctrlPr>
                      </m:sSubPr>
                      <m:e>
                        <m:r>
                          <m:rPr>
                            <m:sty m:val="p"/>
                          </m:rPr>
                          <a:rPr lang="en-US" sz="2800" b="0" i="0" smtClean="0">
                            <a:latin typeface="Cambria Math" panose="02040503050406030204" pitchFamily="18" charset="0"/>
                          </a:rPr>
                          <m:t>O</m:t>
                        </m:r>
                      </m:e>
                      <m:sub>
                        <m:r>
                          <a:rPr lang="en-US" sz="2800" b="0" i="0" smtClean="0">
                            <a:latin typeface="Cambria Math" panose="02040503050406030204" pitchFamily="18" charset="0"/>
                          </a:rPr>
                          <m:t>2</m:t>
                        </m:r>
                      </m:sub>
                    </m:sSub>
                  </m:oMath>
                </a14:m>
                <a:r>
                  <a:rPr lang="en-US" sz="2800" dirty="0"/>
                  <a:t> molecule:</a:t>
                </a:r>
              </a:p>
              <a:p>
                <a:pPr>
                  <a:spcBef>
                    <a:spcPts val="0"/>
                  </a:spcBef>
                  <a:spcAft>
                    <a:spcPts val="3500"/>
                  </a:spcAft>
                </a:pPr>
                <a14:m>
                  <m:oMathPara xmlns:m="http://schemas.openxmlformats.org/officeDocument/2006/math">
                    <m:oMathParaPr>
                      <m:jc m:val="left"/>
                    </m:oMathParaPr>
                    <m:oMath xmlns:m="http://schemas.openxmlformats.org/officeDocument/2006/math">
                      <m:r>
                        <m:rPr>
                          <m:sty m:val="p"/>
                        </m:rPr>
                        <a:rPr lang="en-US" sz="1800" b="0" i="0" smtClean="0">
                          <a:latin typeface="Cambria Math" panose="02040503050406030204" pitchFamily="18" charset="0"/>
                        </a:rPr>
                        <m:t>energy</m:t>
                      </m:r>
                      <m:r>
                        <a:rPr lang="en-US" sz="1800" b="0" i="0" smtClean="0">
                          <a:latin typeface="Cambria Math" panose="02040503050406030204" pitchFamily="18" charset="0"/>
                        </a:rPr>
                        <m:t> </m:t>
                      </m:r>
                      <m:r>
                        <m:rPr>
                          <m:sty m:val="p"/>
                        </m:rPr>
                        <a:rPr lang="en-US" sz="1800" b="0" i="0" smtClean="0">
                          <a:latin typeface="Cambria Math" panose="02040503050406030204" pitchFamily="18" charset="0"/>
                        </a:rPr>
                        <m:t>per</m:t>
                      </m:r>
                      <m:r>
                        <a:rPr lang="en-US" sz="1800" b="0" i="0" smtClean="0">
                          <a:latin typeface="Cambria Math" panose="02040503050406030204" pitchFamily="18" charset="0"/>
                        </a:rPr>
                        <m:t> </m:t>
                      </m:r>
                      <m:r>
                        <m:rPr>
                          <m:sty m:val="p"/>
                        </m:rPr>
                        <a:rPr lang="en-US" sz="1800" b="0" i="0" smtClean="0">
                          <a:latin typeface="Cambria Math" panose="02040503050406030204" pitchFamily="18" charset="0"/>
                        </a:rPr>
                        <m:t>molecule</m:t>
                      </m:r>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498.7×</m:t>
                          </m:r>
                          <m:sSup>
                            <m:sSupPr>
                              <m:ctrlPr>
                                <a:rPr lang="en-US" sz="1800" b="0" i="1" smtClean="0">
                                  <a:latin typeface="Cambria Math" panose="02040503050406030204" pitchFamily="18" charset="0"/>
                                  <a:ea typeface="Cambria Math" panose="02040503050406030204" pitchFamily="18" charset="0"/>
                                </a:rPr>
                              </m:ctrlPr>
                            </m:sSupPr>
                            <m:e>
                              <m:r>
                                <a:rPr lang="en-US" sz="1800" b="0" i="1" smtClean="0">
                                  <a:latin typeface="Cambria Math" panose="02040503050406030204" pitchFamily="18" charset="0"/>
                                  <a:ea typeface="Cambria Math" panose="02040503050406030204" pitchFamily="18" charset="0"/>
                                </a:rPr>
                                <m:t>10</m:t>
                              </m:r>
                            </m:e>
                            <m:sup>
                              <m:r>
                                <a:rPr lang="en-US" sz="1800" b="0" i="1" smtClean="0">
                                  <a:latin typeface="Cambria Math" panose="02040503050406030204" pitchFamily="18" charset="0"/>
                                  <a:ea typeface="Cambria Math" panose="02040503050406030204" pitchFamily="18" charset="0"/>
                                </a:rPr>
                                <m:t>3</m:t>
                              </m:r>
                            </m:sup>
                          </m:sSup>
                          <m:r>
                            <a:rPr lang="en-US" sz="1800" b="0" i="0" smtClean="0">
                              <a:latin typeface="Cambria Math" panose="02040503050406030204" pitchFamily="18" charset="0"/>
                              <a:ea typeface="Cambria Math" panose="02040503050406030204" pitchFamily="18" charset="0"/>
                            </a:rPr>
                            <m:t> </m:t>
                          </m:r>
                          <m:r>
                            <m:rPr>
                              <m:sty m:val="p"/>
                            </m:rPr>
                            <a:rPr lang="en-US" sz="1800" b="0" i="0" smtClean="0">
                              <a:latin typeface="Cambria Math" panose="02040503050406030204" pitchFamily="18" charset="0"/>
                              <a:ea typeface="Cambria Math" panose="02040503050406030204" pitchFamily="18" charset="0"/>
                            </a:rPr>
                            <m:t>J</m:t>
                          </m:r>
                        </m:num>
                        <m:den>
                          <m:r>
                            <a:rPr lang="en-US" sz="1800" b="0" i="1" strike="sngStrike" smtClean="0">
                              <a:latin typeface="Cambria Math" panose="02040503050406030204" pitchFamily="18" charset="0"/>
                              <a:ea typeface="Cambria Math" panose="02040503050406030204" pitchFamily="18" charset="0"/>
                            </a:rPr>
                            <m:t>1 </m:t>
                          </m:r>
                          <m:r>
                            <m:rPr>
                              <m:sty m:val="p"/>
                            </m:rPr>
                            <a:rPr lang="en-US" sz="1800" b="0" i="0" strike="sngStrike" smtClean="0">
                              <a:latin typeface="Cambria Math" panose="02040503050406030204" pitchFamily="18" charset="0"/>
                              <a:ea typeface="Cambria Math" panose="02040503050406030204" pitchFamily="18" charset="0"/>
                            </a:rPr>
                            <m:t>mol</m:t>
                          </m:r>
                        </m:den>
                      </m:f>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trike="sngStrike" smtClean="0">
                              <a:latin typeface="Cambria Math" panose="02040503050406030204" pitchFamily="18" charset="0"/>
                              <a:ea typeface="Cambria Math" panose="02040503050406030204" pitchFamily="18" charset="0"/>
                            </a:rPr>
                            <m:t>1 </m:t>
                          </m:r>
                          <m:r>
                            <m:rPr>
                              <m:sty m:val="p"/>
                            </m:rPr>
                            <a:rPr lang="en-US" sz="1800" b="0" i="0" strike="sngStrike" smtClean="0">
                              <a:latin typeface="Cambria Math" panose="02040503050406030204" pitchFamily="18" charset="0"/>
                              <a:ea typeface="Cambria Math" panose="02040503050406030204" pitchFamily="18" charset="0"/>
                            </a:rPr>
                            <m:t>mol</m:t>
                          </m:r>
                        </m:num>
                        <m:den>
                          <m:r>
                            <a:rPr lang="en-US" sz="1800" b="0" i="1" smtClean="0">
                              <a:latin typeface="Cambria Math" panose="02040503050406030204" pitchFamily="18" charset="0"/>
                              <a:ea typeface="Cambria Math" panose="02040503050406030204" pitchFamily="18" charset="0"/>
                            </a:rPr>
                            <m:t>6.022×</m:t>
                          </m:r>
                          <m:sSup>
                            <m:sSupPr>
                              <m:ctrlPr>
                                <a:rPr lang="en-US" sz="1800" b="0" i="1" smtClean="0">
                                  <a:latin typeface="Cambria Math" panose="02040503050406030204" pitchFamily="18" charset="0"/>
                                  <a:ea typeface="Cambria Math" panose="02040503050406030204" pitchFamily="18" charset="0"/>
                                </a:rPr>
                              </m:ctrlPr>
                            </m:sSupPr>
                            <m:e>
                              <m:r>
                                <a:rPr lang="en-US" sz="1800" b="0" i="1" smtClean="0">
                                  <a:latin typeface="Cambria Math" panose="02040503050406030204" pitchFamily="18" charset="0"/>
                                  <a:ea typeface="Cambria Math" panose="02040503050406030204" pitchFamily="18" charset="0"/>
                                </a:rPr>
                                <m:t>10</m:t>
                              </m:r>
                            </m:e>
                            <m:sup>
                              <m:r>
                                <a:rPr lang="en-US" sz="1800" b="0" i="1" smtClean="0">
                                  <a:latin typeface="Cambria Math" panose="02040503050406030204" pitchFamily="18" charset="0"/>
                                  <a:ea typeface="Cambria Math" panose="02040503050406030204" pitchFamily="18" charset="0"/>
                                </a:rPr>
                                <m:t>23 </m:t>
                              </m:r>
                            </m:sup>
                          </m:sSup>
                          <m:r>
                            <m:rPr>
                              <m:sty m:val="p"/>
                            </m:rPr>
                            <a:rPr lang="en-US" sz="1800" b="0" i="0" smtClean="0">
                              <a:latin typeface="Cambria Math" panose="02040503050406030204" pitchFamily="18" charset="0"/>
                              <a:ea typeface="Cambria Math" panose="02040503050406030204" pitchFamily="18" charset="0"/>
                            </a:rPr>
                            <m:t>molecules</m:t>
                          </m:r>
                        </m:den>
                      </m:f>
                      <m:r>
                        <a:rPr lang="en-US" sz="1800" b="0" i="1" smtClean="0">
                          <a:latin typeface="Cambria Math" panose="02040503050406030204" pitchFamily="18" charset="0"/>
                          <a:ea typeface="Cambria Math" panose="02040503050406030204" pitchFamily="18" charset="0"/>
                        </a:rPr>
                        <m:t>=8.281×</m:t>
                      </m:r>
                      <m:sSup>
                        <m:sSupPr>
                          <m:ctrlPr>
                            <a:rPr lang="en-US" sz="1800" b="0" i="1" smtClean="0">
                              <a:latin typeface="Cambria Math" panose="02040503050406030204" pitchFamily="18" charset="0"/>
                              <a:ea typeface="Cambria Math" panose="02040503050406030204" pitchFamily="18" charset="0"/>
                            </a:rPr>
                          </m:ctrlPr>
                        </m:sSupPr>
                        <m:e>
                          <m:r>
                            <a:rPr lang="en-US" sz="1800" b="0" i="1" smtClean="0">
                              <a:latin typeface="Cambria Math" panose="02040503050406030204" pitchFamily="18" charset="0"/>
                              <a:ea typeface="Cambria Math" panose="02040503050406030204" pitchFamily="18" charset="0"/>
                            </a:rPr>
                            <m:t>10</m:t>
                          </m:r>
                        </m:e>
                        <m:sup>
                          <m:r>
                            <a:rPr lang="en-US" sz="1800" b="0" i="1" smtClean="0">
                              <a:latin typeface="Cambria Math" panose="02040503050406030204" pitchFamily="18" charset="0"/>
                              <a:ea typeface="Cambria Math" panose="02040503050406030204" pitchFamily="18" charset="0"/>
                            </a:rPr>
                            <m:t>−19</m:t>
                          </m:r>
                        </m:sup>
                      </m:sSup>
                      <m:f>
                        <m:fPr>
                          <m:ctrlPr>
                            <a:rPr lang="en-US" sz="1800" b="0" i="1" smtClean="0">
                              <a:latin typeface="Cambria Math" panose="02040503050406030204" pitchFamily="18" charset="0"/>
                              <a:ea typeface="Cambria Math" panose="02040503050406030204" pitchFamily="18" charset="0"/>
                            </a:rPr>
                          </m:ctrlPr>
                        </m:fPr>
                        <m:num>
                          <m:r>
                            <m:rPr>
                              <m:sty m:val="p"/>
                            </m:rPr>
                            <a:rPr lang="en-US" sz="1800" b="0" i="0" smtClean="0">
                              <a:latin typeface="Cambria Math" panose="02040503050406030204" pitchFamily="18" charset="0"/>
                              <a:ea typeface="Cambria Math" panose="02040503050406030204" pitchFamily="18" charset="0"/>
                            </a:rPr>
                            <m:t>J</m:t>
                          </m:r>
                        </m:num>
                        <m:den>
                          <m:r>
                            <m:rPr>
                              <m:sty m:val="p"/>
                            </m:rPr>
                            <a:rPr lang="en-US" sz="1800" b="0" i="0" smtClean="0">
                              <a:latin typeface="Cambria Math" panose="02040503050406030204" pitchFamily="18" charset="0"/>
                              <a:ea typeface="Cambria Math" panose="02040503050406030204" pitchFamily="18" charset="0"/>
                            </a:rPr>
                            <m:t>molecule</m:t>
                          </m:r>
                        </m:den>
                      </m:f>
                    </m:oMath>
                  </m:oMathPara>
                </a14:m>
                <a:endParaRPr lang="en-US" sz="18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22"/>
              </p:nvPr>
            </p:nvSpPr>
            <p:spPr>
              <a:xfrm>
                <a:off x="0" y="972056"/>
                <a:ext cx="9144000" cy="5334000"/>
              </a:xfrm>
              <a:blipFill>
                <a:blip r:embed="rId2"/>
                <a:stretch>
                  <a:fillRect l="-1333" t="-1029"/>
                </a:stretch>
              </a:blipFill>
            </p:spPr>
            <p:txBody>
              <a:bodyPr/>
              <a:lstStyle/>
              <a:p>
                <a:r>
                  <a:rPr lang="en-US">
                    <a:noFill/>
                  </a:rPr>
                  <a:t> </a:t>
                </a:r>
              </a:p>
            </p:txBody>
          </p:sp>
        </mc:Fallback>
      </mc:AlternateContent>
    </p:spTree>
    <p:extLst>
      <p:ext uri="{BB962C8B-B14F-4D97-AF65-F5344CB8AC3E}">
        <p14:creationId xmlns:p14="http://schemas.microsoft.com/office/powerpoint/2010/main" val="2976027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76200" y="228600"/>
            <a:ext cx="7696200" cy="533400"/>
          </a:xfrm>
        </p:spPr>
        <p:txBody>
          <a:bodyPr/>
          <a:lstStyle/>
          <a:p>
            <a:r>
              <a:rPr lang="en-US" kern="0" dirty="0">
                <a:solidFill>
                  <a:srgbClr val="FFF799"/>
                </a:solidFill>
              </a:rPr>
              <a:t>SAMPLE PROBLEM</a:t>
            </a:r>
            <a:r>
              <a:rPr lang="en-US" kern="0" spc="3500" dirty="0">
                <a:solidFill>
                  <a:srgbClr val="FFF799"/>
                </a:solidFill>
              </a:rPr>
              <a:t> </a:t>
            </a:r>
            <a:r>
              <a:rPr lang="en-US" kern="0" dirty="0">
                <a:solidFill>
                  <a:schemeClr val="bg1">
                    <a:lumMod val="95000"/>
                  </a:schemeClr>
                </a:solidFill>
              </a:rPr>
              <a:t>21.1	 Setup, Cont.</a:t>
            </a:r>
            <a:endParaRPr lang="en-IN" dirty="0"/>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22"/>
              </p:nvPr>
            </p:nvSpPr>
            <p:spPr>
              <a:xfrm>
                <a:off x="0" y="914400"/>
                <a:ext cx="9144000" cy="5334000"/>
              </a:xfrm>
            </p:spPr>
            <p:txBody>
              <a:bodyPr/>
              <a:lstStyle/>
              <a:p>
                <a:pPr>
                  <a:spcBef>
                    <a:spcPts val="0"/>
                  </a:spcBef>
                  <a:spcAft>
                    <a:spcPts val="2400"/>
                  </a:spcAft>
                </a:pPr>
                <a:r>
                  <a:rPr lang="en-US" sz="2800" dirty="0"/>
                  <a:t>The energy of the photon is given by </a:t>
                </a:r>
                <a:r>
                  <a:rPr lang="en-US" sz="2800" i="1" dirty="0"/>
                  <a:t>E </a:t>
                </a:r>
                <a:r>
                  <a:rPr lang="en-US" sz="2800" dirty="0"/>
                  <a:t>= </a:t>
                </a:r>
                <a:r>
                  <a:rPr lang="en-US" sz="2800" i="1" dirty="0"/>
                  <a:t>h</a:t>
                </a:r>
                <a:r>
                  <a:rPr lang="el-GR" sz="2800" dirty="0"/>
                  <a:t>ν</a:t>
                </a:r>
                <a:endParaRPr lang="en-US" sz="2800" dirty="0"/>
              </a:p>
              <a:p>
                <a:pPr>
                  <a:spcBef>
                    <a:spcPts val="0"/>
                  </a:spcBef>
                  <a:spcAft>
                    <a:spcPts val="1800"/>
                  </a:spcAft>
                </a:pPr>
                <a14:m>
                  <m:oMathPara xmlns:m="http://schemas.openxmlformats.org/officeDocument/2006/math">
                    <m:oMathParaPr>
                      <m:jc m:val="centerGroup"/>
                    </m:oMathParaPr>
                    <m:oMath xmlns:m="http://schemas.openxmlformats.org/officeDocument/2006/math">
                      <m:r>
                        <a:rPr lang="en-IN" sz="2400" i="1" smtClean="0">
                          <a:latin typeface="Cambria Math" panose="02040503050406030204" pitchFamily="18" charset="0"/>
                          <a:ea typeface="Cambria Math" panose="02040503050406030204" pitchFamily="18" charset="0"/>
                        </a:rPr>
                        <m:t>𝜈</m:t>
                      </m:r>
                      <m:r>
                        <a:rPr lang="en-IN" sz="2400" i="1" smtClean="0">
                          <a:latin typeface="Cambria Math" panose="02040503050406030204" pitchFamily="18" charset="0"/>
                          <a:ea typeface="Cambria Math" panose="02040503050406030204" pitchFamily="18" charset="0"/>
                        </a:rPr>
                        <m:t>=</m:t>
                      </m:r>
                      <m:f>
                        <m:fPr>
                          <m:ctrlPr>
                            <a:rPr lang="en-IN" sz="240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𝐸</m:t>
                          </m:r>
                        </m:num>
                        <m:den>
                          <m:r>
                            <a:rPr lang="en-US" sz="2400" b="0" i="1" smtClean="0">
                              <a:latin typeface="Cambria Math" panose="02040503050406030204" pitchFamily="18" charset="0"/>
                              <a:ea typeface="Cambria Math" panose="02040503050406030204" pitchFamily="18" charset="0"/>
                            </a:rPr>
                            <m:t>h</m:t>
                          </m:r>
                        </m:den>
                      </m:f>
                      <m:r>
                        <a:rPr lang="en-IN" sz="2400" i="1" smtClean="0">
                          <a:latin typeface="Cambria Math" panose="02040503050406030204" pitchFamily="18" charset="0"/>
                          <a:ea typeface="Cambria Math" panose="02040503050406030204" pitchFamily="18" charset="0"/>
                        </a:rPr>
                        <m:t>=</m:t>
                      </m:r>
                      <m:f>
                        <m:fPr>
                          <m:ctrlPr>
                            <a:rPr lang="en-IN" sz="2400" i="1" smtClean="0">
                              <a:latin typeface="Cambria Math" panose="02040503050406030204" pitchFamily="18" charset="0"/>
                              <a:ea typeface="Cambria Math" panose="02040503050406030204" pitchFamily="18" charset="0"/>
                            </a:rPr>
                          </m:ctrlPr>
                        </m:fPr>
                        <m:num>
                          <m:r>
                            <a:rPr lang="en-US" sz="2400" b="0" i="0" smtClean="0">
                              <a:latin typeface="Cambria Math" panose="02040503050406030204" pitchFamily="18" charset="0"/>
                              <a:ea typeface="Cambria Math" panose="02040503050406030204" pitchFamily="18" charset="0"/>
                            </a:rPr>
                            <m:t>8.281×</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−19</m:t>
                              </m:r>
                            </m:sup>
                          </m:sSup>
                          <m:r>
                            <a:rPr lang="en-US" sz="2400" b="0" i="1" strike="sngStrike" smtClean="0">
                              <a:latin typeface="Cambria Math" panose="02040503050406030204" pitchFamily="18" charset="0"/>
                              <a:ea typeface="Cambria Math" panose="02040503050406030204" pitchFamily="18" charset="0"/>
                            </a:rPr>
                            <m:t> </m:t>
                          </m:r>
                          <m:r>
                            <m:rPr>
                              <m:sty m:val="p"/>
                            </m:rPr>
                            <a:rPr lang="en-US" sz="2400" b="0" i="0" strike="sngStrike" smtClean="0">
                              <a:latin typeface="Cambria Math" panose="02040503050406030204" pitchFamily="18" charset="0"/>
                              <a:ea typeface="Cambria Math" panose="02040503050406030204" pitchFamily="18" charset="0"/>
                            </a:rPr>
                            <m:t>J</m:t>
                          </m:r>
                        </m:num>
                        <m:den>
                          <m:r>
                            <a:rPr lang="en-US" sz="2400" b="0" i="0" smtClean="0">
                              <a:latin typeface="Cambria Math" panose="02040503050406030204" pitchFamily="18" charset="0"/>
                              <a:ea typeface="Cambria Math" panose="02040503050406030204" pitchFamily="18" charset="0"/>
                            </a:rPr>
                            <m:t>6.63×</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−34</m:t>
                              </m:r>
                            </m:sup>
                          </m:sSup>
                          <m:r>
                            <a:rPr lang="en-US" sz="2400" b="0" i="0" strike="sngStrike" smtClean="0">
                              <a:latin typeface="Cambria Math" panose="02040503050406030204" pitchFamily="18" charset="0"/>
                              <a:ea typeface="Cambria Math" panose="02040503050406030204" pitchFamily="18" charset="0"/>
                            </a:rPr>
                            <m:t> </m:t>
                          </m:r>
                          <m:r>
                            <m:rPr>
                              <m:sty m:val="p"/>
                            </m:rPr>
                            <a:rPr lang="en-US" sz="2400" b="0" i="0" strike="sngStrike" smtClean="0">
                              <a:latin typeface="Cambria Math" panose="02040503050406030204" pitchFamily="18" charset="0"/>
                              <a:ea typeface="Cambria Math" panose="02040503050406030204" pitchFamily="18" charset="0"/>
                            </a:rPr>
                            <m:t>J</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s</m:t>
                          </m:r>
                        </m:den>
                      </m:f>
                      <m:r>
                        <a:rPr lang="en-IN"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1.25×</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15</m:t>
                          </m:r>
                        </m:sup>
                      </m:sSup>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1" smtClean="0">
                              <a:latin typeface="Cambria Math" panose="02040503050406030204" pitchFamily="18" charset="0"/>
                              <a:ea typeface="Cambria Math" panose="02040503050406030204" pitchFamily="18" charset="0"/>
                            </a:rPr>
                            <m:t>−1</m:t>
                          </m:r>
                        </m:sup>
                      </m:sSup>
                    </m:oMath>
                  </m:oMathPara>
                </a14:m>
                <a:endParaRPr lang="en-IN" sz="2400" dirty="0"/>
              </a:p>
              <a:p>
                <a:pPr>
                  <a:spcBef>
                    <a:spcPts val="1200"/>
                  </a:spcBef>
                  <a:spcAft>
                    <a:spcPts val="1200"/>
                  </a:spcAft>
                </a:pPr>
                <a:r>
                  <a:rPr lang="en-US" sz="2800" dirty="0"/>
                  <a:t>Calculate the wavelength of the photon, given by </a:t>
                </a:r>
                <a14:m>
                  <m:oMath xmlns:m="http://schemas.openxmlformats.org/officeDocument/2006/math">
                    <m:r>
                      <a:rPr lang="el-GR" sz="2800" i="1" dirty="0" smtClean="0">
                        <a:latin typeface="Cambria Math" panose="02040503050406030204" pitchFamily="18" charset="0"/>
                      </a:rPr>
                      <m:t>𝜆</m:t>
                    </m:r>
                    <m:r>
                      <a:rPr lang="en-US" sz="2800" i="1" dirty="0" smtClean="0">
                        <a:latin typeface="Cambria Math" panose="02040503050406030204" pitchFamily="18" charset="0"/>
                      </a:rPr>
                      <m:t>=</m:t>
                    </m:r>
                    <m:r>
                      <a:rPr lang="en-US" sz="2800" i="1" dirty="0" smtClean="0">
                        <a:latin typeface="Cambria Math" panose="02040503050406030204" pitchFamily="18" charset="0"/>
                      </a:rPr>
                      <m:t>𝑐</m:t>
                    </m:r>
                    <m:r>
                      <a:rPr lang="en-US" sz="2800" i="1" dirty="0" smtClean="0">
                        <a:latin typeface="Cambria Math" panose="02040503050406030204" pitchFamily="18" charset="0"/>
                      </a:rPr>
                      <m:t>/</m:t>
                    </m:r>
                    <m:r>
                      <m:rPr>
                        <m:sty m:val="p"/>
                      </m:rPr>
                      <a:rPr lang="el-GR" sz="2800" i="0" dirty="0" smtClean="0">
                        <a:latin typeface="Cambria Math" panose="02040503050406030204" pitchFamily="18" charset="0"/>
                      </a:rPr>
                      <m:t>ν</m:t>
                    </m:r>
                  </m:oMath>
                </a14:m>
                <a:r>
                  <a:rPr lang="en-US" sz="2800" dirty="0"/>
                  <a:t> as follows:</a:t>
                </a:r>
              </a:p>
              <a:p>
                <a:pPr>
                  <a:spcBef>
                    <a:spcPts val="1200"/>
                  </a:spcBef>
                  <a:spcAft>
                    <a:spcPts val="2400"/>
                  </a:spcAft>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𝜆</m:t>
                      </m:r>
                      <m:r>
                        <a:rPr lang="en-US" sz="2400" i="1" smtClean="0">
                          <a:latin typeface="Cambria Math" panose="02040503050406030204" pitchFamily="18" charset="0"/>
                          <a:ea typeface="Cambria Math" panose="02040503050406030204" pitchFamily="18" charset="0"/>
                        </a:rPr>
                        <m:t>=</m:t>
                      </m:r>
                      <m:f>
                        <m:fPr>
                          <m:ctrlPr>
                            <a:rPr lang="en-US" sz="240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3.00×</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8</m:t>
                              </m:r>
                            </m:sup>
                          </m:sSup>
                          <m:f>
                            <m:fPr>
                              <m:type m:val="lin"/>
                              <m:ctrlPr>
                                <a:rPr lang="en-US" sz="2400" b="0" i="1" smtClean="0">
                                  <a:latin typeface="Cambria Math" panose="02040503050406030204" pitchFamily="18" charset="0"/>
                                  <a:ea typeface="Cambria Math" panose="02040503050406030204" pitchFamily="18" charset="0"/>
                                </a:rPr>
                              </m:ctrlPr>
                            </m:fPr>
                            <m:num>
                              <m:r>
                                <m:rPr>
                                  <m:sty m:val="p"/>
                                </m:rPr>
                                <a:rPr lang="en-US" sz="2400" b="0" i="0" smtClean="0">
                                  <a:latin typeface="Cambria Math" panose="02040503050406030204" pitchFamily="18" charset="0"/>
                                  <a:ea typeface="Cambria Math" panose="02040503050406030204" pitchFamily="18" charset="0"/>
                                </a:rPr>
                                <m:t>m</m:t>
                              </m:r>
                            </m:num>
                            <m:den>
                              <m:r>
                                <m:rPr>
                                  <m:sty m:val="p"/>
                                </m:rPr>
                                <a:rPr lang="en-US" sz="2400" b="0" i="0" smtClean="0">
                                  <a:latin typeface="Cambria Math" panose="02040503050406030204" pitchFamily="18" charset="0"/>
                                  <a:ea typeface="Cambria Math" panose="02040503050406030204" pitchFamily="18" charset="0"/>
                                </a:rPr>
                                <m:t>s</m:t>
                              </m:r>
                            </m:den>
                          </m:f>
                        </m:num>
                        <m:den>
                          <m:r>
                            <a:rPr lang="en-US" sz="2400" b="0" i="1" smtClean="0">
                              <a:latin typeface="Cambria Math" panose="02040503050406030204" pitchFamily="18" charset="0"/>
                              <a:ea typeface="Cambria Math" panose="02040503050406030204" pitchFamily="18" charset="0"/>
                            </a:rPr>
                            <m:t>1.25×</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15</m:t>
                              </m:r>
                            </m:sup>
                          </m:sSup>
                          <m:r>
                            <a:rPr lang="en-US" sz="2400" b="0" i="1" smtClean="0">
                              <a:latin typeface="Cambria Math" panose="02040503050406030204" pitchFamily="18" charset="0"/>
                              <a:ea typeface="Cambria Math" panose="02040503050406030204" pitchFamily="18" charset="0"/>
                            </a:rPr>
                            <m:t> </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1" smtClean="0">
                                  <a:latin typeface="Cambria Math" panose="02040503050406030204" pitchFamily="18" charset="0"/>
                                  <a:ea typeface="Cambria Math" panose="02040503050406030204" pitchFamily="18" charset="0"/>
                                </a:rPr>
                                <m:t>−1</m:t>
                              </m:r>
                            </m:sup>
                          </m:sSup>
                        </m:den>
                      </m:f>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2.40×</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7</m:t>
                          </m:r>
                        </m:sup>
                      </m:sSup>
                      <m:r>
                        <a:rPr lang="en-US" sz="2400" b="0" i="1"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m</m:t>
                      </m:r>
                      <m:r>
                        <a:rPr lang="en-US" sz="2400" b="0" i="1" smtClean="0">
                          <a:latin typeface="Cambria Math" panose="02040503050406030204" pitchFamily="18" charset="0"/>
                          <a:ea typeface="Cambria Math" panose="02040503050406030204" pitchFamily="18" charset="0"/>
                        </a:rPr>
                        <m:t>=240 </m:t>
                      </m:r>
                      <m:r>
                        <m:rPr>
                          <m:sty m:val="p"/>
                        </m:rPr>
                        <a:rPr lang="en-US" sz="2400" b="0" i="0" smtClean="0">
                          <a:latin typeface="Cambria Math" panose="02040503050406030204" pitchFamily="18" charset="0"/>
                          <a:ea typeface="Cambria Math" panose="02040503050406030204" pitchFamily="18" charset="0"/>
                        </a:rPr>
                        <m:t>nm</m:t>
                      </m:r>
                    </m:oMath>
                  </m:oMathPara>
                </a14:m>
                <a:endParaRPr lang="en-US" sz="2400" dirty="0"/>
              </a:p>
              <a:p>
                <a:pPr>
                  <a:spcBef>
                    <a:spcPts val="1800"/>
                  </a:spcBef>
                </a:pPr>
                <a:r>
                  <a:rPr lang="en-US" sz="2800" dirty="0"/>
                  <a:t>Any photon with a wavelength of 240 nm or </a:t>
                </a:r>
                <a:r>
                  <a:rPr lang="en-US" sz="2800" i="1" dirty="0"/>
                  <a:t>shorter </a:t>
                </a:r>
                <a:r>
                  <a:rPr lang="en-US" sz="2800" dirty="0"/>
                  <a:t>can dissociate an </a:t>
                </a:r>
                <a14:m>
                  <m:oMath xmlns:m="http://schemas.openxmlformats.org/officeDocument/2006/math">
                    <m:sSub>
                      <m:sSubPr>
                        <m:ctrlPr>
                          <a:rPr lang="en-US" sz="2800" i="1" smtClean="0">
                            <a:latin typeface="Cambria Math" panose="02040503050406030204" pitchFamily="18" charset="0"/>
                          </a:rPr>
                        </m:ctrlPr>
                      </m:sSubPr>
                      <m:e>
                        <m:r>
                          <m:rPr>
                            <m:sty m:val="p"/>
                          </m:rPr>
                          <a:rPr lang="en-US" sz="2800" b="0" i="0" smtClean="0">
                            <a:latin typeface="Cambria Math" panose="02040503050406030204" pitchFamily="18" charset="0"/>
                          </a:rPr>
                          <m:t>O</m:t>
                        </m:r>
                      </m:e>
                      <m:sub>
                        <m:r>
                          <a:rPr lang="en-US" sz="2800" b="0" i="0" smtClean="0">
                            <a:latin typeface="Cambria Math" panose="02040503050406030204" pitchFamily="18" charset="0"/>
                          </a:rPr>
                          <m:t>2</m:t>
                        </m:r>
                      </m:sub>
                    </m:sSub>
                  </m:oMath>
                </a14:m>
                <a:r>
                  <a:rPr lang="en-US" sz="2800" dirty="0"/>
                  <a:t> molecule.</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22"/>
              </p:nvPr>
            </p:nvSpPr>
            <p:spPr>
              <a:xfrm>
                <a:off x="0" y="914400"/>
                <a:ext cx="9144000" cy="5334000"/>
              </a:xfrm>
              <a:blipFill>
                <a:blip r:embed="rId2"/>
                <a:stretch>
                  <a:fillRect l="-1333" t="-1029"/>
                </a:stretch>
              </a:blipFill>
            </p:spPr>
            <p:txBody>
              <a:bodyPr/>
              <a:lstStyle/>
              <a:p>
                <a:r>
                  <a:rPr lang="en-US">
                    <a:noFill/>
                  </a:rPr>
                  <a:t> </a:t>
                </a:r>
              </a:p>
            </p:txBody>
          </p:sp>
        </mc:Fallback>
      </mc:AlternateContent>
    </p:spTree>
    <p:extLst>
      <p:ext uri="{BB962C8B-B14F-4D97-AF65-F5344CB8AC3E}">
        <p14:creationId xmlns:p14="http://schemas.microsoft.com/office/powerpoint/2010/main" val="405175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1090612"/>
          </a:xfrm>
        </p:spPr>
        <p:txBody>
          <a:bodyPr/>
          <a:lstStyle/>
          <a:p>
            <a:pPr marL="1257300" indent="-1257300" algn="l"/>
            <a:r>
              <a:rPr lang="en-IN" dirty="0">
                <a:solidFill>
                  <a:schemeClr val="bg1">
                    <a:lumMod val="95000"/>
                  </a:schemeClr>
                </a:solidFill>
              </a:rPr>
              <a:t>21.2</a:t>
            </a:r>
            <a:r>
              <a:rPr lang="en-IN" spc="4000" dirty="0"/>
              <a:t>	</a:t>
            </a:r>
            <a:r>
              <a:rPr lang="en-US" dirty="0">
                <a:solidFill>
                  <a:srgbClr val="C00000"/>
                </a:solidFill>
                <a:latin typeface="Calibri"/>
              </a:rPr>
              <a:t>Phenomena in the Outer Layers of the Atmosphere (4)</a:t>
            </a:r>
            <a:endParaRPr lang="en-IN" dirty="0">
              <a:solidFill>
                <a:srgbClr val="C00000"/>
              </a:solidFill>
            </a:endParaRPr>
          </a:p>
        </p:txBody>
      </p:sp>
      <p:sp>
        <p:nvSpPr>
          <p:cNvPr id="17" name="Text Placeholder 16"/>
          <p:cNvSpPr>
            <a:spLocks noGrp="1"/>
          </p:cNvSpPr>
          <p:nvPr>
            <p:ph type="body" sz="quarter" idx="11"/>
          </p:nvPr>
        </p:nvSpPr>
        <p:spPr>
          <a:xfrm>
            <a:off x="0" y="1143000"/>
            <a:ext cx="9144000" cy="533400"/>
          </a:xfrm>
        </p:spPr>
        <p:txBody>
          <a:bodyPr/>
          <a:lstStyle/>
          <a:p>
            <a:r>
              <a:rPr lang="en-US" sz="2800" dirty="0">
                <a:latin typeface="Calibri"/>
              </a:rPr>
              <a:t>The Mystery Glow of Space Shuttles</a:t>
            </a:r>
            <a:endParaRPr lang="en-IN" sz="2800" dirty="0">
              <a:latin typeface="Calibri"/>
            </a:endParaRPr>
          </a:p>
        </p:txBody>
      </p:sp>
      <p:sp>
        <p:nvSpPr>
          <p:cNvPr id="18" name="Text Placeholder 17"/>
          <p:cNvSpPr>
            <a:spLocks noGrp="1"/>
          </p:cNvSpPr>
          <p:nvPr>
            <p:ph type="body" sz="quarter" idx="10"/>
          </p:nvPr>
        </p:nvSpPr>
        <p:spPr>
          <a:xfrm>
            <a:off x="0" y="2438400"/>
            <a:ext cx="3810000" cy="2246769"/>
          </a:xfrm>
        </p:spPr>
        <p:txBody>
          <a:bodyPr/>
          <a:lstStyle/>
          <a:p>
            <a:r>
              <a:rPr lang="en-US" dirty="0"/>
              <a:t>Astronauts noticed an eerie orange glow on the outside surface of their spacecraft 300 km above Earth.</a:t>
            </a:r>
          </a:p>
        </p:txBody>
      </p:sp>
      <p:pic>
        <p:nvPicPr>
          <p:cNvPr id="15" name="Picture 3" descr="The glowing tail section of the space shuttle is shown, as viewed from inside the vehicle."/>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28319" y="2057400"/>
            <a:ext cx="4649762" cy="384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210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724900" cy="990600"/>
          </a:xfrm>
        </p:spPr>
        <p:txBody>
          <a:bodyPr/>
          <a:lstStyle/>
          <a:p>
            <a:pPr marL="1257300" indent="-1257300" algn="l"/>
            <a:r>
              <a:rPr lang="en-IN" dirty="0">
                <a:solidFill>
                  <a:schemeClr val="bg1">
                    <a:lumMod val="95000"/>
                  </a:schemeClr>
                </a:solidFill>
              </a:rPr>
              <a:t>21.2</a:t>
            </a:r>
            <a:r>
              <a:rPr lang="en-IN" spc="4000" dirty="0"/>
              <a:t>	</a:t>
            </a:r>
            <a:r>
              <a:rPr lang="en-US" dirty="0">
                <a:solidFill>
                  <a:srgbClr val="C00000"/>
                </a:solidFill>
                <a:latin typeface="Calibri"/>
              </a:rPr>
              <a:t>Phenomena in the Outer Layers of the Atmosphere (5)</a:t>
            </a:r>
            <a:endParaRPr lang="en-IN" dirty="0">
              <a:solidFill>
                <a:srgbClr val="C00000"/>
              </a:solidFill>
            </a:endParaRPr>
          </a:p>
        </p:txBody>
      </p:sp>
      <p:sp>
        <p:nvSpPr>
          <p:cNvPr id="17" name="Text Placeholder 16"/>
          <p:cNvSpPr>
            <a:spLocks noGrp="1"/>
          </p:cNvSpPr>
          <p:nvPr>
            <p:ph type="body" sz="quarter" idx="11"/>
          </p:nvPr>
        </p:nvSpPr>
        <p:spPr>
          <a:xfrm>
            <a:off x="0" y="1143000"/>
            <a:ext cx="9144000" cy="533400"/>
          </a:xfrm>
        </p:spPr>
        <p:txBody>
          <a:bodyPr/>
          <a:lstStyle/>
          <a:p>
            <a:r>
              <a:rPr lang="en-US" sz="2800" dirty="0">
                <a:latin typeface="Calibri"/>
              </a:rPr>
              <a:t>The Mystery Glow of Space Shuttles</a:t>
            </a:r>
            <a:endParaRPr lang="en-IN" sz="2800" dirty="0">
              <a:latin typeface="Calibri"/>
            </a:endParaRP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00200"/>
                <a:ext cx="9156138" cy="4572000"/>
              </a:xfrm>
            </p:spPr>
            <p:txBody>
              <a:bodyPr/>
              <a:lstStyle/>
              <a:p>
                <a:pPr>
                  <a:spcBef>
                    <a:spcPts val="0"/>
                  </a:spcBef>
                  <a:spcAft>
                    <a:spcPts val="2800"/>
                  </a:spcAft>
                </a:pPr>
                <a:r>
                  <a:rPr lang="en-US" dirty="0"/>
                  <a:t>It is believed that oxygen atoms interact with NO adsorbed on the shuttle’s surface to form electronically excited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Sub>
                  </m:oMath>
                </a14:m>
                <a:r>
                  <a:rPr lang="en-US" dirty="0"/>
                  <a:t>:</a:t>
                </a:r>
              </a:p>
              <a:p>
                <a:pPr>
                  <a:spcBef>
                    <a:spcPts val="0"/>
                  </a:spcBef>
                  <a:spcAft>
                    <a:spcPts val="24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O</m:t>
                      </m:r>
                      <m:r>
                        <a:rPr lang="en-IN" b="0" i="0" smtClean="0">
                          <a:latin typeface="Cambria Math" panose="02040503050406030204" pitchFamily="18" charset="0"/>
                        </a:rPr>
                        <m:t>+</m:t>
                      </m:r>
                      <m:r>
                        <m:rPr>
                          <m:sty m:val="p"/>
                        </m:rPr>
                        <a:rPr lang="en-IN" b="0" i="0" smtClean="0">
                          <a:latin typeface="Cambria Math" panose="02040503050406030204" pitchFamily="18" charset="0"/>
                        </a:rPr>
                        <m:t>NO</m:t>
                      </m:r>
                      <m:r>
                        <a:rPr lang="en-IN" b="0" i="1" smtClean="0">
                          <a:latin typeface="Cambria Math" panose="02040503050406030204" pitchFamily="18" charset="0"/>
                          <a:ea typeface="Cambria Math" panose="02040503050406030204" pitchFamily="18" charset="0"/>
                        </a:rPr>
                        <m:t>⟶</m:t>
                      </m:r>
                      <m:sSubSup>
                        <m:sSubSupPr>
                          <m:ctrlPr>
                            <a:rPr lang="en-IN" b="0"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NO</m:t>
                          </m:r>
                        </m:e>
                        <m:sub>
                          <m:r>
                            <a:rPr lang="en-US" b="0" i="1" smtClean="0">
                              <a:latin typeface="Cambria Math" panose="02040503050406030204" pitchFamily="18" charset="0"/>
                              <a:ea typeface="Cambria Math" panose="02040503050406030204" pitchFamily="18" charset="0"/>
                            </a:rPr>
                            <m:t>2</m:t>
                          </m:r>
                        </m:sub>
                        <m:sup>
                          <m:r>
                            <a:rPr lang="en-IN" b="0" i="1" smtClean="0">
                              <a:latin typeface="Cambria Math" panose="02040503050406030204" pitchFamily="18" charset="0"/>
                              <a:ea typeface="Cambria Math" panose="02040503050406030204" pitchFamily="18" charset="0"/>
                            </a:rPr>
                            <m:t>∗</m:t>
                          </m:r>
                        </m:sup>
                      </m:sSubSup>
                    </m:oMath>
                  </m:oMathPara>
                </a14:m>
                <a:endParaRPr lang="en-IN" dirty="0"/>
              </a:p>
              <a:p>
                <a:pPr>
                  <a:spcBef>
                    <a:spcPts val="3000"/>
                  </a:spcBef>
                  <a:spcAft>
                    <a:spcPts val="3500"/>
                  </a:spcAft>
                </a:pPr>
                <a:r>
                  <a:rPr lang="en-US" dirty="0"/>
                  <a:t>As the </a:t>
                </a:r>
                <a14:m>
                  <m:oMath xmlns:m="http://schemas.openxmlformats.org/officeDocument/2006/math">
                    <m:sSubSup>
                      <m:sSubSupPr>
                        <m:ctrlPr>
                          <a:rPr lang="en-IN" i="1">
                            <a:latin typeface="Cambria Math" panose="02040503050406030204" pitchFamily="18" charset="0"/>
                            <a:ea typeface="Cambria Math" panose="02040503050406030204" pitchFamily="18" charset="0"/>
                          </a:rPr>
                        </m:ctrlPr>
                      </m:sSubSupPr>
                      <m:e>
                        <m:r>
                          <m:rPr>
                            <m:sty m:val="p"/>
                          </m:rPr>
                          <a:rPr lang="en-US">
                            <a:latin typeface="Cambria Math" panose="02040503050406030204" pitchFamily="18" charset="0"/>
                            <a:ea typeface="Cambria Math" panose="02040503050406030204" pitchFamily="18" charset="0"/>
                          </a:rPr>
                          <m:t>NO</m:t>
                        </m:r>
                      </m:e>
                      <m:sub>
                        <m:r>
                          <a:rPr lang="en-US" i="1">
                            <a:latin typeface="Cambria Math" panose="02040503050406030204" pitchFamily="18" charset="0"/>
                            <a:ea typeface="Cambria Math" panose="02040503050406030204" pitchFamily="18" charset="0"/>
                          </a:rPr>
                          <m:t>2</m:t>
                        </m:r>
                      </m:sub>
                      <m:sup>
                        <m:r>
                          <a:rPr lang="en-IN" i="1">
                            <a:latin typeface="Cambria Math" panose="02040503050406030204" pitchFamily="18" charset="0"/>
                            <a:ea typeface="Cambria Math" panose="02040503050406030204" pitchFamily="18" charset="0"/>
                          </a:rPr>
                          <m:t>∗</m:t>
                        </m:r>
                      </m:sup>
                    </m:sSubSup>
                  </m:oMath>
                </a14:m>
                <a:r>
                  <a:rPr lang="en-US" dirty="0"/>
                  <a:t> leaves the shell of the spacecraft, it emits photons at a wavelength of 680 nm (orange):</a:t>
                </a:r>
              </a:p>
              <a:p>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N</m:t>
                      </m:r>
                      <m:sSubSup>
                        <m:sSubSupPr>
                          <m:ctrlPr>
                            <a:rPr lang="en-IN" b="0" i="1" smtClean="0">
                              <a:latin typeface="Cambria Math" panose="02040503050406030204" pitchFamily="18" charset="0"/>
                            </a:rPr>
                          </m:ctrlPr>
                        </m:sSubSupPr>
                        <m:e>
                          <m:r>
                            <m:rPr>
                              <m:sty m:val="p"/>
                            </m:rPr>
                            <a:rPr lang="en-IN" b="0" i="0" smtClean="0">
                              <a:latin typeface="Cambria Math" panose="02040503050406030204" pitchFamily="18" charset="0"/>
                            </a:rPr>
                            <m:t>O</m:t>
                          </m:r>
                        </m:e>
                        <m:sub>
                          <m:r>
                            <a:rPr lang="en-IN" b="0" i="1" smtClean="0">
                              <a:latin typeface="Cambria Math" panose="02040503050406030204" pitchFamily="18" charset="0"/>
                            </a:rPr>
                            <m:t>2</m:t>
                          </m:r>
                        </m:sub>
                        <m:sup>
                          <m:r>
                            <a:rPr lang="en-IN" b="0" i="1" smtClean="0">
                              <a:latin typeface="Cambria Math" panose="02040503050406030204" pitchFamily="18" charset="0"/>
                            </a:rPr>
                            <m:t>∗</m:t>
                          </m:r>
                        </m:sup>
                      </m:sSubSup>
                      <m:r>
                        <a:rPr lang="en-IN"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NO</m:t>
                          </m:r>
                        </m:e>
                        <m:sub>
                          <m:r>
                            <a:rPr lang="en-US">
                              <a:latin typeface="Cambria Math" panose="02040503050406030204" pitchFamily="18" charset="0"/>
                            </a:rPr>
                            <m:t>2</m:t>
                          </m:r>
                        </m:sub>
                      </m:sSub>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h𝑣</m:t>
                      </m:r>
                    </m:oMath>
                  </m:oMathPara>
                </a14:m>
                <a:endParaRPr lang="en-IN" i="1"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00200"/>
                <a:ext cx="9156138" cy="4572000"/>
              </a:xfrm>
              <a:blipFill>
                <a:blip r:embed="rId2"/>
                <a:stretch>
                  <a:fillRect l="-1332" t="-1333" r="-1931"/>
                </a:stretch>
              </a:blipFill>
            </p:spPr>
            <p:txBody>
              <a:bodyPr/>
              <a:lstStyle/>
              <a:p>
                <a:r>
                  <a:rPr lang="en-US">
                    <a:noFill/>
                  </a:rPr>
                  <a:t> </a:t>
                </a:r>
              </a:p>
            </p:txBody>
          </p:sp>
        </mc:Fallback>
      </mc:AlternateContent>
    </p:spTree>
    <p:extLst>
      <p:ext uri="{BB962C8B-B14F-4D97-AF65-F5344CB8AC3E}">
        <p14:creationId xmlns:p14="http://schemas.microsoft.com/office/powerpoint/2010/main" val="20886691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
            <a:ext cx="8801100" cy="609599"/>
          </a:xfrm>
        </p:spPr>
        <p:txBody>
          <a:bodyPr/>
          <a:lstStyle/>
          <a:p>
            <a:pPr algn="l" defTabSz="1257300"/>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t>Topics</a:t>
            </a:r>
          </a:p>
        </p:txBody>
      </p:sp>
      <p:sp>
        <p:nvSpPr>
          <p:cNvPr id="17" name="Text Placeholder 16"/>
          <p:cNvSpPr>
            <a:spLocks noGrp="1"/>
          </p:cNvSpPr>
          <p:nvPr>
            <p:ph type="body" sz="quarter" idx="10"/>
          </p:nvPr>
        </p:nvSpPr>
        <p:spPr>
          <a:xfrm>
            <a:off x="0" y="1790700"/>
            <a:ext cx="9144000" cy="1143000"/>
          </a:xfrm>
        </p:spPr>
        <p:txBody>
          <a:bodyPr/>
          <a:lstStyle/>
          <a:p>
            <a:pPr algn="ctr">
              <a:spcBef>
                <a:spcPts val="0"/>
              </a:spcBef>
            </a:pPr>
            <a:r>
              <a:rPr lang="en-US" dirty="0"/>
              <a:t>Depletion of Ozone in the Stratosphere</a:t>
            </a:r>
            <a:endParaRPr lang="en-IN" dirty="0"/>
          </a:p>
          <a:p>
            <a:pPr algn="ctr" fontAlgn="t">
              <a:spcBef>
                <a:spcPts val="0"/>
              </a:spcBef>
            </a:pPr>
            <a:r>
              <a:rPr lang="en-US" dirty="0"/>
              <a:t>Polar Ozone Holes </a:t>
            </a:r>
            <a:endParaRPr lang="en-IN" dirty="0"/>
          </a:p>
        </p:txBody>
      </p:sp>
    </p:spTree>
    <p:extLst>
      <p:ext uri="{BB962C8B-B14F-4D97-AF65-F5344CB8AC3E}">
        <p14:creationId xmlns:p14="http://schemas.microsoft.com/office/powerpoint/2010/main" val="1446016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8724900" cy="685799"/>
          </a:xfrm>
        </p:spPr>
        <p:txBody>
          <a:bodyPr/>
          <a:lstStyle/>
          <a:p>
            <a:pPr algn="l" defTabSz="1200150">
              <a:tabLst>
                <a:tab pos="1257300"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(1)</a:t>
            </a:r>
            <a:endParaRPr lang="en-IN" dirty="0">
              <a:solidFill>
                <a:srgbClr val="C00000"/>
              </a:solidFill>
            </a:endParaRPr>
          </a:p>
        </p:txBody>
      </p:sp>
      <p:sp>
        <p:nvSpPr>
          <p:cNvPr id="18" name="Text Placeholder 17"/>
          <p:cNvSpPr>
            <a:spLocks noGrp="1"/>
          </p:cNvSpPr>
          <p:nvPr>
            <p:ph type="body" sz="quarter" idx="11"/>
          </p:nvPr>
        </p:nvSpPr>
        <p:spPr>
          <a:xfrm>
            <a:off x="0" y="1143000"/>
            <a:ext cx="9144000" cy="533400"/>
          </a:xfrm>
        </p:spPr>
        <p:txBody>
          <a:bodyPr/>
          <a:lstStyle/>
          <a:p>
            <a:r>
              <a:rPr lang="en-US" sz="2800" dirty="0">
                <a:latin typeface="Calibri"/>
              </a:rPr>
              <a:t>Depletion of Ozone in the Stratosphere</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752600"/>
                <a:ext cx="9144000" cy="4572000"/>
              </a:xfrm>
            </p:spPr>
            <p:txBody>
              <a:bodyPr/>
              <a:lstStyle/>
              <a:p>
                <a:pPr>
                  <a:spcBef>
                    <a:spcPts val="0"/>
                  </a:spcBef>
                  <a:spcAft>
                    <a:spcPts val="1800"/>
                  </a:spcAft>
                </a:pPr>
                <a:r>
                  <a:rPr lang="en-US" dirty="0"/>
                  <a:t>The formation of ozone begins with the </a:t>
                </a:r>
                <a:r>
                  <a:rPr lang="en-US" i="1" dirty="0"/>
                  <a:t>photodissociation </a:t>
                </a:r>
                <a:r>
                  <a:rPr lang="en-US" dirty="0"/>
                  <a:t>of oxygen molecules by solar radiation</a:t>
                </a:r>
              </a:p>
              <a:p>
                <a:pPr marL="2638425" indent="-2638425" algn="ctr">
                  <a:spcBef>
                    <a:spcPts val="0"/>
                  </a:spcBef>
                  <a:spcAft>
                    <a:spcPts val="2400"/>
                  </a:spcAft>
                </a:pPr>
                <a14:m>
                  <m:oMathPara xmlns:m="http://schemas.openxmlformats.org/officeDocument/2006/math">
                    <m:oMathParaPr>
                      <m:jc m:val="left"/>
                    </m:oMathParaPr>
                    <m:oMath xmlns:m="http://schemas.openxmlformats.org/officeDocument/2006/math">
                      <m:sSub>
                        <m:sSubPr>
                          <m:ctrlPr>
                            <a:rPr lang="en-IN"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groupChr>
                        <m:groupChrPr>
                          <m:chr m:val="→"/>
                          <m:vertJc m:val="bot"/>
                          <m:ctrlPr>
                            <a:rPr lang="en-IN" b="0" i="1" smtClean="0">
                              <a:latin typeface="Cambria Math" panose="02040503050406030204" pitchFamily="18" charset="0"/>
                            </a:rPr>
                          </m:ctrlPr>
                        </m:groupChrPr>
                        <m:e>
                          <m:r>
                            <m:rPr>
                              <m:sty m:val="p"/>
                              <m:brk m:alnAt="2"/>
                            </m:rPr>
                            <a:rPr lang="en-IN" b="0" i="0" smtClean="0">
                              <a:latin typeface="Cambria Math" panose="02040503050406030204" pitchFamily="18" charset="0"/>
                            </a:rPr>
                            <m:t>U</m:t>
                          </m:r>
                          <m:r>
                            <m:rPr>
                              <m:sty m:val="p"/>
                            </m:rPr>
                            <a:rPr lang="en-IN" b="0" i="0" smtClean="0">
                              <a:latin typeface="Cambria Math" panose="02040503050406030204" pitchFamily="18" charset="0"/>
                            </a:rPr>
                            <m:t>V</m:t>
                          </m:r>
                          <m:r>
                            <a:rPr lang="en-IN" b="0" i="0" smtClean="0">
                              <a:latin typeface="Cambria Math" panose="02040503050406030204" pitchFamily="18" charset="0"/>
                            </a:rPr>
                            <m:t> &lt;240</m:t>
                          </m:r>
                          <m:r>
                            <m:rPr>
                              <m:sty m:val="p"/>
                            </m:rPr>
                            <a:rPr lang="en-IN" b="0" i="0" smtClean="0">
                              <a:latin typeface="Cambria Math" panose="02040503050406030204" pitchFamily="18" charset="0"/>
                            </a:rPr>
                            <m:t>nm</m:t>
                          </m:r>
                        </m:e>
                      </m:groupChr>
                      <m:r>
                        <m:rPr>
                          <m:sty m:val="p"/>
                        </m:rPr>
                        <a:rPr lang="en-US" b="0" i="0" smtClean="0">
                          <a:latin typeface="Cambria Math" panose="02040503050406030204" pitchFamily="18" charset="0"/>
                        </a:rPr>
                        <m:t>O</m:t>
                      </m:r>
                      <m:r>
                        <a:rPr lang="en-US" b="0" i="0" smtClean="0">
                          <a:latin typeface="Cambria Math" panose="02040503050406030204" pitchFamily="18" charset="0"/>
                        </a:rPr>
                        <m:t>+</m:t>
                      </m:r>
                      <m:r>
                        <m:rPr>
                          <m:sty m:val="p"/>
                        </m:rPr>
                        <a:rPr lang="en-US" b="0" i="0" smtClean="0">
                          <a:latin typeface="Cambria Math" panose="02040503050406030204" pitchFamily="18" charset="0"/>
                        </a:rPr>
                        <m:t>O</m:t>
                      </m:r>
                    </m:oMath>
                  </m:oMathPara>
                </a14:m>
                <a:endParaRPr lang="en-US" dirty="0"/>
              </a:p>
              <a:p>
                <a:pPr>
                  <a:spcBef>
                    <a:spcPts val="0"/>
                  </a:spcBef>
                  <a:spcAft>
                    <a:spcPts val="600"/>
                  </a:spcAft>
                </a:pPr>
                <a:r>
                  <a:rPr lang="en-US" dirty="0"/>
                  <a:t>The highly reactive O atoms combine with oxygen molecules to form ozone:</a:t>
                </a:r>
              </a:p>
              <a:p>
                <a:pPr marL="2338388" algn="ctr">
                  <a:spcBef>
                    <a:spcPts val="1200"/>
                  </a:spcBef>
                  <a:spcAft>
                    <a:spcPts val="3300"/>
                  </a:spcAft>
                  <a:tabLst>
                    <a:tab pos="2338388" algn="l"/>
                  </a:tabLst>
                </a:pPr>
                <a14:m>
                  <m:oMathPara xmlns:m="http://schemas.openxmlformats.org/officeDocument/2006/math">
                    <m:oMathParaPr>
                      <m:jc m:val="left"/>
                    </m:oMathParaPr>
                    <m:oMath xmlns:m="http://schemas.openxmlformats.org/officeDocument/2006/math">
                      <m:r>
                        <m:rPr>
                          <m:sty m:val="p"/>
                        </m:rPr>
                        <a:rPr lang="en-IN" b="0" i="0" smtClean="0">
                          <a:latin typeface="Cambria Math" panose="02040503050406030204" pitchFamily="18" charset="0"/>
                        </a:rPr>
                        <m:t>O</m:t>
                      </m:r>
                      <m:r>
                        <a:rPr lang="en-IN" b="0" i="0" smtClean="0">
                          <a:latin typeface="Cambria Math" panose="02040503050406030204" pitchFamily="18" charset="0"/>
                        </a:rPr>
                        <m:t>+</m:t>
                      </m:r>
                      <m:sSub>
                        <m:sSubPr>
                          <m:ctrlPr>
                            <a:rPr lang="en-IN"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r>
                        <a:rPr lang="en-IN" b="0" i="0" smtClean="0">
                          <a:latin typeface="Cambria Math" panose="02040503050406030204" pitchFamily="18" charset="0"/>
                        </a:rPr>
                        <m:t>+</m:t>
                      </m:r>
                      <m:r>
                        <m:rPr>
                          <m:sty m:val="p"/>
                        </m:rPr>
                        <a:rPr lang="en-IN" b="0" i="0" smtClean="0">
                          <a:latin typeface="Cambria Math" panose="02040503050406030204" pitchFamily="18" charset="0"/>
                        </a:rPr>
                        <m:t>M</m:t>
                      </m:r>
                      <m:r>
                        <a:rPr lang="en-IN" b="0" i="1" smtClean="0">
                          <a:latin typeface="Cambria Math" panose="02040503050406030204" pitchFamily="18" charset="0"/>
                          <a:ea typeface="Cambria Math" panose="02040503050406030204" pitchFamily="18" charset="0"/>
                        </a:rPr>
                        <m:t>⟶</m:t>
                      </m:r>
                      <m:sSub>
                        <m:sSubPr>
                          <m:ctrlPr>
                            <a:rPr lang="en-IN" i="1">
                              <a:latin typeface="Cambria Math" panose="02040503050406030204" pitchFamily="18" charset="0"/>
                            </a:rPr>
                          </m:ctrlPr>
                        </m:sSubPr>
                        <m:e>
                          <m:r>
                            <m:rPr>
                              <m:sty m:val="p"/>
                            </m:rPr>
                            <a:rPr lang="en-US">
                              <a:latin typeface="Cambria Math" panose="02040503050406030204" pitchFamily="18" charset="0"/>
                            </a:rPr>
                            <m:t>O</m:t>
                          </m:r>
                        </m:e>
                        <m:sub>
                          <m:r>
                            <a:rPr lang="en-US" b="0" i="0" smtClean="0">
                              <a:latin typeface="Cambria Math" panose="02040503050406030204" pitchFamily="18" charset="0"/>
                            </a:rPr>
                            <m:t>3</m:t>
                          </m:r>
                        </m:sub>
                      </m:sSub>
                      <m:r>
                        <m:rPr>
                          <m:nor/>
                        </m:rPr>
                        <a:rPr lang="en-US" dirty="0"/>
                        <m:t>+ </m:t>
                      </m:r>
                      <m:r>
                        <m:rPr>
                          <m:nor/>
                        </m:rPr>
                        <a:rPr lang="en-US" dirty="0"/>
                        <m:t>M</m:t>
                      </m:r>
                    </m:oMath>
                  </m:oMathPara>
                </a14:m>
                <a:endParaRPr lang="en-US" dirty="0"/>
              </a:p>
              <a:p>
                <a:pPr>
                  <a:spcBef>
                    <a:spcPts val="0"/>
                  </a:spcBef>
                  <a:spcAft>
                    <a:spcPts val="1800"/>
                  </a:spcAft>
                </a:pPr>
                <a:r>
                  <a:rPr lang="en-US" dirty="0"/>
                  <a:t>where M is some inert substance such as </a:t>
                </a:r>
                <a14:m>
                  <m:oMath xmlns:m="http://schemas.openxmlformats.org/officeDocument/2006/math">
                    <m:sSub>
                      <m:sSubPr>
                        <m:ctrlPr>
                          <a:rPr lang="en-IN" i="1">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oMath>
                </a14:m>
                <a:r>
                  <a:rPr lang="en-US" dirty="0"/>
                  <a:t>. </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752600"/>
                <a:ext cx="9144000" cy="4572000"/>
              </a:xfrm>
              <a:blipFill>
                <a:blip r:embed="rId2"/>
                <a:stretch>
                  <a:fillRect l="-1333" t="-1333"/>
                </a:stretch>
              </a:blipFill>
            </p:spPr>
            <p:txBody>
              <a:bodyPr/>
              <a:lstStyle/>
              <a:p>
                <a:r>
                  <a:rPr lang="en-US">
                    <a:noFill/>
                  </a:rPr>
                  <a:t> </a:t>
                </a:r>
              </a:p>
            </p:txBody>
          </p:sp>
        </mc:Fallback>
      </mc:AlternateContent>
    </p:spTree>
    <p:extLst>
      <p:ext uri="{BB962C8B-B14F-4D97-AF65-F5344CB8AC3E}">
        <p14:creationId xmlns:p14="http://schemas.microsoft.com/office/powerpoint/2010/main" val="2675725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7300"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(2)</a:t>
            </a:r>
            <a:endParaRPr lang="en-IN" dirty="0">
              <a:solidFill>
                <a:srgbClr val="C00000"/>
              </a:solidFill>
            </a:endParaRPr>
          </a:p>
        </p:txBody>
      </p:sp>
      <p:sp>
        <p:nvSpPr>
          <p:cNvPr id="17" name="Text Placeholder 16"/>
          <p:cNvSpPr>
            <a:spLocks noGrp="1"/>
          </p:cNvSpPr>
          <p:nvPr>
            <p:ph type="body" sz="quarter" idx="11"/>
          </p:nvPr>
        </p:nvSpPr>
        <p:spPr>
          <a:xfrm>
            <a:off x="0" y="1143000"/>
            <a:ext cx="9144000" cy="533400"/>
          </a:xfrm>
        </p:spPr>
        <p:txBody>
          <a:bodyPr/>
          <a:lstStyle/>
          <a:p>
            <a:r>
              <a:rPr lang="en-US" sz="2800" dirty="0">
                <a:latin typeface="Calibri"/>
              </a:rPr>
              <a:t>Depletion of Ozone in the Stratosphere</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00200"/>
                <a:ext cx="8991600" cy="3962400"/>
              </a:xfrm>
            </p:spPr>
            <p:txBody>
              <a:bodyPr/>
              <a:lstStyle/>
              <a:p>
                <a:pPr>
                  <a:spcBef>
                    <a:spcPts val="0"/>
                  </a:spcBef>
                  <a:spcAft>
                    <a:spcPts val="5400"/>
                  </a:spcAft>
                </a:pPr>
                <a:r>
                  <a:rPr lang="en-US" dirty="0"/>
                  <a:t>Ozone itself absorbs UV light between 200 and 300 nm:</a:t>
                </a:r>
              </a:p>
              <a:p>
                <a:pPr algn="ctr">
                  <a:spcBef>
                    <a:spcPts val="0"/>
                  </a:spcBef>
                  <a:spcAft>
                    <a:spcPts val="5400"/>
                  </a:spcAft>
                </a:pPr>
                <a14:m>
                  <m:oMathPara xmlns:m="http://schemas.openxmlformats.org/officeDocument/2006/math">
                    <m:oMathParaPr>
                      <m:jc m:val="centerGroup"/>
                    </m:oMathParaPr>
                    <m:oMath xmlns:m="http://schemas.openxmlformats.org/officeDocument/2006/math">
                      <m:sSub>
                        <m:sSubPr>
                          <m:ctrlPr>
                            <a:rPr lang="en-IN"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groupChr>
                        <m:groupChrPr>
                          <m:chr m:val="→"/>
                          <m:vertJc m:val="bot"/>
                          <m:ctrlPr>
                            <a:rPr lang="en-IN" b="0" i="1" smtClean="0">
                              <a:latin typeface="Cambria Math" panose="02040503050406030204" pitchFamily="18" charset="0"/>
                            </a:rPr>
                          </m:ctrlPr>
                        </m:groupChrPr>
                        <m:e>
                          <m:r>
                            <m:rPr>
                              <m:sty m:val="p"/>
                              <m:brk m:alnAt="2"/>
                            </m:rPr>
                            <a:rPr lang="en-IN" b="0" i="0" smtClean="0">
                              <a:latin typeface="Cambria Math" panose="02040503050406030204" pitchFamily="18" charset="0"/>
                            </a:rPr>
                            <m:t>U</m:t>
                          </m:r>
                          <m:r>
                            <m:rPr>
                              <m:sty m:val="p"/>
                            </m:rPr>
                            <a:rPr lang="en-IN" b="0" i="0" smtClean="0">
                              <a:latin typeface="Cambria Math" panose="02040503050406030204" pitchFamily="18" charset="0"/>
                            </a:rPr>
                            <m:t>V</m:t>
                          </m:r>
                        </m:e>
                      </m:groupChr>
                      <m:r>
                        <a:rPr lang="en-IN" b="0" i="1" smtClean="0">
                          <a:latin typeface="Cambria Math" panose="02040503050406030204" pitchFamily="18" charset="0"/>
                        </a:rPr>
                        <m:t> </m:t>
                      </m:r>
                      <m:r>
                        <m:rPr>
                          <m:sty m:val="p"/>
                        </m:rPr>
                        <a:rPr lang="en-IN" b="0" i="0" smtClean="0">
                          <a:latin typeface="Cambria Math" panose="02040503050406030204" pitchFamily="18" charset="0"/>
                        </a:rPr>
                        <m:t>O</m:t>
                      </m:r>
                      <m:r>
                        <a:rPr lang="en-IN" b="0" i="0" smtClean="0">
                          <a:latin typeface="Cambria Math" panose="02040503050406030204" pitchFamily="18" charset="0"/>
                        </a:rPr>
                        <m:t>+</m:t>
                      </m:r>
                      <m:sSub>
                        <m:sSubPr>
                          <m:ctrlPr>
                            <a:rPr lang="en-IN" i="1">
                              <a:latin typeface="Cambria Math" panose="02040503050406030204" pitchFamily="18" charset="0"/>
                            </a:rPr>
                          </m:ctrlPr>
                        </m:sSubPr>
                        <m:e>
                          <m:r>
                            <m:rPr>
                              <m:sty m:val="p"/>
                            </m:rPr>
                            <a:rPr lang="en-US">
                              <a:latin typeface="Cambria Math" panose="02040503050406030204" pitchFamily="18" charset="0"/>
                            </a:rPr>
                            <m:t>O</m:t>
                          </m:r>
                        </m:e>
                        <m:sub>
                          <m:r>
                            <a:rPr lang="en-US" b="0" i="0" smtClean="0">
                              <a:latin typeface="Cambria Math" panose="02040503050406030204" pitchFamily="18" charset="0"/>
                            </a:rPr>
                            <m:t>2</m:t>
                          </m:r>
                        </m:sub>
                      </m:sSub>
                    </m:oMath>
                  </m:oMathPara>
                </a14:m>
                <a:endParaRPr lang="en-US" dirty="0"/>
              </a:p>
              <a:p>
                <a:pPr>
                  <a:spcBef>
                    <a:spcPts val="0"/>
                  </a:spcBef>
                  <a:spcAft>
                    <a:spcPts val="3500"/>
                  </a:spcAft>
                </a:pPr>
                <a:r>
                  <a:rPr lang="en-US" dirty="0"/>
                  <a:t>The process continues when O and </a:t>
                </a:r>
                <a14:m>
                  <m:oMath xmlns:m="http://schemas.openxmlformats.org/officeDocument/2006/math">
                    <m:sSub>
                      <m:sSubPr>
                        <m:ctrlPr>
                          <a:rPr lang="en-IN" i="1">
                            <a:latin typeface="Cambria Math" panose="02040503050406030204" pitchFamily="18" charset="0"/>
                          </a:rPr>
                        </m:ctrlPr>
                      </m:sSubPr>
                      <m:e>
                        <m:r>
                          <m:rPr>
                            <m:sty m:val="p"/>
                          </m:rPr>
                          <a:rPr lang="en-US">
                            <a:latin typeface="Cambria Math" panose="02040503050406030204" pitchFamily="18" charset="0"/>
                          </a:rPr>
                          <m:t>O</m:t>
                        </m:r>
                      </m:e>
                      <m:sub>
                        <m:r>
                          <a:rPr lang="en-US" b="0" i="0" smtClean="0">
                            <a:latin typeface="Cambria Math" panose="02040503050406030204" pitchFamily="18" charset="0"/>
                          </a:rPr>
                          <m:t>2</m:t>
                        </m:r>
                      </m:sub>
                    </m:sSub>
                  </m:oMath>
                </a14:m>
                <a:r>
                  <a:rPr lang="en-US" dirty="0"/>
                  <a:t>recombine to form </a:t>
                </a:r>
                <a14:m>
                  <m:oMath xmlns:m="http://schemas.openxmlformats.org/officeDocument/2006/math">
                    <m:sSub>
                      <m:sSubPr>
                        <m:ctrlPr>
                          <a:rPr lang="en-IN"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oMath>
                </a14:m>
                <a:r>
                  <a:rPr lang="en-US" dirty="0"/>
                  <a:t>.</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00200"/>
                <a:ext cx="8991600" cy="3962400"/>
              </a:xfrm>
              <a:blipFill>
                <a:blip r:embed="rId2"/>
                <a:stretch>
                  <a:fillRect l="-1356" t="-1538" r="-1153"/>
                </a:stretch>
              </a:blipFill>
            </p:spPr>
            <p:txBody>
              <a:bodyPr/>
              <a:lstStyle/>
              <a:p>
                <a:r>
                  <a:rPr lang="en-US">
                    <a:noFill/>
                  </a:rPr>
                  <a:t> </a:t>
                </a:r>
              </a:p>
            </p:txBody>
          </p:sp>
        </mc:Fallback>
      </mc:AlternateContent>
    </p:spTree>
    <p:extLst>
      <p:ext uri="{BB962C8B-B14F-4D97-AF65-F5344CB8AC3E}">
        <p14:creationId xmlns:p14="http://schemas.microsoft.com/office/powerpoint/2010/main" val="8940202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defTabSz="1257300"/>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(3)</a:t>
            </a:r>
            <a:endParaRPr lang="en-IN" dirty="0">
              <a:solidFill>
                <a:srgbClr val="C00000"/>
              </a:solidFill>
            </a:endParaRPr>
          </a:p>
        </p:txBody>
      </p:sp>
      <p:sp>
        <p:nvSpPr>
          <p:cNvPr id="17" name="Text Placeholder 16"/>
          <p:cNvSpPr>
            <a:spLocks noGrp="1"/>
          </p:cNvSpPr>
          <p:nvPr>
            <p:ph type="body" sz="quarter" idx="11"/>
          </p:nvPr>
        </p:nvSpPr>
        <p:spPr>
          <a:xfrm>
            <a:off x="0" y="1143000"/>
            <a:ext cx="9144000" cy="533400"/>
          </a:xfrm>
        </p:spPr>
        <p:txBody>
          <a:bodyPr/>
          <a:lstStyle/>
          <a:p>
            <a:r>
              <a:rPr lang="en-US" sz="2800" dirty="0">
                <a:latin typeface="Calibri"/>
              </a:rPr>
              <a:t>Depletion of Ozone in the Stratosphere</a:t>
            </a:r>
          </a:p>
        </p:txBody>
      </p:sp>
      <p:sp>
        <p:nvSpPr>
          <p:cNvPr id="18" name="Text Placeholder 17"/>
          <p:cNvSpPr>
            <a:spLocks noGrp="1"/>
          </p:cNvSpPr>
          <p:nvPr>
            <p:ph type="body" sz="quarter" idx="10"/>
          </p:nvPr>
        </p:nvSpPr>
        <p:spPr>
          <a:xfrm>
            <a:off x="2286" y="1752600"/>
            <a:ext cx="9141714" cy="2615119"/>
          </a:xfrm>
        </p:spPr>
        <p:txBody>
          <a:bodyPr/>
          <a:lstStyle/>
          <a:p>
            <a:pPr>
              <a:spcBef>
                <a:spcPts val="0"/>
              </a:spcBef>
              <a:spcAft>
                <a:spcPts val="2400"/>
              </a:spcAft>
            </a:pPr>
            <a:r>
              <a:rPr lang="en-US" dirty="0"/>
              <a:t>Ozone acts as our protective shield against UV radiation.</a:t>
            </a:r>
          </a:p>
          <a:p>
            <a:r>
              <a:rPr lang="en-US" dirty="0"/>
              <a:t>The formation and destruction of ozone is a dynamic equilibrium that maintains a constant concentration of ozone in the stratosphere.</a:t>
            </a:r>
          </a:p>
        </p:txBody>
      </p:sp>
    </p:spTree>
    <p:extLst>
      <p:ext uri="{BB962C8B-B14F-4D97-AF65-F5344CB8AC3E}">
        <p14:creationId xmlns:p14="http://schemas.microsoft.com/office/powerpoint/2010/main" val="3507699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
            <a:ext cx="6400800" cy="685799"/>
          </a:xfrm>
        </p:spPr>
        <p:txBody>
          <a:bodyPr/>
          <a:lstStyle/>
          <a:p>
            <a:pPr algn="l" defTabSz="1257300"/>
            <a:r>
              <a:rPr lang="en-IN" dirty="0">
                <a:solidFill>
                  <a:schemeClr val="bg1">
                    <a:lumMod val="95000"/>
                  </a:schemeClr>
                </a:solidFill>
              </a:rPr>
              <a:t>21.1</a:t>
            </a:r>
            <a:r>
              <a:rPr lang="en-IN" spc="4000" dirty="0"/>
              <a:t>	</a:t>
            </a:r>
            <a:r>
              <a:rPr lang="en-US" dirty="0">
                <a:solidFill>
                  <a:srgbClr val="C00000"/>
                </a:solidFill>
                <a:latin typeface="Calibri"/>
              </a:rPr>
              <a:t>Earth’s Atmosphere </a:t>
            </a:r>
            <a:endParaRPr lang="en-IN" dirty="0">
              <a:solidFill>
                <a:srgbClr val="C00000"/>
              </a:solidFill>
            </a:endParaRPr>
          </a:p>
        </p:txBody>
      </p:sp>
      <p:sp>
        <p:nvSpPr>
          <p:cNvPr id="16" name="Text Placeholder 15"/>
          <p:cNvSpPr>
            <a:spLocks noGrp="1"/>
          </p:cNvSpPr>
          <p:nvPr>
            <p:ph type="body" sz="quarter" idx="11"/>
          </p:nvPr>
        </p:nvSpPr>
        <p:spPr>
          <a:xfrm>
            <a:off x="0" y="1143000"/>
            <a:ext cx="9144000" cy="533400"/>
          </a:xfrm>
        </p:spPr>
        <p:txBody>
          <a:bodyPr/>
          <a:lstStyle/>
          <a:p>
            <a:pPr algn="ctr"/>
            <a:r>
              <a:rPr lang="en-IN" b="1" dirty="0">
                <a:solidFill>
                  <a:srgbClr val="4F74A7"/>
                </a:solidFill>
              </a:rPr>
              <a:t>Topics</a:t>
            </a:r>
          </a:p>
        </p:txBody>
      </p:sp>
      <p:sp>
        <p:nvSpPr>
          <p:cNvPr id="17" name="Text Placeholder 16"/>
          <p:cNvSpPr>
            <a:spLocks noGrp="1"/>
          </p:cNvSpPr>
          <p:nvPr>
            <p:ph type="body" sz="quarter" idx="10"/>
          </p:nvPr>
        </p:nvSpPr>
        <p:spPr>
          <a:xfrm>
            <a:off x="0" y="1828800"/>
            <a:ext cx="9144000" cy="457200"/>
          </a:xfrm>
        </p:spPr>
        <p:txBody>
          <a:bodyPr/>
          <a:lstStyle/>
          <a:p>
            <a:pPr algn="ctr"/>
            <a:r>
              <a:rPr lang="en-US" dirty="0">
                <a:solidFill>
                  <a:schemeClr val="dk1"/>
                </a:solidFill>
              </a:rPr>
              <a:t>Earth’s Atmosphere </a:t>
            </a:r>
            <a:endParaRPr lang="en-IN" dirty="0"/>
          </a:p>
        </p:txBody>
      </p:sp>
    </p:spTree>
    <p:extLst>
      <p:ext uri="{BB962C8B-B14F-4D97-AF65-F5344CB8AC3E}">
        <p14:creationId xmlns:p14="http://schemas.microsoft.com/office/powerpoint/2010/main" val="29212350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defTabSz="1255713"/>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(4)</a:t>
            </a:r>
            <a:endParaRPr lang="en-IN" dirty="0">
              <a:solidFill>
                <a:srgbClr val="C00000"/>
              </a:solidFill>
            </a:endParaRPr>
          </a:p>
        </p:txBody>
      </p:sp>
      <p:sp>
        <p:nvSpPr>
          <p:cNvPr id="17" name="Text Placeholder 16"/>
          <p:cNvSpPr>
            <a:spLocks noGrp="1"/>
          </p:cNvSpPr>
          <p:nvPr>
            <p:ph type="body" sz="quarter" idx="11"/>
          </p:nvPr>
        </p:nvSpPr>
        <p:spPr>
          <a:xfrm>
            <a:off x="0" y="1143000"/>
            <a:ext cx="8077200" cy="533400"/>
          </a:xfrm>
        </p:spPr>
        <p:txBody>
          <a:bodyPr/>
          <a:lstStyle/>
          <a:p>
            <a:r>
              <a:rPr lang="en-US" sz="2800" dirty="0">
                <a:latin typeface="Calibri"/>
              </a:rPr>
              <a:t>Depletion of Ozone in the Stratosphere</a:t>
            </a:r>
          </a:p>
        </p:txBody>
      </p:sp>
      <p:sp>
        <p:nvSpPr>
          <p:cNvPr id="18" name="Text Placeholder 17"/>
          <p:cNvSpPr>
            <a:spLocks noGrp="1"/>
          </p:cNvSpPr>
          <p:nvPr>
            <p:ph type="body" sz="quarter" idx="10"/>
          </p:nvPr>
        </p:nvSpPr>
        <p:spPr>
          <a:xfrm>
            <a:off x="0" y="1905000"/>
            <a:ext cx="3810000" cy="2261605"/>
          </a:xfrm>
        </p:spPr>
        <p:txBody>
          <a:bodyPr/>
          <a:lstStyle/>
          <a:p>
            <a:r>
              <a:rPr lang="en-US" dirty="0"/>
              <a:t>Since the mid-1970s scientists have been concerned about the harmful effects of CFCs on the ozone layer.</a:t>
            </a:r>
            <a:endParaRPr lang="en-IN" dirty="0"/>
          </a:p>
        </p:txBody>
      </p:sp>
      <p:pic>
        <p:nvPicPr>
          <p:cNvPr id="15" name="Picture 3" descr="A graph shows the feasibility of recycling certain materials and not other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410200" y="1676400"/>
            <a:ext cx="2987498" cy="476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5162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7300"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(5)</a:t>
            </a:r>
            <a:endParaRPr lang="en-IN" dirty="0">
              <a:solidFill>
                <a:srgbClr val="C00000"/>
              </a:solidFill>
            </a:endParaRPr>
          </a:p>
        </p:txBody>
      </p:sp>
      <p:sp>
        <p:nvSpPr>
          <p:cNvPr id="17" name="Text Placeholder 16"/>
          <p:cNvSpPr>
            <a:spLocks noGrp="1"/>
          </p:cNvSpPr>
          <p:nvPr>
            <p:ph type="body" sz="quarter" idx="11"/>
          </p:nvPr>
        </p:nvSpPr>
        <p:spPr>
          <a:xfrm>
            <a:off x="0" y="1143000"/>
            <a:ext cx="9067800" cy="533400"/>
          </a:xfrm>
        </p:spPr>
        <p:txBody>
          <a:bodyPr/>
          <a:lstStyle/>
          <a:p>
            <a:r>
              <a:rPr lang="en-US" sz="2800" dirty="0">
                <a:solidFill>
                  <a:srgbClr val="4F74A7"/>
                </a:solidFill>
                <a:latin typeface="Calibri"/>
              </a:rPr>
              <a:t>Depletion of Ozone in the Stratosphere</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76400"/>
                <a:ext cx="9144000" cy="4876800"/>
              </a:xfrm>
            </p:spPr>
            <p:txBody>
              <a:bodyPr/>
              <a:lstStyle/>
              <a:p>
                <a:pPr>
                  <a:spcBef>
                    <a:spcPts val="0"/>
                  </a:spcBef>
                  <a:spcAft>
                    <a:spcPts val="1200"/>
                  </a:spcAft>
                </a:pPr>
                <a:r>
                  <a:rPr lang="en-US" dirty="0"/>
                  <a:t>CFCs slowly diffuse unchanged to the stratosphere, where UV radiation causes them to decompose: </a:t>
                </a:r>
              </a:p>
              <a:p>
                <a:pPr algn="ctr">
                  <a:spcBef>
                    <a:spcPts val="1800"/>
                  </a:spcBef>
                  <a:spcAft>
                    <a:spcPts val="1800"/>
                  </a:spcAft>
                  <a:tabLst>
                    <a:tab pos="7086600"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CF</m:t>
                      </m:r>
                      <m:sSub>
                        <m:sSubPr>
                          <m:ctrlPr>
                            <a:rPr lang="en-US" i="1">
                              <a:latin typeface="Cambria Math" panose="02040503050406030204" pitchFamily="18" charset="0"/>
                            </a:rPr>
                          </m:ctrlPr>
                        </m:sSubPr>
                        <m:e>
                          <m:r>
                            <m:rPr>
                              <m:sty m:val="p"/>
                            </m:rPr>
                            <a:rPr lang="en-US" i="0">
                              <a:latin typeface="Cambria Math" panose="02040503050406030204" pitchFamily="18" charset="0"/>
                            </a:rPr>
                            <m:t>C</m:t>
                          </m:r>
                          <m:r>
                            <m:rPr>
                              <m:sty m:val="p"/>
                            </m:rPr>
                            <a:rPr lang="en-US" b="0" i="0" smtClean="0">
                              <a:latin typeface="Cambria Math" panose="02040503050406030204" pitchFamily="18" charset="0"/>
                            </a:rPr>
                            <m:t>l</m:t>
                          </m:r>
                        </m:e>
                        <m:sub>
                          <m:r>
                            <a:rPr lang="en-US" i="1">
                              <a:latin typeface="Cambria Math" panose="02040503050406030204" pitchFamily="18" charset="0"/>
                            </a:rPr>
                            <m:t>3</m:t>
                          </m:r>
                        </m:sub>
                      </m:sSub>
                      <m:r>
                        <a:rPr lang="en-IN" b="0"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rPr>
                        <m:t>CF</m:t>
                      </m:r>
                      <m:sSub>
                        <m:sSubPr>
                          <m:ctrlPr>
                            <a:rPr lang="en-US" i="1">
                              <a:latin typeface="Cambria Math" panose="02040503050406030204" pitchFamily="18" charset="0"/>
                            </a:rPr>
                          </m:ctrlPr>
                        </m:sSubPr>
                        <m:e>
                          <m:r>
                            <m:rPr>
                              <m:sty m:val="p"/>
                            </m:rPr>
                            <a:rPr lang="en-US">
                              <a:latin typeface="Cambria Math" panose="02040503050406030204" pitchFamily="18" charset="0"/>
                            </a:rPr>
                            <m:t>Cl</m:t>
                          </m:r>
                        </m:e>
                        <m:sub>
                          <m:r>
                            <a:rPr lang="en-US" b="0" i="1" smtClean="0">
                              <a:latin typeface="Cambria Math" panose="02040503050406030204" pitchFamily="18" charset="0"/>
                            </a:rPr>
                            <m:t>2</m:t>
                          </m:r>
                        </m:sub>
                      </m:sSub>
                      <m:r>
                        <a:rPr lang="en-US" b="0" i="1" smtClean="0">
                          <a:latin typeface="Cambria Math" panose="02040503050406030204" pitchFamily="18" charset="0"/>
                        </a:rPr>
                        <m:t>+</m:t>
                      </m:r>
                      <m:r>
                        <m:rPr>
                          <m:sty m:val="p"/>
                        </m:rPr>
                        <a:rPr lang="en-US" b="0" i="0" smtClean="0">
                          <a:latin typeface="Cambria Math" panose="02040503050406030204" pitchFamily="18" charset="0"/>
                        </a:rPr>
                        <m:t>Cl</m:t>
                      </m:r>
                    </m:oMath>
                  </m:oMathPara>
                </a14:m>
                <a:endParaRPr lang="en-US" dirty="0"/>
              </a:p>
              <a:p>
                <a:pPr algn="ctr">
                  <a:spcBef>
                    <a:spcPts val="0"/>
                  </a:spcBef>
                  <a:spcAft>
                    <a:spcPts val="15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m:t>
                          </m:r>
                          <m:r>
                            <m:rPr>
                              <m:sty m:val="p"/>
                            </m:rPr>
                            <a:rPr lang="en-US" b="0" i="0" smtClean="0">
                              <a:latin typeface="Cambria Math" panose="02040503050406030204" pitchFamily="18" charset="0"/>
                            </a:rPr>
                            <m:t>F</m:t>
                          </m:r>
                        </m:e>
                        <m:sub>
                          <m:r>
                            <a:rPr lang="en-US" i="1">
                              <a:latin typeface="Cambria Math" panose="02040503050406030204" pitchFamily="18" charset="0"/>
                            </a:rPr>
                            <m:t>2</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Cl</m:t>
                          </m:r>
                        </m:e>
                        <m:sub>
                          <m:r>
                            <a:rPr lang="en-US" b="0" i="1" smtClean="0">
                              <a:latin typeface="Cambria Math" panose="02040503050406030204" pitchFamily="18" charset="0"/>
                            </a:rPr>
                            <m:t>2</m:t>
                          </m:r>
                        </m:sub>
                      </m:sSub>
                      <m:r>
                        <a:rPr lang="en-IN" i="1">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rPr>
                          </m:ctrlPr>
                        </m:sSubPr>
                        <m:e>
                          <m:r>
                            <m:rPr>
                              <m:sty m:val="p"/>
                            </m:rPr>
                            <a:rPr lang="en-US" i="0">
                              <a:latin typeface="Cambria Math" panose="02040503050406030204" pitchFamily="18" charset="0"/>
                            </a:rPr>
                            <m:t>C</m:t>
                          </m:r>
                          <m:r>
                            <m:rPr>
                              <m:sty m:val="p"/>
                            </m:rPr>
                            <a:rPr lang="en-US" b="0" i="0" smtClean="0">
                              <a:latin typeface="Cambria Math" panose="02040503050406030204" pitchFamily="18" charset="0"/>
                            </a:rPr>
                            <m:t>F</m:t>
                          </m:r>
                        </m:e>
                        <m:sub>
                          <m:r>
                            <a:rPr lang="en-US" i="0">
                              <a:latin typeface="Cambria Math" panose="02040503050406030204" pitchFamily="18" charset="0"/>
                            </a:rPr>
                            <m:t>2</m:t>
                          </m:r>
                        </m:sub>
                      </m:sSub>
                      <m:r>
                        <m:rPr>
                          <m:sty m:val="p"/>
                        </m:rPr>
                        <a:rPr lang="en-US" b="0" i="0" smtClean="0">
                          <a:latin typeface="Cambria Math" panose="02040503050406030204" pitchFamily="18" charset="0"/>
                        </a:rPr>
                        <m:t>Cl</m:t>
                      </m:r>
                      <m:r>
                        <a:rPr lang="en-US" b="0" i="0" smtClean="0">
                          <a:latin typeface="Cambria Math" panose="02040503050406030204" pitchFamily="18" charset="0"/>
                        </a:rPr>
                        <m:t>+</m:t>
                      </m:r>
                      <m:r>
                        <m:rPr>
                          <m:sty m:val="p"/>
                        </m:rPr>
                        <a:rPr lang="en-US" b="0" i="0" smtClean="0">
                          <a:latin typeface="Cambria Math" panose="02040503050406030204" pitchFamily="18" charset="0"/>
                        </a:rPr>
                        <m:t>Cl</m:t>
                      </m:r>
                    </m:oMath>
                  </m:oMathPara>
                </a14:m>
                <a:endParaRPr lang="en-US" dirty="0"/>
              </a:p>
              <a:p>
                <a:pPr>
                  <a:spcAft>
                    <a:spcPts val="1000"/>
                  </a:spcAft>
                </a:pPr>
                <a:r>
                  <a:rPr lang="en-US" dirty="0"/>
                  <a:t>The reactive chlorine atoms then undergo the following reactions:</a:t>
                </a:r>
              </a:p>
              <a:p>
                <a:pPr algn="ctr">
                  <a:spcBef>
                    <a:spcPts val="0"/>
                  </a:spcBef>
                  <a:spcAft>
                    <a:spcPts val="35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Cl</m:t>
                      </m:r>
                      <m:r>
                        <a:rPr lang="en-US" b="0" i="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r>
                        <a:rPr lang="en-IN" b="0" i="0" smtClean="0">
                          <a:latin typeface="Cambria Math" panose="02040503050406030204" pitchFamily="18" charset="0"/>
                          <a:ea typeface="Cambria Math" panose="02040503050406030204" pitchFamily="18" charset="0"/>
                        </a:rPr>
                        <m:t> </m:t>
                      </m:r>
                      <m:r>
                        <a:rPr lang="en-US"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ClO</m:t>
                      </m:r>
                      <m:r>
                        <a:rPr lang="en-US" b="0" i="0"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i="0">
                              <a:latin typeface="Cambria Math" panose="02040503050406030204" pitchFamily="18" charset="0"/>
                            </a:rPr>
                            <m:t>O</m:t>
                          </m:r>
                        </m:e>
                        <m:sub>
                          <m:r>
                            <a:rPr lang="en-US" i="0">
                              <a:latin typeface="Cambria Math" panose="02040503050406030204" pitchFamily="18" charset="0"/>
                            </a:rPr>
                            <m:t>2</m:t>
                          </m:r>
                        </m:sub>
                      </m:sSub>
                    </m:oMath>
                  </m:oMathPara>
                </a14:m>
                <a:endParaRPr lang="en-US" baseline="-25000" dirty="0"/>
              </a:p>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Cl</m:t>
                      </m:r>
                      <m:r>
                        <m:rPr>
                          <m:sty m:val="p"/>
                        </m:rPr>
                        <a:rPr lang="en-US" b="0" i="0" smtClean="0">
                          <a:latin typeface="Cambria Math" panose="02040503050406030204" pitchFamily="18" charset="0"/>
                        </a:rPr>
                        <m:t>O</m:t>
                      </m:r>
                      <m:r>
                        <a:rPr lang="en-US">
                          <a:latin typeface="Cambria Math" panose="02040503050406030204" pitchFamily="18" charset="0"/>
                        </a:rPr>
                        <m:t>+</m:t>
                      </m:r>
                      <m:r>
                        <m:rPr>
                          <m:sty m:val="p"/>
                        </m:rPr>
                        <a:rPr lang="en-US" b="0" i="0" smtClean="0">
                          <a:latin typeface="Cambria Math" panose="02040503050406030204" pitchFamily="18" charset="0"/>
                        </a:rPr>
                        <m:t>O</m:t>
                      </m:r>
                      <m:r>
                        <a:rPr lang="en-IN">
                          <a:latin typeface="Cambria Math" panose="02040503050406030204" pitchFamily="18" charset="0"/>
                          <a:ea typeface="Cambria Math" panose="02040503050406030204" pitchFamily="18" charset="0"/>
                        </a:rPr>
                        <m:t> </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Cl</m:t>
                      </m:r>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oMath>
                  </m:oMathPara>
                </a14:m>
                <a:endParaRPr lang="en-US" baseline="-25000"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76400"/>
                <a:ext cx="9144000" cy="4876800"/>
              </a:xfrm>
              <a:blipFill>
                <a:blip r:embed="rId2"/>
                <a:stretch>
                  <a:fillRect l="-1333" t="-1125" r="-1067"/>
                </a:stretch>
              </a:blipFill>
            </p:spPr>
            <p:txBody>
              <a:bodyPr/>
              <a:lstStyle/>
              <a:p>
                <a:r>
                  <a:rPr lang="en-US">
                    <a:noFill/>
                  </a:rPr>
                  <a:t> </a:t>
                </a:r>
              </a:p>
            </p:txBody>
          </p:sp>
        </mc:Fallback>
      </mc:AlternateContent>
    </p:spTree>
    <p:extLst>
      <p:ext uri="{BB962C8B-B14F-4D97-AF65-F5344CB8AC3E}">
        <p14:creationId xmlns:p14="http://schemas.microsoft.com/office/powerpoint/2010/main" val="1953133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8724900" cy="457200"/>
          </a:xfrm>
        </p:spPr>
        <p:txBody>
          <a:bodyPr/>
          <a:lstStyle/>
          <a:p>
            <a:pPr algn="l">
              <a:tabLst>
                <a:tab pos="1257300"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(6)</a:t>
            </a:r>
            <a:endParaRPr lang="en-IN" dirty="0">
              <a:solidFill>
                <a:srgbClr val="C00000"/>
              </a:solidFill>
            </a:endParaRPr>
          </a:p>
        </p:txBody>
      </p:sp>
      <p:sp>
        <p:nvSpPr>
          <p:cNvPr id="2" name="Text Placeholder 1"/>
          <p:cNvSpPr>
            <a:spLocks noGrp="1"/>
          </p:cNvSpPr>
          <p:nvPr>
            <p:ph type="body" sz="quarter" idx="11"/>
          </p:nvPr>
        </p:nvSpPr>
        <p:spPr>
          <a:xfrm>
            <a:off x="6096" y="1143000"/>
            <a:ext cx="9137904" cy="533400"/>
          </a:xfrm>
        </p:spPr>
        <p:txBody>
          <a:bodyPr/>
          <a:lstStyle/>
          <a:p>
            <a:r>
              <a:rPr lang="en-US" sz="2800" dirty="0">
                <a:solidFill>
                  <a:srgbClr val="4F74A7"/>
                </a:solidFill>
                <a:latin typeface="Calibri"/>
              </a:rPr>
              <a:t>Depletion of Ozone in the Stratosphere</a:t>
            </a:r>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a:xfrm>
                <a:off x="6096" y="1676400"/>
                <a:ext cx="9137230" cy="4419600"/>
              </a:xfrm>
            </p:spPr>
            <p:txBody>
              <a:bodyPr/>
              <a:lstStyle/>
              <a:p>
                <a:pPr>
                  <a:spcBef>
                    <a:spcPts val="0"/>
                  </a:spcBef>
                  <a:spcAft>
                    <a:spcPts val="2800"/>
                  </a:spcAft>
                </a:pPr>
                <a:r>
                  <a:rPr lang="en-US" dirty="0"/>
                  <a:t>The overall result is the net removal of an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oMath>
                </a14:m>
                <a:r>
                  <a:rPr lang="en-US" dirty="0"/>
                  <a:t> molecule from the stratosphere: </a:t>
                </a:r>
              </a:p>
              <a:p>
                <a:pPr>
                  <a:spcBef>
                    <a:spcPts val="0"/>
                  </a:spcBef>
                  <a:spcAft>
                    <a:spcPts val="50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b="0" i="0" smtClean="0">
                              <a:latin typeface="Cambria Math" panose="02040503050406030204" pitchFamily="18" charset="0"/>
                            </a:rPr>
                            <m:t>2</m:t>
                          </m:r>
                          <m:r>
                            <m:rPr>
                              <m:sty m:val="p"/>
                            </m:rPr>
                            <a:rPr lang="en-US">
                              <a:latin typeface="Cambria Math" panose="02040503050406030204" pitchFamily="18" charset="0"/>
                            </a:rPr>
                            <m:t>O</m:t>
                          </m:r>
                        </m:e>
                        <m:sub>
                          <m:r>
                            <a:rPr lang="en-US" b="0" i="0" smtClean="0">
                              <a:latin typeface="Cambria Math" panose="02040503050406030204" pitchFamily="18" charset="0"/>
                            </a:rPr>
                            <m:t>2</m:t>
                          </m:r>
                        </m:sub>
                      </m:sSub>
                    </m:oMath>
                  </m:oMathPara>
                </a14:m>
                <a:endParaRPr lang="en-US" baseline="-25000" dirty="0"/>
              </a:p>
              <a:p>
                <a:pPr>
                  <a:spcBef>
                    <a:spcPts val="600"/>
                  </a:spcBef>
                  <a:spcAft>
                    <a:spcPts val="2800"/>
                  </a:spcAft>
                  <a:tabLst>
                    <a:tab pos="2286000" algn="l"/>
                  </a:tabLst>
                </a:pPr>
                <a:r>
                  <a:rPr lang="en-US" dirty="0"/>
                  <a:t>The Cl atom plays the role of a catalyst. </a:t>
                </a:r>
              </a:p>
              <a:p>
                <a:r>
                  <a:rPr lang="en-US" dirty="0"/>
                  <a:t>One Cl atom can destroy up to 100,000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oMath>
                </a14:m>
                <a:r>
                  <a:rPr lang="en-US" dirty="0"/>
                  <a:t> molecules! </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xfrm>
                <a:off x="6096" y="1676400"/>
                <a:ext cx="9137230" cy="4419600"/>
              </a:xfrm>
              <a:blipFill>
                <a:blip r:embed="rId2"/>
                <a:stretch>
                  <a:fillRect l="-1334" t="-1241"/>
                </a:stretch>
              </a:blipFill>
            </p:spPr>
            <p:txBody>
              <a:bodyPr/>
              <a:lstStyle/>
              <a:p>
                <a:r>
                  <a:rPr lang="en-US">
                    <a:noFill/>
                  </a:rPr>
                  <a:t> </a:t>
                </a:r>
              </a:p>
            </p:txBody>
          </p:sp>
        </mc:Fallback>
      </mc:AlternateContent>
    </p:spTree>
    <p:extLst>
      <p:ext uri="{BB962C8B-B14F-4D97-AF65-F5344CB8AC3E}">
        <p14:creationId xmlns:p14="http://schemas.microsoft.com/office/powerpoint/2010/main" val="1484933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defTabSz="1255713"/>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(7)</a:t>
            </a:r>
            <a:endParaRPr lang="en-IN" dirty="0">
              <a:solidFill>
                <a:srgbClr val="C00000"/>
              </a:solidFill>
            </a:endParaRPr>
          </a:p>
        </p:txBody>
      </p:sp>
      <p:sp>
        <p:nvSpPr>
          <p:cNvPr id="17" name="Text Placeholder 16"/>
          <p:cNvSpPr>
            <a:spLocks noGrp="1"/>
          </p:cNvSpPr>
          <p:nvPr>
            <p:ph type="body" sz="quarter" idx="11"/>
          </p:nvPr>
        </p:nvSpPr>
        <p:spPr>
          <a:xfrm>
            <a:off x="-1" y="1143000"/>
            <a:ext cx="9143999" cy="533400"/>
          </a:xfrm>
        </p:spPr>
        <p:txBody>
          <a:bodyPr/>
          <a:lstStyle/>
          <a:p>
            <a:r>
              <a:rPr lang="en-US" sz="2800" dirty="0">
                <a:solidFill>
                  <a:srgbClr val="4F74A7"/>
                </a:solidFill>
                <a:latin typeface="Calibri"/>
              </a:rPr>
              <a:t>Depletion of Ozone in the Stratosphere</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1" y="1600200"/>
                <a:ext cx="9144000" cy="838200"/>
              </a:xfrm>
            </p:spPr>
            <p:txBody>
              <a:bodyPr/>
              <a:lstStyle/>
              <a:p>
                <a:r>
                  <a:rPr lang="en-US" dirty="0"/>
                  <a:t>The concentration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b="0" i="0" smtClean="0">
                            <a:latin typeface="Cambria Math" panose="02040503050406030204" pitchFamily="18" charset="0"/>
                          </a:rPr>
                          <m:t>3</m:t>
                        </m:r>
                      </m:sub>
                    </m:sSub>
                  </m:oMath>
                </a14:m>
                <a:r>
                  <a:rPr lang="en-US" dirty="0"/>
                  <a:t> decreases in regions that have high amounts of ClO.</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1" y="1600200"/>
                <a:ext cx="9144000" cy="838200"/>
              </a:xfrm>
              <a:blipFill>
                <a:blip r:embed="rId2"/>
                <a:stretch>
                  <a:fillRect l="-1333" t="-7299" b="-33577"/>
                </a:stretch>
              </a:blipFill>
            </p:spPr>
            <p:txBody>
              <a:bodyPr/>
              <a:lstStyle/>
              <a:p>
                <a:r>
                  <a:rPr lang="en-US">
                    <a:noFill/>
                  </a:rPr>
                  <a:t> </a:t>
                </a:r>
              </a:p>
            </p:txBody>
          </p:sp>
        </mc:Fallback>
      </mc:AlternateContent>
      <p:pic>
        <p:nvPicPr>
          <p:cNvPr id="15" name="Picture 3" descr="The concentrations of ClO and O3 are shown as a function of latitude. The areas with the lowest levels of O3 have the highest levels of Cl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936797" y="2362200"/>
            <a:ext cx="5270406" cy="419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395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5713"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(8)</a:t>
            </a:r>
            <a:endParaRPr lang="en-IN" dirty="0">
              <a:solidFill>
                <a:srgbClr val="C00000"/>
              </a:solidFill>
            </a:endParaRPr>
          </a:p>
        </p:txBody>
      </p:sp>
      <p:sp>
        <p:nvSpPr>
          <p:cNvPr id="17" name="Text Placeholder 16"/>
          <p:cNvSpPr>
            <a:spLocks noGrp="1"/>
          </p:cNvSpPr>
          <p:nvPr>
            <p:ph type="body" sz="quarter" idx="11"/>
          </p:nvPr>
        </p:nvSpPr>
        <p:spPr>
          <a:xfrm>
            <a:off x="0" y="1143000"/>
            <a:ext cx="6019800" cy="491950"/>
          </a:xfrm>
        </p:spPr>
        <p:txBody>
          <a:bodyPr/>
          <a:lstStyle/>
          <a:p>
            <a:r>
              <a:rPr lang="en-US" sz="2800" dirty="0">
                <a:solidFill>
                  <a:srgbClr val="4F74A7"/>
                </a:solidFill>
                <a:latin typeface="Calibri"/>
              </a:rPr>
              <a:t>Depletion of Ozone in the Stratosphere</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76400"/>
                <a:ext cx="9144000" cy="4495800"/>
              </a:xfrm>
            </p:spPr>
            <p:txBody>
              <a:bodyPr/>
              <a:lstStyle/>
              <a:p>
                <a:pPr>
                  <a:spcAft>
                    <a:spcPts val="1800"/>
                  </a:spcAft>
                </a:pPr>
                <a:r>
                  <a:rPr lang="en-US" dirty="0"/>
                  <a:t>Another group of compounds that can destroy stratospheric ozone are the nitrogen oxides, generally denoted as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𝑁𝑂</m:t>
                        </m:r>
                      </m:e>
                      <m:sub>
                        <m:r>
                          <a:rPr lang="en-US" b="0" i="1" smtClean="0">
                            <a:latin typeface="Cambria Math" panose="02040503050406030204" pitchFamily="18" charset="0"/>
                          </a:rPr>
                          <m:t>𝑥</m:t>
                        </m:r>
                      </m:sub>
                    </m:sSub>
                  </m:oMath>
                </a14:m>
                <a:r>
                  <a:rPr lang="en-US" dirty="0"/>
                  <a:t>.</a:t>
                </a:r>
              </a:p>
              <a:p>
                <a:pPr algn="ctr">
                  <a:spcBef>
                    <a:spcPts val="0"/>
                  </a:spcBef>
                  <a:spcAft>
                    <a:spcPts val="2400"/>
                  </a:spcAft>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3</m:t>
                          </m:r>
                        </m:sub>
                      </m:sSub>
                      <m:r>
                        <a:rPr lang="en-IN" sz="2600" b="0" i="1" smtClean="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b="0" i="0" smtClean="0">
                              <a:latin typeface="Cambria Math" panose="02040503050406030204" pitchFamily="18" charset="0"/>
                            </a:rPr>
                            <m:t>2</m:t>
                          </m:r>
                        </m:sub>
                      </m:sSub>
                      <m:r>
                        <a:rPr lang="en-IN" sz="2600" b="0" i="0" smtClean="0">
                          <a:latin typeface="Cambria Math" panose="02040503050406030204" pitchFamily="18" charset="0"/>
                          <a:ea typeface="Cambria Math" panose="02040503050406030204" pitchFamily="18" charset="0"/>
                        </a:rPr>
                        <m:t>+</m:t>
                      </m:r>
                      <m:r>
                        <m:rPr>
                          <m:sty m:val="p"/>
                        </m:rPr>
                        <a:rPr lang="en-IN" sz="2600" b="0" i="0" smtClean="0">
                          <a:latin typeface="Cambria Math" panose="02040503050406030204" pitchFamily="18" charset="0"/>
                          <a:ea typeface="Cambria Math" panose="02040503050406030204" pitchFamily="18" charset="0"/>
                        </a:rPr>
                        <m:t>O</m:t>
                      </m:r>
                    </m:oMath>
                  </m:oMathPara>
                </a14:m>
                <a:endParaRPr lang="en-IN" sz="2600" b="0" dirty="0">
                  <a:ea typeface="Cambria Math" panose="02040503050406030204" pitchFamily="18" charset="0"/>
                </a:endParaRPr>
              </a:p>
              <a:p>
                <a:pPr algn="ctr">
                  <a:spcBef>
                    <a:spcPts val="0"/>
                  </a:spcBef>
                  <a:spcAft>
                    <a:spcPts val="2400"/>
                  </a:spcAft>
                </a:pPr>
                <a14:m>
                  <m:oMathPara xmlns:m="http://schemas.openxmlformats.org/officeDocument/2006/math">
                    <m:oMathParaPr>
                      <m:jc m:val="centerGroup"/>
                    </m:oMathParaPr>
                    <m:oMath xmlns:m="http://schemas.openxmlformats.org/officeDocument/2006/math">
                      <m:r>
                        <m:rPr>
                          <m:sty m:val="p"/>
                        </m:rPr>
                        <a:rPr lang="en-IN" sz="2600" b="0" i="0" smtClean="0">
                          <a:latin typeface="Cambria Math" panose="02040503050406030204" pitchFamily="18" charset="0"/>
                        </a:rPr>
                        <m:t>N</m:t>
                      </m:r>
                      <m:r>
                        <m:rPr>
                          <m:sty m:val="p"/>
                        </m:rPr>
                        <a:rPr lang="en-IN" sz="2600">
                          <a:latin typeface="Cambria Math" panose="02040503050406030204" pitchFamily="18" charset="0"/>
                        </a:rPr>
                        <m:t>O</m:t>
                      </m:r>
                      <m:r>
                        <a:rPr lang="en-IN" sz="2600" b="0" i="1" smtClean="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3</m:t>
                          </m:r>
                        </m:sub>
                      </m:sSub>
                      <m:r>
                        <a:rPr lang="en-IN"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m:rPr>
                              <m:sty m:val="p"/>
                            </m:rPr>
                            <a:rPr lang="en-US" sz="2600" b="0" i="0" smtClean="0">
                              <a:latin typeface="Cambria Math" panose="02040503050406030204" pitchFamily="18" charset="0"/>
                            </a:rPr>
                            <m:t>N</m:t>
                          </m:r>
                          <m:r>
                            <m:rPr>
                              <m:sty m:val="p"/>
                            </m:rPr>
                            <a:rPr lang="en-US" sz="2600">
                              <a:latin typeface="Cambria Math" panose="02040503050406030204" pitchFamily="18" charset="0"/>
                            </a:rPr>
                            <m:t>O</m:t>
                          </m:r>
                        </m:e>
                        <m:sub>
                          <m:r>
                            <a:rPr lang="en-US" sz="2600" b="0" i="0" smtClean="0">
                              <a:latin typeface="Cambria Math" panose="02040503050406030204" pitchFamily="18" charset="0"/>
                            </a:rPr>
                            <m:t>2</m:t>
                          </m:r>
                        </m:sub>
                      </m:sSub>
                      <m:r>
                        <a:rPr lang="en-IN" sz="260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b="0" i="0" smtClean="0">
                              <a:latin typeface="Cambria Math" panose="02040503050406030204" pitchFamily="18" charset="0"/>
                            </a:rPr>
                            <m:t>2</m:t>
                          </m:r>
                        </m:sub>
                      </m:sSub>
                    </m:oMath>
                  </m:oMathPara>
                </a14:m>
                <a:endParaRPr lang="en-US" sz="2600" i="1" dirty="0">
                  <a:latin typeface="Cambria Math" panose="02040503050406030204" pitchFamily="18" charset="0"/>
                </a:endParaRPr>
              </a:p>
              <a:p>
                <a:pPr algn="ctr">
                  <a:spcBef>
                    <a:spcPts val="0"/>
                  </a:spcBef>
                  <a:spcAft>
                    <a:spcPts val="1800"/>
                  </a:spcAft>
                </a:pPr>
                <a14:m>
                  <m:oMathPara xmlns:m="http://schemas.openxmlformats.org/officeDocument/2006/math">
                    <m:oMathParaPr>
                      <m:jc m:val="centerGroup"/>
                    </m:oMathParaPr>
                    <m:oMath xmlns:m="http://schemas.openxmlformats.org/officeDocument/2006/math">
                      <m:sSub>
                        <m:sSubPr>
                          <m:ctrlPr>
                            <a:rPr lang="en-IN" sz="2600" i="1" smtClean="0">
                              <a:latin typeface="Cambria Math" panose="02040503050406030204" pitchFamily="18" charset="0"/>
                            </a:rPr>
                          </m:ctrlPr>
                        </m:sSubPr>
                        <m:e>
                          <m:r>
                            <m:rPr>
                              <m:sty m:val="p"/>
                            </m:rPr>
                            <a:rPr lang="en-US" sz="2600" b="0" i="0" smtClean="0">
                              <a:latin typeface="Cambria Math" panose="02040503050406030204" pitchFamily="18" charset="0"/>
                            </a:rPr>
                            <m:t>NO</m:t>
                          </m:r>
                        </m:e>
                        <m:sub>
                          <m:r>
                            <a:rPr lang="en-US" sz="2600" b="0" i="0" smtClean="0">
                              <a:latin typeface="Cambria Math" panose="02040503050406030204" pitchFamily="18" charset="0"/>
                            </a:rPr>
                            <m:t>2</m:t>
                          </m:r>
                        </m:sub>
                      </m:sSub>
                      <m:r>
                        <a:rPr lang="en-IN" sz="260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O</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NO</m:t>
                      </m:r>
                      <m:r>
                        <a:rPr lang="en-US" sz="2600" b="0" i="0"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2</m:t>
                          </m:r>
                        </m:sub>
                      </m:sSub>
                    </m:oMath>
                  </m:oMathPara>
                </a14:m>
                <a:endParaRPr lang="en-IN" sz="2600" i="1" dirty="0"/>
              </a:p>
              <a:p>
                <a:pPr marL="862013" indent="104775" defTabSz="927100">
                  <a:spcBef>
                    <a:spcPts val="0"/>
                  </a:spcBef>
                  <a:spcAft>
                    <a:spcPts val="1500"/>
                  </a:spcAft>
                  <a:tabLst>
                    <a:tab pos="1952625" algn="l"/>
                    <a:tab pos="3833813" algn="l"/>
                  </a:tabLst>
                </a:pPr>
                <a:r>
                  <a:rPr lang="en-IN" sz="2600" i="1" dirty="0"/>
                  <a:t>Overall:	</a:t>
                </a:r>
                <a14:m>
                  <m:oMath xmlns:m="http://schemas.openxmlformats.org/officeDocument/2006/math">
                    <m:sSub>
                      <m:sSubPr>
                        <m:ctrlPr>
                          <a:rPr lang="en-IN" sz="2600" i="1" smtClean="0">
                            <a:latin typeface="Cambria Math" panose="02040503050406030204" pitchFamily="18" charset="0"/>
                          </a:rPr>
                        </m:ctrlPr>
                      </m:sSubPr>
                      <m:e>
                        <m:r>
                          <a:rPr lang="en-US" sz="2600" b="0" i="0" smtClean="0">
                            <a:latin typeface="Cambria Math" panose="02040503050406030204" pitchFamily="18" charset="0"/>
                          </a:rPr>
                          <m:t>2</m:t>
                        </m:r>
                        <m:r>
                          <m:rPr>
                            <m:sty m:val="p"/>
                          </m:rPr>
                          <a:rPr lang="en-US" sz="2600" b="0" i="0" smtClean="0">
                            <a:latin typeface="Cambria Math" panose="02040503050406030204" pitchFamily="18" charset="0"/>
                          </a:rPr>
                          <m:t>O</m:t>
                        </m:r>
                      </m:e>
                      <m:sub>
                        <m:r>
                          <a:rPr lang="en-US" sz="2600" b="0" i="0" smtClean="0">
                            <a:latin typeface="Cambria Math" panose="02040503050406030204" pitchFamily="18" charset="0"/>
                          </a:rPr>
                          <m:t>3</m:t>
                        </m:r>
                      </m:sub>
                    </m:sSub>
                    <m:r>
                      <a:rPr lang="en-IN" sz="2600" i="0" smtClean="0">
                        <a:latin typeface="Cambria Math" panose="02040503050406030204" pitchFamily="18" charset="0"/>
                        <a:ea typeface="Cambria Math" panose="02040503050406030204" pitchFamily="18" charset="0"/>
                      </a:rPr>
                      <m:t>→</m:t>
                    </m:r>
                    <m:sSub>
                      <m:sSubPr>
                        <m:ctrlPr>
                          <a:rPr lang="en-IN" sz="2600" i="1" smtClean="0">
                            <a:latin typeface="Cambria Math" panose="02040503050406030204" pitchFamily="18" charset="0"/>
                            <a:ea typeface="Cambria Math" panose="02040503050406030204" pitchFamily="18" charset="0"/>
                          </a:rPr>
                        </m:ctrlPr>
                      </m:sSubPr>
                      <m:e>
                        <m:r>
                          <a:rPr lang="en-US" sz="2600" b="0" i="0" smtClean="0">
                            <a:latin typeface="Cambria Math" panose="02040503050406030204" pitchFamily="18" charset="0"/>
                            <a:ea typeface="Cambria Math" panose="02040503050406030204" pitchFamily="18" charset="0"/>
                          </a:rPr>
                          <m:t>3</m:t>
                        </m:r>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2</m:t>
                        </m:r>
                      </m:sub>
                    </m:sSub>
                  </m:oMath>
                </a14:m>
                <a:endParaRPr lang="en-IN" sz="2600" dirty="0"/>
              </a:p>
              <a:p>
                <a:pPr>
                  <a:spcBef>
                    <a:spcPts val="2400"/>
                  </a:spcBef>
                </a:pPr>
                <a:r>
                  <a:rPr lang="en-US" dirty="0"/>
                  <a:t>NO is the catalyst and </a:t>
                </a:r>
                <a14:m>
                  <m:oMath xmlns:m="http://schemas.openxmlformats.org/officeDocument/2006/math">
                    <m:sSub>
                      <m:sSubPr>
                        <m:ctrlPr>
                          <a:rPr lang="en-IN" i="1" smtClean="0">
                            <a:latin typeface="Cambria Math" panose="02040503050406030204" pitchFamily="18" charset="0"/>
                          </a:rPr>
                        </m:ctrlPr>
                      </m:sSubPr>
                      <m:e>
                        <m:r>
                          <m:rPr>
                            <m:sty m:val="p"/>
                          </m:rPr>
                          <a:rPr lang="en-US">
                            <a:latin typeface="Cambria Math" panose="02040503050406030204" pitchFamily="18" charset="0"/>
                          </a:rPr>
                          <m:t>NO</m:t>
                        </m:r>
                      </m:e>
                      <m:sub>
                        <m:r>
                          <a:rPr lang="en-US" smtClean="0">
                            <a:latin typeface="Cambria Math" panose="02040503050406030204" pitchFamily="18" charset="0"/>
                          </a:rPr>
                          <m:t>2</m:t>
                        </m:r>
                      </m:sub>
                    </m:sSub>
                  </m:oMath>
                </a14:m>
                <a:r>
                  <a:rPr lang="en-US" dirty="0"/>
                  <a:t> is the intermediate.</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76400"/>
                <a:ext cx="9144000" cy="4495800"/>
              </a:xfrm>
              <a:blipFill>
                <a:blip r:embed="rId2"/>
                <a:stretch>
                  <a:fillRect l="-1333" t="-1220" b="-4336"/>
                </a:stretch>
              </a:blipFill>
            </p:spPr>
            <p:txBody>
              <a:bodyPr/>
              <a:lstStyle/>
              <a:p>
                <a:r>
                  <a:rPr lang="en-US">
                    <a:noFill/>
                  </a:rPr>
                  <a:t> </a:t>
                </a:r>
              </a:p>
            </p:txBody>
          </p:sp>
        </mc:Fallback>
      </mc:AlternateContent>
    </p:spTree>
    <p:extLst>
      <p:ext uri="{BB962C8B-B14F-4D97-AF65-F5344CB8AC3E}">
        <p14:creationId xmlns:p14="http://schemas.microsoft.com/office/powerpoint/2010/main" val="2945199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5713"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(9) </a:t>
            </a:r>
            <a:endParaRPr lang="en-IN" dirty="0">
              <a:solidFill>
                <a:srgbClr val="C00000"/>
              </a:solidFill>
            </a:endParaRPr>
          </a:p>
        </p:txBody>
      </p:sp>
      <p:sp>
        <p:nvSpPr>
          <p:cNvPr id="17" name="Text Placeholder 16"/>
          <p:cNvSpPr>
            <a:spLocks noGrp="1"/>
          </p:cNvSpPr>
          <p:nvPr>
            <p:ph type="body" sz="quarter" idx="11"/>
          </p:nvPr>
        </p:nvSpPr>
        <p:spPr>
          <a:xfrm>
            <a:off x="0" y="1028700"/>
            <a:ext cx="3352800" cy="533400"/>
          </a:xfrm>
        </p:spPr>
        <p:txBody>
          <a:bodyPr/>
          <a:lstStyle/>
          <a:p>
            <a:r>
              <a:rPr lang="en-US" sz="2800" dirty="0">
                <a:solidFill>
                  <a:srgbClr val="4F74A7"/>
                </a:solidFill>
                <a:latin typeface="Calibri"/>
              </a:rPr>
              <a:t>Polar Ozone Holes</a:t>
            </a:r>
            <a:endParaRPr lang="en-IN" sz="2800" dirty="0">
              <a:solidFill>
                <a:srgbClr val="4F74A7"/>
              </a:solidFill>
              <a:latin typeface="Calibri"/>
            </a:endParaRPr>
          </a:p>
        </p:txBody>
      </p:sp>
      <p:sp>
        <p:nvSpPr>
          <p:cNvPr id="20" name="Text Placeholder 19"/>
          <p:cNvSpPr>
            <a:spLocks noGrp="1"/>
          </p:cNvSpPr>
          <p:nvPr>
            <p:ph type="body" sz="quarter" idx="10"/>
          </p:nvPr>
        </p:nvSpPr>
        <p:spPr>
          <a:xfrm>
            <a:off x="0" y="2057400"/>
            <a:ext cx="3516664" cy="3959649"/>
          </a:xfrm>
        </p:spPr>
        <p:txBody>
          <a:bodyPr/>
          <a:lstStyle/>
          <a:p>
            <a:pPr>
              <a:spcBef>
                <a:spcPts val="0"/>
              </a:spcBef>
              <a:spcAft>
                <a:spcPts val="2800"/>
              </a:spcAft>
            </a:pPr>
            <a:r>
              <a:rPr lang="en-US" dirty="0"/>
              <a:t>An “Antarctic ozone hole” develops in late winter, depleting the stratospheric ozone over Antarctica by as much as 50 percent.</a:t>
            </a:r>
          </a:p>
          <a:p>
            <a:pPr>
              <a:spcBef>
                <a:spcPts val="0"/>
              </a:spcBef>
            </a:pPr>
            <a:r>
              <a:rPr lang="en-US" dirty="0"/>
              <a:t>Depletion of ozone shown in blue.</a:t>
            </a:r>
          </a:p>
        </p:txBody>
      </p:sp>
      <p:pic>
        <p:nvPicPr>
          <p:cNvPr id="4" name="Picture 3" descr="A map based on data collected over time shows ozone layer depletion.&#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1061357"/>
            <a:ext cx="3204936" cy="5234730"/>
          </a:xfrm>
          <a:prstGeom prst="rect">
            <a:avLst/>
          </a:prstGeom>
        </p:spPr>
      </p:pic>
    </p:spTree>
    <p:extLst>
      <p:ext uri="{BB962C8B-B14F-4D97-AF65-F5344CB8AC3E}">
        <p14:creationId xmlns:p14="http://schemas.microsoft.com/office/powerpoint/2010/main" val="3373750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8724900" cy="457200"/>
          </a:xfrm>
        </p:spPr>
        <p:txBody>
          <a:bodyPr/>
          <a:lstStyle/>
          <a:p>
            <a:pPr algn="l">
              <a:tabLst>
                <a:tab pos="1257300"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(10)</a:t>
            </a:r>
            <a:endParaRPr lang="en-IN" dirty="0">
              <a:solidFill>
                <a:srgbClr val="C00000"/>
              </a:solidFill>
            </a:endParaRPr>
          </a:p>
        </p:txBody>
      </p:sp>
      <p:sp>
        <p:nvSpPr>
          <p:cNvPr id="18" name="Text Placeholder 17"/>
          <p:cNvSpPr>
            <a:spLocks noGrp="1"/>
          </p:cNvSpPr>
          <p:nvPr>
            <p:ph type="body" sz="quarter" idx="11"/>
          </p:nvPr>
        </p:nvSpPr>
        <p:spPr>
          <a:xfrm>
            <a:off x="0" y="1025804"/>
            <a:ext cx="9110472" cy="2631796"/>
          </a:xfrm>
        </p:spPr>
        <p:txBody>
          <a:bodyPr/>
          <a:lstStyle/>
          <a:p>
            <a:pPr>
              <a:spcBef>
                <a:spcPts val="0"/>
              </a:spcBef>
              <a:spcAft>
                <a:spcPts val="500"/>
              </a:spcAft>
            </a:pPr>
            <a:r>
              <a:rPr lang="en-US" sz="2800" dirty="0">
                <a:solidFill>
                  <a:srgbClr val="4F74A7"/>
                </a:solidFill>
                <a:latin typeface="Calibri"/>
              </a:rPr>
              <a:t>Polar Ozone Holes</a:t>
            </a:r>
          </a:p>
          <a:p>
            <a:pPr>
              <a:spcBef>
                <a:spcPts val="0"/>
              </a:spcBef>
              <a:spcAft>
                <a:spcPts val="2800"/>
              </a:spcAft>
            </a:pPr>
            <a:r>
              <a:rPr lang="en-US" sz="2800" dirty="0">
                <a:solidFill>
                  <a:schemeClr val="tx1"/>
                </a:solidFill>
              </a:rPr>
              <a:t>A stream of air known as the “polar vortex” circles Antarctica in winter. </a:t>
            </a:r>
          </a:p>
          <a:p>
            <a:r>
              <a:rPr lang="en-US" sz="2800" dirty="0">
                <a:solidFill>
                  <a:schemeClr val="tx1"/>
                </a:solidFill>
              </a:rPr>
              <a:t>Air trapped within this vortex becomes extremely cold during the polar night. </a:t>
            </a:r>
          </a:p>
        </p:txBody>
      </p:sp>
      <p:sp>
        <p:nvSpPr>
          <p:cNvPr id="19" name="Text Placeholder 18"/>
          <p:cNvSpPr>
            <a:spLocks noGrp="1"/>
          </p:cNvSpPr>
          <p:nvPr>
            <p:ph type="body" sz="quarter" idx="10"/>
          </p:nvPr>
        </p:nvSpPr>
        <p:spPr>
          <a:xfrm>
            <a:off x="533400" y="3931612"/>
            <a:ext cx="3166872" cy="2269281"/>
          </a:xfrm>
        </p:spPr>
        <p:txBody>
          <a:bodyPr/>
          <a:lstStyle/>
          <a:p>
            <a:r>
              <a:rPr lang="en-US" dirty="0"/>
              <a:t>This leads to the formation of ice particles known as polar stratospheric clouds (PSCs). </a:t>
            </a:r>
          </a:p>
        </p:txBody>
      </p:sp>
      <p:pic>
        <p:nvPicPr>
          <p:cNvPr id="15" name="Picture 3" descr="Polar stratospheric clouds containing ice particles can catalyze the formation of Cl atoms and lead to the destruction of ozone."/>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161076" y="3581400"/>
            <a:ext cx="3336447" cy="2947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1565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7300" algn="l"/>
              </a:tabLst>
            </a:pPr>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(11)</a:t>
            </a:r>
            <a:endParaRPr lang="en-IN" dirty="0">
              <a:solidFill>
                <a:srgbClr val="C00000"/>
              </a:solidFill>
            </a:endParaRPr>
          </a:p>
        </p:txBody>
      </p:sp>
      <p:sp>
        <p:nvSpPr>
          <p:cNvPr id="18" name="Text Placeholder 17"/>
          <p:cNvSpPr>
            <a:spLocks noGrp="1"/>
          </p:cNvSpPr>
          <p:nvPr>
            <p:ph type="body" sz="quarter" idx="11"/>
          </p:nvPr>
        </p:nvSpPr>
        <p:spPr>
          <a:xfrm>
            <a:off x="-6530" y="1039436"/>
            <a:ext cx="2881764" cy="533400"/>
          </a:xfrm>
        </p:spPr>
        <p:txBody>
          <a:bodyPr/>
          <a:lstStyle/>
          <a:p>
            <a:r>
              <a:rPr lang="en-US" sz="2800" dirty="0">
                <a:solidFill>
                  <a:srgbClr val="4F74A7"/>
                </a:solidFill>
                <a:latin typeface="Calibri"/>
              </a:rPr>
              <a:t>Polar Ozone Holes</a:t>
            </a:r>
            <a:endParaRPr lang="en-IN" sz="2800" dirty="0">
              <a:solidFill>
                <a:srgbClr val="4F74A7"/>
              </a:solidFill>
              <a:latin typeface="Calibri"/>
            </a:endParaRP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676400"/>
                <a:ext cx="9144000" cy="4797624"/>
              </a:xfrm>
            </p:spPr>
            <p:txBody>
              <a:bodyPr/>
              <a:lstStyle/>
              <a:p>
                <a:pPr>
                  <a:spcBef>
                    <a:spcPts val="0"/>
                  </a:spcBef>
                  <a:spcAft>
                    <a:spcPts val="2500"/>
                  </a:spcAft>
                </a:pPr>
                <a:r>
                  <a:rPr lang="en-US" dirty="0"/>
                  <a:t>PSCs provide a surface for reactions converting </a:t>
                </a:r>
                <a14:m>
                  <m:oMath xmlns:m="http://schemas.openxmlformats.org/officeDocument/2006/math">
                    <m:r>
                      <m:rPr>
                        <m:sty m:val="p"/>
                      </m:rPr>
                      <a:rPr lang="en-US" i="0" dirty="0" smtClean="0">
                        <a:latin typeface="Cambria Math" panose="02040503050406030204" pitchFamily="18" charset="0"/>
                      </a:rPr>
                      <m:t>HCl</m:t>
                    </m:r>
                  </m:oMath>
                </a14:m>
                <a:r>
                  <a:rPr lang="en-US" dirty="0"/>
                  <a:t> and </a:t>
                </a:r>
                <a14:m>
                  <m:oMath xmlns:m="http://schemas.openxmlformats.org/officeDocument/2006/math">
                    <m:r>
                      <m:rPr>
                        <m:sty m:val="p"/>
                      </m:rPr>
                      <a:rPr lang="en-US" b="0" i="0" smtClean="0">
                        <a:latin typeface="Cambria Math" panose="02040503050406030204" pitchFamily="18" charset="0"/>
                      </a:rPr>
                      <m:t>Cl</m:t>
                    </m:r>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Sub>
                  </m:oMath>
                </a14:m>
                <a:r>
                  <a:rPr lang="en-US" dirty="0"/>
                  <a:t>to more reactive chlorine molecules:</a:t>
                </a:r>
              </a:p>
              <a:p>
                <a:pPr>
                  <a:spcBef>
                    <a:spcPts val="0"/>
                  </a:spcBef>
                  <a:spcAft>
                    <a:spcPts val="26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HCl</m:t>
                      </m:r>
                      <m:r>
                        <a:rPr lang="en-IN" b="0" i="0" smtClean="0">
                          <a:latin typeface="Cambria Math" panose="02040503050406030204" pitchFamily="18" charset="0"/>
                        </a:rPr>
                        <m:t>+</m:t>
                      </m:r>
                      <m:r>
                        <m:rPr>
                          <m:sty m:val="p"/>
                        </m:rPr>
                        <a:rPr lang="en-US">
                          <a:latin typeface="Cambria Math" panose="02040503050406030204" pitchFamily="18" charset="0"/>
                        </a:rPr>
                        <m:t>Cl</m:t>
                      </m:r>
                      <m:r>
                        <m:rPr>
                          <m:sty m:val="p"/>
                        </m:rPr>
                        <a:rPr lang="en-US" b="0" i="0" smtClean="0">
                          <a:latin typeface="Cambria Math" panose="02040503050406030204" pitchFamily="18" charset="0"/>
                        </a:rPr>
                        <m:t>O</m:t>
                      </m:r>
                      <m:sSub>
                        <m:sSubPr>
                          <m:ctrlPr>
                            <a:rPr lang="en-US" i="1">
                              <a:latin typeface="Cambria Math" panose="02040503050406030204" pitchFamily="18" charset="0"/>
                            </a:rPr>
                          </m:ctrlPr>
                        </m:sSubPr>
                        <m:e>
                          <m:r>
                            <m:rPr>
                              <m:sty m:val="p"/>
                            </m:rPr>
                            <a:rPr lang="en-US">
                              <a:latin typeface="Cambria Math" panose="02040503050406030204" pitchFamily="18" charset="0"/>
                            </a:rPr>
                            <m:t>NO</m:t>
                          </m:r>
                        </m:e>
                        <m:sub>
                          <m:r>
                            <a:rPr lang="en-US">
                              <a:latin typeface="Cambria Math" panose="02040503050406030204" pitchFamily="18" charset="0"/>
                            </a:rPr>
                            <m:t>2</m:t>
                          </m:r>
                        </m:sub>
                      </m:sSub>
                      <m:r>
                        <a:rPr lang="en-IN"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Cl</m:t>
                          </m:r>
                        </m:e>
                        <m:sub>
                          <m:r>
                            <a:rPr lang="en-US">
                              <a:latin typeface="Cambria Math" panose="02040503050406030204" pitchFamily="18" charset="0"/>
                            </a:rPr>
                            <m:t>2</m:t>
                          </m:r>
                        </m:sub>
                      </m:sSub>
                      <m:r>
                        <a:rPr lang="en-IN" b="0"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r>
                            <m:rPr>
                              <m:sty m:val="p"/>
                            </m:rPr>
                            <a:rPr lang="en-US">
                              <a:latin typeface="Cambria Math" panose="02040503050406030204" pitchFamily="18" charset="0"/>
                            </a:rPr>
                            <m:t>NO</m:t>
                          </m:r>
                        </m:e>
                        <m:sub>
                          <m:r>
                            <a:rPr lang="en-US" b="0" i="0" smtClean="0">
                              <a:latin typeface="Cambria Math" panose="02040503050406030204" pitchFamily="18" charset="0"/>
                            </a:rPr>
                            <m:t>3</m:t>
                          </m:r>
                        </m:sub>
                      </m:sSub>
                    </m:oMath>
                  </m:oMathPara>
                </a14:m>
                <a:endParaRPr lang="en-US" baseline="-25000" dirty="0"/>
              </a:p>
              <a:p>
                <a:pPr>
                  <a:spcBef>
                    <a:spcPts val="0"/>
                  </a:spcBef>
                  <a:spcAft>
                    <a:spcPts val="2800"/>
                  </a:spcAft>
                </a:pPr>
                <a:r>
                  <a:rPr lang="en-US" dirty="0"/>
                  <a:t>By early spring, the sunlight splits molecular chlorine into chlorine atoms, which then attack ozone.</a:t>
                </a:r>
              </a:p>
              <a:p>
                <a:pPr>
                  <a:spcBef>
                    <a:spcPts val="0"/>
                  </a:spcBef>
                  <a:spcAft>
                    <a:spcPts val="13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Cl</m:t>
                          </m:r>
                        </m:e>
                        <m:sub>
                          <m:r>
                            <a:rPr lang="en-US" b="0" i="0" smtClean="0">
                              <a:latin typeface="Cambria Math" panose="02040503050406030204" pitchFamily="18" charset="0"/>
                            </a:rPr>
                            <m:t>2</m:t>
                          </m:r>
                        </m:sub>
                      </m:sSub>
                      <m:r>
                        <a:rPr lang="en-IN" b="0" i="0" smtClean="0">
                          <a:latin typeface="Cambria Math" panose="02040503050406030204" pitchFamily="18" charset="0"/>
                        </a:rPr>
                        <m:t>+</m:t>
                      </m:r>
                      <m:r>
                        <a:rPr lang="en-IN" b="0" i="1" smtClean="0">
                          <a:latin typeface="Cambria Math" panose="02040503050406030204" pitchFamily="18" charset="0"/>
                        </a:rPr>
                        <m:t>h𝑣</m:t>
                      </m:r>
                      <m:r>
                        <a:rPr lang="en-IN" b="0" i="0" smtClean="0">
                          <a:latin typeface="Cambria Math" panose="02040503050406030204" pitchFamily="18" charset="0"/>
                        </a:rPr>
                        <m:t> </m:t>
                      </m:r>
                      <m:r>
                        <a:rPr lang="en-IN" b="0" i="1"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Cl</m:t>
                      </m:r>
                    </m:oMath>
                  </m:oMathPara>
                </a14:m>
                <a:endParaRPr lang="en-US" dirty="0"/>
              </a:p>
              <a:p>
                <a:r>
                  <a:rPr lang="en-US" dirty="0"/>
                  <a:t>The situation is not as severe in the warmer Arctic region, where the vortex does not persist quite as long. </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676400"/>
                <a:ext cx="9144000" cy="4797624"/>
              </a:xfrm>
              <a:blipFill>
                <a:blip r:embed="rId3"/>
                <a:stretch>
                  <a:fillRect l="-1333" t="-1144" b="-2668"/>
                </a:stretch>
              </a:blipFill>
            </p:spPr>
            <p:txBody>
              <a:bodyPr/>
              <a:lstStyle/>
              <a:p>
                <a:r>
                  <a:rPr lang="en-US">
                    <a:noFill/>
                  </a:rPr>
                  <a:t> </a:t>
                </a:r>
              </a:p>
            </p:txBody>
          </p:sp>
        </mc:Fallback>
      </mc:AlternateContent>
    </p:spTree>
    <p:extLst>
      <p:ext uri="{BB962C8B-B14F-4D97-AF65-F5344CB8AC3E}">
        <p14:creationId xmlns:p14="http://schemas.microsoft.com/office/powerpoint/2010/main" val="25503389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24900" cy="457200"/>
          </a:xfrm>
        </p:spPr>
        <p:txBody>
          <a:bodyPr/>
          <a:lstStyle/>
          <a:p>
            <a:pPr algn="l" defTabSz="1257300"/>
            <a:r>
              <a:rPr lang="en-IN" dirty="0">
                <a:solidFill>
                  <a:schemeClr val="bg1">
                    <a:lumMod val="95000"/>
                  </a:schemeClr>
                </a:solidFill>
              </a:rPr>
              <a:t>21.3</a:t>
            </a:r>
            <a:r>
              <a:rPr lang="en-IN" spc="4000" dirty="0"/>
              <a:t>	</a:t>
            </a:r>
            <a:r>
              <a:rPr lang="en-US" dirty="0">
                <a:solidFill>
                  <a:srgbClr val="C00000"/>
                </a:solidFill>
                <a:latin typeface="Calibri"/>
              </a:rPr>
              <a:t>Depletion of Ozone in the Stratosphere (12)</a:t>
            </a:r>
            <a:endParaRPr lang="en-IN" dirty="0">
              <a:solidFill>
                <a:srgbClr val="C00000"/>
              </a:solidFill>
            </a:endParaRPr>
          </a:p>
        </p:txBody>
      </p:sp>
      <p:sp>
        <p:nvSpPr>
          <p:cNvPr id="16" name="Text Placeholder 15"/>
          <p:cNvSpPr>
            <a:spLocks noGrp="1"/>
          </p:cNvSpPr>
          <p:nvPr>
            <p:ph type="body" sz="quarter" idx="11"/>
          </p:nvPr>
        </p:nvSpPr>
        <p:spPr>
          <a:xfrm>
            <a:off x="0" y="1028700"/>
            <a:ext cx="5504688" cy="533400"/>
          </a:xfrm>
        </p:spPr>
        <p:txBody>
          <a:bodyPr/>
          <a:lstStyle/>
          <a:p>
            <a:r>
              <a:rPr lang="en-US" sz="2800" dirty="0">
                <a:solidFill>
                  <a:srgbClr val="4F74A7"/>
                </a:solidFill>
                <a:latin typeface="Calibri"/>
              </a:rPr>
              <a:t>Polar Ozone Holes</a:t>
            </a:r>
            <a:endParaRPr lang="en-IN" sz="2800" dirty="0">
              <a:solidFill>
                <a:srgbClr val="4F74A7"/>
              </a:solidFill>
              <a:latin typeface="Calibri"/>
            </a:endParaRPr>
          </a:p>
        </p:txBody>
      </p:sp>
      <p:sp>
        <p:nvSpPr>
          <p:cNvPr id="17" name="Text Placeholder 16"/>
          <p:cNvSpPr>
            <a:spLocks noGrp="1"/>
          </p:cNvSpPr>
          <p:nvPr>
            <p:ph type="body" sz="quarter" idx="10"/>
          </p:nvPr>
        </p:nvSpPr>
        <p:spPr>
          <a:xfrm>
            <a:off x="0" y="1839191"/>
            <a:ext cx="9144000" cy="3429000"/>
          </a:xfrm>
        </p:spPr>
        <p:txBody>
          <a:bodyPr/>
          <a:lstStyle/>
          <a:p>
            <a:pPr>
              <a:spcBef>
                <a:spcPts val="0"/>
              </a:spcBef>
              <a:spcAft>
                <a:spcPts val="3300"/>
              </a:spcAft>
            </a:pPr>
            <a:r>
              <a:rPr lang="en-US" dirty="0"/>
              <a:t>Nations throughout the world have acknowledged the need to drastically curtail or totally stop the production of CFCs.</a:t>
            </a:r>
            <a:endParaRPr lang="en-US" dirty="0">
              <a:solidFill>
                <a:srgbClr val="221E1F"/>
              </a:solidFill>
            </a:endParaRPr>
          </a:p>
          <a:p>
            <a:pPr>
              <a:spcBef>
                <a:spcPts val="0"/>
              </a:spcBef>
              <a:spcAft>
                <a:spcPts val="3500"/>
              </a:spcAft>
            </a:pPr>
            <a:r>
              <a:rPr lang="en-US" dirty="0">
                <a:solidFill>
                  <a:srgbClr val="221E1F"/>
                </a:solidFill>
              </a:rPr>
              <a:t>An intense effort is under way to find CFC substitutes that are not harmful to the ozone layer.</a:t>
            </a:r>
            <a:endParaRPr lang="en-US" dirty="0"/>
          </a:p>
        </p:txBody>
      </p:sp>
    </p:spTree>
    <p:extLst>
      <p:ext uri="{BB962C8B-B14F-4D97-AF65-F5344CB8AC3E}">
        <p14:creationId xmlns:p14="http://schemas.microsoft.com/office/powerpoint/2010/main" val="6954192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24900" cy="457200"/>
          </a:xfrm>
        </p:spPr>
        <p:txBody>
          <a:bodyPr/>
          <a:lstStyle/>
          <a:p>
            <a:pPr algn="l" defTabSz="1255713"/>
            <a:r>
              <a:rPr lang="en-IN" dirty="0">
                <a:solidFill>
                  <a:schemeClr val="bg1">
                    <a:lumMod val="95000"/>
                  </a:schemeClr>
                </a:solidFill>
              </a:rPr>
              <a:t>21.4</a:t>
            </a:r>
            <a:r>
              <a:rPr lang="en-IN" spc="4000" dirty="0"/>
              <a:t>	</a:t>
            </a:r>
            <a:r>
              <a:rPr lang="en-US" dirty="0">
                <a:solidFill>
                  <a:srgbClr val="C00000"/>
                </a:solidFill>
                <a:latin typeface="Calibri"/>
              </a:rPr>
              <a:t>Volcanoes </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t>Topics</a:t>
            </a:r>
          </a:p>
        </p:txBody>
      </p:sp>
      <p:sp>
        <p:nvSpPr>
          <p:cNvPr id="17" name="Text Placeholder 16"/>
          <p:cNvSpPr>
            <a:spLocks noGrp="1"/>
          </p:cNvSpPr>
          <p:nvPr>
            <p:ph type="body" sz="quarter" idx="10"/>
          </p:nvPr>
        </p:nvSpPr>
        <p:spPr>
          <a:xfrm>
            <a:off x="0" y="1853186"/>
            <a:ext cx="9144000" cy="609600"/>
          </a:xfrm>
        </p:spPr>
        <p:txBody>
          <a:bodyPr/>
          <a:lstStyle/>
          <a:p>
            <a:pPr algn="ctr"/>
            <a:r>
              <a:rPr lang="en-US" dirty="0"/>
              <a:t>Volcanoes</a:t>
            </a:r>
          </a:p>
        </p:txBody>
      </p:sp>
    </p:spTree>
    <p:extLst>
      <p:ext uri="{BB962C8B-B14F-4D97-AF65-F5344CB8AC3E}">
        <p14:creationId xmlns:p14="http://schemas.microsoft.com/office/powerpoint/2010/main" val="1862552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a:xfrm>
            <a:off x="228600" y="0"/>
            <a:ext cx="8877300" cy="685800"/>
          </a:xfrm>
        </p:spPr>
        <p:txBody>
          <a:bodyPr/>
          <a:lstStyle/>
          <a:p>
            <a:pPr algn="l">
              <a:tabLst>
                <a:tab pos="1258888"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(1)</a:t>
            </a:r>
            <a:endParaRPr lang="en-IN" dirty="0">
              <a:solidFill>
                <a:srgbClr val="C00000"/>
              </a:solidFill>
            </a:endParaRPr>
          </a:p>
        </p:txBody>
      </p:sp>
      <p:sp>
        <p:nvSpPr>
          <p:cNvPr id="23" name="Text Placeholder 22"/>
          <p:cNvSpPr>
            <a:spLocks noGrp="1"/>
          </p:cNvSpPr>
          <p:nvPr>
            <p:ph type="body" sz="quarter" idx="11"/>
          </p:nvPr>
        </p:nvSpPr>
        <p:spPr>
          <a:xfrm>
            <a:off x="0" y="1066800"/>
            <a:ext cx="9144000"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10"/>
              </p:nvPr>
            </p:nvSpPr>
            <p:spPr>
              <a:xfrm>
                <a:off x="0" y="1524000"/>
                <a:ext cx="9107424" cy="5029200"/>
              </a:xfrm>
            </p:spPr>
            <p:txBody>
              <a:bodyPr/>
              <a:lstStyle/>
              <a:p>
                <a:pPr>
                  <a:spcBef>
                    <a:spcPts val="0"/>
                  </a:spcBef>
                  <a:spcAft>
                    <a:spcPts val="3600"/>
                  </a:spcAft>
                </a:pPr>
                <a:r>
                  <a:rPr lang="en-US" dirty="0"/>
                  <a:t>Earth is unique in having an atmosphere that is chemically active and rich in oxygen. </a:t>
                </a:r>
              </a:p>
              <a:p>
                <a:pPr>
                  <a:spcBef>
                    <a:spcPts val="0"/>
                  </a:spcBef>
                  <a:spcAft>
                    <a:spcPts val="3600"/>
                  </a:spcAft>
                </a:pPr>
                <a:r>
                  <a:rPr lang="en-US" dirty="0"/>
                  <a:t>Primitive organisms used energy from the sun to break down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a14:m>
                <a:r>
                  <a:rPr lang="en-US" dirty="0"/>
                  <a:t> to obtain carbon, which they incorporated in their own cells in a process called </a:t>
                </a:r>
                <a:r>
                  <a:rPr lang="en-US" i="1" dirty="0"/>
                  <a:t>photosynthesis</a:t>
                </a:r>
                <a:r>
                  <a:rPr lang="en-US" dirty="0"/>
                  <a:t>. </a:t>
                </a:r>
              </a:p>
              <a:p>
                <a:pPr>
                  <a:spcBef>
                    <a:spcPts val="0"/>
                  </a:spcBef>
                  <a:spcAft>
                    <a:spcPts val="2800"/>
                  </a:spcAft>
                </a:pPr>
                <a:r>
                  <a:rPr lang="en-US" dirty="0"/>
                  <a:t>The major by-product of photosynthesis</a:t>
                </a:r>
                <a:r>
                  <a:rPr lang="en-US" i="1" dirty="0"/>
                  <a:t>, </a:t>
                </a:r>
                <a:r>
                  <a:rPr lang="en-US" dirty="0"/>
                  <a:t>is oxygen. </a:t>
                </a:r>
              </a:p>
              <a:p>
                <a:pPr>
                  <a:spcBef>
                    <a:spcPts val="0"/>
                  </a:spcBef>
                  <a:spcAft>
                    <a:spcPts val="2800"/>
                  </a:spcAft>
                </a:pPr>
                <a:r>
                  <a:rPr lang="en-US" dirty="0"/>
                  <a:t>Another important source of oxygen is the </a:t>
                </a:r>
                <a:r>
                  <a:rPr lang="en-US" i="1" dirty="0"/>
                  <a:t>photodecomposition </a:t>
                </a:r>
                <a:r>
                  <a:rPr lang="en-US" dirty="0"/>
                  <a:t>of water vapor by UV light.</a:t>
                </a:r>
                <a:endParaRPr lang="en-IN"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10"/>
              </p:nvPr>
            </p:nvSpPr>
            <p:spPr>
              <a:xfrm>
                <a:off x="0" y="1524000"/>
                <a:ext cx="9107424" cy="5029200"/>
              </a:xfrm>
              <a:blipFill>
                <a:blip r:embed="rId2"/>
                <a:stretch>
                  <a:fillRect l="-1339" t="-1091" r="-736"/>
                </a:stretch>
              </a:blipFill>
            </p:spPr>
            <p:txBody>
              <a:bodyPr/>
              <a:lstStyle/>
              <a:p>
                <a:r>
                  <a:rPr lang="en-US">
                    <a:noFill/>
                  </a:rPr>
                  <a:t> </a:t>
                </a:r>
              </a:p>
            </p:txBody>
          </p:sp>
        </mc:Fallback>
      </mc:AlternateContent>
    </p:spTree>
    <p:extLst>
      <p:ext uri="{BB962C8B-B14F-4D97-AF65-F5344CB8AC3E}">
        <p14:creationId xmlns:p14="http://schemas.microsoft.com/office/powerpoint/2010/main" val="21054277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defTabSz="1255713"/>
            <a:r>
              <a:rPr lang="en-IN" dirty="0">
                <a:solidFill>
                  <a:schemeClr val="bg1">
                    <a:lumMod val="95000"/>
                  </a:schemeClr>
                </a:solidFill>
              </a:rPr>
              <a:t>21.4</a:t>
            </a:r>
            <a:r>
              <a:rPr lang="en-IN" spc="4000" dirty="0"/>
              <a:t>	</a:t>
            </a:r>
            <a:r>
              <a:rPr lang="en-US" dirty="0">
                <a:solidFill>
                  <a:srgbClr val="C00000"/>
                </a:solidFill>
                <a:latin typeface="Calibri"/>
              </a:rPr>
              <a:t>Volcanoes (1)</a:t>
            </a:r>
            <a:endParaRPr lang="en-IN" dirty="0">
              <a:solidFill>
                <a:srgbClr val="C00000"/>
              </a:solidFill>
            </a:endParaRPr>
          </a:p>
        </p:txBody>
      </p:sp>
      <p:sp>
        <p:nvSpPr>
          <p:cNvPr id="17" name="Text Placeholder 16"/>
          <p:cNvSpPr>
            <a:spLocks noGrp="1"/>
          </p:cNvSpPr>
          <p:nvPr>
            <p:ph type="body" sz="quarter" idx="11"/>
          </p:nvPr>
        </p:nvSpPr>
        <p:spPr>
          <a:xfrm>
            <a:off x="0" y="1021080"/>
            <a:ext cx="5105400" cy="533400"/>
          </a:xfrm>
        </p:spPr>
        <p:txBody>
          <a:bodyPr/>
          <a:lstStyle/>
          <a:p>
            <a:r>
              <a:rPr lang="en-US" sz="2800" dirty="0">
                <a:solidFill>
                  <a:srgbClr val="4F74A7"/>
                </a:solidFill>
                <a:latin typeface="Calibri"/>
              </a:rPr>
              <a:t>Volcanoes</a:t>
            </a:r>
          </a:p>
        </p:txBody>
      </p:sp>
      <p:sp>
        <p:nvSpPr>
          <p:cNvPr id="18" name="Text Placeholder 17"/>
          <p:cNvSpPr>
            <a:spLocks noGrp="1"/>
          </p:cNvSpPr>
          <p:nvPr>
            <p:ph type="body" sz="quarter" idx="10"/>
          </p:nvPr>
        </p:nvSpPr>
        <p:spPr>
          <a:xfrm>
            <a:off x="0" y="1600200"/>
            <a:ext cx="5105400" cy="3538728"/>
          </a:xfrm>
        </p:spPr>
        <p:txBody>
          <a:bodyPr/>
          <a:lstStyle/>
          <a:p>
            <a:pPr>
              <a:spcBef>
                <a:spcPts val="0"/>
              </a:spcBef>
              <a:spcAft>
                <a:spcPts val="2800"/>
              </a:spcAft>
            </a:pPr>
            <a:r>
              <a:rPr lang="en-US" dirty="0"/>
              <a:t>Volcanic eruptions are instrumental in forming large parts of Earth’s crust.</a:t>
            </a:r>
          </a:p>
          <a:p>
            <a:r>
              <a:rPr lang="en-US" dirty="0"/>
              <a:t>Molten rock, called </a:t>
            </a:r>
            <a:r>
              <a:rPr lang="en-US" i="1" dirty="0"/>
              <a:t>magma, </a:t>
            </a:r>
            <a:r>
              <a:rPr lang="en-US" dirty="0"/>
              <a:t>in the upper mantle, rises to the surface and generates volcanic eruptions.</a:t>
            </a:r>
          </a:p>
        </p:txBody>
      </p:sp>
      <p:pic>
        <p:nvPicPr>
          <p:cNvPr id="4" name="Picture 3" descr="A volcanic eruption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5400" y="762000"/>
            <a:ext cx="3243942" cy="5541734"/>
          </a:xfrm>
          <a:prstGeom prst="rect">
            <a:avLst/>
          </a:prstGeom>
        </p:spPr>
      </p:pic>
    </p:spTree>
    <p:extLst>
      <p:ext uri="{BB962C8B-B14F-4D97-AF65-F5344CB8AC3E}">
        <p14:creationId xmlns:p14="http://schemas.microsoft.com/office/powerpoint/2010/main" val="34345101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24900" cy="685799"/>
          </a:xfrm>
        </p:spPr>
        <p:txBody>
          <a:bodyPr/>
          <a:lstStyle/>
          <a:p>
            <a:pPr algn="l">
              <a:tabLst>
                <a:tab pos="1257300" algn="l"/>
              </a:tabLst>
            </a:pPr>
            <a:r>
              <a:rPr lang="en-IN" dirty="0">
                <a:solidFill>
                  <a:schemeClr val="bg1">
                    <a:lumMod val="95000"/>
                  </a:schemeClr>
                </a:solidFill>
              </a:rPr>
              <a:t>21.4</a:t>
            </a:r>
            <a:r>
              <a:rPr lang="en-IN" spc="4000" dirty="0"/>
              <a:t>	</a:t>
            </a:r>
            <a:r>
              <a:rPr lang="en-US" dirty="0">
                <a:solidFill>
                  <a:srgbClr val="C00000"/>
                </a:solidFill>
                <a:latin typeface="Calibri"/>
              </a:rPr>
              <a:t>Volcanoes (2)</a:t>
            </a:r>
            <a:endParaRPr lang="en-IN" dirty="0">
              <a:solidFill>
                <a:srgbClr val="C00000"/>
              </a:solidFill>
            </a:endParaRPr>
          </a:p>
        </p:txBody>
      </p:sp>
      <p:sp>
        <p:nvSpPr>
          <p:cNvPr id="17" name="Text Placeholder 16"/>
          <p:cNvSpPr>
            <a:spLocks noGrp="1"/>
          </p:cNvSpPr>
          <p:nvPr>
            <p:ph type="body" sz="quarter" idx="11"/>
          </p:nvPr>
        </p:nvSpPr>
        <p:spPr>
          <a:xfrm>
            <a:off x="0" y="1028700"/>
            <a:ext cx="9144000" cy="533400"/>
          </a:xfrm>
        </p:spPr>
        <p:txBody>
          <a:bodyPr/>
          <a:lstStyle/>
          <a:p>
            <a:r>
              <a:rPr lang="en-US" sz="2800" dirty="0">
                <a:solidFill>
                  <a:srgbClr val="4F74A7"/>
                </a:solidFill>
                <a:latin typeface="Calibri"/>
              </a:rPr>
              <a:t>Volcanoes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76400"/>
                <a:ext cx="9144000" cy="3429000"/>
              </a:xfrm>
            </p:spPr>
            <p:txBody>
              <a:bodyPr/>
              <a:lstStyle/>
              <a:p>
                <a:pPr>
                  <a:spcBef>
                    <a:spcPts val="0"/>
                  </a:spcBef>
                  <a:spcAft>
                    <a:spcPts val="3300"/>
                  </a:spcAft>
                </a:pPr>
                <a:r>
                  <a:rPr lang="en-US" dirty="0"/>
                  <a:t>An active volcano emits gases, liquids, and solids.</a:t>
                </a:r>
              </a:p>
              <a:p>
                <a:pPr>
                  <a:spcBef>
                    <a:spcPts val="0"/>
                  </a:spcBef>
                  <a:spcAft>
                    <a:spcPts val="3600"/>
                  </a:spcAft>
                </a:pPr>
                <a:r>
                  <a:rPr lang="en-US" dirty="0"/>
                  <a:t>The gases spewed into the atmosphere include primarily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oMath>
                </a14:m>
                <a:r>
                  <a:rPr lang="en-US" dirty="0"/>
                  <a:t>, </a:t>
                </a:r>
                <a14:m>
                  <m:oMath xmlns:m="http://schemas.openxmlformats.org/officeDocument/2006/math">
                    <m:sSub>
                      <m:sSubPr>
                        <m:ctrlPr>
                          <a:rPr lang="en-US" i="1" dirty="0" smtClean="0">
                            <a:latin typeface="Cambria Math" panose="02040503050406030204" pitchFamily="18" charset="0"/>
                          </a:rPr>
                        </m:ctrlPr>
                      </m:sSubPr>
                      <m:e>
                        <m:r>
                          <m:rPr>
                            <m:sty m:val="p"/>
                          </m:rPr>
                          <a:rPr lang="en-US" b="0" i="0" dirty="0" smtClean="0">
                            <a:latin typeface="Cambria Math" panose="02040503050406030204" pitchFamily="18" charset="0"/>
                          </a:rPr>
                          <m:t>CO</m:t>
                        </m:r>
                      </m:e>
                      <m:sub>
                        <m:r>
                          <a:rPr lang="en-US" b="0" i="0" dirty="0" smtClean="0">
                            <a:latin typeface="Cambria Math" panose="02040503050406030204" pitchFamily="18" charset="0"/>
                          </a:rPr>
                          <m:t>2</m:t>
                        </m:r>
                      </m:sub>
                    </m:sSub>
                  </m:oMath>
                </a14:m>
                <a:r>
                  <a:rPr lang="en-US" dirty="0"/>
                  <a:t>, </a:t>
                </a:r>
                <a14:m>
                  <m:oMath xmlns:m="http://schemas.openxmlformats.org/officeDocument/2006/math">
                    <m:r>
                      <m:rPr>
                        <m:sty m:val="p"/>
                      </m:rPr>
                      <a:rPr lang="en-US" b="0" i="0" smtClean="0">
                        <a:latin typeface="Cambria Math" panose="02040503050406030204" pitchFamily="18" charset="0"/>
                      </a:rPr>
                      <m:t>HCl</m:t>
                    </m:r>
                  </m:oMath>
                </a14:m>
                <a:r>
                  <a:rPr lang="en-US" dirty="0"/>
                  <a:t>, </a:t>
                </a:r>
                <a14:m>
                  <m:oMath xmlns:m="http://schemas.openxmlformats.org/officeDocument/2006/math">
                    <m:r>
                      <m:rPr>
                        <m:sty m:val="p"/>
                      </m:rPr>
                      <a:rPr lang="en-US" b="0" i="0" smtClean="0">
                        <a:latin typeface="Cambria Math" panose="02040503050406030204" pitchFamily="18" charset="0"/>
                      </a:rPr>
                      <m:t>HF</m:t>
                    </m:r>
                  </m:oMath>
                </a14:m>
                <a:r>
                  <a:rPr lang="en-US" dirty="0"/>
                  <a:t>,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S</m:t>
                    </m:r>
                  </m:oMath>
                </a14:m>
                <a:r>
                  <a:rPr lang="en-US" dirty="0"/>
                  <a:t> and water vapor.</a:t>
                </a:r>
              </a:p>
              <a:p>
                <a:pPr>
                  <a:spcBef>
                    <a:spcPts val="0"/>
                  </a:spcBef>
                  <a:spcAft>
                    <a:spcPts val="2800"/>
                  </a:spcAft>
                </a:pPr>
                <a:r>
                  <a:rPr lang="en-US" dirty="0"/>
                  <a:t>Volcanoes are the source of about two-thirds of the sulfur in the air.</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76400"/>
                <a:ext cx="9144000" cy="3429000"/>
              </a:xfrm>
              <a:blipFill>
                <a:blip r:embed="rId2"/>
                <a:stretch>
                  <a:fillRect l="-1333" t="-1599"/>
                </a:stretch>
              </a:blipFill>
            </p:spPr>
            <p:txBody>
              <a:bodyPr/>
              <a:lstStyle/>
              <a:p>
                <a:r>
                  <a:rPr lang="en-US">
                    <a:noFill/>
                  </a:rPr>
                  <a:t> </a:t>
                </a:r>
              </a:p>
            </p:txBody>
          </p:sp>
        </mc:Fallback>
      </mc:AlternateContent>
    </p:spTree>
    <p:extLst>
      <p:ext uri="{BB962C8B-B14F-4D97-AF65-F5344CB8AC3E}">
        <p14:creationId xmlns:p14="http://schemas.microsoft.com/office/powerpoint/2010/main" val="21926611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a:tabLst>
                <a:tab pos="1257300" algn="l"/>
              </a:tabLst>
            </a:pPr>
            <a:r>
              <a:rPr lang="en-IN" dirty="0">
                <a:solidFill>
                  <a:schemeClr val="bg1">
                    <a:lumMod val="95000"/>
                  </a:schemeClr>
                </a:solidFill>
              </a:rPr>
              <a:t>21.4</a:t>
            </a:r>
            <a:r>
              <a:rPr lang="en-IN" spc="4000" dirty="0"/>
              <a:t>	</a:t>
            </a:r>
            <a:r>
              <a:rPr lang="en-US" dirty="0">
                <a:solidFill>
                  <a:srgbClr val="C00000"/>
                </a:solidFill>
                <a:latin typeface="Calibri"/>
              </a:rPr>
              <a:t>Volcanoes (3)</a:t>
            </a:r>
            <a:endParaRPr lang="en-IN" dirty="0">
              <a:solidFill>
                <a:srgbClr val="C00000"/>
              </a:solidFill>
            </a:endParaRPr>
          </a:p>
        </p:txBody>
      </p:sp>
      <p:sp>
        <p:nvSpPr>
          <p:cNvPr id="17" name="Text Placeholder 16"/>
          <p:cNvSpPr>
            <a:spLocks noGrp="1"/>
          </p:cNvSpPr>
          <p:nvPr>
            <p:ph type="body" sz="quarter" idx="11"/>
          </p:nvPr>
        </p:nvSpPr>
        <p:spPr>
          <a:xfrm>
            <a:off x="0" y="1021080"/>
            <a:ext cx="9144000" cy="569893"/>
          </a:xfrm>
        </p:spPr>
        <p:txBody>
          <a:bodyPr/>
          <a:lstStyle/>
          <a:p>
            <a:r>
              <a:rPr lang="en-US" sz="2800" dirty="0">
                <a:solidFill>
                  <a:srgbClr val="4F74A7"/>
                </a:solidFill>
                <a:latin typeface="Calibri"/>
              </a:rPr>
              <a:t>Volcanoes</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752600"/>
                <a:ext cx="9067800" cy="4380697"/>
              </a:xfrm>
            </p:spPr>
            <p:txBody>
              <a:bodyPr/>
              <a:lstStyle/>
              <a:p>
                <a:pPr>
                  <a:spcBef>
                    <a:spcPts val="0"/>
                  </a:spcBef>
                  <a:spcAft>
                    <a:spcPts val="2800"/>
                  </a:spcAft>
                </a:pPr>
                <a:r>
                  <a:rPr lang="en-US" dirty="0"/>
                  <a:t>At high temperatures, the hydrogen sulfide gas given off by a volcano is oxidized by air:</a:t>
                </a:r>
              </a:p>
              <a:p>
                <a:pPr>
                  <a:spcBef>
                    <a:spcPts val="0"/>
                  </a:spcBef>
                  <a:spcAft>
                    <a:spcPts val="38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2</m:t>
                      </m:r>
                      <m:sSub>
                        <m:sSubPr>
                          <m:ctrlPr>
                            <a:rPr lang="en-IN"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S</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+3</m:t>
                      </m:r>
                      <m:sSub>
                        <m:sSubPr>
                          <m:ctrlPr>
                            <a:rPr lang="en-IN" i="1">
                              <a:latin typeface="Cambria Math" panose="02040503050406030204" pitchFamily="18" charset="0"/>
                            </a:rPr>
                          </m:ctrlPr>
                        </m:sSubPr>
                        <m:e>
                          <m:r>
                            <m:rPr>
                              <m:sty m:val="p"/>
                            </m:rPr>
                            <a:rPr lang="en-US" b="0" i="0" smtClean="0">
                              <a:latin typeface="Cambria Math" panose="02040503050406030204" pitchFamily="18" charset="0"/>
                            </a:rPr>
                            <m:t>O</m:t>
                          </m:r>
                        </m:e>
                        <m:sub>
                          <m:r>
                            <a:rPr lang="en-US">
                              <a:latin typeface="Cambria Math" panose="02040503050406030204" pitchFamily="18" charset="0"/>
                            </a:rPr>
                            <m:t>2</m:t>
                          </m:r>
                        </m:sub>
                      </m:sSub>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2</m:t>
                      </m:r>
                      <m:sSub>
                        <m:sSubPr>
                          <m:ctrlPr>
                            <a:rPr lang="en-IN" i="1">
                              <a:latin typeface="Cambria Math" panose="02040503050406030204" pitchFamily="18" charset="0"/>
                            </a:rPr>
                          </m:ctrlPr>
                        </m:sSubPr>
                        <m:e>
                          <m:r>
                            <m:rPr>
                              <m:sty m:val="p"/>
                            </m:rPr>
                            <a:rPr lang="en-US" b="0" i="0" smtClean="0">
                              <a:latin typeface="Cambria Math" panose="02040503050406030204" pitchFamily="18" charset="0"/>
                            </a:rPr>
                            <m:t>SO</m:t>
                          </m:r>
                        </m:e>
                        <m:sub>
                          <m:r>
                            <a:rPr lang="en-US">
                              <a:latin typeface="Cambria Math" panose="02040503050406030204" pitchFamily="18" charset="0"/>
                            </a:rPr>
                            <m:t>2</m:t>
                          </m:r>
                        </m:sub>
                      </m:sSub>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b="0" i="0" smtClean="0">
                          <a:latin typeface="Cambria Math" panose="02040503050406030204" pitchFamily="18" charset="0"/>
                          <a:ea typeface="Cambria Math" panose="02040503050406030204" pitchFamily="18" charset="0"/>
                        </a:rPr>
                        <m:t>)+2</m:t>
                      </m:r>
                      <m:sSub>
                        <m:sSubPr>
                          <m:ctrlPr>
                            <a:rPr lang="en-IN" i="1">
                              <a:latin typeface="Cambria Math" panose="02040503050406030204" pitchFamily="18" charset="0"/>
                            </a:rPr>
                          </m:ctrlPr>
                        </m:sSubPr>
                        <m:e>
                          <m:r>
                            <m:rPr>
                              <m:sty m:val="p"/>
                            </m:rPr>
                            <a:rPr lang="en-US">
                              <a:latin typeface="Cambria Math" panose="02040503050406030204" pitchFamily="18" charset="0"/>
                            </a:rPr>
                            <m:t>H</m:t>
                          </m:r>
                        </m:e>
                        <m:sub>
                          <m:r>
                            <a:rPr lang="en-US" b="0" i="0" smtClean="0">
                              <a:latin typeface="Cambria Math" panose="02040503050406030204" pitchFamily="18" charset="0"/>
                            </a:rPr>
                            <m:t>2</m:t>
                          </m:r>
                        </m:sub>
                      </m:sSub>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oMath>
                  </m:oMathPara>
                </a14:m>
                <a:endParaRPr lang="en-US" dirty="0"/>
              </a:p>
              <a:p>
                <a:pPr>
                  <a:spcBef>
                    <a:spcPts val="0"/>
                  </a:spcBef>
                  <a:spcAft>
                    <a:spcPts val="3600"/>
                  </a:spcAft>
                </a:pPr>
                <a:r>
                  <a:rPr lang="en-US" dirty="0"/>
                  <a:t>Some of the </a:t>
                </a:r>
                <a14:m>
                  <m:oMath xmlns:m="http://schemas.openxmlformats.org/officeDocument/2006/math">
                    <m:sSub>
                      <m:sSubPr>
                        <m:ctrlPr>
                          <a:rPr lang="en-IN" i="1">
                            <a:latin typeface="Cambria Math" panose="02040503050406030204" pitchFamily="18" charset="0"/>
                          </a:rPr>
                        </m:ctrlPr>
                      </m:sSubPr>
                      <m:e>
                        <m:r>
                          <m:rPr>
                            <m:sty m:val="p"/>
                          </m:rPr>
                          <a:rPr lang="en-US" b="0" i="0" smtClean="0">
                            <a:latin typeface="Cambria Math" panose="02040503050406030204" pitchFamily="18" charset="0"/>
                          </a:rPr>
                          <m:t>SO</m:t>
                        </m:r>
                      </m:e>
                      <m:sub>
                        <m:r>
                          <a:rPr lang="en-US">
                            <a:latin typeface="Cambria Math" panose="02040503050406030204" pitchFamily="18" charset="0"/>
                          </a:rPr>
                          <m:t>2</m:t>
                        </m:r>
                      </m:sub>
                    </m:sSub>
                  </m:oMath>
                </a14:m>
                <a:r>
                  <a:rPr lang="en-US" dirty="0"/>
                  <a:t>is reduced by more</a:t>
                </a:r>
                <a14:m>
                  <m:oMath xmlns:m="http://schemas.openxmlformats.org/officeDocument/2006/math">
                    <m:r>
                      <a:rPr lang="en-US" b="0" i="0" smtClean="0">
                        <a:latin typeface="Cambria Math" panose="02040503050406030204" pitchFamily="18" charset="0"/>
                      </a:rPr>
                      <m:t> </m:t>
                    </m:r>
                    <m:sSub>
                      <m:sSubPr>
                        <m:ctrlPr>
                          <a:rPr lang="en-IN"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S</m:t>
                    </m:r>
                  </m:oMath>
                </a14:m>
                <a:r>
                  <a:rPr lang="en-US" dirty="0"/>
                  <a:t> from the volcano to elemental sulfur and water:</a:t>
                </a:r>
              </a:p>
              <a:p>
                <a:pPr/>
                <a14:m>
                  <m:oMathPara xmlns:m="http://schemas.openxmlformats.org/officeDocument/2006/math">
                    <m:oMathParaPr>
                      <m:jc m:val="centerGroup"/>
                    </m:oMathParaPr>
                    <m:oMath xmlns:m="http://schemas.openxmlformats.org/officeDocument/2006/math">
                      <m:r>
                        <a:rPr lang="en-IN">
                          <a:latin typeface="Cambria Math" panose="02040503050406030204" pitchFamily="18" charset="0"/>
                        </a:rPr>
                        <m:t>2</m:t>
                      </m:r>
                      <m:sSub>
                        <m:sSubPr>
                          <m:ctrlPr>
                            <a:rPr lang="en-IN"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S</m:t>
                      </m:r>
                      <m:d>
                        <m:dPr>
                          <m:ctrlPr>
                            <a:rPr lang="en-IN" i="1">
                              <a:latin typeface="Cambria Math" panose="02040503050406030204" pitchFamily="18" charset="0"/>
                            </a:rPr>
                          </m:ctrlPr>
                        </m:dPr>
                        <m:e>
                          <m:r>
                            <a:rPr lang="en-IN" i="1">
                              <a:latin typeface="Cambria Math" panose="02040503050406030204" pitchFamily="18" charset="0"/>
                            </a:rPr>
                            <m:t>𝑔</m:t>
                          </m:r>
                        </m:e>
                      </m:d>
                      <m:r>
                        <a:rPr lang="en-IN">
                          <a:latin typeface="Cambria Math" panose="02040503050406030204" pitchFamily="18" charset="0"/>
                        </a:rPr>
                        <m:t>+</m:t>
                      </m:r>
                      <m:sSub>
                        <m:sSubPr>
                          <m:ctrlPr>
                            <a:rPr lang="en-IN" i="1">
                              <a:latin typeface="Cambria Math" panose="02040503050406030204" pitchFamily="18" charset="0"/>
                            </a:rPr>
                          </m:ctrlPr>
                        </m:sSubPr>
                        <m:e>
                          <m:r>
                            <m:rPr>
                              <m:sty m:val="p"/>
                            </m:rPr>
                            <a:rPr lang="en-US" b="0" i="0" smtClean="0">
                              <a:latin typeface="Cambria Math" panose="02040503050406030204" pitchFamily="18" charset="0"/>
                            </a:rPr>
                            <m:t>SO</m:t>
                          </m:r>
                        </m:e>
                        <m:sub>
                          <m:r>
                            <a:rPr lang="en-US">
                              <a:latin typeface="Cambria Math" panose="02040503050406030204" pitchFamily="18" charset="0"/>
                            </a:rPr>
                            <m:t>2</m:t>
                          </m:r>
                        </m:sub>
                      </m:sSub>
                      <m:d>
                        <m:dPr>
                          <m:ctrlPr>
                            <a:rPr lang="en-IN" i="1">
                              <a:latin typeface="Cambria Math" panose="02040503050406030204" pitchFamily="18" charset="0"/>
                            </a:rPr>
                          </m:ctrlPr>
                        </m:dPr>
                        <m:e>
                          <m:r>
                            <a:rPr lang="en-IN" i="1">
                              <a:latin typeface="Cambria Math" panose="02040503050406030204" pitchFamily="18" charset="0"/>
                            </a:rPr>
                            <m:t>𝑔</m:t>
                          </m:r>
                        </m:e>
                      </m:d>
                      <m:r>
                        <a:rPr lang="en-IN" i="1">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3</m:t>
                      </m:r>
                      <m:r>
                        <m:rPr>
                          <m:sty m:val="p"/>
                        </m:rPr>
                        <a:rPr lang="en-IN">
                          <a:latin typeface="Cambria Math" panose="02040503050406030204" pitchFamily="18" charset="0"/>
                          <a:ea typeface="Cambria Math" panose="02040503050406030204" pitchFamily="18" charset="0"/>
                        </a:rPr>
                        <m:t>S</m:t>
                      </m:r>
                      <m:r>
                        <a:rPr lang="en-IN">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𝑠</m:t>
                      </m:r>
                      <m:r>
                        <a:rPr lang="en-IN">
                          <a:latin typeface="Cambria Math" panose="02040503050406030204" pitchFamily="18" charset="0"/>
                          <a:ea typeface="Cambria Math" panose="02040503050406030204" pitchFamily="18" charset="0"/>
                        </a:rPr>
                        <m:t>)+2</m:t>
                      </m:r>
                      <m:sSub>
                        <m:sSubPr>
                          <m:ctrlPr>
                            <a:rPr lang="en-IN"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b="0" i="0" smtClean="0">
                          <a:latin typeface="Cambria Math" panose="02040503050406030204" pitchFamily="18" charset="0"/>
                        </a:rPr>
                        <m:t>O</m:t>
                      </m:r>
                      <m:r>
                        <a:rPr lang="en-IN">
                          <a:latin typeface="Cambria Math" panose="02040503050406030204" pitchFamily="18" charset="0"/>
                        </a:rPr>
                        <m:t>(</m:t>
                      </m:r>
                      <m:r>
                        <a:rPr lang="en-IN" i="1">
                          <a:latin typeface="Cambria Math" panose="02040503050406030204" pitchFamily="18" charset="0"/>
                        </a:rPr>
                        <m:t>𝑔</m:t>
                      </m:r>
                      <m:r>
                        <a:rPr lang="en-IN">
                          <a:latin typeface="Cambria Math" panose="02040503050406030204" pitchFamily="18" charset="0"/>
                        </a:rPr>
                        <m:t>)</m:t>
                      </m:r>
                    </m:oMath>
                  </m:oMathPara>
                </a14:m>
                <a:endParaRPr lang="en-US"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752600"/>
                <a:ext cx="9067800" cy="4380697"/>
              </a:xfrm>
              <a:blipFill>
                <a:blip r:embed="rId2"/>
                <a:stretch>
                  <a:fillRect l="-1344" t="-1393" r="-739"/>
                </a:stretch>
              </a:blipFill>
            </p:spPr>
            <p:txBody>
              <a:bodyPr/>
              <a:lstStyle/>
              <a:p>
                <a:r>
                  <a:rPr lang="en-US">
                    <a:noFill/>
                  </a:rPr>
                  <a:t> </a:t>
                </a:r>
              </a:p>
            </p:txBody>
          </p:sp>
        </mc:Fallback>
      </mc:AlternateContent>
    </p:spTree>
    <p:extLst>
      <p:ext uri="{BB962C8B-B14F-4D97-AF65-F5344CB8AC3E}">
        <p14:creationId xmlns:p14="http://schemas.microsoft.com/office/powerpoint/2010/main" val="33832521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57200"/>
          </a:xfrm>
        </p:spPr>
        <p:txBody>
          <a:bodyPr/>
          <a:lstStyle/>
          <a:p>
            <a:pPr algn="l" defTabSz="1257300"/>
            <a:r>
              <a:rPr lang="en-IN" dirty="0">
                <a:solidFill>
                  <a:schemeClr val="bg1">
                    <a:lumMod val="95000"/>
                  </a:schemeClr>
                </a:solidFill>
              </a:rPr>
              <a:t>21.4</a:t>
            </a:r>
            <a:r>
              <a:rPr lang="en-IN" spc="4000" dirty="0"/>
              <a:t>	</a:t>
            </a:r>
            <a:r>
              <a:rPr lang="en-US" dirty="0">
                <a:solidFill>
                  <a:srgbClr val="C00000"/>
                </a:solidFill>
                <a:latin typeface="Calibri"/>
              </a:rPr>
              <a:t>Volcanoes (4)</a:t>
            </a:r>
            <a:endParaRPr lang="en-IN" dirty="0">
              <a:solidFill>
                <a:srgbClr val="C00000"/>
              </a:solidFill>
            </a:endParaRPr>
          </a:p>
        </p:txBody>
      </p:sp>
      <p:sp>
        <p:nvSpPr>
          <p:cNvPr id="17" name="Text Placeholder 16"/>
          <p:cNvSpPr>
            <a:spLocks noGrp="1"/>
          </p:cNvSpPr>
          <p:nvPr>
            <p:ph type="body" sz="quarter" idx="11"/>
          </p:nvPr>
        </p:nvSpPr>
        <p:spPr>
          <a:xfrm>
            <a:off x="0" y="1035160"/>
            <a:ext cx="9144000" cy="533400"/>
          </a:xfrm>
        </p:spPr>
        <p:txBody>
          <a:bodyPr/>
          <a:lstStyle/>
          <a:p>
            <a:r>
              <a:rPr lang="en-US" sz="2800" dirty="0">
                <a:solidFill>
                  <a:srgbClr val="4F74A7"/>
                </a:solidFill>
                <a:latin typeface="Calibri"/>
              </a:rPr>
              <a:t>Volcanoes</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76400"/>
                <a:ext cx="9144000" cy="4055716"/>
              </a:xfrm>
            </p:spPr>
            <p:txBody>
              <a:bodyPr/>
              <a:lstStyle/>
              <a:p>
                <a:pPr>
                  <a:spcBef>
                    <a:spcPts val="0"/>
                  </a:spcBef>
                  <a:spcAft>
                    <a:spcPts val="4000"/>
                  </a:spcAft>
                </a:pPr>
                <a:r>
                  <a:rPr lang="en-US" dirty="0"/>
                  <a:t>The rest of the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SO</m:t>
                        </m:r>
                      </m:e>
                      <m:sub>
                        <m:r>
                          <a:rPr lang="en-US" b="0" i="0" smtClean="0">
                            <a:latin typeface="Cambria Math" panose="02040503050406030204" pitchFamily="18" charset="0"/>
                          </a:rPr>
                          <m:t>2</m:t>
                        </m:r>
                      </m:sub>
                    </m:sSub>
                  </m:oMath>
                </a14:m>
                <a:r>
                  <a:rPr lang="en-US" dirty="0"/>
                  <a:t> is released into the atmosphere, where it reacts with water to form acid rain.</a:t>
                </a:r>
              </a:p>
              <a:p>
                <a:pPr>
                  <a:spcBef>
                    <a:spcPts val="0"/>
                  </a:spcBef>
                  <a:spcAft>
                    <a:spcPts val="2800"/>
                  </a:spcAft>
                </a:pPr>
                <a:r>
                  <a:rPr lang="en-US" dirty="0"/>
                  <a:t>Aerosols given off by volcanic eruptions</a:t>
                </a:r>
              </a:p>
              <a:p>
                <a:pPr marL="457200" indent="-457200">
                  <a:buFont typeface="Arial" pitchFamily="34" charset="0"/>
                  <a:buChar char="•"/>
                </a:pPr>
                <a:r>
                  <a:rPr lang="en-US" dirty="0"/>
                  <a:t>destroy ozone</a:t>
                </a:r>
              </a:p>
              <a:p>
                <a:pPr marL="457200" indent="-457200">
                  <a:spcBef>
                    <a:spcPts val="0"/>
                  </a:spcBef>
                  <a:buFont typeface="Arial" pitchFamily="34" charset="0"/>
                  <a:buChar char="•"/>
                </a:pPr>
                <a:r>
                  <a:rPr lang="en-US" dirty="0"/>
                  <a:t>affect climate, creating a localized cooling effect.</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76400"/>
                <a:ext cx="9144000" cy="4055716"/>
              </a:xfrm>
              <a:blipFill>
                <a:blip r:embed="rId2"/>
                <a:stretch>
                  <a:fillRect l="-1333" t="-1353" r="-133"/>
                </a:stretch>
              </a:blipFill>
            </p:spPr>
            <p:txBody>
              <a:bodyPr/>
              <a:lstStyle/>
              <a:p>
                <a:r>
                  <a:rPr lang="en-US">
                    <a:noFill/>
                  </a:rPr>
                  <a:t> </a:t>
                </a:r>
              </a:p>
            </p:txBody>
          </p:sp>
        </mc:Fallback>
      </mc:AlternateContent>
    </p:spTree>
    <p:extLst>
      <p:ext uri="{BB962C8B-B14F-4D97-AF65-F5344CB8AC3E}">
        <p14:creationId xmlns:p14="http://schemas.microsoft.com/office/powerpoint/2010/main" val="16215764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55713" algn="l"/>
              </a:tabLst>
            </a:pPr>
            <a:r>
              <a:rPr lang="en-IN" dirty="0">
                <a:solidFill>
                  <a:schemeClr val="bg1">
                    <a:lumMod val="95000"/>
                  </a:schemeClr>
                </a:solidFill>
              </a:rPr>
              <a:t>21.5</a:t>
            </a:r>
            <a:r>
              <a:rPr lang="en-IN" spc="4000" dirty="0"/>
              <a:t>	</a:t>
            </a:r>
            <a:r>
              <a:rPr lang="en-US" dirty="0">
                <a:solidFill>
                  <a:srgbClr val="C00000"/>
                </a:solidFill>
                <a:latin typeface="Calibri"/>
                <a:ea typeface="+mn-ea"/>
                <a:cs typeface="+mn-cs"/>
              </a:rPr>
              <a:t>The Greenhouse Effect </a:t>
            </a:r>
            <a:endParaRPr lang="en-IN" dirty="0">
              <a:solidFill>
                <a:srgbClr val="C00000"/>
              </a:solidFill>
              <a:latin typeface="Calibri"/>
              <a:ea typeface="+mn-ea"/>
              <a:cs typeface="+mn-cs"/>
            </a:endParaRPr>
          </a:p>
        </p:txBody>
      </p:sp>
      <p:sp>
        <p:nvSpPr>
          <p:cNvPr id="17" name="Text Placeholder 16"/>
          <p:cNvSpPr>
            <a:spLocks noGrp="1"/>
          </p:cNvSpPr>
          <p:nvPr>
            <p:ph type="body" sz="quarter" idx="11"/>
          </p:nvPr>
        </p:nvSpPr>
        <p:spPr>
          <a:xfrm>
            <a:off x="0" y="1219200"/>
            <a:ext cx="9144000" cy="533400"/>
          </a:xfrm>
        </p:spPr>
        <p:txBody>
          <a:bodyPr/>
          <a:lstStyle/>
          <a:p>
            <a:pPr algn="ctr"/>
            <a:r>
              <a:rPr lang="en-IN" b="1" dirty="0"/>
              <a:t>Topics</a:t>
            </a:r>
          </a:p>
        </p:txBody>
      </p:sp>
      <p:sp>
        <p:nvSpPr>
          <p:cNvPr id="16" name="Text Placeholder 15"/>
          <p:cNvSpPr>
            <a:spLocks noGrp="1"/>
          </p:cNvSpPr>
          <p:nvPr>
            <p:ph type="body" sz="quarter" idx="10"/>
          </p:nvPr>
        </p:nvSpPr>
        <p:spPr>
          <a:xfrm>
            <a:off x="0" y="1885952"/>
            <a:ext cx="9144000" cy="628648"/>
          </a:xfrm>
        </p:spPr>
        <p:txBody>
          <a:bodyPr/>
          <a:lstStyle/>
          <a:p>
            <a:pPr algn="ctr"/>
            <a:r>
              <a:rPr lang="en-US" dirty="0"/>
              <a:t>The Greenhouse Effect</a:t>
            </a:r>
          </a:p>
        </p:txBody>
      </p:sp>
    </p:spTree>
    <p:extLst>
      <p:ext uri="{BB962C8B-B14F-4D97-AF65-F5344CB8AC3E}">
        <p14:creationId xmlns:p14="http://schemas.microsoft.com/office/powerpoint/2010/main" val="41030820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66825" algn="l"/>
              </a:tabLst>
            </a:pPr>
            <a:r>
              <a:rPr lang="en-IN" dirty="0">
                <a:solidFill>
                  <a:schemeClr val="bg1">
                    <a:lumMod val="95000"/>
                  </a:schemeClr>
                </a:solidFill>
              </a:rPr>
              <a:t>21.5</a:t>
            </a:r>
            <a:r>
              <a:rPr lang="en-IN" spc="4000" dirty="0"/>
              <a:t>	</a:t>
            </a:r>
            <a:r>
              <a:rPr lang="en-US" dirty="0">
                <a:solidFill>
                  <a:srgbClr val="C00000"/>
                </a:solidFill>
                <a:latin typeface="Calibri"/>
              </a:rPr>
              <a:t>The Greenhouse Effect (1)</a:t>
            </a:r>
            <a:endParaRPr lang="en-IN" dirty="0">
              <a:solidFill>
                <a:srgbClr val="C00000"/>
              </a:solidFill>
            </a:endParaRPr>
          </a:p>
        </p:txBody>
      </p:sp>
      <p:sp>
        <p:nvSpPr>
          <p:cNvPr id="16" name="Text Placeholder 15"/>
          <p:cNvSpPr>
            <a:spLocks noGrp="1"/>
          </p:cNvSpPr>
          <p:nvPr>
            <p:ph type="body" sz="quarter" idx="11"/>
          </p:nvPr>
        </p:nvSpPr>
        <p:spPr>
          <a:xfrm>
            <a:off x="0" y="1104900"/>
            <a:ext cx="9144000" cy="533400"/>
          </a:xfrm>
        </p:spPr>
        <p:txBody>
          <a:bodyPr/>
          <a:lstStyle/>
          <a:p>
            <a:r>
              <a:rPr lang="en-US" sz="2800" dirty="0">
                <a:solidFill>
                  <a:srgbClr val="4F74A7"/>
                </a:solidFill>
                <a:latin typeface="Calibri"/>
              </a:rPr>
              <a:t>The Greenhouse Effect</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752600"/>
                <a:ext cx="9144000" cy="4286250"/>
              </a:xfrm>
            </p:spPr>
            <p:txBody>
              <a:bodyPr/>
              <a:lstStyle/>
              <a:p>
                <a:pPr>
                  <a:spcBef>
                    <a:spcPts val="0"/>
                  </a:spcBef>
                  <a:spcAft>
                    <a:spcPts val="3300"/>
                  </a:spcAft>
                </a:pPr>
                <a:r>
                  <a:rPr lang="en-US" dirty="0"/>
                  <a:t>The </a:t>
                </a:r>
                <a:r>
                  <a:rPr lang="en-US" b="1" i="1" dirty="0"/>
                  <a:t>greenhouse effect </a:t>
                </a:r>
                <a:r>
                  <a:rPr lang="en-US" dirty="0"/>
                  <a:t>describes the trapping of heat near Earth’s surface by gases in the atmosphere, particularly carbon dioxide. </a:t>
                </a:r>
              </a:p>
              <a:p>
                <a:pPr>
                  <a:spcBef>
                    <a:spcPts val="0"/>
                  </a:spcBef>
                  <a:spcAft>
                    <a:spcPts val="3600"/>
                  </a:spcAft>
                </a:pPr>
                <a:r>
                  <a:rPr lang="en-US" dirty="0"/>
                  <a:t>The transfer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a14:m>
                <a:r>
                  <a:rPr lang="en-US" dirty="0"/>
                  <a:t>to and from the atmosphere is an essential part of the carbon cycle. </a:t>
                </a:r>
              </a:p>
              <a:p>
                <a:pPr>
                  <a:spcBef>
                    <a:spcPts val="0"/>
                  </a:spcBef>
                  <a:spcAft>
                    <a:spcPts val="2700"/>
                  </a:spcAft>
                </a:pP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baseline="-25000" dirty="0"/>
                  <a:t> </a:t>
                </a:r>
                <a:r>
                  <a:rPr lang="en-US" dirty="0"/>
                  <a:t>is produced when any form of carbon or a carbon-containing compound is burned in an excess of oxygen. </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752600"/>
                <a:ext cx="9144000" cy="4286250"/>
              </a:xfrm>
              <a:blipFill>
                <a:blip r:embed="rId2"/>
                <a:stretch>
                  <a:fillRect l="-1333" t="-1422"/>
                </a:stretch>
              </a:blipFill>
            </p:spPr>
            <p:txBody>
              <a:bodyPr/>
              <a:lstStyle/>
              <a:p>
                <a:r>
                  <a:rPr lang="en-US">
                    <a:noFill/>
                  </a:rPr>
                  <a:t> </a:t>
                </a:r>
              </a:p>
            </p:txBody>
          </p:sp>
        </mc:Fallback>
      </mc:AlternateContent>
    </p:spTree>
    <p:extLst>
      <p:ext uri="{BB962C8B-B14F-4D97-AF65-F5344CB8AC3E}">
        <p14:creationId xmlns:p14="http://schemas.microsoft.com/office/powerpoint/2010/main" val="24076149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(2)</a:t>
            </a:r>
            <a:endParaRPr lang="en-IN" dirty="0">
              <a:solidFill>
                <a:srgbClr val="C00000"/>
              </a:solidFill>
            </a:endParaRPr>
          </a:p>
        </p:txBody>
      </p:sp>
      <p:sp>
        <p:nvSpPr>
          <p:cNvPr id="18" name="Text Placeholder 17"/>
          <p:cNvSpPr>
            <a:spLocks noGrp="1"/>
          </p:cNvSpPr>
          <p:nvPr>
            <p:ph type="body" sz="quarter" idx="11"/>
          </p:nvPr>
        </p:nvSpPr>
        <p:spPr>
          <a:xfrm>
            <a:off x="0" y="1144780"/>
            <a:ext cx="4305300" cy="533400"/>
          </a:xfrm>
        </p:spPr>
        <p:txBody>
          <a:bodyPr/>
          <a:lstStyle/>
          <a:p>
            <a:r>
              <a:rPr lang="en-US" sz="2800" dirty="0">
                <a:solidFill>
                  <a:srgbClr val="4F74A7"/>
                </a:solidFill>
                <a:latin typeface="Calibri"/>
              </a:rPr>
              <a:t>The Greenhouse Effect</a:t>
            </a:r>
          </a:p>
        </p:txBody>
      </p:sp>
      <p:sp>
        <p:nvSpPr>
          <p:cNvPr id="17" name="Text Placeholder 16"/>
          <p:cNvSpPr>
            <a:spLocks noGrp="1"/>
          </p:cNvSpPr>
          <p:nvPr>
            <p:ph type="body" sz="quarter" idx="10"/>
          </p:nvPr>
        </p:nvSpPr>
        <p:spPr>
          <a:xfrm>
            <a:off x="76200" y="3061394"/>
            <a:ext cx="3048000" cy="1384995"/>
          </a:xfrm>
        </p:spPr>
        <p:txBody>
          <a:bodyPr/>
          <a:lstStyle/>
          <a:p>
            <a:r>
              <a:rPr lang="en-US" dirty="0"/>
              <a:t>The carbon cycle in our global ecosystem.</a:t>
            </a:r>
          </a:p>
        </p:txBody>
      </p:sp>
      <p:pic>
        <p:nvPicPr>
          <p:cNvPr id="15" name="Picture 3" descr="The carbon cycle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573055" y="1225585"/>
            <a:ext cx="5350690" cy="516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72131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(3)</a:t>
            </a:r>
            <a:endParaRPr lang="en-IN" dirty="0">
              <a:solidFill>
                <a:srgbClr val="C00000"/>
              </a:solidFill>
            </a:endParaRPr>
          </a:p>
        </p:txBody>
      </p:sp>
      <p:sp>
        <p:nvSpPr>
          <p:cNvPr id="17" name="Text Placeholder 16"/>
          <p:cNvSpPr>
            <a:spLocks noGrp="1"/>
          </p:cNvSpPr>
          <p:nvPr>
            <p:ph type="body" sz="quarter" idx="11"/>
          </p:nvPr>
        </p:nvSpPr>
        <p:spPr>
          <a:xfrm>
            <a:off x="0" y="1143000"/>
            <a:ext cx="9144000" cy="533400"/>
          </a:xfrm>
        </p:spPr>
        <p:txBody>
          <a:bodyPr/>
          <a:lstStyle/>
          <a:p>
            <a:r>
              <a:rPr lang="en-US" sz="2800" dirty="0">
                <a:solidFill>
                  <a:srgbClr val="4F74A7"/>
                </a:solidFill>
                <a:latin typeface="Calibri"/>
              </a:rPr>
              <a:t>The Greenhouse Effect</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600200"/>
                <a:ext cx="9144000" cy="4873823"/>
              </a:xfrm>
            </p:spPr>
            <p:txBody>
              <a:bodyPr/>
              <a:lstStyle/>
              <a:p>
                <a:r>
                  <a:rPr lang="en-US" b="1" dirty="0"/>
                  <a:t>Sources of </a:t>
                </a:r>
                <a14:m>
                  <m:oMath xmlns:m="http://schemas.openxmlformats.org/officeDocument/2006/math">
                    <m:sSub>
                      <m:sSubPr>
                        <m:ctrlPr>
                          <a:rPr lang="en-US" b="1" i="1" smtClean="0">
                            <a:latin typeface="Cambria Math" panose="02040503050406030204" pitchFamily="18" charset="0"/>
                          </a:rPr>
                        </m:ctrlPr>
                      </m:sSubPr>
                      <m:e>
                        <m:r>
                          <a:rPr lang="en-US" b="1" i="0" smtClean="0">
                            <a:latin typeface="Cambria Math" panose="02040503050406030204" pitchFamily="18" charset="0"/>
                          </a:rPr>
                          <m:t>𝐂𝐎</m:t>
                        </m:r>
                      </m:e>
                      <m:sub>
                        <m:r>
                          <a:rPr lang="en-US" b="1" i="0" smtClean="0">
                            <a:latin typeface="Cambria Math" panose="02040503050406030204" pitchFamily="18" charset="0"/>
                          </a:rPr>
                          <m:t>𝟐</m:t>
                        </m:r>
                      </m:sub>
                    </m:sSub>
                  </m:oMath>
                </a14:m>
                <a:r>
                  <a:rPr lang="en-US" dirty="0"/>
                  <a:t>:</a:t>
                </a:r>
              </a:p>
              <a:p>
                <a:pPr>
                  <a:spcAft>
                    <a:spcPts val="1800"/>
                  </a:spcAft>
                </a:pPr>
                <a:r>
                  <a:rPr lang="en-US" dirty="0"/>
                  <a:t>Carbonates can give off </a:t>
                </a:r>
                <a14:m>
                  <m:oMath xmlns:m="http://schemas.openxmlformats.org/officeDocument/2006/math">
                    <m:sSub>
                      <m:sSubPr>
                        <m:ctrlPr>
                          <a:rPr lang="en-US" i="1">
                            <a:latin typeface="Cambria Math" panose="02040503050406030204" pitchFamily="18" charset="0"/>
                          </a:rPr>
                        </m:ctrlPr>
                      </m:sSubPr>
                      <m:e>
                        <m:r>
                          <m:rPr>
                            <m:sty m:val="p"/>
                          </m:rPr>
                          <a:rPr lang="en-US" b="0" i="1">
                            <a:latin typeface="Cambria Math" panose="02040503050406030204" pitchFamily="18" charset="0"/>
                          </a:rPr>
                          <m:t>CO</m:t>
                        </m:r>
                      </m:e>
                      <m:sub>
                        <m:r>
                          <a:rPr lang="en-US" b="0" i="1">
                            <a:latin typeface="Cambria Math" panose="02040503050406030204" pitchFamily="18" charset="0"/>
                          </a:rPr>
                          <m:t>2</m:t>
                        </m:r>
                      </m:sub>
                    </m:sSub>
                  </m:oMath>
                </a14:m>
                <a:r>
                  <a:rPr lang="en-US" dirty="0"/>
                  <a:t> when heated or treated with acid: </a:t>
                </a:r>
              </a:p>
              <a:p>
                <a:pPr algn="ctr">
                  <a:spcBef>
                    <a:spcPts val="0"/>
                  </a:spcBef>
                  <a:spcAft>
                    <a:spcPts val="20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Ca</m:t>
                      </m:r>
                      <m:sSub>
                        <m:sSubPr>
                          <m:ctrlPr>
                            <a:rPr lang="en-US" i="1">
                              <a:latin typeface="Cambria Math" panose="02040503050406030204" pitchFamily="18" charset="0"/>
                            </a:rPr>
                          </m:ctrlPr>
                        </m:sSubPr>
                        <m:e>
                          <m:r>
                            <m:rPr>
                              <m:sty m:val="p"/>
                            </m:rPr>
                            <a:rPr lang="en-US" b="0" i="1">
                              <a:latin typeface="Cambria Math" panose="02040503050406030204" pitchFamily="18" charset="0"/>
                            </a:rPr>
                            <m:t>CO</m:t>
                          </m:r>
                        </m:e>
                        <m:sub>
                          <m:r>
                            <a:rPr lang="en-US" b="0" i="1" smtClean="0">
                              <a:latin typeface="Cambria Math" panose="02040503050406030204" pitchFamily="18" charset="0"/>
                            </a:rPr>
                            <m:t>3</m:t>
                          </m:r>
                        </m:sub>
                      </m:sSub>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CaO</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𝑠</m:t>
                      </m:r>
                      <m:r>
                        <a:rPr lang="en-IN" b="0" i="0" smtClean="0">
                          <a:latin typeface="Cambria Math" panose="02040503050406030204" pitchFamily="18" charset="0"/>
                          <a:ea typeface="Cambria Math" panose="02040503050406030204" pitchFamily="18" charset="0"/>
                        </a:rPr>
                        <m:t>)</m:t>
                      </m:r>
                      <m:r>
                        <a:rPr lang="en-US" dirty="0">
                          <a:latin typeface="Cambria Math" panose="02040503050406030204" pitchFamily="18" charset="0"/>
                        </a:rPr>
                        <m:t>+</m:t>
                      </m:r>
                      <m:sSub>
                        <m:sSubPr>
                          <m:ctrlPr>
                            <a:rPr lang="en-US" i="1">
                              <a:latin typeface="Cambria Math" panose="02040503050406030204" pitchFamily="18" charset="0"/>
                            </a:rPr>
                          </m:ctrlPr>
                        </m:sSubPr>
                        <m:e>
                          <m:r>
                            <m:rPr>
                              <m:sty m:val="p"/>
                            </m:rPr>
                            <a:rPr lang="en-US" b="0" i="1">
                              <a:latin typeface="Cambria Math" panose="02040503050406030204" pitchFamily="18" charset="0"/>
                            </a:rPr>
                            <m:t>CO</m:t>
                          </m:r>
                        </m:e>
                        <m:sub>
                          <m:r>
                            <a:rPr lang="en-US" b="0" i="1">
                              <a:latin typeface="Cambria Math" panose="02040503050406030204" pitchFamily="18" charset="0"/>
                            </a:rPr>
                            <m:t>2</m:t>
                          </m:r>
                        </m:sub>
                      </m:sSub>
                      <m:d>
                        <m:dPr>
                          <m:ctrlPr>
                            <a:rPr lang="en-US"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US" dirty="0"/>
              </a:p>
              <a:p>
                <a:pPr algn="ctr">
                  <a:spcBef>
                    <a:spcPts val="0"/>
                  </a:spcBef>
                  <a:spcAft>
                    <a:spcPts val="2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CaCO</m:t>
                          </m:r>
                        </m:e>
                        <m:sub>
                          <m:r>
                            <a:rPr lang="en-US" b="0" i="0" smtClean="0">
                              <a:latin typeface="Cambria Math" panose="02040503050406030204" pitchFamily="18" charset="0"/>
                            </a:rPr>
                            <m:t>3</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𝑠</m:t>
                          </m:r>
                        </m:e>
                      </m:d>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HCl</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CaCl</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CO</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a:p>
                <a:r>
                  <a:rPr lang="en-US" dirty="0"/>
                  <a:t>Carbon dioxide is also a by-product of the fermentation of sugar:</a:t>
                </a: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12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6</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groupChr>
                        <m:groupChrPr>
                          <m:chr m:val="→"/>
                          <m:vertJc m:val="bot"/>
                          <m:ctrlPr>
                            <a:rPr lang="en-US" i="1" smtClean="0">
                              <a:latin typeface="Cambria Math" panose="02040503050406030204" pitchFamily="18" charset="0"/>
                            </a:rPr>
                          </m:ctrlPr>
                        </m:groupChrPr>
                        <m:e>
                          <m:r>
                            <m:rPr>
                              <m:brk m:alnAt="2"/>
                            </m:rPr>
                            <a:rPr lang="en-US" b="0" i="1" smtClean="0">
                              <a:latin typeface="Cambria Math" panose="02040503050406030204" pitchFamily="18" charset="0"/>
                            </a:rPr>
                            <m:t>𝑦</m:t>
                          </m:r>
                          <m:r>
                            <a:rPr lang="en-US" b="0" i="1" smtClean="0">
                              <a:latin typeface="Cambria Math" panose="02040503050406030204" pitchFamily="18" charset="0"/>
                            </a:rPr>
                            <m:t>𝑒𝑎𝑠𝑡</m:t>
                          </m:r>
                        </m:e>
                      </m:groupChr>
                      <m:sSub>
                        <m:sSubPr>
                          <m:ctrlPr>
                            <a:rPr lang="en-US"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C</m:t>
                          </m:r>
                        </m:e>
                        <m:sub>
                          <m:r>
                            <a:rPr lang="en-US" b="0" i="0" smtClean="0">
                              <a:latin typeface="Cambria Math" panose="02040503050406030204" pitchFamily="18" charset="0"/>
                            </a:rPr>
                            <m:t>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OH</m:t>
                      </m:r>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CO</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a:p>
                <a:pPr indent="1547813">
                  <a:tabLst>
                    <a:tab pos="4467225" algn="l"/>
                  </a:tabLst>
                </a:pPr>
                <a:r>
                  <a:rPr lang="en-US" sz="2000" dirty="0"/>
                  <a:t>glucose	ethanol</a:t>
                </a:r>
                <a:endParaRPr lang="en-GB" sz="2000" dirty="0"/>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600200"/>
                <a:ext cx="9144000" cy="4873823"/>
              </a:xfrm>
              <a:blipFill>
                <a:blip r:embed="rId2"/>
                <a:stretch>
                  <a:fillRect l="-1333" t="-1252" b="-3129"/>
                </a:stretch>
              </a:blipFill>
            </p:spPr>
            <p:txBody>
              <a:bodyPr/>
              <a:lstStyle/>
              <a:p>
                <a:r>
                  <a:rPr lang="en-US">
                    <a:noFill/>
                  </a:rPr>
                  <a:t> </a:t>
                </a:r>
              </a:p>
            </p:txBody>
          </p:sp>
        </mc:Fallback>
      </mc:AlternateContent>
    </p:spTree>
    <p:extLst>
      <p:ext uri="{BB962C8B-B14F-4D97-AF65-F5344CB8AC3E}">
        <p14:creationId xmlns:p14="http://schemas.microsoft.com/office/powerpoint/2010/main" val="39777513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66700" y="0"/>
            <a:ext cx="8724900" cy="761999"/>
          </a:xfrm>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(4)</a:t>
            </a:r>
            <a:endParaRPr lang="en-IN" dirty="0">
              <a:solidFill>
                <a:srgbClr val="C00000"/>
              </a:solidFill>
            </a:endParaRPr>
          </a:p>
        </p:txBody>
      </p:sp>
      <p:sp>
        <p:nvSpPr>
          <p:cNvPr id="17" name="Text Placeholder 16"/>
          <p:cNvSpPr>
            <a:spLocks noGrp="1"/>
          </p:cNvSpPr>
          <p:nvPr>
            <p:ph type="body" sz="quarter" idx="11"/>
          </p:nvPr>
        </p:nvSpPr>
        <p:spPr>
          <a:xfrm>
            <a:off x="0" y="1144780"/>
            <a:ext cx="9124444" cy="533400"/>
          </a:xfrm>
        </p:spPr>
        <p:txBody>
          <a:bodyPr/>
          <a:lstStyle/>
          <a:p>
            <a:r>
              <a:rPr lang="en-US" sz="2800" dirty="0">
                <a:solidFill>
                  <a:srgbClr val="4F74A7"/>
                </a:solidFill>
                <a:latin typeface="Calibri"/>
              </a:rPr>
              <a:t>The Greenhouse Effect</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666220"/>
                <a:ext cx="9144000" cy="4124980"/>
              </a:xfrm>
            </p:spPr>
            <p:txBody>
              <a:bodyPr/>
              <a:lstStyle/>
              <a:p>
                <a:pPr>
                  <a:spcBef>
                    <a:spcPts val="0"/>
                  </a:spcBef>
                  <a:spcAft>
                    <a:spcPts val="2400"/>
                  </a:spcAft>
                </a:pPr>
                <a:r>
                  <a:rPr lang="en-US" b="1" dirty="0"/>
                  <a:t>Sources of </a:t>
                </a:r>
                <a14:m>
                  <m:oMath xmlns:m="http://schemas.openxmlformats.org/officeDocument/2006/math">
                    <m:sSub>
                      <m:sSubPr>
                        <m:ctrlPr>
                          <a:rPr lang="en-US" b="1" i="1" smtClean="0">
                            <a:latin typeface="Cambria Math" panose="02040503050406030204" pitchFamily="18" charset="0"/>
                          </a:rPr>
                        </m:ctrlPr>
                      </m:sSubPr>
                      <m:e>
                        <m:r>
                          <a:rPr lang="en-US" b="1" i="0" smtClean="0">
                            <a:latin typeface="Cambria Math" panose="02040503050406030204" pitchFamily="18" charset="0"/>
                          </a:rPr>
                          <m:t>𝐂𝐎</m:t>
                        </m:r>
                      </m:e>
                      <m:sub>
                        <m:r>
                          <a:rPr lang="en-US" b="1" i="0" smtClean="0">
                            <a:latin typeface="Cambria Math" panose="02040503050406030204" pitchFamily="18" charset="0"/>
                          </a:rPr>
                          <m:t>𝟐</m:t>
                        </m:r>
                      </m:sub>
                    </m:sSub>
                  </m:oMath>
                </a14:m>
                <a:r>
                  <a:rPr lang="en-US" dirty="0"/>
                  <a:t>:</a:t>
                </a:r>
              </a:p>
              <a:p>
                <a:pPr>
                  <a:spcBef>
                    <a:spcPts val="0"/>
                  </a:spcBef>
                  <a:spcAft>
                    <a:spcPts val="2800"/>
                  </a:spcAft>
                </a:pPr>
                <a:r>
                  <a:rPr lang="en-US" dirty="0"/>
                  <a:t>Animals respire and release </a:t>
                </a:r>
                <a14:m>
                  <m:oMath xmlns:m="http://schemas.openxmlformats.org/officeDocument/2006/math">
                    <m:sSub>
                      <m:sSubPr>
                        <m:ctrlPr>
                          <a:rPr lang="en-US" i="1">
                            <a:latin typeface="Cambria Math" panose="02040503050406030204" pitchFamily="18" charset="0"/>
                          </a:rPr>
                        </m:ctrlPr>
                      </m:sSubPr>
                      <m:e>
                        <m:r>
                          <m:rPr>
                            <m:sty m:val="p"/>
                          </m:rPr>
                          <a:rPr lang="en-US" b="0" i="1">
                            <a:latin typeface="Cambria Math" panose="02040503050406030204" pitchFamily="18" charset="0"/>
                          </a:rPr>
                          <m:t>CO</m:t>
                        </m:r>
                      </m:e>
                      <m:sub>
                        <m:r>
                          <a:rPr lang="en-US" b="0" i="1">
                            <a:latin typeface="Cambria Math" panose="02040503050406030204" pitchFamily="18" charset="0"/>
                          </a:rPr>
                          <m:t>2</m:t>
                        </m:r>
                      </m:sub>
                    </m:sSub>
                  </m:oMath>
                </a14:m>
                <a:r>
                  <a:rPr lang="en-US" dirty="0"/>
                  <a:t>as an end product of metabolism:</a:t>
                </a:r>
              </a:p>
              <a:p>
                <a:pPr algn="ctr">
                  <a:spcBef>
                    <a:spcPts val="0"/>
                  </a:spcBef>
                  <a:spcAft>
                    <a:spcPts val="28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m:rPr>
                              <m:sty m:val="p"/>
                            </m:rPr>
                            <a:rPr lang="en-US" b="0" i="0">
                              <a:latin typeface="Cambria Math" panose="02040503050406030204" pitchFamily="18" charset="0"/>
                            </a:rPr>
                            <m:t>C</m:t>
                          </m:r>
                        </m:e>
                        <m:sub>
                          <m:r>
                            <a:rPr lang="en-US" b="0" i="0" smtClean="0">
                              <a:latin typeface="Cambria Math" panose="02040503050406030204" pitchFamily="18" charset="0"/>
                            </a:rPr>
                            <m:t>6</m:t>
                          </m:r>
                        </m:sub>
                      </m:sSub>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12</m:t>
                          </m:r>
                        </m:sub>
                      </m:sSub>
                      <m:sSub>
                        <m:sSubPr>
                          <m:ctrlPr>
                            <a:rPr lang="en-US" i="1">
                              <a:latin typeface="Cambria Math" panose="02040503050406030204" pitchFamily="18" charset="0"/>
                            </a:rPr>
                          </m:ctrlPr>
                        </m:sSubPr>
                        <m:e>
                          <m:r>
                            <m:rPr>
                              <m:sty m:val="p"/>
                            </m:rPr>
                            <a:rPr lang="en-US" b="0" i="0">
                              <a:latin typeface="Cambria Math" panose="02040503050406030204" pitchFamily="18" charset="0"/>
                            </a:rPr>
                            <m:t>O</m:t>
                          </m:r>
                        </m:e>
                        <m:sub>
                          <m:r>
                            <a:rPr lang="en-US" b="0" i="0" smtClean="0">
                              <a:latin typeface="Cambria Math" panose="02040503050406030204" pitchFamily="18" charset="0"/>
                            </a:rPr>
                            <m:t>6</m:t>
                          </m:r>
                        </m:sub>
                      </m:sSub>
                      <m:r>
                        <a:rPr lang="en-IN" b="0" i="0" smtClean="0">
                          <a:latin typeface="Cambria Math" panose="02040503050406030204" pitchFamily="18" charset="0"/>
                        </a:rPr>
                        <m:t>(</m:t>
                      </m:r>
                      <m:r>
                        <a:rPr lang="en-IN" b="0" i="1" smtClean="0">
                          <a:latin typeface="Cambria Math" panose="02040503050406030204" pitchFamily="18" charset="0"/>
                        </a:rPr>
                        <m:t>𝑎𝑞</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 </m:t>
                      </m:r>
                      <m:r>
                        <a:rPr lang="en-IN" i="1" smtClean="0">
                          <a:latin typeface="Cambria Math" panose="02040503050406030204" pitchFamily="18" charset="0"/>
                          <a:ea typeface="Cambria Math" panose="02040503050406030204" pitchFamily="18" charset="0"/>
                        </a:rPr>
                        <m:t>⟶</m:t>
                      </m:r>
                      <m:sSub>
                        <m:sSubPr>
                          <m:ctrlPr>
                            <a:rPr lang="en-IN"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CO</m:t>
                          </m:r>
                        </m:e>
                        <m:sub>
                          <m:r>
                            <a:rPr lang="en-US" b="0" i="0" smtClean="0">
                              <a:latin typeface="Cambria Math" panose="02040503050406030204" pitchFamily="18" charset="0"/>
                              <a:ea typeface="Cambria Math" panose="02040503050406030204" pitchFamily="18" charset="0"/>
                            </a:rPr>
                            <m:t>2</m:t>
                          </m:r>
                        </m:sub>
                      </m:sSub>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IN" i="1" smtClean="0">
                          <a:latin typeface="Cambria Math" panose="02040503050406030204" pitchFamily="18" charset="0"/>
                          <a:ea typeface="Cambria Math" panose="02040503050406030204" pitchFamily="18" charset="0"/>
                        </a:rPr>
                        <m:t>+</m:t>
                      </m:r>
                      <m:sSub>
                        <m:sSubPr>
                          <m:ctrlPr>
                            <a:rPr lang="en-IN"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IN" dirty="0"/>
              </a:p>
              <a:p>
                <a:pPr>
                  <a:spcBef>
                    <a:spcPts val="1200"/>
                  </a:spcBef>
                </a:pPr>
                <a:r>
                  <a:rPr lang="en-US" dirty="0"/>
                  <a:t>Another major source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1" smtClean="0">
                            <a:latin typeface="Cambria Math" panose="02040503050406030204" pitchFamily="18" charset="0"/>
                          </a:rPr>
                          <m:t>2</m:t>
                        </m:r>
                      </m:sub>
                    </m:sSub>
                  </m:oMath>
                </a14:m>
                <a:r>
                  <a:rPr lang="en-US" dirty="0"/>
                  <a:t> is volcanic activity. </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666220"/>
                <a:ext cx="9144000" cy="4124980"/>
              </a:xfrm>
              <a:blipFill>
                <a:blip r:embed="rId2"/>
                <a:stretch>
                  <a:fillRect l="-1333" t="-1329"/>
                </a:stretch>
              </a:blipFill>
            </p:spPr>
            <p:txBody>
              <a:bodyPr/>
              <a:lstStyle/>
              <a:p>
                <a:r>
                  <a:rPr lang="en-US">
                    <a:noFill/>
                  </a:rPr>
                  <a:t> </a:t>
                </a:r>
              </a:p>
            </p:txBody>
          </p:sp>
        </mc:Fallback>
      </mc:AlternateContent>
    </p:spTree>
    <p:extLst>
      <p:ext uri="{BB962C8B-B14F-4D97-AF65-F5344CB8AC3E}">
        <p14:creationId xmlns:p14="http://schemas.microsoft.com/office/powerpoint/2010/main" val="25669436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66700" y="0"/>
            <a:ext cx="8724900" cy="609599"/>
          </a:xfrm>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(5)</a:t>
            </a:r>
            <a:endParaRPr lang="en-IN" dirty="0">
              <a:solidFill>
                <a:srgbClr val="C00000"/>
              </a:solidFill>
            </a:endParaRPr>
          </a:p>
        </p:txBody>
      </p:sp>
      <p:sp>
        <p:nvSpPr>
          <p:cNvPr id="18" name="Text Placeholder 17"/>
          <p:cNvSpPr>
            <a:spLocks noGrp="1"/>
          </p:cNvSpPr>
          <p:nvPr>
            <p:ph type="body" sz="quarter" idx="11"/>
          </p:nvPr>
        </p:nvSpPr>
        <p:spPr>
          <a:xfrm>
            <a:off x="0" y="1144780"/>
            <a:ext cx="9105394" cy="533400"/>
          </a:xfrm>
        </p:spPr>
        <p:txBody>
          <a:bodyPr/>
          <a:lstStyle/>
          <a:p>
            <a:r>
              <a:rPr lang="en-US" sz="2800" dirty="0">
                <a:solidFill>
                  <a:srgbClr val="4F74A7"/>
                </a:solidFill>
                <a:latin typeface="Calibri"/>
              </a:rPr>
              <a:t>The Greenhouse Effect</a:t>
            </a:r>
            <a:endParaRPr lang="en-IN" sz="2800" dirty="0">
              <a:solidFill>
                <a:srgbClr val="4F74A7"/>
              </a:solidFill>
              <a:latin typeface="Calibri"/>
            </a:endParaRP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600200"/>
                <a:ext cx="9144000" cy="4761369"/>
              </a:xfrm>
            </p:spPr>
            <p:txBody>
              <a:bodyPr/>
              <a:lstStyle/>
              <a:p>
                <a:pPr>
                  <a:spcAft>
                    <a:spcPts val="600"/>
                  </a:spcAft>
                </a:pPr>
                <a:r>
                  <a:rPr lang="en-US" b="1" dirty="0"/>
                  <a:t>Removal of </a:t>
                </a:r>
                <a14:m>
                  <m:oMath xmlns:m="http://schemas.openxmlformats.org/officeDocument/2006/math">
                    <m:sSub>
                      <m:sSubPr>
                        <m:ctrlPr>
                          <a:rPr lang="en-US" b="1" i="1">
                            <a:latin typeface="Cambria Math" panose="02040503050406030204" pitchFamily="18" charset="0"/>
                          </a:rPr>
                        </m:ctrlPr>
                      </m:sSubPr>
                      <m:e>
                        <m:r>
                          <a:rPr lang="en-US" b="1">
                            <a:latin typeface="Cambria Math" panose="02040503050406030204" pitchFamily="18" charset="0"/>
                          </a:rPr>
                          <m:t>𝐂𝐎</m:t>
                        </m:r>
                      </m:e>
                      <m:sub>
                        <m:r>
                          <a:rPr lang="en-US" b="1">
                            <a:latin typeface="Cambria Math" panose="02040503050406030204" pitchFamily="18" charset="0"/>
                          </a:rPr>
                          <m:t>𝟐</m:t>
                        </m:r>
                      </m:sub>
                    </m:sSub>
                  </m:oMath>
                </a14:m>
                <a:r>
                  <a:rPr lang="en-US" dirty="0"/>
                  <a:t>:</a:t>
                </a:r>
              </a:p>
              <a:p>
                <a:pPr>
                  <a:spcBef>
                    <a:spcPts val="0"/>
                  </a:spcBef>
                  <a:spcAft>
                    <a:spcPts val="2800"/>
                  </a:spcAft>
                </a:pPr>
                <a:r>
                  <a:rPr lang="en-US" dirty="0"/>
                  <a:t>Carbon dioxide is removed from the atmosphere by photosynthetic plants and certain microorganisms:</a:t>
                </a:r>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6</m:t>
                      </m:r>
                      <m:sSub>
                        <m:sSubPr>
                          <m:ctrlPr>
                            <a:rPr lang="en-US" i="1">
                              <a:latin typeface="Cambria Math" panose="02040503050406030204" pitchFamily="18" charset="0"/>
                            </a:rPr>
                          </m:ctrlPr>
                        </m:sSubPr>
                        <m:e>
                          <m:r>
                            <m:rPr>
                              <m:sty m:val="p"/>
                            </m:rPr>
                            <a:rPr lang="en-US" b="0" i="1">
                              <a:latin typeface="Cambria Math" panose="02040503050406030204" pitchFamily="18" charset="0"/>
                            </a:rPr>
                            <m:t>CO</m:t>
                          </m:r>
                        </m:e>
                        <m:sub>
                          <m:r>
                            <a:rPr lang="en-US" b="0" i="1">
                              <a:latin typeface="Cambria Math" panose="02040503050406030204" pitchFamily="18" charset="0"/>
                            </a:rPr>
                            <m:t>2</m:t>
                          </m:r>
                        </m:sub>
                      </m:sSub>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g</m:t>
                          </m:r>
                        </m:e>
                      </m:d>
                      <m:r>
                        <a:rPr lang="en-IN" b="0" i="0" smtClean="0">
                          <a:latin typeface="Cambria Math" panose="02040503050406030204" pitchFamily="18" charset="0"/>
                        </a:rPr>
                        <m:t>+</m:t>
                      </m:r>
                      <m:sSub>
                        <m:sSubPr>
                          <m:ctrlPr>
                            <a:rPr lang="en-IN" b="0" i="1" smtClean="0">
                              <a:latin typeface="Cambria Math" panose="02040503050406030204" pitchFamily="18" charset="0"/>
                            </a:rPr>
                          </m:ctrlPr>
                        </m:sSubPr>
                        <m:e>
                          <m:r>
                            <a:rPr lang="en-US" b="0" i="0" smtClean="0">
                              <a:latin typeface="Cambria Math" panose="02040503050406030204" pitchFamily="18" charset="0"/>
                            </a:rPr>
                            <m:t>6</m:t>
                          </m:r>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IN" b="0" i="1" smtClean="0">
                              <a:latin typeface="Cambria Math" panose="02040503050406030204" pitchFamily="18" charset="0"/>
                            </a:rPr>
                          </m:ctrlPr>
                        </m:dPr>
                        <m:e>
                          <m:r>
                            <a:rPr lang="en-US" b="0" i="1" smtClean="0">
                              <a:latin typeface="Cambria Math" panose="02040503050406030204" pitchFamily="18" charset="0"/>
                            </a:rPr>
                            <m:t>𝑙</m:t>
                          </m:r>
                        </m:e>
                      </m:d>
                      <m:r>
                        <a:rPr lang="en-IN" b="0" i="0" dirty="0" smtClean="0">
                          <a:latin typeface="Cambria Math" panose="02040503050406030204" pitchFamily="18" charset="0"/>
                          <a:ea typeface="Cambria Math" panose="02040503050406030204" pitchFamily="18" charset="0"/>
                        </a:rPr>
                        <m:t> </m:t>
                      </m:r>
                      <m:r>
                        <a:rPr lang="en-IN" i="1" dirty="0" smtClean="0">
                          <a:latin typeface="Cambria Math" panose="02040503050406030204" pitchFamily="18" charset="0"/>
                          <a:ea typeface="Cambria Math" panose="02040503050406030204" pitchFamily="18" charset="0"/>
                        </a:rPr>
                        <m:t>⟶</m:t>
                      </m:r>
                      <m:sSub>
                        <m:sSubPr>
                          <m:ctrlPr>
                            <a:rPr lang="en-IN"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C</m:t>
                          </m:r>
                        </m:e>
                        <m:sub>
                          <m:r>
                            <a:rPr lang="en-US" b="0" i="0" dirty="0" smtClean="0">
                              <a:latin typeface="Cambria Math" panose="02040503050406030204" pitchFamily="18" charset="0"/>
                              <a:ea typeface="Cambria Math" panose="02040503050406030204" pitchFamily="18" charset="0"/>
                            </a:rPr>
                            <m:t>6</m:t>
                          </m:r>
                        </m:sub>
                      </m:sSub>
                      <m:sSub>
                        <m:sSubPr>
                          <m:ctrlPr>
                            <a:rPr lang="en-IN"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H</m:t>
                          </m:r>
                        </m:e>
                        <m:sub>
                          <m:r>
                            <a:rPr lang="en-US" b="0" i="0" dirty="0" smtClean="0">
                              <a:latin typeface="Cambria Math" panose="02040503050406030204" pitchFamily="18" charset="0"/>
                              <a:ea typeface="Cambria Math" panose="02040503050406030204" pitchFamily="18" charset="0"/>
                            </a:rPr>
                            <m:t>12</m:t>
                          </m:r>
                        </m:sub>
                      </m:sSub>
                      <m:sSub>
                        <m:sSubPr>
                          <m:ctrlPr>
                            <a:rPr lang="en-IN"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O</m:t>
                          </m:r>
                        </m:e>
                        <m:sub>
                          <m:r>
                            <a:rPr lang="en-US" b="0" i="0" dirty="0" smtClean="0">
                              <a:latin typeface="Cambria Math" panose="02040503050406030204" pitchFamily="18" charset="0"/>
                              <a:ea typeface="Cambria Math" panose="02040503050406030204" pitchFamily="18" charset="0"/>
                            </a:rPr>
                            <m:t>6</m:t>
                          </m:r>
                        </m:sub>
                      </m:sSub>
                      <m:d>
                        <m:dPr>
                          <m:ctrlPr>
                            <a:rPr lang="en-IN" i="1" dirty="0" smtClean="0">
                              <a:latin typeface="Cambria Math" panose="02040503050406030204" pitchFamily="18" charset="0"/>
                              <a:ea typeface="Cambria Math" panose="02040503050406030204" pitchFamily="18" charset="0"/>
                            </a:rPr>
                          </m:ctrlPr>
                        </m:dPr>
                        <m:e>
                          <m:r>
                            <a:rPr lang="en-US" b="0" i="1" dirty="0" smtClean="0">
                              <a:latin typeface="Cambria Math" panose="02040503050406030204" pitchFamily="18" charset="0"/>
                              <a:ea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sSub>
                        <m:sSubPr>
                          <m:ctrlPr>
                            <a:rPr lang="en-IN" i="1" dirty="0" smtClean="0">
                              <a:latin typeface="Cambria Math" panose="02040503050406030204" pitchFamily="18" charset="0"/>
                              <a:ea typeface="Cambria Math" panose="02040503050406030204" pitchFamily="18" charset="0"/>
                            </a:rPr>
                          </m:ctrlPr>
                        </m:sSubPr>
                        <m:e>
                          <m:r>
                            <a:rPr lang="en-US" b="0" i="0" dirty="0" smtClean="0">
                              <a:latin typeface="Cambria Math" panose="02040503050406030204" pitchFamily="18" charset="0"/>
                              <a:ea typeface="Cambria Math" panose="02040503050406030204" pitchFamily="18" charset="0"/>
                            </a:rPr>
                            <m:t>6</m:t>
                          </m:r>
                          <m:r>
                            <m:rPr>
                              <m:sty m:val="p"/>
                            </m:rPr>
                            <a:rPr lang="en-US" b="0" i="0" dirty="0" smtClean="0">
                              <a:latin typeface="Cambria Math" panose="02040503050406030204" pitchFamily="18" charset="0"/>
                              <a:ea typeface="Cambria Math" panose="02040503050406030204" pitchFamily="18" charset="0"/>
                            </a:rPr>
                            <m:t>CO</m:t>
                          </m:r>
                        </m:e>
                        <m:sub>
                          <m:r>
                            <a:rPr lang="en-US" b="0" i="0" dirty="0" smtClean="0">
                              <a:latin typeface="Cambria Math" panose="02040503050406030204" pitchFamily="18" charset="0"/>
                              <a:ea typeface="Cambria Math" panose="02040503050406030204" pitchFamily="18" charset="0"/>
                            </a:rPr>
                            <m:t>2</m:t>
                          </m:r>
                        </m:sub>
                      </m:sSub>
                      <m:d>
                        <m:dPr>
                          <m:ctrlPr>
                            <a:rPr lang="en-IN" i="1" dirty="0" smtClean="0">
                              <a:latin typeface="Cambria Math" panose="02040503050406030204" pitchFamily="18" charset="0"/>
                              <a:ea typeface="Cambria Math" panose="02040503050406030204" pitchFamily="18" charset="0"/>
                            </a:rPr>
                          </m:ctrlPr>
                        </m:dPr>
                        <m:e>
                          <m:r>
                            <a:rPr lang="en-US" b="0" i="1" dirty="0" smtClean="0">
                              <a:latin typeface="Cambria Math" panose="02040503050406030204" pitchFamily="18" charset="0"/>
                              <a:ea typeface="Cambria Math" panose="02040503050406030204" pitchFamily="18" charset="0"/>
                            </a:rPr>
                            <m:t>𝑔</m:t>
                          </m:r>
                        </m:e>
                      </m:d>
                    </m:oMath>
                  </m:oMathPara>
                </a14:m>
                <a:endParaRPr lang="en-IN" dirty="0"/>
              </a:p>
              <a:p>
                <a:pPr>
                  <a:spcBef>
                    <a:spcPts val="0"/>
                  </a:spcBef>
                  <a:spcAft>
                    <a:spcPts val="2800"/>
                  </a:spcAft>
                </a:pPr>
                <a:r>
                  <a:rPr lang="en-US" dirty="0"/>
                  <a:t>After plants and animals die, the carbon in their tissues is oxidized to </a:t>
                </a:r>
                <a14:m>
                  <m:oMath xmlns:m="http://schemas.openxmlformats.org/officeDocument/2006/math">
                    <m:sSub>
                      <m:sSubPr>
                        <m:ctrlPr>
                          <a:rPr lang="en-US" i="1">
                            <a:latin typeface="Cambria Math" panose="02040503050406030204" pitchFamily="18" charset="0"/>
                          </a:rPr>
                        </m:ctrlPr>
                      </m:sSubPr>
                      <m:e>
                        <m:r>
                          <m:rPr>
                            <m:sty m:val="p"/>
                          </m:rPr>
                          <a:rPr lang="en-US" b="0" i="1">
                            <a:latin typeface="Cambria Math" panose="02040503050406030204" pitchFamily="18" charset="0"/>
                          </a:rPr>
                          <m:t>CO</m:t>
                        </m:r>
                      </m:e>
                      <m:sub>
                        <m:r>
                          <a:rPr lang="en-US" b="0" i="1">
                            <a:latin typeface="Cambria Math" panose="02040503050406030204" pitchFamily="18" charset="0"/>
                          </a:rPr>
                          <m:t>2</m:t>
                        </m:r>
                      </m:sub>
                    </m:sSub>
                  </m:oMath>
                </a14:m>
                <a:r>
                  <a:rPr lang="en-US" dirty="0"/>
                  <a:t> and returns to the atmosphere. </a:t>
                </a:r>
              </a:p>
              <a:p>
                <a:r>
                  <a:rPr lang="en-US" dirty="0"/>
                  <a:t>There is a dynamic equilibrium between atmospheric </a:t>
                </a:r>
                <a14:m>
                  <m:oMath xmlns:m="http://schemas.openxmlformats.org/officeDocument/2006/math">
                    <m:sSub>
                      <m:sSubPr>
                        <m:ctrlPr>
                          <a:rPr lang="en-US" i="1">
                            <a:latin typeface="Cambria Math" panose="02040503050406030204" pitchFamily="18" charset="0"/>
                          </a:rPr>
                        </m:ctrlPr>
                      </m:sSubPr>
                      <m:e>
                        <m:r>
                          <m:rPr>
                            <m:sty m:val="p"/>
                          </m:rPr>
                          <a:rPr lang="en-US" i="1">
                            <a:latin typeface="Cambria Math" panose="02040503050406030204" pitchFamily="18" charset="0"/>
                          </a:rPr>
                          <m:t>CO</m:t>
                        </m:r>
                      </m:e>
                      <m:sub>
                        <m:r>
                          <a:rPr lang="en-US" i="1">
                            <a:latin typeface="Cambria Math" panose="02040503050406030204" pitchFamily="18" charset="0"/>
                          </a:rPr>
                          <m:t>2</m:t>
                        </m:r>
                      </m:sub>
                    </m:sSub>
                  </m:oMath>
                </a14:m>
                <a:r>
                  <a:rPr lang="en-US" dirty="0"/>
                  <a:t> and carbonates in the oceans and lakes.</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600200"/>
                <a:ext cx="9144000" cy="4761369"/>
              </a:xfrm>
              <a:blipFill>
                <a:blip r:embed="rId2"/>
                <a:stretch>
                  <a:fillRect l="-1333" t="-1280" b="-2945"/>
                </a:stretch>
              </a:blipFill>
            </p:spPr>
            <p:txBody>
              <a:bodyPr/>
              <a:lstStyle/>
              <a:p>
                <a:r>
                  <a:rPr lang="en-US">
                    <a:noFill/>
                  </a:rPr>
                  <a:t> </a:t>
                </a:r>
              </a:p>
            </p:txBody>
          </p:sp>
        </mc:Fallback>
      </mc:AlternateContent>
    </p:spTree>
    <p:extLst>
      <p:ext uri="{BB962C8B-B14F-4D97-AF65-F5344CB8AC3E}">
        <p14:creationId xmlns:p14="http://schemas.microsoft.com/office/powerpoint/2010/main" val="1572019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609599"/>
          </a:xfrm>
        </p:spPr>
        <p:txBody>
          <a:bodyPr/>
          <a:lstStyle/>
          <a:p>
            <a:pPr algn="l">
              <a:tabLst>
                <a:tab pos="1262063" algn="l"/>
                <a:tab pos="1320800"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(2)</a:t>
            </a:r>
            <a:endParaRPr lang="en-IN" dirty="0">
              <a:solidFill>
                <a:srgbClr val="C00000"/>
              </a:solidFill>
            </a:endParaRPr>
          </a:p>
        </p:txBody>
      </p:sp>
      <p:sp>
        <p:nvSpPr>
          <p:cNvPr id="18" name="Text Placeholder 17"/>
          <p:cNvSpPr>
            <a:spLocks noGrp="1"/>
          </p:cNvSpPr>
          <p:nvPr>
            <p:ph type="body" sz="quarter" idx="11"/>
          </p:nvPr>
        </p:nvSpPr>
        <p:spPr>
          <a:xfrm>
            <a:off x="0" y="1066800"/>
            <a:ext cx="4343400" cy="533400"/>
          </a:xfrm>
        </p:spPr>
        <p:txBody>
          <a:bodyPr/>
          <a:lstStyle/>
          <a:p>
            <a:r>
              <a:rPr lang="en-US" sz="2800" dirty="0">
                <a:solidFill>
                  <a:srgbClr val="4F74A7"/>
                </a:solidFill>
                <a:latin typeface="Calibri" panose="020F0502020204030204" pitchFamily="34" charset="0"/>
              </a:rPr>
              <a:t>Earth’s Atmosphere </a:t>
            </a:r>
          </a:p>
        </p:txBody>
      </p:sp>
      <p:sp>
        <p:nvSpPr>
          <p:cNvPr id="20" name="Text Placeholder 19"/>
          <p:cNvSpPr>
            <a:spLocks noGrp="1"/>
          </p:cNvSpPr>
          <p:nvPr>
            <p:ph type="body" sz="quarter" idx="10"/>
          </p:nvPr>
        </p:nvSpPr>
        <p:spPr>
          <a:xfrm>
            <a:off x="685800" y="2819400"/>
            <a:ext cx="2576882" cy="1821979"/>
          </a:xfrm>
        </p:spPr>
        <p:txBody>
          <a:bodyPr/>
          <a:lstStyle/>
          <a:p>
            <a:r>
              <a:rPr lang="en-US" dirty="0"/>
              <a:t>Our atmosphere consists mainly of oxygen and nitrogen gases. </a:t>
            </a:r>
          </a:p>
        </p:txBody>
      </p:sp>
      <p:sp>
        <p:nvSpPr>
          <p:cNvPr id="21" name="Text Placeholder 20"/>
          <p:cNvSpPr>
            <a:spLocks noGrp="1"/>
          </p:cNvSpPr>
          <p:nvPr>
            <p:ph type="body" sz="quarter" idx="14"/>
          </p:nvPr>
        </p:nvSpPr>
        <p:spPr>
          <a:xfrm>
            <a:off x="4419600" y="835152"/>
            <a:ext cx="3962400" cy="1120648"/>
          </a:xfrm>
          <a:solidFill>
            <a:schemeClr val="bg1"/>
          </a:solidFill>
        </p:spPr>
        <p:txBody>
          <a:bodyPr/>
          <a:lstStyle/>
          <a:p>
            <a:pPr marL="2005013" indent="-1952625">
              <a:spcBef>
                <a:spcPts val="0"/>
              </a:spcBef>
              <a:spcAft>
                <a:spcPts val="2000"/>
              </a:spcAft>
            </a:pPr>
            <a:r>
              <a:rPr lang="en-IN" sz="2400" b="1" dirty="0"/>
              <a:t>TABLE 21.1	</a:t>
            </a:r>
            <a:r>
              <a:rPr lang="en-IN" sz="2400" dirty="0"/>
              <a:t>Composition of Dry Air at Sea Level</a:t>
            </a:r>
            <a:endParaRPr lang="en-IN" dirty="0"/>
          </a:p>
        </p:txBody>
      </p:sp>
      <mc:AlternateContent xmlns:mc="http://schemas.openxmlformats.org/markup-compatibility/2006" xmlns:a14="http://schemas.microsoft.com/office/drawing/2010/main">
        <mc:Choice Requires="a14">
          <p:graphicFrame>
            <p:nvGraphicFramePr>
              <p:cNvPr id="22" name="Table Placeholder 21"/>
              <p:cNvGraphicFramePr>
                <a:graphicFrameLocks noGrp="1"/>
              </p:cNvGraphicFramePr>
              <p:nvPr>
                <p:ph type="tbl" sz="quarter" idx="12"/>
                <p:extLst>
                  <p:ext uri="{D42A27DB-BD31-4B8C-83A1-F6EECF244321}">
                    <p14:modId xmlns:p14="http://schemas.microsoft.com/office/powerpoint/2010/main" val="900955295"/>
                  </p:ext>
                </p:extLst>
              </p:nvPr>
            </p:nvGraphicFramePr>
            <p:xfrm>
              <a:off x="4343400" y="1955800"/>
              <a:ext cx="4038600" cy="4140204"/>
            </p:xfrm>
            <a:graphic>
              <a:graphicData uri="http://schemas.openxmlformats.org/drawingml/2006/table">
                <a:tbl>
                  <a:tblPr firstRow="1" bandRow="1">
                    <a:tableStyleId>{5C22544A-7EE6-4342-B048-85BDC9FD1C3A}</a:tableStyleId>
                  </a:tblPr>
                  <a:tblGrid>
                    <a:gridCol w="2019300">
                      <a:extLst>
                        <a:ext uri="{9D8B030D-6E8A-4147-A177-3AD203B41FA5}">
                          <a16:colId xmlns:a16="http://schemas.microsoft.com/office/drawing/2014/main" val="20000"/>
                        </a:ext>
                      </a:extLst>
                    </a:gridCol>
                    <a:gridCol w="2019300">
                      <a:extLst>
                        <a:ext uri="{9D8B030D-6E8A-4147-A177-3AD203B41FA5}">
                          <a16:colId xmlns:a16="http://schemas.microsoft.com/office/drawing/2014/main" val="20001"/>
                        </a:ext>
                      </a:extLst>
                    </a:gridCol>
                  </a:tblGrid>
                  <a:tr h="734740">
                    <a:tc>
                      <a:txBody>
                        <a:bodyPr/>
                        <a:lstStyle/>
                        <a:p>
                          <a:pPr algn="ctr"/>
                          <a:r>
                            <a:rPr lang="en-IN" b="1" dirty="0">
                              <a:solidFill>
                                <a:schemeClr val="tx1"/>
                              </a:solidFill>
                            </a:rPr>
                            <a:t>Gas</a:t>
                          </a:r>
                        </a:p>
                      </a:txBody>
                      <a:tcPr anchor="b">
                        <a:solidFill>
                          <a:srgbClr val="E2E3E5"/>
                        </a:solidFill>
                      </a:tcPr>
                    </a:tc>
                    <a:tc>
                      <a:txBody>
                        <a:bodyPr/>
                        <a:lstStyle/>
                        <a:p>
                          <a:pPr algn="ctr"/>
                          <a:r>
                            <a:rPr lang="en-IN" b="1" dirty="0">
                              <a:solidFill>
                                <a:schemeClr val="tx1"/>
                              </a:solidFill>
                            </a:rPr>
                            <a:t>Composition</a:t>
                          </a:r>
                        </a:p>
                        <a:p>
                          <a:pPr algn="ctr"/>
                          <a:r>
                            <a:rPr lang="en-IN" b="1" dirty="0">
                              <a:solidFill>
                                <a:schemeClr val="tx1"/>
                              </a:solidFill>
                            </a:rPr>
                            <a:t>(% by Volume)</a:t>
                          </a:r>
                        </a:p>
                      </a:txBody>
                      <a:tcPr anchor="b">
                        <a:solidFill>
                          <a:srgbClr val="E2E3E5"/>
                        </a:solidFill>
                      </a:tcPr>
                    </a:tc>
                    <a:extLst>
                      <a:ext uri="{0D108BD9-81ED-4DB2-BD59-A6C34878D82A}">
                        <a16:rowId xmlns:a16="http://schemas.microsoft.com/office/drawing/2014/main" val="10000"/>
                      </a:ext>
                    </a:extLst>
                  </a:tr>
                  <a:tr h="425683">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oMath>
                            </m:oMathPara>
                          </a14:m>
                          <a:endParaRPr lang="en-IN" baseline="-25000" dirty="0"/>
                        </a:p>
                      </a:txBody>
                      <a:tcPr>
                        <a:solidFill>
                          <a:srgbClr val="F3F3F5"/>
                        </a:solidFill>
                      </a:tcPr>
                    </a:tc>
                    <a:tc>
                      <a:txBody>
                        <a:bodyPr/>
                        <a:lstStyle/>
                        <a:p>
                          <a:pPr algn="ctr"/>
                          <a:r>
                            <a:rPr lang="en-IN" dirty="0"/>
                            <a:t>78.09</a:t>
                          </a:r>
                        </a:p>
                      </a:txBody>
                      <a:tcPr>
                        <a:solidFill>
                          <a:srgbClr val="F3F3F5"/>
                        </a:solidFill>
                      </a:tcPr>
                    </a:tc>
                    <a:extLst>
                      <a:ext uri="{0D108BD9-81ED-4DB2-BD59-A6C34878D82A}">
                        <a16:rowId xmlns:a16="http://schemas.microsoft.com/office/drawing/2014/main" val="10001"/>
                      </a:ext>
                    </a:extLst>
                  </a:tr>
                  <a:tr h="425683">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oMath>
                            </m:oMathPara>
                          </a14:m>
                          <a:endParaRPr lang="en-IN" baseline="-25000" dirty="0"/>
                        </a:p>
                      </a:txBody>
                      <a:tcPr>
                        <a:solidFill>
                          <a:srgbClr val="F3F3F5"/>
                        </a:solidFill>
                      </a:tcPr>
                    </a:tc>
                    <a:tc>
                      <a:txBody>
                        <a:bodyPr/>
                        <a:lstStyle/>
                        <a:p>
                          <a:pPr algn="ctr"/>
                          <a:r>
                            <a:rPr lang="en-IN" dirty="0"/>
                            <a:t>20.95</a:t>
                          </a:r>
                        </a:p>
                      </a:txBody>
                      <a:tcPr>
                        <a:solidFill>
                          <a:srgbClr val="F3F3F5"/>
                        </a:solidFill>
                      </a:tcPr>
                    </a:tc>
                    <a:extLst>
                      <a:ext uri="{0D108BD9-81ED-4DB2-BD59-A6C34878D82A}">
                        <a16:rowId xmlns:a16="http://schemas.microsoft.com/office/drawing/2014/main" val="10002"/>
                      </a:ext>
                    </a:extLst>
                  </a:tr>
                  <a:tr h="425683">
                    <a:tc>
                      <a:txBody>
                        <a:bodyPr/>
                        <a:lstStyle/>
                        <a:p>
                          <a:pPr algn="ctr"/>
                          <a:r>
                            <a:rPr lang="en-IN" dirty="0"/>
                            <a:t>Ar</a:t>
                          </a:r>
                        </a:p>
                      </a:txBody>
                      <a:tcPr>
                        <a:solidFill>
                          <a:srgbClr val="F3F3F5"/>
                        </a:solidFill>
                      </a:tcPr>
                    </a:tc>
                    <a:tc>
                      <a:txBody>
                        <a:bodyPr/>
                        <a:lstStyle/>
                        <a:p>
                          <a:pPr algn="ctr"/>
                          <a:r>
                            <a:rPr lang="en-IN" dirty="0"/>
                            <a:t>0.93</a:t>
                          </a:r>
                        </a:p>
                      </a:txBody>
                      <a:tcPr>
                        <a:solidFill>
                          <a:srgbClr val="F3F3F5"/>
                        </a:solidFill>
                      </a:tcPr>
                    </a:tc>
                    <a:extLst>
                      <a:ext uri="{0D108BD9-81ED-4DB2-BD59-A6C34878D82A}">
                        <a16:rowId xmlns:a16="http://schemas.microsoft.com/office/drawing/2014/main" val="10003"/>
                      </a:ext>
                    </a:extLst>
                  </a:tr>
                  <a:tr h="425683">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m:oMathPara>
                          </a14:m>
                          <a:endParaRPr lang="en-IN" baseline="-25000" dirty="0"/>
                        </a:p>
                      </a:txBody>
                      <a:tcPr>
                        <a:solidFill>
                          <a:srgbClr val="F3F3F5"/>
                        </a:solidFill>
                      </a:tcPr>
                    </a:tc>
                    <a:tc>
                      <a:txBody>
                        <a:bodyPr/>
                        <a:lstStyle/>
                        <a:p>
                          <a:pPr algn="ctr"/>
                          <a:r>
                            <a:rPr lang="en-IN" dirty="0"/>
                            <a:t>0.04</a:t>
                          </a:r>
                        </a:p>
                      </a:txBody>
                      <a:tcPr>
                        <a:solidFill>
                          <a:srgbClr val="F3F3F5"/>
                        </a:solidFill>
                      </a:tcPr>
                    </a:tc>
                    <a:extLst>
                      <a:ext uri="{0D108BD9-81ED-4DB2-BD59-A6C34878D82A}">
                        <a16:rowId xmlns:a16="http://schemas.microsoft.com/office/drawing/2014/main" val="10004"/>
                      </a:ext>
                    </a:extLst>
                  </a:tr>
                  <a:tr h="425683">
                    <a:tc>
                      <a:txBody>
                        <a:bodyPr/>
                        <a:lstStyle/>
                        <a:p>
                          <a:pPr algn="ctr"/>
                          <a:r>
                            <a:rPr lang="en-IN" dirty="0"/>
                            <a:t>Ne</a:t>
                          </a:r>
                        </a:p>
                      </a:txBody>
                      <a:tcPr>
                        <a:solidFill>
                          <a:srgbClr val="F3F3F5"/>
                        </a:solidFill>
                      </a:tcPr>
                    </a:tc>
                    <a:tc>
                      <a:txBody>
                        <a:bodyPr/>
                        <a:lstStyle/>
                        <a:p>
                          <a:pPr algn="ctr"/>
                          <a:r>
                            <a:rPr lang="en-IN" dirty="0"/>
                            <a:t>0.0015</a:t>
                          </a:r>
                        </a:p>
                      </a:txBody>
                      <a:tcPr>
                        <a:solidFill>
                          <a:srgbClr val="F3F3F5"/>
                        </a:solidFill>
                      </a:tcPr>
                    </a:tc>
                    <a:extLst>
                      <a:ext uri="{0D108BD9-81ED-4DB2-BD59-A6C34878D82A}">
                        <a16:rowId xmlns:a16="http://schemas.microsoft.com/office/drawing/2014/main" val="10005"/>
                      </a:ext>
                    </a:extLst>
                  </a:tr>
                  <a:tr h="425683">
                    <a:tc>
                      <a:txBody>
                        <a:bodyPr/>
                        <a:lstStyle/>
                        <a:p>
                          <a:pPr algn="ctr"/>
                          <a:r>
                            <a:rPr lang="en-IN" dirty="0"/>
                            <a:t>He</a:t>
                          </a:r>
                        </a:p>
                      </a:txBody>
                      <a:tcPr>
                        <a:solidFill>
                          <a:srgbClr val="F3F3F5"/>
                        </a:solidFill>
                      </a:tcPr>
                    </a:tc>
                    <a:tc>
                      <a:txBody>
                        <a:bodyPr/>
                        <a:lstStyle/>
                        <a:p>
                          <a:pPr algn="ctr"/>
                          <a:r>
                            <a:rPr lang="en-IN" dirty="0"/>
                            <a:t>0.000524</a:t>
                          </a:r>
                        </a:p>
                      </a:txBody>
                      <a:tcPr>
                        <a:solidFill>
                          <a:srgbClr val="F3F3F5"/>
                        </a:solidFill>
                      </a:tcPr>
                    </a:tc>
                    <a:extLst>
                      <a:ext uri="{0D108BD9-81ED-4DB2-BD59-A6C34878D82A}">
                        <a16:rowId xmlns:a16="http://schemas.microsoft.com/office/drawing/2014/main" val="10006"/>
                      </a:ext>
                    </a:extLst>
                  </a:tr>
                  <a:tr h="425683">
                    <a:tc>
                      <a:txBody>
                        <a:bodyPr/>
                        <a:lstStyle/>
                        <a:p>
                          <a:pPr algn="ctr"/>
                          <a:r>
                            <a:rPr lang="en-IN" dirty="0"/>
                            <a:t>Kr</a:t>
                          </a:r>
                        </a:p>
                      </a:txBody>
                      <a:tcPr>
                        <a:solidFill>
                          <a:srgbClr val="F3F3F5"/>
                        </a:solidFill>
                      </a:tcPr>
                    </a:tc>
                    <a:tc>
                      <a:txBody>
                        <a:bodyPr/>
                        <a:lstStyle/>
                        <a:p>
                          <a:pPr algn="ctr"/>
                          <a:r>
                            <a:rPr lang="en-IN" dirty="0"/>
                            <a:t>0.00014</a:t>
                          </a:r>
                        </a:p>
                      </a:txBody>
                      <a:tcPr>
                        <a:solidFill>
                          <a:srgbClr val="F3F3F5"/>
                        </a:solidFill>
                      </a:tcPr>
                    </a:tc>
                    <a:extLst>
                      <a:ext uri="{0D108BD9-81ED-4DB2-BD59-A6C34878D82A}">
                        <a16:rowId xmlns:a16="http://schemas.microsoft.com/office/drawing/2014/main" val="10007"/>
                      </a:ext>
                    </a:extLst>
                  </a:tr>
                  <a:tr h="425683">
                    <a:tc>
                      <a:txBody>
                        <a:bodyPr/>
                        <a:lstStyle/>
                        <a:p>
                          <a:pPr algn="ctr"/>
                          <a:r>
                            <a:rPr lang="en-IN" dirty="0"/>
                            <a:t>Xe</a:t>
                          </a:r>
                        </a:p>
                      </a:txBody>
                      <a:tcPr>
                        <a:solidFill>
                          <a:srgbClr val="F3F3F5"/>
                        </a:solidFill>
                      </a:tcPr>
                    </a:tc>
                    <a:tc>
                      <a:txBody>
                        <a:bodyPr/>
                        <a:lstStyle/>
                        <a:p>
                          <a:pPr algn="ctr"/>
                          <a:r>
                            <a:rPr lang="en-IN" dirty="0"/>
                            <a:t>0.000006</a:t>
                          </a:r>
                        </a:p>
                      </a:txBody>
                      <a:tcPr>
                        <a:solidFill>
                          <a:srgbClr val="F3F3F5"/>
                        </a:solidFill>
                      </a:tcPr>
                    </a:tc>
                    <a:extLst>
                      <a:ext uri="{0D108BD9-81ED-4DB2-BD59-A6C34878D82A}">
                        <a16:rowId xmlns:a16="http://schemas.microsoft.com/office/drawing/2014/main" val="10008"/>
                      </a:ext>
                    </a:extLst>
                  </a:tr>
                </a:tbl>
              </a:graphicData>
            </a:graphic>
          </p:graphicFrame>
        </mc:Choice>
        <mc:Fallback xmlns="">
          <p:graphicFrame>
            <p:nvGraphicFramePr>
              <p:cNvPr id="22" name="Table Placeholder 21"/>
              <p:cNvGraphicFramePr>
                <a:graphicFrameLocks noGrp="1"/>
              </p:cNvGraphicFramePr>
              <p:nvPr>
                <p:ph type="tbl" sz="quarter" idx="12"/>
                <p:extLst>
                  <p:ext uri="{D42A27DB-BD31-4B8C-83A1-F6EECF244321}">
                    <p14:modId xmlns:p14="http://schemas.microsoft.com/office/powerpoint/2010/main" val="900955295"/>
                  </p:ext>
                </p:extLst>
              </p:nvPr>
            </p:nvGraphicFramePr>
            <p:xfrm>
              <a:off x="4343400" y="1955800"/>
              <a:ext cx="4038600" cy="4140204"/>
            </p:xfrm>
            <a:graphic>
              <a:graphicData uri="http://schemas.openxmlformats.org/drawingml/2006/table">
                <a:tbl>
                  <a:tblPr firstRow="1" bandRow="1">
                    <a:tableStyleId>{5C22544A-7EE6-4342-B048-85BDC9FD1C3A}</a:tableStyleId>
                  </a:tblPr>
                  <a:tblGrid>
                    <a:gridCol w="2019300">
                      <a:extLst>
                        <a:ext uri="{9D8B030D-6E8A-4147-A177-3AD203B41FA5}">
                          <a16:colId xmlns:a16="http://schemas.microsoft.com/office/drawing/2014/main" val="20000"/>
                        </a:ext>
                      </a:extLst>
                    </a:gridCol>
                    <a:gridCol w="2019300">
                      <a:extLst>
                        <a:ext uri="{9D8B030D-6E8A-4147-A177-3AD203B41FA5}">
                          <a16:colId xmlns:a16="http://schemas.microsoft.com/office/drawing/2014/main" val="20001"/>
                        </a:ext>
                      </a:extLst>
                    </a:gridCol>
                  </a:tblGrid>
                  <a:tr h="734740">
                    <a:tc>
                      <a:txBody>
                        <a:bodyPr/>
                        <a:lstStyle/>
                        <a:p>
                          <a:pPr algn="ctr"/>
                          <a:r>
                            <a:rPr lang="en-IN" b="1" dirty="0">
                              <a:solidFill>
                                <a:schemeClr val="tx1"/>
                              </a:solidFill>
                            </a:rPr>
                            <a:t>Gas</a:t>
                          </a:r>
                        </a:p>
                      </a:txBody>
                      <a:tcPr anchor="b">
                        <a:solidFill>
                          <a:srgbClr val="E2E3E5"/>
                        </a:solidFill>
                      </a:tcPr>
                    </a:tc>
                    <a:tc>
                      <a:txBody>
                        <a:bodyPr/>
                        <a:lstStyle/>
                        <a:p>
                          <a:pPr algn="ctr"/>
                          <a:r>
                            <a:rPr lang="en-IN" b="1" dirty="0">
                              <a:solidFill>
                                <a:schemeClr val="tx1"/>
                              </a:solidFill>
                            </a:rPr>
                            <a:t>Composition</a:t>
                          </a:r>
                        </a:p>
                        <a:p>
                          <a:pPr algn="ctr"/>
                          <a:r>
                            <a:rPr lang="en-IN" b="1" dirty="0">
                              <a:solidFill>
                                <a:schemeClr val="tx1"/>
                              </a:solidFill>
                            </a:rPr>
                            <a:t>(% by Volume)</a:t>
                          </a:r>
                        </a:p>
                      </a:txBody>
                      <a:tcPr anchor="b">
                        <a:solidFill>
                          <a:srgbClr val="E2E3E5"/>
                        </a:solidFill>
                      </a:tcPr>
                    </a:tc>
                    <a:extLst>
                      <a:ext uri="{0D108BD9-81ED-4DB2-BD59-A6C34878D82A}">
                        <a16:rowId xmlns:a16="http://schemas.microsoft.com/office/drawing/2014/main" val="10000"/>
                      </a:ext>
                    </a:extLst>
                  </a:tr>
                  <a:tr h="425683">
                    <a:tc>
                      <a:txBody>
                        <a:bodyPr/>
                        <a:lstStyle/>
                        <a:p>
                          <a:endParaRPr lang="en-US"/>
                        </a:p>
                      </a:txBody>
                      <a:tcPr>
                        <a:blipFill>
                          <a:blip r:embed="rId2"/>
                          <a:stretch>
                            <a:fillRect l="-301" t="-174286" r="-101205" b="-707143"/>
                          </a:stretch>
                        </a:blipFill>
                      </a:tcPr>
                    </a:tc>
                    <a:tc>
                      <a:txBody>
                        <a:bodyPr/>
                        <a:lstStyle/>
                        <a:p>
                          <a:pPr algn="ctr"/>
                          <a:r>
                            <a:rPr lang="en-IN" dirty="0"/>
                            <a:t>78.09</a:t>
                          </a:r>
                        </a:p>
                      </a:txBody>
                      <a:tcPr>
                        <a:solidFill>
                          <a:srgbClr val="F3F3F5"/>
                        </a:solidFill>
                      </a:tcPr>
                    </a:tc>
                    <a:extLst>
                      <a:ext uri="{0D108BD9-81ED-4DB2-BD59-A6C34878D82A}">
                        <a16:rowId xmlns:a16="http://schemas.microsoft.com/office/drawing/2014/main" val="10001"/>
                      </a:ext>
                    </a:extLst>
                  </a:tr>
                  <a:tr h="425683">
                    <a:tc>
                      <a:txBody>
                        <a:bodyPr/>
                        <a:lstStyle/>
                        <a:p>
                          <a:endParaRPr lang="en-US"/>
                        </a:p>
                      </a:txBody>
                      <a:tcPr>
                        <a:blipFill>
                          <a:blip r:embed="rId2"/>
                          <a:stretch>
                            <a:fillRect l="-301" t="-274286" r="-101205" b="-607143"/>
                          </a:stretch>
                        </a:blipFill>
                      </a:tcPr>
                    </a:tc>
                    <a:tc>
                      <a:txBody>
                        <a:bodyPr/>
                        <a:lstStyle/>
                        <a:p>
                          <a:pPr algn="ctr"/>
                          <a:r>
                            <a:rPr lang="en-IN" dirty="0"/>
                            <a:t>20.95</a:t>
                          </a:r>
                        </a:p>
                      </a:txBody>
                      <a:tcPr>
                        <a:solidFill>
                          <a:srgbClr val="F3F3F5"/>
                        </a:solidFill>
                      </a:tcPr>
                    </a:tc>
                    <a:extLst>
                      <a:ext uri="{0D108BD9-81ED-4DB2-BD59-A6C34878D82A}">
                        <a16:rowId xmlns:a16="http://schemas.microsoft.com/office/drawing/2014/main" val="10002"/>
                      </a:ext>
                    </a:extLst>
                  </a:tr>
                  <a:tr h="425683">
                    <a:tc>
                      <a:txBody>
                        <a:bodyPr/>
                        <a:lstStyle/>
                        <a:p>
                          <a:pPr algn="ctr"/>
                          <a:r>
                            <a:rPr lang="en-IN" dirty="0" err="1"/>
                            <a:t>Ar</a:t>
                          </a:r>
                          <a:endParaRPr lang="en-IN" dirty="0"/>
                        </a:p>
                      </a:txBody>
                      <a:tcPr>
                        <a:solidFill>
                          <a:srgbClr val="F3F3F5"/>
                        </a:solidFill>
                      </a:tcPr>
                    </a:tc>
                    <a:tc>
                      <a:txBody>
                        <a:bodyPr/>
                        <a:lstStyle/>
                        <a:p>
                          <a:pPr algn="ctr"/>
                          <a:r>
                            <a:rPr lang="en-IN" dirty="0"/>
                            <a:t>0.93</a:t>
                          </a:r>
                        </a:p>
                      </a:txBody>
                      <a:tcPr>
                        <a:solidFill>
                          <a:srgbClr val="F3F3F5"/>
                        </a:solidFill>
                      </a:tcPr>
                    </a:tc>
                    <a:extLst>
                      <a:ext uri="{0D108BD9-81ED-4DB2-BD59-A6C34878D82A}">
                        <a16:rowId xmlns:a16="http://schemas.microsoft.com/office/drawing/2014/main" val="10003"/>
                      </a:ext>
                    </a:extLst>
                  </a:tr>
                  <a:tr h="425683">
                    <a:tc>
                      <a:txBody>
                        <a:bodyPr/>
                        <a:lstStyle/>
                        <a:p>
                          <a:endParaRPr lang="en-US"/>
                        </a:p>
                      </a:txBody>
                      <a:tcPr>
                        <a:blipFill>
                          <a:blip r:embed="rId2"/>
                          <a:stretch>
                            <a:fillRect l="-301" t="-474286" r="-101205" b="-407143"/>
                          </a:stretch>
                        </a:blipFill>
                      </a:tcPr>
                    </a:tc>
                    <a:tc>
                      <a:txBody>
                        <a:bodyPr/>
                        <a:lstStyle/>
                        <a:p>
                          <a:pPr algn="ctr"/>
                          <a:r>
                            <a:rPr lang="en-IN" dirty="0"/>
                            <a:t>0.04</a:t>
                          </a:r>
                        </a:p>
                      </a:txBody>
                      <a:tcPr>
                        <a:solidFill>
                          <a:srgbClr val="F3F3F5"/>
                        </a:solidFill>
                      </a:tcPr>
                    </a:tc>
                    <a:extLst>
                      <a:ext uri="{0D108BD9-81ED-4DB2-BD59-A6C34878D82A}">
                        <a16:rowId xmlns:a16="http://schemas.microsoft.com/office/drawing/2014/main" val="10004"/>
                      </a:ext>
                    </a:extLst>
                  </a:tr>
                  <a:tr h="425683">
                    <a:tc>
                      <a:txBody>
                        <a:bodyPr/>
                        <a:lstStyle/>
                        <a:p>
                          <a:pPr algn="ctr"/>
                          <a:r>
                            <a:rPr lang="en-IN" dirty="0"/>
                            <a:t>Ne</a:t>
                          </a:r>
                        </a:p>
                      </a:txBody>
                      <a:tcPr>
                        <a:solidFill>
                          <a:srgbClr val="F3F3F5"/>
                        </a:solidFill>
                      </a:tcPr>
                    </a:tc>
                    <a:tc>
                      <a:txBody>
                        <a:bodyPr/>
                        <a:lstStyle/>
                        <a:p>
                          <a:pPr algn="ctr"/>
                          <a:r>
                            <a:rPr lang="en-IN" dirty="0"/>
                            <a:t>0.0015</a:t>
                          </a:r>
                        </a:p>
                      </a:txBody>
                      <a:tcPr>
                        <a:solidFill>
                          <a:srgbClr val="F3F3F5"/>
                        </a:solidFill>
                      </a:tcPr>
                    </a:tc>
                    <a:extLst>
                      <a:ext uri="{0D108BD9-81ED-4DB2-BD59-A6C34878D82A}">
                        <a16:rowId xmlns:a16="http://schemas.microsoft.com/office/drawing/2014/main" val="10005"/>
                      </a:ext>
                    </a:extLst>
                  </a:tr>
                  <a:tr h="425683">
                    <a:tc>
                      <a:txBody>
                        <a:bodyPr/>
                        <a:lstStyle/>
                        <a:p>
                          <a:pPr algn="ctr"/>
                          <a:r>
                            <a:rPr lang="en-IN" dirty="0"/>
                            <a:t>He</a:t>
                          </a:r>
                        </a:p>
                      </a:txBody>
                      <a:tcPr>
                        <a:solidFill>
                          <a:srgbClr val="F3F3F5"/>
                        </a:solidFill>
                      </a:tcPr>
                    </a:tc>
                    <a:tc>
                      <a:txBody>
                        <a:bodyPr/>
                        <a:lstStyle/>
                        <a:p>
                          <a:pPr algn="ctr"/>
                          <a:r>
                            <a:rPr lang="en-IN" dirty="0"/>
                            <a:t>0.000524</a:t>
                          </a:r>
                        </a:p>
                      </a:txBody>
                      <a:tcPr>
                        <a:solidFill>
                          <a:srgbClr val="F3F3F5"/>
                        </a:solidFill>
                      </a:tcPr>
                    </a:tc>
                    <a:extLst>
                      <a:ext uri="{0D108BD9-81ED-4DB2-BD59-A6C34878D82A}">
                        <a16:rowId xmlns:a16="http://schemas.microsoft.com/office/drawing/2014/main" val="10006"/>
                      </a:ext>
                    </a:extLst>
                  </a:tr>
                  <a:tr h="425683">
                    <a:tc>
                      <a:txBody>
                        <a:bodyPr/>
                        <a:lstStyle/>
                        <a:p>
                          <a:pPr algn="ctr"/>
                          <a:r>
                            <a:rPr lang="en-IN" dirty="0"/>
                            <a:t>Kr</a:t>
                          </a:r>
                        </a:p>
                      </a:txBody>
                      <a:tcPr>
                        <a:solidFill>
                          <a:srgbClr val="F3F3F5"/>
                        </a:solidFill>
                      </a:tcPr>
                    </a:tc>
                    <a:tc>
                      <a:txBody>
                        <a:bodyPr/>
                        <a:lstStyle/>
                        <a:p>
                          <a:pPr algn="ctr"/>
                          <a:r>
                            <a:rPr lang="en-IN" dirty="0"/>
                            <a:t>0.00014</a:t>
                          </a:r>
                        </a:p>
                      </a:txBody>
                      <a:tcPr>
                        <a:solidFill>
                          <a:srgbClr val="F3F3F5"/>
                        </a:solidFill>
                      </a:tcPr>
                    </a:tc>
                    <a:extLst>
                      <a:ext uri="{0D108BD9-81ED-4DB2-BD59-A6C34878D82A}">
                        <a16:rowId xmlns:a16="http://schemas.microsoft.com/office/drawing/2014/main" val="10007"/>
                      </a:ext>
                    </a:extLst>
                  </a:tr>
                  <a:tr h="425683">
                    <a:tc>
                      <a:txBody>
                        <a:bodyPr/>
                        <a:lstStyle/>
                        <a:p>
                          <a:pPr algn="ctr"/>
                          <a:r>
                            <a:rPr lang="en-IN" dirty="0" err="1"/>
                            <a:t>Xe</a:t>
                          </a:r>
                          <a:endParaRPr lang="en-IN" dirty="0"/>
                        </a:p>
                      </a:txBody>
                      <a:tcPr>
                        <a:solidFill>
                          <a:srgbClr val="F3F3F5"/>
                        </a:solidFill>
                      </a:tcPr>
                    </a:tc>
                    <a:tc>
                      <a:txBody>
                        <a:bodyPr/>
                        <a:lstStyle/>
                        <a:p>
                          <a:pPr algn="ctr"/>
                          <a:r>
                            <a:rPr lang="en-IN" dirty="0"/>
                            <a:t>0.000006</a:t>
                          </a:r>
                        </a:p>
                      </a:txBody>
                      <a:tcPr>
                        <a:solidFill>
                          <a:srgbClr val="F3F3F5"/>
                        </a:solidFill>
                      </a:tcPr>
                    </a:tc>
                    <a:extLst>
                      <a:ext uri="{0D108BD9-81ED-4DB2-BD59-A6C34878D82A}">
                        <a16:rowId xmlns:a16="http://schemas.microsoft.com/office/drawing/2014/main" val="10008"/>
                      </a:ext>
                    </a:extLst>
                  </a:tr>
                </a:tbl>
              </a:graphicData>
            </a:graphic>
          </p:graphicFrame>
        </mc:Fallback>
      </mc:AlternateContent>
      <p:sp>
        <p:nvSpPr>
          <p:cNvPr id="2" name="Text Placeholder 1"/>
          <p:cNvSpPr>
            <a:spLocks noGrp="1"/>
          </p:cNvSpPr>
          <p:nvPr>
            <p:ph type="body" sz="quarter" idx="11"/>
          </p:nvPr>
        </p:nvSpPr>
        <p:spPr>
          <a:xfrm>
            <a:off x="4343400" y="627181"/>
            <a:ext cx="3790950" cy="279401"/>
          </a:xfrm>
        </p:spPr>
        <p:txBody>
          <a:bodyPr/>
          <a:lstStyle/>
          <a:p>
            <a:r>
              <a:rPr lang="en-US" sz="700" dirty="0"/>
              <a:t>Copyright © The McGraw-Hill Companies, Inc. Permission required for reproduction or display </a:t>
            </a:r>
          </a:p>
        </p:txBody>
      </p:sp>
    </p:spTree>
    <p:extLst>
      <p:ext uri="{BB962C8B-B14F-4D97-AF65-F5344CB8AC3E}">
        <p14:creationId xmlns:p14="http://schemas.microsoft.com/office/powerpoint/2010/main" val="38406913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(6)</a:t>
            </a:r>
            <a:endParaRPr lang="en-IN" dirty="0">
              <a:solidFill>
                <a:srgbClr val="C00000"/>
              </a:solidFill>
            </a:endParaRPr>
          </a:p>
        </p:txBody>
      </p:sp>
      <p:sp>
        <p:nvSpPr>
          <p:cNvPr id="17" name="Text Placeholder 16"/>
          <p:cNvSpPr>
            <a:spLocks noGrp="1"/>
          </p:cNvSpPr>
          <p:nvPr>
            <p:ph type="body" sz="quarter" idx="11"/>
          </p:nvPr>
        </p:nvSpPr>
        <p:spPr>
          <a:xfrm>
            <a:off x="0" y="1150817"/>
            <a:ext cx="9144000" cy="533400"/>
          </a:xfrm>
        </p:spPr>
        <p:txBody>
          <a:bodyPr/>
          <a:lstStyle/>
          <a:p>
            <a:r>
              <a:rPr lang="en-US" sz="2800" dirty="0">
                <a:solidFill>
                  <a:srgbClr val="4F74A7"/>
                </a:solidFill>
                <a:latin typeface="Calibri"/>
              </a:rPr>
              <a:t>The Greenhouse Effect</a:t>
            </a:r>
          </a:p>
        </p:txBody>
      </p:sp>
      <p:sp>
        <p:nvSpPr>
          <p:cNvPr id="16" name="Text Placeholder 15"/>
          <p:cNvSpPr>
            <a:spLocks noGrp="1"/>
          </p:cNvSpPr>
          <p:nvPr>
            <p:ph type="body" sz="quarter" idx="10"/>
          </p:nvPr>
        </p:nvSpPr>
        <p:spPr>
          <a:xfrm>
            <a:off x="0" y="1655415"/>
            <a:ext cx="9144000" cy="3983385"/>
          </a:xfrm>
        </p:spPr>
        <p:txBody>
          <a:bodyPr/>
          <a:lstStyle/>
          <a:p>
            <a:pPr>
              <a:spcBef>
                <a:spcPts val="0"/>
              </a:spcBef>
              <a:spcAft>
                <a:spcPts val="3300"/>
              </a:spcAft>
            </a:pPr>
            <a:r>
              <a:rPr lang="en-US" dirty="0"/>
              <a:t>Much of the solar radiant energy received by Earth is in the visible region of the spectrum. </a:t>
            </a:r>
          </a:p>
          <a:p>
            <a:pPr>
              <a:spcBef>
                <a:spcPts val="0"/>
              </a:spcBef>
              <a:spcAft>
                <a:spcPts val="3300"/>
              </a:spcAft>
            </a:pPr>
            <a:r>
              <a:rPr lang="en-US" dirty="0"/>
              <a:t>Thermal radiation emitted by Earth’s surface is characterized by wavelengths in the IR region.</a:t>
            </a:r>
          </a:p>
          <a:p>
            <a:pPr>
              <a:spcBef>
                <a:spcPts val="0"/>
              </a:spcBef>
              <a:spcAft>
                <a:spcPts val="2700"/>
              </a:spcAft>
            </a:pPr>
            <a:r>
              <a:rPr lang="en-US" dirty="0"/>
              <a:t>The outgoing IR radiation can be absorbed by water and carbon dioxide, but not by nitrogen and oxygen.</a:t>
            </a:r>
          </a:p>
        </p:txBody>
      </p:sp>
    </p:spTree>
    <p:extLst>
      <p:ext uri="{BB962C8B-B14F-4D97-AF65-F5344CB8AC3E}">
        <p14:creationId xmlns:p14="http://schemas.microsoft.com/office/powerpoint/2010/main" val="41858245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E171F"/>
                </a:solidFill>
                <a:latin typeface="Calibri"/>
              </a:rPr>
              <a:t>The Greenhouse Effect (7)</a:t>
            </a:r>
            <a:endParaRPr lang="en-IN" dirty="0"/>
          </a:p>
        </p:txBody>
      </p:sp>
      <p:sp>
        <p:nvSpPr>
          <p:cNvPr id="17" name="Text Placeholder 16"/>
          <p:cNvSpPr>
            <a:spLocks noGrp="1"/>
          </p:cNvSpPr>
          <p:nvPr>
            <p:ph type="body" sz="quarter" idx="11"/>
          </p:nvPr>
        </p:nvSpPr>
        <p:spPr>
          <a:xfrm>
            <a:off x="0" y="1143000"/>
            <a:ext cx="9144000" cy="533400"/>
          </a:xfrm>
        </p:spPr>
        <p:txBody>
          <a:bodyPr/>
          <a:lstStyle/>
          <a:p>
            <a:r>
              <a:rPr lang="en-US" sz="2800" dirty="0">
                <a:solidFill>
                  <a:srgbClr val="4F74A7"/>
                </a:solidFill>
                <a:latin typeface="Calibri"/>
              </a:rPr>
              <a:t>The Greenhouse Effect</a:t>
            </a:r>
          </a:p>
        </p:txBody>
      </p:sp>
      <p:sp>
        <p:nvSpPr>
          <p:cNvPr id="18" name="Text Placeholder 17"/>
          <p:cNvSpPr>
            <a:spLocks noGrp="1"/>
          </p:cNvSpPr>
          <p:nvPr>
            <p:ph type="body" sz="quarter" idx="10"/>
          </p:nvPr>
        </p:nvSpPr>
        <p:spPr>
          <a:xfrm>
            <a:off x="0" y="2648249"/>
            <a:ext cx="2952750" cy="2685751"/>
          </a:xfrm>
        </p:spPr>
        <p:txBody>
          <a:bodyPr/>
          <a:lstStyle/>
          <a:p>
            <a:r>
              <a:rPr lang="en-US" dirty="0"/>
              <a:t>The incoming radiation from the sun and the outgoing radiation from Earth’s surface.</a:t>
            </a:r>
          </a:p>
        </p:txBody>
      </p:sp>
      <p:pic>
        <p:nvPicPr>
          <p:cNvPr id="14" name="Picture 3" descr="A graph depicts the energy of incoming solar radiation and outgoing terrestrial radiation by wavelength."/>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65439" y="1515578"/>
            <a:ext cx="5495632" cy="496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7142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(8)</a:t>
            </a:r>
            <a:endParaRPr lang="en-IN" dirty="0">
              <a:solidFill>
                <a:srgbClr val="C00000"/>
              </a:solidFill>
            </a:endParaRPr>
          </a:p>
        </p:txBody>
      </p:sp>
      <p:sp>
        <p:nvSpPr>
          <p:cNvPr id="17" name="Text Placeholder 16"/>
          <p:cNvSpPr>
            <a:spLocks noGrp="1"/>
          </p:cNvSpPr>
          <p:nvPr>
            <p:ph type="body" sz="quarter" idx="11"/>
          </p:nvPr>
        </p:nvSpPr>
        <p:spPr>
          <a:xfrm>
            <a:off x="0" y="1144780"/>
            <a:ext cx="9144000" cy="457201"/>
          </a:xfrm>
        </p:spPr>
        <p:txBody>
          <a:bodyPr/>
          <a:lstStyle/>
          <a:p>
            <a:r>
              <a:rPr lang="en-US" sz="2800" dirty="0">
                <a:solidFill>
                  <a:srgbClr val="4F74A7"/>
                </a:solidFill>
                <a:latin typeface="Calibri"/>
              </a:rPr>
              <a:t>The Greenhouse Effect</a:t>
            </a:r>
          </a:p>
        </p:txBody>
      </p:sp>
      <p:sp>
        <p:nvSpPr>
          <p:cNvPr id="18" name="Text Placeholder 17"/>
          <p:cNvSpPr>
            <a:spLocks noGrp="1"/>
          </p:cNvSpPr>
          <p:nvPr>
            <p:ph type="body" sz="quarter" idx="10"/>
          </p:nvPr>
        </p:nvSpPr>
        <p:spPr>
          <a:xfrm>
            <a:off x="0" y="1767007"/>
            <a:ext cx="9144000" cy="1447800"/>
          </a:xfrm>
        </p:spPr>
        <p:txBody>
          <a:bodyPr/>
          <a:lstStyle/>
          <a:p>
            <a:pPr>
              <a:spcBef>
                <a:spcPts val="0"/>
              </a:spcBef>
              <a:spcAft>
                <a:spcPts val="2800"/>
              </a:spcAft>
            </a:pPr>
            <a:r>
              <a:rPr lang="en-US" dirty="0"/>
              <a:t>All molecules vibrate.</a:t>
            </a:r>
          </a:p>
          <a:p>
            <a:r>
              <a:rPr lang="en-US" dirty="0"/>
              <a:t>The energy associated with molecular vibration is quantized.</a:t>
            </a:r>
          </a:p>
        </p:txBody>
      </p:sp>
      <p:pic>
        <p:nvPicPr>
          <p:cNvPr id="15" name="Picture 3" descr="Chemical bonds can be stretched and compressed like a spring."/>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05150" y="3401604"/>
            <a:ext cx="3048000" cy="301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6547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(9)</a:t>
            </a:r>
            <a:endParaRPr lang="en-IN" dirty="0">
              <a:solidFill>
                <a:srgbClr val="C00000"/>
              </a:solidFill>
            </a:endParaRPr>
          </a:p>
        </p:txBody>
      </p:sp>
      <p:sp>
        <p:nvSpPr>
          <p:cNvPr id="16" name="Text Placeholder 15"/>
          <p:cNvSpPr>
            <a:spLocks noGrp="1"/>
          </p:cNvSpPr>
          <p:nvPr>
            <p:ph type="body" sz="quarter" idx="11"/>
          </p:nvPr>
        </p:nvSpPr>
        <p:spPr>
          <a:xfrm>
            <a:off x="0" y="1143000"/>
            <a:ext cx="9124950" cy="533400"/>
          </a:xfrm>
        </p:spPr>
        <p:txBody>
          <a:bodyPr/>
          <a:lstStyle/>
          <a:p>
            <a:r>
              <a:rPr lang="en-US" sz="2800" dirty="0">
                <a:solidFill>
                  <a:srgbClr val="4F74A7"/>
                </a:solidFill>
                <a:latin typeface="Calibri"/>
              </a:rPr>
              <a:t>The Greenhouse Effect</a:t>
            </a:r>
          </a:p>
        </p:txBody>
      </p:sp>
      <p:sp>
        <p:nvSpPr>
          <p:cNvPr id="17" name="Text Placeholder 16"/>
          <p:cNvSpPr>
            <a:spLocks noGrp="1"/>
          </p:cNvSpPr>
          <p:nvPr>
            <p:ph type="body" sz="quarter" idx="10"/>
          </p:nvPr>
        </p:nvSpPr>
        <p:spPr>
          <a:xfrm>
            <a:off x="0" y="1720840"/>
            <a:ext cx="9144000" cy="4146560"/>
          </a:xfrm>
        </p:spPr>
        <p:txBody>
          <a:bodyPr/>
          <a:lstStyle/>
          <a:p>
            <a:pPr>
              <a:spcBef>
                <a:spcPts val="0"/>
              </a:spcBef>
              <a:spcAft>
                <a:spcPts val="3600"/>
              </a:spcAft>
            </a:pPr>
            <a:r>
              <a:rPr lang="en-US" dirty="0"/>
              <a:t>To absorb a photon in the IR region, the dipole moment of the molecule </a:t>
            </a:r>
            <a:r>
              <a:rPr lang="en-US" i="1" dirty="0"/>
              <a:t>must </a:t>
            </a:r>
            <a:r>
              <a:rPr lang="en-US" dirty="0"/>
              <a:t>change during the course of a vibration.</a:t>
            </a:r>
          </a:p>
          <a:p>
            <a:pPr>
              <a:spcBef>
                <a:spcPts val="0"/>
              </a:spcBef>
              <a:spcAft>
                <a:spcPts val="3000"/>
              </a:spcAft>
            </a:pPr>
            <a:r>
              <a:rPr lang="en-US" dirty="0"/>
              <a:t>If the molecule is homonuclear, there can be no change in the dipole moment; the molecule has a zero dipole moment.</a:t>
            </a:r>
          </a:p>
          <a:p>
            <a:pPr>
              <a:spcBef>
                <a:spcPts val="0"/>
              </a:spcBef>
              <a:spcAft>
                <a:spcPts val="2800"/>
              </a:spcAft>
            </a:pPr>
            <a:r>
              <a:rPr lang="en-US" dirty="0"/>
              <a:t>Such molecules are IR-inactive because they </a:t>
            </a:r>
            <a:r>
              <a:rPr lang="en-US" i="1" dirty="0"/>
              <a:t>cannot </a:t>
            </a:r>
            <a:r>
              <a:rPr lang="en-US" dirty="0"/>
              <a:t>absorb IR radiation.</a:t>
            </a:r>
          </a:p>
        </p:txBody>
      </p:sp>
    </p:spTree>
    <p:extLst>
      <p:ext uri="{BB962C8B-B14F-4D97-AF65-F5344CB8AC3E}">
        <p14:creationId xmlns:p14="http://schemas.microsoft.com/office/powerpoint/2010/main" val="38948232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266700" y="1"/>
            <a:ext cx="8724900" cy="685799"/>
          </a:xfrm>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(10)</a:t>
            </a:r>
            <a:endParaRPr lang="en-IN" dirty="0">
              <a:solidFill>
                <a:srgbClr val="C00000"/>
              </a:solidFill>
            </a:endParaRPr>
          </a:p>
        </p:txBody>
      </p:sp>
      <p:sp>
        <p:nvSpPr>
          <p:cNvPr id="21" name="Text Placeholder 20"/>
          <p:cNvSpPr>
            <a:spLocks noGrp="1"/>
          </p:cNvSpPr>
          <p:nvPr>
            <p:ph type="body" sz="quarter" idx="11"/>
          </p:nvPr>
        </p:nvSpPr>
        <p:spPr>
          <a:xfrm>
            <a:off x="0" y="1143000"/>
            <a:ext cx="9144000" cy="1676400"/>
          </a:xfrm>
        </p:spPr>
        <p:txBody>
          <a:bodyPr/>
          <a:lstStyle/>
          <a:p>
            <a:pPr>
              <a:spcBef>
                <a:spcPts val="0"/>
              </a:spcBef>
              <a:spcAft>
                <a:spcPts val="800"/>
              </a:spcAft>
            </a:pPr>
            <a:r>
              <a:rPr lang="en-US" dirty="0">
                <a:solidFill>
                  <a:srgbClr val="4F74A7"/>
                </a:solidFill>
                <a:latin typeface="Calibri"/>
              </a:rPr>
              <a:t>The Greenhouse Effect </a:t>
            </a:r>
          </a:p>
          <a:p>
            <a:r>
              <a:rPr lang="en-US" dirty="0">
                <a:solidFill>
                  <a:schemeClr val="tx1"/>
                </a:solidFill>
              </a:rPr>
              <a:t>All heteronuclear diatomic molecules are IR-active; they can absorb IR radiation because their dipole moments change. </a:t>
            </a:r>
          </a:p>
        </p:txBody>
      </p:sp>
      <p:sp>
        <p:nvSpPr>
          <p:cNvPr id="19" name="Text Placeholder 18"/>
          <p:cNvSpPr>
            <a:spLocks noGrp="1"/>
          </p:cNvSpPr>
          <p:nvPr>
            <p:ph type="body" sz="quarter" idx="10"/>
          </p:nvPr>
        </p:nvSpPr>
        <p:spPr>
          <a:xfrm>
            <a:off x="722888" y="3164887"/>
            <a:ext cx="3810000" cy="3330141"/>
          </a:xfrm>
        </p:spPr>
        <p:txBody>
          <a:bodyPr/>
          <a:lstStyle/>
          <a:p>
            <a:pPr>
              <a:spcBef>
                <a:spcPts val="0"/>
              </a:spcBef>
              <a:spcAft>
                <a:spcPts val="2800"/>
              </a:spcAft>
            </a:pPr>
            <a:r>
              <a:rPr lang="en-US" dirty="0"/>
              <a:t>A </a:t>
            </a:r>
            <a:r>
              <a:rPr lang="en-US" i="1" dirty="0"/>
              <a:t>polyatomic </a:t>
            </a:r>
            <a:r>
              <a:rPr lang="en-US" dirty="0"/>
              <a:t>molecule can vibrate in more than one way.</a:t>
            </a:r>
          </a:p>
          <a:p>
            <a:r>
              <a:rPr lang="en-US" dirty="0"/>
              <a:t>Water, for example, can vibrate in three different ways.</a:t>
            </a:r>
          </a:p>
        </p:txBody>
      </p:sp>
      <p:pic>
        <p:nvPicPr>
          <p:cNvPr id="16" name="Picture 3" descr="Water vibrates in three ways. Because it’s polar, any of these vibrations results in a change in dipole moment resulting from a change in bond length."/>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94194" y="2910453"/>
            <a:ext cx="1907300"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2" name="Text Placeholder 21"/>
              <p:cNvSpPr>
                <a:spLocks noGrp="1"/>
              </p:cNvSpPr>
              <p:nvPr>
                <p:ph type="body" sz="quarter" idx="12"/>
              </p:nvPr>
            </p:nvSpPr>
            <p:spPr>
              <a:xfrm>
                <a:off x="7162800" y="3914751"/>
                <a:ext cx="1660503" cy="1118188"/>
              </a:xfrm>
            </p:spPr>
            <p:txBody>
              <a:bodyPr/>
              <a:lstStyle/>
              <a:p>
                <a:pPr>
                  <a:spcBef>
                    <a:spcPts val="0"/>
                  </a:spcBef>
                </a:pPr>
                <a14:m>
                  <m:oMath xmlns:m="http://schemas.openxmlformats.org/officeDocument/2006/math">
                    <m:sSub>
                      <m:sSubPr>
                        <m:ctrlPr>
                          <a:rPr lang="en-US" sz="2800" b="1" i="1" smtClean="0">
                            <a:latin typeface="Cambria Math" panose="02040503050406030204" pitchFamily="18" charset="0"/>
                          </a:rPr>
                        </m:ctrlPr>
                      </m:sSubPr>
                      <m:e>
                        <m:r>
                          <a:rPr lang="en-US" sz="2800" b="1" i="0" smtClean="0">
                            <a:latin typeface="Cambria Math" panose="02040503050406030204" pitchFamily="18" charset="0"/>
                          </a:rPr>
                          <m:t>𝐇</m:t>
                        </m:r>
                      </m:e>
                      <m:sub>
                        <m:r>
                          <a:rPr lang="en-US" sz="2800" b="1" i="0" smtClean="0">
                            <a:latin typeface="Cambria Math" panose="02040503050406030204" pitchFamily="18" charset="0"/>
                          </a:rPr>
                          <m:t>𝟐</m:t>
                        </m:r>
                      </m:sub>
                    </m:sSub>
                    <m:r>
                      <a:rPr lang="en-US" sz="2800" b="1" i="0" smtClean="0">
                        <a:latin typeface="Cambria Math" panose="02040503050406030204" pitchFamily="18" charset="0"/>
                      </a:rPr>
                      <m:t>𝐎</m:t>
                    </m:r>
                  </m:oMath>
                </a14:m>
                <a:r>
                  <a:rPr lang="en-US" sz="2800" b="1" dirty="0"/>
                  <a:t> is IR </a:t>
                </a:r>
              </a:p>
              <a:p>
                <a:pPr>
                  <a:spcBef>
                    <a:spcPts val="0"/>
                  </a:spcBef>
                </a:pPr>
                <a:r>
                  <a:rPr lang="en-US" sz="2800" b="1" dirty="0"/>
                  <a:t>active</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12"/>
              </p:nvPr>
            </p:nvSpPr>
            <p:spPr>
              <a:xfrm>
                <a:off x="7162800" y="3914751"/>
                <a:ext cx="1660503" cy="1118188"/>
              </a:xfrm>
              <a:blipFill>
                <a:blip r:embed="rId3"/>
                <a:stretch>
                  <a:fillRect l="-7353" t="-4891" r="-5882"/>
                </a:stretch>
              </a:blipFill>
            </p:spPr>
            <p:txBody>
              <a:bodyPr/>
              <a:lstStyle/>
              <a:p>
                <a:r>
                  <a:rPr lang="en-US">
                    <a:noFill/>
                  </a:rPr>
                  <a:t> </a:t>
                </a:r>
              </a:p>
            </p:txBody>
          </p:sp>
        </mc:Fallback>
      </mc:AlternateContent>
    </p:spTree>
    <p:extLst>
      <p:ext uri="{BB962C8B-B14F-4D97-AF65-F5344CB8AC3E}">
        <p14:creationId xmlns:p14="http://schemas.microsoft.com/office/powerpoint/2010/main" val="23492013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(11)</a:t>
            </a:r>
            <a:endParaRPr lang="en-IN" dirty="0">
              <a:solidFill>
                <a:srgbClr val="C00000"/>
              </a:solidFill>
            </a:endParaRPr>
          </a:p>
        </p:txBody>
      </p:sp>
      <p:sp>
        <p:nvSpPr>
          <p:cNvPr id="20" name="Text Placeholder 19"/>
          <p:cNvSpPr>
            <a:spLocks noGrp="1"/>
          </p:cNvSpPr>
          <p:nvPr>
            <p:ph type="body" sz="quarter" idx="11"/>
          </p:nvPr>
        </p:nvSpPr>
        <p:spPr>
          <a:xfrm>
            <a:off x="0" y="1143000"/>
            <a:ext cx="8839200" cy="609600"/>
          </a:xfrm>
        </p:spPr>
        <p:txBody>
          <a:bodyPr/>
          <a:lstStyle/>
          <a:p>
            <a:r>
              <a:rPr lang="en-US" dirty="0">
                <a:solidFill>
                  <a:srgbClr val="4F74A7"/>
                </a:solidFill>
                <a:latin typeface="Calibri"/>
              </a:rPr>
              <a:t>The Greenhouse Effect</a:t>
            </a:r>
          </a:p>
        </p:txBody>
      </p:sp>
      <p:sp>
        <p:nvSpPr>
          <p:cNvPr id="21" name="Text Placeholder 20"/>
          <p:cNvSpPr>
            <a:spLocks noGrp="1"/>
          </p:cNvSpPr>
          <p:nvPr>
            <p:ph type="body" sz="quarter" idx="10"/>
          </p:nvPr>
        </p:nvSpPr>
        <p:spPr>
          <a:xfrm>
            <a:off x="0" y="1676400"/>
            <a:ext cx="9144000" cy="495301"/>
          </a:xfrm>
        </p:spPr>
        <p:txBody>
          <a:bodyPr/>
          <a:lstStyle/>
          <a:p>
            <a:r>
              <a:rPr lang="en-US" dirty="0"/>
              <a:t>Carbon dioxide has a linear geometry and is nonpolar.</a:t>
            </a:r>
            <a:endParaRPr lang="en-IN" dirty="0"/>
          </a:p>
        </p:txBody>
      </p:sp>
      <p:pic>
        <p:nvPicPr>
          <p:cNvPr id="15" name="Picture 3" descr="CO2 is shown stretching and bending."/>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030641" y="2197101"/>
            <a:ext cx="6904917"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Placeholder 21"/>
          <p:cNvSpPr>
            <a:spLocks noGrp="1"/>
          </p:cNvSpPr>
          <p:nvPr>
            <p:ph type="body" sz="quarter" idx="12"/>
          </p:nvPr>
        </p:nvSpPr>
        <p:spPr>
          <a:xfrm>
            <a:off x="0" y="4876800"/>
            <a:ext cx="9067800" cy="1320800"/>
          </a:xfrm>
        </p:spPr>
        <p:txBody>
          <a:bodyPr/>
          <a:lstStyle/>
          <a:p>
            <a:pPr>
              <a:spcBef>
                <a:spcPts val="0"/>
              </a:spcBef>
              <a:spcAft>
                <a:spcPts val="2800"/>
              </a:spcAft>
            </a:pPr>
            <a:r>
              <a:rPr lang="en-US" sz="2800" dirty="0"/>
              <a:t>(a) no change in dipole moment (b) change in dipole moment</a:t>
            </a:r>
          </a:p>
          <a:p>
            <a:pPr marL="2971800"/>
            <a:r>
              <a:rPr lang="en-US" sz="2800" b="1" dirty="0"/>
              <a:t>CO is IR active</a:t>
            </a:r>
          </a:p>
        </p:txBody>
      </p:sp>
    </p:spTree>
    <p:extLst>
      <p:ext uri="{BB962C8B-B14F-4D97-AF65-F5344CB8AC3E}">
        <p14:creationId xmlns:p14="http://schemas.microsoft.com/office/powerpoint/2010/main" val="10682976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(12)</a:t>
            </a:r>
            <a:endParaRPr lang="en-IN" dirty="0">
              <a:solidFill>
                <a:srgbClr val="C00000"/>
              </a:solidFill>
            </a:endParaRPr>
          </a:p>
        </p:txBody>
      </p:sp>
      <p:sp>
        <p:nvSpPr>
          <p:cNvPr id="18" name="Text Placeholder 17"/>
          <p:cNvSpPr>
            <a:spLocks noGrp="1"/>
          </p:cNvSpPr>
          <p:nvPr>
            <p:ph type="body" sz="quarter" idx="11"/>
          </p:nvPr>
        </p:nvSpPr>
        <p:spPr>
          <a:xfrm>
            <a:off x="12192" y="1143000"/>
            <a:ext cx="9131808" cy="520005"/>
          </a:xfrm>
        </p:spPr>
        <p:txBody>
          <a:bodyPr/>
          <a:lstStyle/>
          <a:p>
            <a:r>
              <a:rPr lang="en-US" dirty="0">
                <a:solidFill>
                  <a:srgbClr val="4F74A7"/>
                </a:solidFill>
                <a:latin typeface="Calibri"/>
              </a:rPr>
              <a:t>The Greenhouse Effect</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12192" y="1600200"/>
                <a:ext cx="9144000" cy="4280595"/>
              </a:xfrm>
            </p:spPr>
            <p:txBody>
              <a:bodyPr/>
              <a:lstStyle/>
              <a:p>
                <a:pPr>
                  <a:spcBef>
                    <a:spcPts val="0"/>
                  </a:spcBef>
                  <a:spcAft>
                    <a:spcPts val="3000"/>
                  </a:spcAft>
                </a:pPr>
                <a:r>
                  <a:rPr lang="en-US" dirty="0"/>
                  <a:t>Receiving a photon in the IR region, a molecule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O</m:t>
                    </m:r>
                  </m:oMath>
                </a14:m>
                <a:r>
                  <a:rPr lang="en-US" dirty="0"/>
                  <a:t> or </a:t>
                </a: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CO</m:t>
                        </m:r>
                      </m:e>
                      <m:sub>
                        <m:r>
                          <a:rPr lang="en-US">
                            <a:latin typeface="Cambria Math" panose="02040503050406030204" pitchFamily="18" charset="0"/>
                          </a:rPr>
                          <m:t>2</m:t>
                        </m:r>
                      </m:sub>
                    </m:sSub>
                  </m:oMath>
                </a14:m>
                <a:r>
                  <a:rPr lang="en-US" dirty="0"/>
                  <a:t> is promoted to a higher vibrational energy level:</a:t>
                </a:r>
              </a:p>
              <a:p>
                <a:pPr algn="ctr">
                  <a:spcAft>
                    <a:spcPts val="24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h𝑣</m:t>
                      </m:r>
                      <m:r>
                        <a:rPr lang="en-IN" b="0" i="0" smtClean="0">
                          <a:latin typeface="Cambria Math" panose="02040503050406030204" pitchFamily="18" charset="0"/>
                        </a:rPr>
                        <m:t> </m:t>
                      </m:r>
                      <m:r>
                        <a:rPr lang="en-IN"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rPr>
                            <m:t>∗</m:t>
                          </m:r>
                        </m:sup>
                      </m:sSup>
                    </m:oMath>
                  </m:oMathPara>
                </a14:m>
                <a:endParaRPr lang="en-US" dirty="0"/>
              </a:p>
              <a:p>
                <a:pPr algn="ctr">
                  <a:spcBef>
                    <a:spcPts val="0"/>
                  </a:spcBef>
                  <a:spcAft>
                    <a:spcPts val="3300"/>
                  </a:spcAft>
                </a:pPr>
                <a14:m>
                  <m:oMathPara xmlns:m="http://schemas.openxmlformats.org/officeDocument/2006/math">
                    <m:oMathParaPr>
                      <m:jc m:val="center"/>
                    </m:oMathParaPr>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CO</m:t>
                          </m:r>
                        </m:e>
                        <m:sub>
                          <m:r>
                            <a:rPr lang="en-US">
                              <a:latin typeface="Cambria Math" panose="02040503050406030204" pitchFamily="18" charset="0"/>
                            </a:rPr>
                            <m:t>2</m:t>
                          </m:r>
                        </m:sub>
                      </m:sSub>
                      <m:r>
                        <a:rPr lang="en-IN">
                          <a:latin typeface="Cambria Math" panose="02040503050406030204" pitchFamily="18" charset="0"/>
                        </a:rPr>
                        <m:t>+</m:t>
                      </m:r>
                      <m:r>
                        <a:rPr lang="en-IN" i="1">
                          <a:latin typeface="Cambria Math" panose="02040503050406030204" pitchFamily="18" charset="0"/>
                        </a:rPr>
                        <m:t>h𝑣</m:t>
                      </m:r>
                      <m:r>
                        <a:rPr lang="en-IN">
                          <a:latin typeface="Cambria Math" panose="02040503050406030204" pitchFamily="18" charset="0"/>
                        </a:rPr>
                        <m:t> </m:t>
                      </m:r>
                      <m:r>
                        <a:rPr lang="en-IN" i="1">
                          <a:latin typeface="Cambria Math" panose="02040503050406030204" pitchFamily="18" charset="0"/>
                          <a:ea typeface="Cambria Math" panose="02040503050406030204" pitchFamily="18" charset="0"/>
                        </a:rPr>
                        <m:t>⟶</m:t>
                      </m:r>
                      <m:sSubSup>
                        <m:sSubSupPr>
                          <m:ctrlPr>
                            <a:rPr lang="en-IN"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CO</m:t>
                          </m:r>
                        </m:e>
                        <m:sub>
                          <m:r>
                            <a:rPr lang="en-US" b="0" i="0" smtClean="0">
                              <a:latin typeface="Cambria Math" panose="02040503050406030204" pitchFamily="18" charset="0"/>
                              <a:ea typeface="Cambria Math" panose="02040503050406030204" pitchFamily="18" charset="0"/>
                            </a:rPr>
                            <m:t>2</m:t>
                          </m:r>
                        </m:sub>
                        <m:sup>
                          <m:r>
                            <a:rPr lang="en-US" b="0" i="0" smtClean="0">
                              <a:latin typeface="Cambria Math" panose="02040503050406030204" pitchFamily="18" charset="0"/>
                              <a:ea typeface="Cambria Math" panose="02040503050406030204" pitchFamily="18" charset="0"/>
                            </a:rPr>
                            <m:t>∗</m:t>
                          </m:r>
                        </m:sup>
                      </m:sSubSup>
                    </m:oMath>
                  </m:oMathPara>
                </a14:m>
                <a:endParaRPr lang="en-US" dirty="0"/>
              </a:p>
              <a:p>
                <a:r>
                  <a:rPr lang="en-US" dirty="0"/>
                  <a:t>These excited molecules lose their excess energy either by collision with other molecules or by spontaneous emission of radiation. </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12192" y="1600200"/>
                <a:ext cx="9144000" cy="4280595"/>
              </a:xfrm>
              <a:blipFill>
                <a:blip r:embed="rId2"/>
                <a:stretch>
                  <a:fillRect l="-1333" t="-1425" r="-533" b="-3704"/>
                </a:stretch>
              </a:blipFill>
            </p:spPr>
            <p:txBody>
              <a:bodyPr/>
              <a:lstStyle/>
              <a:p>
                <a:r>
                  <a:rPr lang="en-US">
                    <a:noFill/>
                  </a:rPr>
                  <a:t> </a:t>
                </a:r>
              </a:p>
            </p:txBody>
          </p:sp>
        </mc:Fallback>
      </mc:AlternateContent>
    </p:spTree>
    <p:extLst>
      <p:ext uri="{BB962C8B-B14F-4D97-AF65-F5344CB8AC3E}">
        <p14:creationId xmlns:p14="http://schemas.microsoft.com/office/powerpoint/2010/main" val="34567550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(13)</a:t>
            </a:r>
            <a:endParaRPr lang="en-IN" dirty="0">
              <a:solidFill>
                <a:srgbClr val="C00000"/>
              </a:solidFill>
            </a:endParaRPr>
          </a:p>
        </p:txBody>
      </p:sp>
      <p:sp>
        <p:nvSpPr>
          <p:cNvPr id="16" name="Text Placeholder 15"/>
          <p:cNvSpPr>
            <a:spLocks noGrp="1"/>
          </p:cNvSpPr>
          <p:nvPr>
            <p:ph type="body" sz="quarter" idx="11"/>
          </p:nvPr>
        </p:nvSpPr>
        <p:spPr>
          <a:xfrm>
            <a:off x="0" y="1143000"/>
            <a:ext cx="9112550" cy="533400"/>
          </a:xfrm>
        </p:spPr>
        <p:txBody>
          <a:bodyPr/>
          <a:lstStyle/>
          <a:p>
            <a:r>
              <a:rPr lang="en-US" sz="2800" dirty="0">
                <a:latin typeface="Calibri"/>
              </a:rPr>
              <a:t>The Greenhouse Effect</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10115" y="1600200"/>
                <a:ext cx="9090107" cy="1314892"/>
              </a:xfrm>
            </p:spPr>
            <p:txBody>
              <a:bodyPr/>
              <a:lstStyle/>
              <a:p>
                <a:r>
                  <a:rPr lang="en-US" dirty="0"/>
                  <a:t>The concentration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a14:m>
                <a:r>
                  <a:rPr lang="en-US" dirty="0"/>
                  <a:t>has been rising steadily since the turn of the century as a result of the burning of fossil fuels ‒ petroleum, natural gas, and coal.</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10115" y="1600200"/>
                <a:ext cx="9090107" cy="1314892"/>
              </a:xfrm>
              <a:blipFill>
                <a:blip r:embed="rId2"/>
                <a:stretch>
                  <a:fillRect l="-1408" t="-4651" b="-17674"/>
                </a:stretch>
              </a:blipFill>
            </p:spPr>
            <p:txBody>
              <a:bodyPr/>
              <a:lstStyle/>
              <a:p>
                <a:r>
                  <a:rPr lang="en-US">
                    <a:noFill/>
                  </a:rPr>
                  <a:t> </a:t>
                </a:r>
              </a:p>
            </p:txBody>
          </p:sp>
        </mc:Fallback>
      </mc:AlternateContent>
      <p:pic>
        <p:nvPicPr>
          <p:cNvPr id="17" name="Picture 3" descr="Yearly variation of carbon dioxide concentration shows a trend that clearly points to an increase of carbon dioxide in the atmosphere."/>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981200" y="3010017"/>
            <a:ext cx="4953000" cy="3467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6143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(14)</a:t>
            </a:r>
            <a:endParaRPr lang="en-IN" dirty="0">
              <a:solidFill>
                <a:srgbClr val="C00000"/>
              </a:solidFill>
            </a:endParaRPr>
          </a:p>
        </p:txBody>
      </p:sp>
      <p:sp>
        <p:nvSpPr>
          <p:cNvPr id="19" name="Text Placeholder 18"/>
          <p:cNvSpPr>
            <a:spLocks noGrp="1"/>
          </p:cNvSpPr>
          <p:nvPr>
            <p:ph type="body" sz="quarter" idx="11"/>
          </p:nvPr>
        </p:nvSpPr>
        <p:spPr>
          <a:xfrm>
            <a:off x="0" y="1148418"/>
            <a:ext cx="3458236" cy="609600"/>
          </a:xfrm>
        </p:spPr>
        <p:txBody>
          <a:bodyPr/>
          <a:lstStyle/>
          <a:p>
            <a:r>
              <a:rPr lang="en-US" dirty="0">
                <a:solidFill>
                  <a:srgbClr val="4F74A7"/>
                </a:solidFill>
                <a:latin typeface="Calibri"/>
              </a:rPr>
              <a:t>The Greenhouse Effect</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457200" y="2902525"/>
                <a:ext cx="2282951" cy="945803"/>
              </a:xfrm>
            </p:spPr>
            <p:txBody>
              <a:bodyPr/>
              <a:lstStyle/>
              <a:p>
                <a:pPr>
                  <a:spcBef>
                    <a:spcPts val="0"/>
                  </a:spcBef>
                </a:pPr>
                <a:r>
                  <a:rPr lang="en-US" dirty="0"/>
                  <a:t>Sources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a14:m>
                <a:r>
                  <a:rPr lang="en-US" baseline="-25000" dirty="0"/>
                  <a:t> </a:t>
                </a:r>
                <a:r>
                  <a:rPr lang="en-US" dirty="0"/>
                  <a:t>emission</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457200" y="2902525"/>
                <a:ext cx="2282951" cy="945803"/>
              </a:xfrm>
              <a:blipFill>
                <a:blip r:embed="rId2"/>
                <a:stretch>
                  <a:fillRect l="-5348" t="-5806" b="-187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 Placeholder 19"/>
              <p:cNvSpPr>
                <a:spLocks noGrp="1"/>
              </p:cNvSpPr>
              <p:nvPr>
                <p:ph type="body" sz="quarter" idx="12"/>
              </p:nvPr>
            </p:nvSpPr>
            <p:spPr>
              <a:xfrm>
                <a:off x="1" y="5334001"/>
                <a:ext cx="9143999" cy="914400"/>
              </a:xfrm>
            </p:spPr>
            <p:txBody>
              <a:bodyPr/>
              <a:lstStyle/>
              <a:p>
                <a:r>
                  <a:rPr lang="en-US" dirty="0"/>
                  <a:t>The current rate of increase is more than 1 ppm by volume per year, which is equivalent to roughly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10</m:t>
                        </m:r>
                      </m:sup>
                    </m:sSup>
                  </m:oMath>
                </a14:m>
                <a:r>
                  <a:rPr lang="en-US" dirty="0"/>
                  <a:t>tons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dirty="0"/>
                  <a:t>! </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12"/>
              </p:nvPr>
            </p:nvSpPr>
            <p:spPr>
              <a:xfrm>
                <a:off x="1" y="5334001"/>
                <a:ext cx="9143999" cy="914400"/>
              </a:xfrm>
              <a:blipFill>
                <a:blip r:embed="rId4"/>
                <a:stretch>
                  <a:fillRect l="-1333" t="-6000" b="-22667"/>
                </a:stretch>
              </a:blipFill>
            </p:spPr>
            <p:txBody>
              <a:bodyPr/>
              <a:lstStyle/>
              <a:p>
                <a:r>
                  <a:rPr lang="en-US">
                    <a:noFill/>
                  </a:rPr>
                  <a:t> </a:t>
                </a:r>
              </a:p>
            </p:txBody>
          </p:sp>
        </mc:Fallback>
      </mc:AlternateContent>
      <p:pic>
        <p:nvPicPr>
          <p:cNvPr id="3" name="Picture 2" descr="A chart shows sources of carbon dioxide emission.&#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1589965"/>
            <a:ext cx="3453384" cy="3570922"/>
          </a:xfrm>
          <a:prstGeom prst="rect">
            <a:avLst/>
          </a:prstGeom>
        </p:spPr>
      </p:pic>
    </p:spTree>
    <p:extLst>
      <p:ext uri="{BB962C8B-B14F-4D97-AF65-F5344CB8AC3E}">
        <p14:creationId xmlns:p14="http://schemas.microsoft.com/office/powerpoint/2010/main" val="34338467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(15)</a:t>
            </a:r>
            <a:endParaRPr lang="en-IN" dirty="0">
              <a:solidFill>
                <a:srgbClr val="C00000"/>
              </a:solidFill>
            </a:endParaRPr>
          </a:p>
        </p:txBody>
      </p:sp>
      <p:sp>
        <p:nvSpPr>
          <p:cNvPr id="18" name="Text Placeholder 17"/>
          <p:cNvSpPr>
            <a:spLocks noGrp="1"/>
          </p:cNvSpPr>
          <p:nvPr>
            <p:ph type="body" sz="quarter" idx="11"/>
          </p:nvPr>
        </p:nvSpPr>
        <p:spPr>
          <a:xfrm>
            <a:off x="0" y="1144780"/>
            <a:ext cx="9164904" cy="533400"/>
          </a:xfrm>
        </p:spPr>
        <p:txBody>
          <a:bodyPr/>
          <a:lstStyle/>
          <a:p>
            <a:r>
              <a:rPr lang="en-US" sz="2800" dirty="0">
                <a:solidFill>
                  <a:srgbClr val="4F74A7"/>
                </a:solidFill>
                <a:latin typeface="Calibri"/>
              </a:rPr>
              <a:t>The Greenhouse Effect</a:t>
            </a:r>
          </a:p>
        </p:txBody>
      </p:sp>
      <p:sp>
        <p:nvSpPr>
          <p:cNvPr id="19" name="Text Placeholder 18"/>
          <p:cNvSpPr>
            <a:spLocks noGrp="1"/>
          </p:cNvSpPr>
          <p:nvPr>
            <p:ph type="body" sz="quarter" idx="10"/>
          </p:nvPr>
        </p:nvSpPr>
        <p:spPr>
          <a:xfrm>
            <a:off x="-20904" y="2577598"/>
            <a:ext cx="3815132" cy="1815882"/>
          </a:xfrm>
        </p:spPr>
        <p:txBody>
          <a:bodyPr/>
          <a:lstStyle/>
          <a:p>
            <a:r>
              <a:rPr lang="en-US" dirty="0"/>
              <a:t>Other greenhouse gases contribute to the gradual warming of the atmosphere. </a:t>
            </a:r>
            <a:endParaRPr lang="en-IN" dirty="0"/>
          </a:p>
        </p:txBody>
      </p:sp>
      <p:pic>
        <p:nvPicPr>
          <p:cNvPr id="3" name="Picture 2" descr="A graph shows an increase in global temperature from 1880 to 2017.&#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4228" y="1828800"/>
            <a:ext cx="4983480" cy="3971026"/>
          </a:xfrm>
          <a:prstGeom prst="rect">
            <a:avLst/>
          </a:prstGeom>
        </p:spPr>
      </p:pic>
    </p:spTree>
    <p:extLst>
      <p:ext uri="{BB962C8B-B14F-4D97-AF65-F5344CB8AC3E}">
        <p14:creationId xmlns:p14="http://schemas.microsoft.com/office/powerpoint/2010/main" val="1206331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77300" cy="637566"/>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(3)</a:t>
            </a:r>
            <a:endParaRPr lang="en-IN" dirty="0">
              <a:solidFill>
                <a:srgbClr val="C00000"/>
              </a:solidFill>
            </a:endParaRPr>
          </a:p>
        </p:txBody>
      </p:sp>
      <p:sp>
        <p:nvSpPr>
          <p:cNvPr id="18" name="Text Placeholder 17"/>
          <p:cNvSpPr>
            <a:spLocks noGrp="1"/>
          </p:cNvSpPr>
          <p:nvPr>
            <p:ph type="body" sz="quarter" idx="11"/>
          </p:nvPr>
        </p:nvSpPr>
        <p:spPr>
          <a:xfrm>
            <a:off x="-1" y="1066800"/>
            <a:ext cx="3352801"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7" name="Text Placeholder 16"/>
          <p:cNvSpPr>
            <a:spLocks noGrp="1"/>
          </p:cNvSpPr>
          <p:nvPr>
            <p:ph type="body" sz="quarter" idx="10"/>
          </p:nvPr>
        </p:nvSpPr>
        <p:spPr>
          <a:xfrm>
            <a:off x="0" y="3110281"/>
            <a:ext cx="2971800" cy="533400"/>
          </a:xfrm>
        </p:spPr>
        <p:txBody>
          <a:bodyPr/>
          <a:lstStyle/>
          <a:p>
            <a:r>
              <a:rPr lang="en-US" dirty="0"/>
              <a:t>The nitrogen cycle. </a:t>
            </a:r>
          </a:p>
        </p:txBody>
      </p:sp>
      <p:pic>
        <p:nvPicPr>
          <p:cNvPr id="15" name="Picture 3" descr="The nitrogen cycle shows the conversion of nitrogen between the atmosphere, biosphere, industry, and the ground.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18042" y="990600"/>
            <a:ext cx="5651115" cy="530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2474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(16)</a:t>
            </a:r>
            <a:endParaRPr lang="en-IN" dirty="0">
              <a:solidFill>
                <a:srgbClr val="C00000"/>
              </a:solidFill>
            </a:endParaRPr>
          </a:p>
        </p:txBody>
      </p:sp>
      <p:sp>
        <p:nvSpPr>
          <p:cNvPr id="17" name="Text Placeholder 16"/>
          <p:cNvSpPr>
            <a:spLocks noGrp="1"/>
          </p:cNvSpPr>
          <p:nvPr>
            <p:ph type="body" sz="quarter" idx="11"/>
          </p:nvPr>
        </p:nvSpPr>
        <p:spPr>
          <a:xfrm>
            <a:off x="0" y="1144780"/>
            <a:ext cx="9144000" cy="533400"/>
          </a:xfrm>
        </p:spPr>
        <p:txBody>
          <a:bodyPr/>
          <a:lstStyle/>
          <a:p>
            <a:r>
              <a:rPr lang="en-US" sz="2800" dirty="0">
                <a:solidFill>
                  <a:srgbClr val="4F74A7"/>
                </a:solidFill>
                <a:latin typeface="Calibri"/>
              </a:rPr>
              <a:t>The Greenhouse Effect</a:t>
            </a:r>
          </a:p>
        </p:txBody>
      </p:sp>
      <p:sp>
        <p:nvSpPr>
          <p:cNvPr id="18" name="Text Placeholder 17"/>
          <p:cNvSpPr>
            <a:spLocks noGrp="1"/>
          </p:cNvSpPr>
          <p:nvPr>
            <p:ph type="body" sz="quarter" idx="10"/>
          </p:nvPr>
        </p:nvSpPr>
        <p:spPr>
          <a:xfrm>
            <a:off x="0" y="1600200"/>
            <a:ext cx="9144000" cy="1125143"/>
          </a:xfrm>
        </p:spPr>
        <p:txBody>
          <a:bodyPr/>
          <a:lstStyle/>
          <a:p>
            <a:r>
              <a:rPr lang="en-US" dirty="0"/>
              <a:t>The relative contributions of the greenhouse gases to global warming. </a:t>
            </a:r>
          </a:p>
        </p:txBody>
      </p:sp>
      <p:pic>
        <p:nvPicPr>
          <p:cNvPr id="3" name="Picture 2" descr="A graph shows the contribution to global warming by various greenhouse gas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2514600"/>
            <a:ext cx="3310128" cy="3843846"/>
          </a:xfrm>
          <a:prstGeom prst="rect">
            <a:avLst/>
          </a:prstGeom>
        </p:spPr>
      </p:pic>
    </p:spTree>
    <p:extLst>
      <p:ext uri="{BB962C8B-B14F-4D97-AF65-F5344CB8AC3E}">
        <p14:creationId xmlns:p14="http://schemas.microsoft.com/office/powerpoint/2010/main" val="29705547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21.5</a:t>
            </a:r>
            <a:r>
              <a:rPr lang="en-IN" spc="4000" dirty="0"/>
              <a:t> </a:t>
            </a:r>
            <a:r>
              <a:rPr lang="en-US" dirty="0">
                <a:solidFill>
                  <a:srgbClr val="C00000"/>
                </a:solidFill>
                <a:latin typeface="Calibri"/>
              </a:rPr>
              <a:t>The Greenhouse Effect (17)</a:t>
            </a:r>
            <a:endParaRPr lang="en-IN" dirty="0">
              <a:solidFill>
                <a:srgbClr val="C00000"/>
              </a:solidFill>
            </a:endParaRPr>
          </a:p>
        </p:txBody>
      </p:sp>
      <p:sp>
        <p:nvSpPr>
          <p:cNvPr id="17" name="Text Placeholder 16"/>
          <p:cNvSpPr>
            <a:spLocks noGrp="1"/>
          </p:cNvSpPr>
          <p:nvPr>
            <p:ph type="body" sz="quarter" idx="11"/>
          </p:nvPr>
        </p:nvSpPr>
        <p:spPr>
          <a:xfrm>
            <a:off x="0" y="1144780"/>
            <a:ext cx="4642104" cy="533400"/>
          </a:xfrm>
        </p:spPr>
        <p:txBody>
          <a:bodyPr/>
          <a:lstStyle/>
          <a:p>
            <a:r>
              <a:rPr lang="en-US" sz="2800" dirty="0">
                <a:latin typeface="Calibri"/>
              </a:rPr>
              <a:t>The Greenhouse Effect</a:t>
            </a:r>
          </a:p>
        </p:txBody>
      </p:sp>
      <p:sp>
        <p:nvSpPr>
          <p:cNvPr id="16" name="Text Placeholder 15"/>
          <p:cNvSpPr>
            <a:spLocks noGrp="1"/>
          </p:cNvSpPr>
          <p:nvPr>
            <p:ph type="body" sz="quarter" idx="10"/>
          </p:nvPr>
        </p:nvSpPr>
        <p:spPr>
          <a:xfrm>
            <a:off x="0" y="1600201"/>
            <a:ext cx="9144000" cy="4495800"/>
          </a:xfrm>
        </p:spPr>
        <p:txBody>
          <a:bodyPr/>
          <a:lstStyle/>
          <a:p>
            <a:pPr>
              <a:spcBef>
                <a:spcPts val="0"/>
              </a:spcBef>
              <a:spcAft>
                <a:spcPts val="2800"/>
              </a:spcAft>
            </a:pPr>
            <a:r>
              <a:rPr lang="en-US" dirty="0"/>
              <a:t>To combat the greenhouse effect, we must lower carbon dioxide emissions. </a:t>
            </a:r>
          </a:p>
          <a:p>
            <a:r>
              <a:rPr lang="en-US" dirty="0"/>
              <a:t>This can be done by </a:t>
            </a:r>
          </a:p>
          <a:p>
            <a:pPr marL="457200" indent="-457200">
              <a:spcBef>
                <a:spcPts val="0"/>
              </a:spcBef>
              <a:buFont typeface="Arial" pitchFamily="34" charset="0"/>
              <a:buChar char="•"/>
            </a:pPr>
            <a:r>
              <a:rPr lang="en-US" dirty="0"/>
              <a:t>improving energy efficiency in automobiles households</a:t>
            </a:r>
          </a:p>
          <a:p>
            <a:pPr marL="457200" indent="-457200">
              <a:spcBef>
                <a:spcPts val="0"/>
              </a:spcBef>
              <a:buFont typeface="Arial" pitchFamily="34" charset="0"/>
              <a:buChar char="•"/>
            </a:pPr>
            <a:r>
              <a:rPr lang="en-US" dirty="0"/>
              <a:t>developing nonfossil fuel energy sources</a:t>
            </a:r>
          </a:p>
          <a:p>
            <a:pPr marL="457200" indent="-457200">
              <a:spcBef>
                <a:spcPts val="0"/>
              </a:spcBef>
              <a:buFont typeface="Arial" pitchFamily="34" charset="0"/>
              <a:buChar char="•"/>
            </a:pPr>
            <a:r>
              <a:rPr lang="en-US" dirty="0"/>
              <a:t>phasing out CFCs</a:t>
            </a:r>
          </a:p>
          <a:p>
            <a:pPr marL="457200" indent="-457200">
              <a:spcBef>
                <a:spcPts val="0"/>
              </a:spcBef>
              <a:buFont typeface="Arial" pitchFamily="34" charset="0"/>
              <a:buChar char="•"/>
            </a:pPr>
            <a:r>
              <a:rPr lang="en-US" dirty="0"/>
              <a:t>recovery of methane gas generated at landfills</a:t>
            </a:r>
          </a:p>
          <a:p>
            <a:pPr marL="457200" indent="-457200">
              <a:spcBef>
                <a:spcPts val="0"/>
              </a:spcBef>
              <a:buFont typeface="Arial" pitchFamily="34" charset="0"/>
              <a:buChar char="•"/>
            </a:pPr>
            <a:r>
              <a:rPr lang="en-US" dirty="0"/>
              <a:t>reduction of natural gas leakages</a:t>
            </a:r>
          </a:p>
          <a:p>
            <a:pPr marL="457200" indent="-457200">
              <a:spcBef>
                <a:spcPts val="0"/>
              </a:spcBef>
              <a:buFont typeface="Arial" pitchFamily="34" charset="0"/>
              <a:buChar char="•"/>
            </a:pPr>
            <a:r>
              <a:rPr lang="en-US" dirty="0"/>
              <a:t>preservation forests</a:t>
            </a:r>
          </a:p>
        </p:txBody>
      </p:sp>
    </p:spTree>
    <p:extLst>
      <p:ext uri="{BB962C8B-B14F-4D97-AF65-F5344CB8AC3E}">
        <p14:creationId xmlns:p14="http://schemas.microsoft.com/office/powerpoint/2010/main" val="34837824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0" y="228600"/>
            <a:ext cx="4343400" cy="533400"/>
          </a:xfrm>
        </p:spPr>
        <p:txBody>
          <a:bodyPr/>
          <a:lstStyle/>
          <a:p>
            <a:pPr lvl="0" algn="ctr"/>
            <a:r>
              <a:rPr lang="en-US" kern="0" dirty="0">
                <a:solidFill>
                  <a:srgbClr val="FFF799"/>
                </a:solidFill>
              </a:rPr>
              <a:t>SAMPLE PROBLEM</a:t>
            </a:r>
            <a:r>
              <a:rPr lang="en-US" kern="0" spc="3500" dirty="0">
                <a:solidFill>
                  <a:srgbClr val="FFF799"/>
                </a:solidFill>
              </a:rPr>
              <a:t> </a:t>
            </a:r>
            <a:r>
              <a:rPr lang="en-US" kern="0" dirty="0">
                <a:solidFill>
                  <a:schemeClr val="bg1">
                    <a:lumMod val="95000"/>
                  </a:schemeClr>
                </a:solidFill>
              </a:rPr>
              <a:t>21.2</a:t>
            </a:r>
            <a:endParaRPr lang="en-IN" dirty="0"/>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2"/>
              </p:nvPr>
            </p:nvSpPr>
            <p:spPr>
              <a:xfrm>
                <a:off x="-12192" y="914400"/>
                <a:ext cx="9156192" cy="4724400"/>
              </a:xfrm>
            </p:spPr>
            <p:txBody>
              <a:bodyPr/>
              <a:lstStyle/>
              <a:p>
                <a:r>
                  <a:rPr lang="en-US" sz="2800" dirty="0"/>
                  <a:t>Which of the following qualify as greenhouse gases: </a:t>
                </a:r>
                <a14:m>
                  <m:oMath xmlns:m="http://schemas.openxmlformats.org/officeDocument/2006/math">
                    <m:r>
                      <m:rPr>
                        <m:sty m:val="p"/>
                      </m:rPr>
                      <a:rPr lang="en-US" b="0" i="0" smtClean="0">
                        <a:latin typeface="Cambria Math" panose="02040503050406030204" pitchFamily="18" charset="0"/>
                      </a:rPr>
                      <m:t>CO</m:t>
                    </m:r>
                  </m:oMath>
                </a14:m>
                <a:r>
                  <a:rPr lang="en-US" dirty="0"/>
                  <a:t>, </a:t>
                </a:r>
                <a14:m>
                  <m:oMath xmlns:m="http://schemas.openxmlformats.org/officeDocument/2006/math">
                    <m:r>
                      <m:rPr>
                        <m:sty m:val="p"/>
                      </m:rPr>
                      <a:rPr lang="en-US" b="0" i="0" dirty="0" smtClean="0">
                        <a:latin typeface="Cambria Math" panose="02040503050406030204" pitchFamily="18" charset="0"/>
                      </a:rPr>
                      <m:t>NO</m:t>
                    </m:r>
                  </m:oMath>
                </a14:m>
                <a:r>
                  <a:rPr lang="en-US" dirty="0"/>
                  <a:t>, </a:t>
                </a:r>
                <a14:m>
                  <m:oMath xmlns:m="http://schemas.openxmlformats.org/officeDocument/2006/math">
                    <m:sSub>
                      <m:sSubPr>
                        <m:ctrlPr>
                          <a:rPr lang="en-US" i="1" dirty="0" smtClean="0">
                            <a:latin typeface="Cambria Math" panose="02040503050406030204" pitchFamily="18" charset="0"/>
                          </a:rPr>
                        </m:ctrlPr>
                      </m:sSubPr>
                      <m:e>
                        <m:r>
                          <m:rPr>
                            <m:sty m:val="p"/>
                          </m:rPr>
                          <a:rPr lang="en-US" b="0" i="0" dirty="0" smtClean="0">
                            <a:latin typeface="Cambria Math" panose="02040503050406030204" pitchFamily="18" charset="0"/>
                          </a:rPr>
                          <m:t>NO</m:t>
                        </m:r>
                      </m:e>
                      <m:sub>
                        <m:r>
                          <a:rPr lang="en-US" b="0" i="0" dirty="0" smtClean="0">
                            <a:latin typeface="Cambria Math" panose="02040503050406030204" pitchFamily="18" charset="0"/>
                          </a:rPr>
                          <m:t>2</m:t>
                        </m:r>
                      </m:sub>
                    </m:sSub>
                  </m:oMath>
                </a14:m>
                <a:r>
                  <a:rPr lang="en-US" dirty="0"/>
                  <a:t>,</a:t>
                </a:r>
                <a14:m>
                  <m:oMath xmlns:m="http://schemas.openxmlformats.org/officeDocument/2006/math">
                    <m:sSub>
                      <m:sSubPr>
                        <m:ctrlPr>
                          <a:rPr lang="en-US" i="1" dirty="0" smtClean="0">
                            <a:latin typeface="Cambria Math" panose="02040503050406030204" pitchFamily="18" charset="0"/>
                          </a:rPr>
                        </m:ctrlPr>
                      </m:sSubPr>
                      <m:e>
                        <m:r>
                          <m:rPr>
                            <m:sty m:val="p"/>
                          </m:rPr>
                          <a:rPr lang="en-US" b="0" i="0" dirty="0" smtClean="0">
                            <a:latin typeface="Cambria Math" panose="02040503050406030204" pitchFamily="18" charset="0"/>
                          </a:rPr>
                          <m:t>Cl</m:t>
                        </m:r>
                      </m:e>
                      <m:sub>
                        <m:r>
                          <a:rPr lang="en-US" b="0" i="0" dirty="0" smtClean="0">
                            <a:latin typeface="Cambria Math" panose="02040503050406030204" pitchFamily="18" charset="0"/>
                          </a:rPr>
                          <m:t>2</m:t>
                        </m:r>
                      </m:sub>
                    </m:sSub>
                  </m:oMath>
                </a14:m>
                <a:r>
                  <a:rPr lang="en-US" dirty="0"/>
                  <a:t>,</a:t>
                </a:r>
                <a14:m>
                  <m:oMath xmlns:m="http://schemas.openxmlformats.org/officeDocument/2006/math">
                    <m:sSub>
                      <m:sSubPr>
                        <m:ctrlPr>
                          <a:rPr lang="en-US" i="1" dirty="0" smtClean="0">
                            <a:latin typeface="Cambria Math" panose="02040503050406030204" pitchFamily="18" charset="0"/>
                          </a:rPr>
                        </m:ctrlPr>
                      </m:sSubPr>
                      <m:e>
                        <m:r>
                          <m:rPr>
                            <m:sty m:val="p"/>
                          </m:rPr>
                          <a:rPr lang="en-US" b="0" i="0" dirty="0" smtClean="0">
                            <a:latin typeface="Cambria Math" panose="02040503050406030204" pitchFamily="18" charset="0"/>
                          </a:rPr>
                          <m:t>H</m:t>
                        </m:r>
                      </m:e>
                      <m:sub>
                        <m:r>
                          <a:rPr lang="en-US" b="0" i="0" dirty="0" smtClean="0">
                            <a:latin typeface="Cambria Math" panose="02040503050406030204" pitchFamily="18" charset="0"/>
                          </a:rPr>
                          <m:t>2</m:t>
                        </m:r>
                      </m:sub>
                    </m:sSub>
                  </m:oMath>
                </a14:m>
                <a:r>
                  <a:rPr lang="en-US" dirty="0"/>
                  <a:t>, </a:t>
                </a:r>
                <a14:m>
                  <m:oMath xmlns:m="http://schemas.openxmlformats.org/officeDocument/2006/math">
                    <m:r>
                      <m:rPr>
                        <m:sty m:val="p"/>
                      </m:rPr>
                      <a:rPr lang="en-US" b="0" i="0" smtClean="0">
                        <a:latin typeface="Cambria Math" panose="02040503050406030204" pitchFamily="18" charset="0"/>
                      </a:rPr>
                      <m:t>Ne</m:t>
                    </m:r>
                  </m:oMath>
                </a14:m>
                <a:r>
                  <a:rPr lang="en-US" sz="2400" dirty="0"/>
                  <a:t>?</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2"/>
              </p:nvPr>
            </p:nvSpPr>
            <p:spPr>
              <a:xfrm>
                <a:off x="-12192" y="914400"/>
                <a:ext cx="9156192" cy="4724400"/>
              </a:xfrm>
              <a:blipFill>
                <a:blip r:embed="rId2"/>
                <a:stretch>
                  <a:fillRect l="-1332" t="-1161"/>
                </a:stretch>
              </a:blipFill>
            </p:spPr>
            <p:txBody>
              <a:bodyPr/>
              <a:lstStyle/>
              <a:p>
                <a:r>
                  <a:rPr lang="en-GB">
                    <a:noFill/>
                  </a:rPr>
                  <a:t> </a:t>
                </a:r>
              </a:p>
            </p:txBody>
          </p:sp>
        </mc:Fallback>
      </mc:AlternateContent>
    </p:spTree>
    <p:extLst>
      <p:ext uri="{BB962C8B-B14F-4D97-AF65-F5344CB8AC3E}">
        <p14:creationId xmlns:p14="http://schemas.microsoft.com/office/powerpoint/2010/main" val="26659661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134100" cy="533400"/>
          </a:xfrm>
        </p:spPr>
        <p:txBody>
          <a:bodyPr/>
          <a:lstStyle/>
          <a:p>
            <a:pPr algn="ctr"/>
            <a:r>
              <a:rPr lang="en-US" kern="0" dirty="0">
                <a:solidFill>
                  <a:srgbClr val="FFF799"/>
                </a:solidFill>
              </a:rPr>
              <a:t>SAMPLE PROBLEM</a:t>
            </a:r>
            <a:r>
              <a:rPr lang="en-US" kern="0" spc="3500" dirty="0">
                <a:solidFill>
                  <a:srgbClr val="FFF799"/>
                </a:solidFill>
              </a:rPr>
              <a:t> </a:t>
            </a:r>
            <a:r>
              <a:rPr lang="en-US" kern="0" dirty="0">
                <a:solidFill>
                  <a:schemeClr val="bg1">
                    <a:lumMod val="95000"/>
                  </a:schemeClr>
                </a:solidFill>
              </a:rPr>
              <a:t>21.2	Strategy</a:t>
            </a:r>
            <a:endParaRPr lang="en-IN" dirty="0"/>
          </a:p>
        </p:txBody>
      </p:sp>
      <p:sp>
        <p:nvSpPr>
          <p:cNvPr id="16" name="Text Placeholder 15"/>
          <p:cNvSpPr>
            <a:spLocks noGrp="1"/>
          </p:cNvSpPr>
          <p:nvPr>
            <p:ph type="body" sz="quarter" idx="22"/>
          </p:nvPr>
        </p:nvSpPr>
        <p:spPr>
          <a:xfrm>
            <a:off x="0" y="952500"/>
            <a:ext cx="9144000" cy="4495800"/>
          </a:xfrm>
        </p:spPr>
        <p:txBody>
          <a:bodyPr/>
          <a:lstStyle/>
          <a:p>
            <a:pPr>
              <a:spcBef>
                <a:spcPts val="0"/>
              </a:spcBef>
              <a:spcAft>
                <a:spcPts val="3300"/>
              </a:spcAft>
            </a:pPr>
            <a:r>
              <a:rPr lang="en-US" b="1" dirty="0">
                <a:solidFill>
                  <a:srgbClr val="43638E"/>
                </a:solidFill>
                <a:latin typeface="Calibri"/>
              </a:rPr>
              <a:t>Strategy</a:t>
            </a:r>
          </a:p>
          <a:p>
            <a:pPr>
              <a:spcBef>
                <a:spcPts val="0"/>
              </a:spcBef>
              <a:spcAft>
                <a:spcPts val="3300"/>
              </a:spcAft>
            </a:pPr>
            <a:r>
              <a:rPr lang="en-US" dirty="0"/>
              <a:t>The molecule must possess a dipole moment or some of its vibrational motions must generate a temporary dipole moment.</a:t>
            </a:r>
          </a:p>
          <a:p>
            <a:pPr>
              <a:spcBef>
                <a:spcPts val="0"/>
              </a:spcBef>
              <a:spcAft>
                <a:spcPts val="3300"/>
              </a:spcAft>
            </a:pPr>
            <a:r>
              <a:rPr lang="en-US" b="1" dirty="0">
                <a:solidFill>
                  <a:srgbClr val="43638E"/>
                </a:solidFill>
                <a:latin typeface="Calibri"/>
              </a:rPr>
              <a:t>Setup</a:t>
            </a:r>
          </a:p>
          <a:p>
            <a:pPr>
              <a:spcBef>
                <a:spcPts val="0"/>
              </a:spcBef>
            </a:pPr>
            <a:r>
              <a:rPr lang="en-US" dirty="0"/>
              <a:t>The necessary conditions rule out homonuclear diatomic molecules and atomic species.</a:t>
            </a:r>
          </a:p>
        </p:txBody>
      </p:sp>
    </p:spTree>
    <p:extLst>
      <p:ext uri="{BB962C8B-B14F-4D97-AF65-F5344CB8AC3E}">
        <p14:creationId xmlns:p14="http://schemas.microsoft.com/office/powerpoint/2010/main" val="24211615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8100" y="228600"/>
            <a:ext cx="6362700" cy="533400"/>
          </a:xfrm>
        </p:spPr>
        <p:txBody>
          <a:bodyPr/>
          <a:lstStyle/>
          <a:p>
            <a:pPr algn="ctr">
              <a:tabLst>
                <a:tab pos="3200400" algn="l"/>
                <a:tab pos="3324225" algn="l"/>
              </a:tabLst>
            </a:pPr>
            <a:r>
              <a:rPr lang="en-US" kern="0" dirty="0">
                <a:solidFill>
                  <a:srgbClr val="FFF799"/>
                </a:solidFill>
              </a:rPr>
              <a:t>SAMPLE PROBLEM</a:t>
            </a:r>
            <a:r>
              <a:rPr lang="en-US" kern="0" spc="3500" dirty="0">
                <a:solidFill>
                  <a:srgbClr val="FFF799"/>
                </a:solidFill>
              </a:rPr>
              <a:t>	</a:t>
            </a:r>
            <a:r>
              <a:rPr lang="en-US" kern="0" dirty="0">
                <a:solidFill>
                  <a:schemeClr val="bg1">
                    <a:lumMod val="95000"/>
                  </a:schemeClr>
                </a:solidFill>
              </a:rPr>
              <a:t>21.2	Solution</a:t>
            </a:r>
            <a:endParaRPr lang="en-IN"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29088" y="914399"/>
                <a:ext cx="9114912" cy="3108543"/>
              </a:xfrm>
            </p:spPr>
            <p:txBody>
              <a:bodyPr/>
              <a:lstStyle/>
              <a:p>
                <a:pPr>
                  <a:spcBef>
                    <a:spcPts val="0"/>
                  </a:spcBef>
                  <a:spcAft>
                    <a:spcPts val="3300"/>
                  </a:spcAft>
                </a:pPr>
                <a:r>
                  <a:rPr lang="en-US" b="1" dirty="0">
                    <a:solidFill>
                      <a:srgbClr val="43638E"/>
                    </a:solidFill>
                    <a:latin typeface="Calibri"/>
                  </a:rPr>
                  <a:t>Solution</a:t>
                </a:r>
              </a:p>
              <a:p>
                <a:pPr>
                  <a:spcBef>
                    <a:spcPts val="0"/>
                  </a:spcBef>
                  <a:spcAft>
                    <a:spcPts val="2800"/>
                  </a:spcAft>
                </a:pPr>
                <a:r>
                  <a:rPr lang="en-US" dirty="0"/>
                  <a:t>Only </a:t>
                </a:r>
                <a14:m>
                  <m:oMath xmlns:m="http://schemas.openxmlformats.org/officeDocument/2006/math">
                    <m:r>
                      <m:rPr>
                        <m:sty m:val="p"/>
                      </m:rPr>
                      <a:rPr lang="en-US" i="0" dirty="0" smtClean="0">
                        <a:latin typeface="Cambria Math" panose="02040503050406030204" pitchFamily="18" charset="0"/>
                      </a:rPr>
                      <m:t>CO</m:t>
                    </m:r>
                  </m:oMath>
                </a14:m>
                <a:r>
                  <a:rPr lang="en-US" dirty="0"/>
                  <a:t>, </a:t>
                </a:r>
                <a14:m>
                  <m:oMath xmlns:m="http://schemas.openxmlformats.org/officeDocument/2006/math">
                    <m:r>
                      <m:rPr>
                        <m:sty m:val="p"/>
                      </m:rPr>
                      <a:rPr lang="en-US" i="0" dirty="0" smtClean="0">
                        <a:latin typeface="Cambria Math" panose="02040503050406030204" pitchFamily="18" charset="0"/>
                      </a:rPr>
                      <m:t>NO</m:t>
                    </m:r>
                  </m:oMath>
                </a14:m>
                <a:r>
                  <a:rPr lang="en-US" dirty="0"/>
                  <a:t>, and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Sub>
                  </m:oMath>
                </a14:m>
                <a:r>
                  <a:rPr lang="en-US" dirty="0"/>
                  <a:t>, which are all polar molecules, qualify as greenhouse gases. </a:t>
                </a:r>
              </a:p>
              <a:p>
                <a:r>
                  <a:rPr lang="en-US" dirty="0"/>
                  <a:t>Both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Cl</m:t>
                        </m:r>
                      </m:e>
                      <m:sub>
                        <m:r>
                          <a:rPr lang="en-US" b="0" i="0" smtClean="0">
                            <a:latin typeface="Cambria Math" panose="02040503050406030204" pitchFamily="18" charset="0"/>
                          </a:rPr>
                          <m:t>2</m:t>
                        </m:r>
                      </m:sub>
                    </m:sSub>
                  </m:oMath>
                </a14:m>
                <a:r>
                  <a:rPr lang="en-US" dirty="0"/>
                  <a:t> and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oMath>
                </a14:m>
                <a:r>
                  <a:rPr lang="en-US" dirty="0"/>
                  <a:t> are homonuclear diatomic molecules, and Ne is atomic. These three species are all IR-inactive. </a:t>
                </a:r>
                <a:endParaRPr lang="en-US" b="1" dirty="0">
                  <a:solidFill>
                    <a:srgbClr val="4F74A7"/>
                  </a:solidFill>
                </a:endParaRP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29088" y="914399"/>
                <a:ext cx="9114912" cy="3108543"/>
              </a:xfrm>
              <a:blipFill>
                <a:blip r:embed="rId2"/>
                <a:stretch>
                  <a:fillRect l="-1405" t="-1765" r="-468" b="-4902"/>
                </a:stretch>
              </a:blipFill>
            </p:spPr>
            <p:txBody>
              <a:bodyPr/>
              <a:lstStyle/>
              <a:p>
                <a:r>
                  <a:rPr lang="en-US">
                    <a:noFill/>
                  </a:rPr>
                  <a:t> </a:t>
                </a:r>
              </a:p>
            </p:txBody>
          </p:sp>
        </mc:Fallback>
      </mc:AlternateContent>
    </p:spTree>
    <p:extLst>
      <p:ext uri="{BB962C8B-B14F-4D97-AF65-F5344CB8AC3E}">
        <p14:creationId xmlns:p14="http://schemas.microsoft.com/office/powerpoint/2010/main" val="16279169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85799"/>
          </a:xfrm>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t>Topics</a:t>
            </a:r>
          </a:p>
        </p:txBody>
      </p:sp>
      <p:sp>
        <p:nvSpPr>
          <p:cNvPr id="17" name="Text Placeholder 16"/>
          <p:cNvSpPr>
            <a:spLocks noGrp="1"/>
          </p:cNvSpPr>
          <p:nvPr>
            <p:ph type="body" sz="quarter" idx="10"/>
          </p:nvPr>
        </p:nvSpPr>
        <p:spPr>
          <a:xfrm>
            <a:off x="0" y="1866901"/>
            <a:ext cx="9144000" cy="533400"/>
          </a:xfrm>
        </p:spPr>
        <p:txBody>
          <a:bodyPr/>
          <a:lstStyle/>
          <a:p>
            <a:pPr algn="ctr"/>
            <a:r>
              <a:rPr lang="en-US" dirty="0"/>
              <a:t>Acid Rain</a:t>
            </a:r>
            <a:endParaRPr lang="en-IN" dirty="0"/>
          </a:p>
        </p:txBody>
      </p:sp>
    </p:spTree>
    <p:extLst>
      <p:ext uri="{BB962C8B-B14F-4D97-AF65-F5344CB8AC3E}">
        <p14:creationId xmlns:p14="http://schemas.microsoft.com/office/powerpoint/2010/main" val="42838544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(1)</a:t>
            </a:r>
            <a:endParaRPr lang="en-IN" dirty="0">
              <a:solidFill>
                <a:srgbClr val="C00000"/>
              </a:solidFill>
            </a:endParaRPr>
          </a:p>
        </p:txBody>
      </p:sp>
      <p:sp>
        <p:nvSpPr>
          <p:cNvPr id="16" name="Text Placeholder 15"/>
          <p:cNvSpPr>
            <a:spLocks noGrp="1"/>
          </p:cNvSpPr>
          <p:nvPr>
            <p:ph type="body" sz="quarter" idx="11"/>
          </p:nvPr>
        </p:nvSpPr>
        <p:spPr>
          <a:xfrm>
            <a:off x="0" y="1066800"/>
            <a:ext cx="9144000" cy="457200"/>
          </a:xfrm>
        </p:spPr>
        <p:txBody>
          <a:bodyPr/>
          <a:lstStyle/>
          <a:p>
            <a:r>
              <a:rPr lang="en-US" dirty="0">
                <a:solidFill>
                  <a:srgbClr val="4F74A7"/>
                </a:solidFill>
                <a:latin typeface="Calibri"/>
              </a:rPr>
              <a:t>Acid Rain </a:t>
            </a:r>
          </a:p>
        </p:txBody>
      </p:sp>
      <p:sp>
        <p:nvSpPr>
          <p:cNvPr id="18" name="Text Placeholder 17"/>
          <p:cNvSpPr>
            <a:spLocks noGrp="1"/>
          </p:cNvSpPr>
          <p:nvPr>
            <p:ph type="body" sz="quarter" idx="10"/>
          </p:nvPr>
        </p:nvSpPr>
        <p:spPr>
          <a:xfrm>
            <a:off x="0" y="1752600"/>
            <a:ext cx="9144000" cy="3429000"/>
          </a:xfrm>
        </p:spPr>
        <p:txBody>
          <a:bodyPr/>
          <a:lstStyle/>
          <a:p>
            <a:pPr>
              <a:spcBef>
                <a:spcPts val="0"/>
              </a:spcBef>
              <a:spcAft>
                <a:spcPts val="3300"/>
              </a:spcAft>
            </a:pPr>
            <a:r>
              <a:rPr lang="en-US" dirty="0"/>
              <a:t>Every year acid rain causes hundreds of millions of dollars’ worth of damage to stone buildings and statues throughout the world.</a:t>
            </a:r>
          </a:p>
          <a:p>
            <a:pPr>
              <a:spcBef>
                <a:spcPts val="0"/>
              </a:spcBef>
              <a:spcAft>
                <a:spcPts val="2800"/>
              </a:spcAft>
            </a:pPr>
            <a:r>
              <a:rPr lang="en-US" dirty="0"/>
              <a:t>The term </a:t>
            </a:r>
            <a:r>
              <a:rPr lang="en-US" i="1" dirty="0"/>
              <a:t>stone leprosy </a:t>
            </a:r>
            <a:r>
              <a:rPr lang="en-US" dirty="0"/>
              <a:t>is used by some environmental chemists to describe the corrosion of stone by acid rain.</a:t>
            </a:r>
          </a:p>
          <a:p>
            <a:r>
              <a:rPr lang="en-US" dirty="0"/>
              <a:t>Acid rain is also toxic to vegetation and aquatic life.</a:t>
            </a:r>
          </a:p>
        </p:txBody>
      </p:sp>
    </p:spTree>
    <p:extLst>
      <p:ext uri="{BB962C8B-B14F-4D97-AF65-F5344CB8AC3E}">
        <p14:creationId xmlns:p14="http://schemas.microsoft.com/office/powerpoint/2010/main" val="6786291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(2)</a:t>
            </a:r>
            <a:endParaRPr lang="en-IN" dirty="0">
              <a:solidFill>
                <a:srgbClr val="C00000"/>
              </a:solidFill>
            </a:endParaRPr>
          </a:p>
        </p:txBody>
      </p:sp>
      <p:sp>
        <p:nvSpPr>
          <p:cNvPr id="18" name="Text Placeholder 17"/>
          <p:cNvSpPr>
            <a:spLocks noGrp="1"/>
          </p:cNvSpPr>
          <p:nvPr>
            <p:ph type="body" sz="quarter" idx="11"/>
          </p:nvPr>
        </p:nvSpPr>
        <p:spPr>
          <a:xfrm>
            <a:off x="0" y="1066800"/>
            <a:ext cx="9144000" cy="533400"/>
          </a:xfrm>
        </p:spPr>
        <p:txBody>
          <a:bodyPr/>
          <a:lstStyle/>
          <a:p>
            <a:pPr>
              <a:spcBef>
                <a:spcPts val="0"/>
              </a:spcBef>
              <a:spcAft>
                <a:spcPts val="2800"/>
              </a:spcAft>
            </a:pPr>
            <a:r>
              <a:rPr lang="en-US" sz="2800" dirty="0">
                <a:latin typeface="Calibri"/>
              </a:rPr>
              <a:t>Acid Rain</a:t>
            </a:r>
          </a:p>
        </p:txBody>
      </p:sp>
      <p:pic>
        <p:nvPicPr>
          <p:cNvPr id="2" name="Picture 1" descr="The effect of acid rain on a marble statue is pictur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702" y="1676402"/>
            <a:ext cx="2883764" cy="4487528"/>
          </a:xfrm>
          <a:prstGeom prst="rect">
            <a:avLst/>
          </a:prstGeom>
        </p:spPr>
      </p:pic>
      <p:pic>
        <p:nvPicPr>
          <p:cNvPr id="5" name="Picture 4" descr="The effect of acid rain on a marble statue is pictur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676400"/>
            <a:ext cx="2763294" cy="4487530"/>
          </a:xfrm>
          <a:prstGeom prst="rect">
            <a:avLst/>
          </a:prstGeom>
        </p:spPr>
      </p:pic>
    </p:spTree>
    <p:extLst>
      <p:ext uri="{BB962C8B-B14F-4D97-AF65-F5344CB8AC3E}">
        <p14:creationId xmlns:p14="http://schemas.microsoft.com/office/powerpoint/2010/main" val="31470361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(3)</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7"/>
                </a:solidFill>
                <a:latin typeface="Calibri"/>
              </a:rPr>
              <a:t>Acid Rain</a:t>
            </a:r>
          </a:p>
        </p:txBody>
      </p:sp>
      <p:sp>
        <p:nvSpPr>
          <p:cNvPr id="18" name="Text Placeholder 17"/>
          <p:cNvSpPr>
            <a:spLocks noGrp="1"/>
          </p:cNvSpPr>
          <p:nvPr>
            <p:ph type="body" sz="quarter" idx="10"/>
          </p:nvPr>
        </p:nvSpPr>
        <p:spPr>
          <a:xfrm>
            <a:off x="0" y="1676400"/>
            <a:ext cx="9144000" cy="849159"/>
          </a:xfrm>
        </p:spPr>
        <p:txBody>
          <a:bodyPr/>
          <a:lstStyle/>
          <a:p>
            <a:r>
              <a:rPr lang="en-US" dirty="0"/>
              <a:t>Precipitation in the northeastern United States has an average pH of about 4.3:</a:t>
            </a:r>
          </a:p>
        </p:txBody>
      </p:sp>
      <p:pic>
        <p:nvPicPr>
          <p:cNvPr id="15" name="Picture 3" descr="A map of the United States shows pH ranges of precipitatio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645350" y="2674952"/>
            <a:ext cx="5822250" cy="4014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70380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(4)</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latin typeface="Calibri"/>
              </a:rPr>
              <a:t>Acid Rain</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50743" cy="4035552"/>
              </a:xfrm>
            </p:spPr>
            <p:txBody>
              <a:bodyPr/>
              <a:lstStyle/>
              <a:p>
                <a:pPr>
                  <a:spcBef>
                    <a:spcPts val="0"/>
                  </a:spcBef>
                  <a:spcAft>
                    <a:spcPts val="3300"/>
                  </a:spcAft>
                </a:pPr>
                <a:r>
                  <a:rPr lang="en-US" dirty="0"/>
                  <a:t>Sulfur dioxide </a:t>
                </a:r>
                <a14:m>
                  <m:oMath xmlns:m="http://schemas.openxmlformats.org/officeDocument/2006/math">
                    <m:d>
                      <m:dPr>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SO</m:t>
                            </m:r>
                          </m:e>
                          <m:sub>
                            <m:r>
                              <a:rPr lang="en-US" b="0" i="0" smtClean="0">
                                <a:latin typeface="Cambria Math" panose="02040503050406030204" pitchFamily="18" charset="0"/>
                              </a:rPr>
                              <m:t>2</m:t>
                            </m:r>
                          </m:sub>
                        </m:sSub>
                      </m:e>
                    </m:d>
                  </m:oMath>
                </a14:m>
                <a:r>
                  <a:rPr lang="en-US" dirty="0"/>
                  <a:t> and, to a lesser extent, nitrogen oxides from auto emissions are believed to be responsible for the high acidity of rainwater.</a:t>
                </a:r>
              </a:p>
              <a:p>
                <a:pPr>
                  <a:spcBef>
                    <a:spcPts val="0"/>
                  </a:spcBef>
                  <a:spcAft>
                    <a:spcPts val="3600"/>
                  </a:spcAft>
                </a:pPr>
                <a:r>
                  <a:rPr lang="en-US" dirty="0"/>
                  <a:t>Acidic oxides, such as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b="0" i="0" smtClean="0">
                            <a:latin typeface="Cambria Math" panose="02040503050406030204" pitchFamily="18" charset="0"/>
                          </a:rPr>
                          <m:t>2</m:t>
                        </m:r>
                      </m:sub>
                    </m:sSub>
                  </m:oMath>
                </a14:m>
                <a:r>
                  <a:rPr lang="en-US" dirty="0"/>
                  <a:t>, react with water to give the corresponding acids.</a:t>
                </a:r>
              </a:p>
              <a:p>
                <a:pPr>
                  <a:spcBef>
                    <a:spcPts val="0"/>
                  </a:spcBef>
                  <a:spcAft>
                    <a:spcPts val="2600"/>
                  </a:spcAft>
                </a:pPr>
                <a:r>
                  <a:rPr lang="en-US" dirty="0"/>
                  <a:t>There are several sources of atmospheric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b="0" i="0" smtClean="0">
                            <a:latin typeface="Cambria Math" panose="02040503050406030204" pitchFamily="18" charset="0"/>
                          </a:rPr>
                          <m:t>2</m:t>
                        </m:r>
                      </m:sub>
                    </m:sSub>
                  </m:oMath>
                </a14:m>
                <a:r>
                  <a:rPr lang="en-US" dirty="0"/>
                  <a:t>, including volcanic eruptions.</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50743" cy="4035552"/>
              </a:xfrm>
              <a:blipFill>
                <a:blip r:embed="rId2"/>
                <a:stretch>
                  <a:fillRect l="-1332" t="-1511" b="-2115"/>
                </a:stretch>
              </a:blipFill>
            </p:spPr>
            <p:txBody>
              <a:bodyPr/>
              <a:lstStyle/>
              <a:p>
                <a:r>
                  <a:rPr lang="en-US">
                    <a:noFill/>
                  </a:rPr>
                  <a:t> </a:t>
                </a:r>
              </a:p>
            </p:txBody>
          </p:sp>
        </mc:Fallback>
      </mc:AlternateContent>
    </p:spTree>
    <p:extLst>
      <p:ext uri="{BB962C8B-B14F-4D97-AF65-F5344CB8AC3E}">
        <p14:creationId xmlns:p14="http://schemas.microsoft.com/office/powerpoint/2010/main" val="2322472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24900" cy="609599"/>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(4)</a:t>
            </a:r>
            <a:endParaRPr lang="en-IN" dirty="0">
              <a:solidFill>
                <a:srgbClr val="C00000"/>
              </a:solidFill>
            </a:endParaRPr>
          </a:p>
        </p:txBody>
      </p:sp>
      <p:sp>
        <p:nvSpPr>
          <p:cNvPr id="17" name="Text Placeholder 16"/>
          <p:cNvSpPr>
            <a:spLocks noGrp="1"/>
          </p:cNvSpPr>
          <p:nvPr>
            <p:ph type="body" sz="quarter" idx="11"/>
          </p:nvPr>
        </p:nvSpPr>
        <p:spPr>
          <a:xfrm>
            <a:off x="4720" y="1066800"/>
            <a:ext cx="9139280"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0" y="1752600"/>
            <a:ext cx="9139280" cy="3810000"/>
          </a:xfrm>
        </p:spPr>
        <p:txBody>
          <a:bodyPr/>
          <a:lstStyle/>
          <a:p>
            <a:pPr>
              <a:spcBef>
                <a:spcPts val="0"/>
              </a:spcBef>
              <a:spcAft>
                <a:spcPts val="2800"/>
              </a:spcAft>
            </a:pPr>
            <a:r>
              <a:rPr lang="en-US" b="1" dirty="0"/>
              <a:t>The nitrogen cycle:</a:t>
            </a:r>
          </a:p>
          <a:p>
            <a:pPr>
              <a:spcBef>
                <a:spcPts val="0"/>
              </a:spcBef>
              <a:spcAft>
                <a:spcPts val="3300"/>
              </a:spcAft>
            </a:pPr>
            <a:r>
              <a:rPr lang="en-US" dirty="0"/>
              <a:t>Molecular nitrogen is a very stable molecule.</a:t>
            </a:r>
          </a:p>
          <a:p>
            <a:pPr>
              <a:spcBef>
                <a:spcPts val="0"/>
              </a:spcBef>
              <a:spcAft>
                <a:spcPts val="2800"/>
              </a:spcAft>
            </a:pPr>
            <a:r>
              <a:rPr lang="en-US" dirty="0"/>
              <a:t>Through</a:t>
            </a:r>
            <a:r>
              <a:rPr lang="en-US" b="1" i="1" dirty="0"/>
              <a:t> nitrogen fixation </a:t>
            </a:r>
            <a:r>
              <a:rPr lang="en-US" dirty="0"/>
              <a:t>‒ the conversion of molecular nitrogen into nitrogen compounds ‒ atmospheric nitrogen gas is converted into nitrates and other compounds.</a:t>
            </a:r>
            <a:endParaRPr lang="en-IN" dirty="0"/>
          </a:p>
        </p:txBody>
      </p:sp>
    </p:spTree>
    <p:extLst>
      <p:ext uri="{BB962C8B-B14F-4D97-AF65-F5344CB8AC3E}">
        <p14:creationId xmlns:p14="http://schemas.microsoft.com/office/powerpoint/2010/main" val="39037771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FF0000"/>
                </a:solidFill>
                <a:latin typeface="Calibri"/>
              </a:rPr>
              <a:t>Acid Rain (5)</a:t>
            </a:r>
            <a:endParaRPr lang="en-IN" dirty="0"/>
          </a:p>
        </p:txBody>
      </p:sp>
      <p:sp>
        <p:nvSpPr>
          <p:cNvPr id="17" name="Text Placeholder 16"/>
          <p:cNvSpPr>
            <a:spLocks noGrp="1"/>
          </p:cNvSpPr>
          <p:nvPr>
            <p:ph type="body" sz="quarter" idx="11"/>
          </p:nvPr>
        </p:nvSpPr>
        <p:spPr>
          <a:xfrm>
            <a:off x="0" y="1066800"/>
            <a:ext cx="9162574" cy="533400"/>
          </a:xfrm>
        </p:spPr>
        <p:txBody>
          <a:bodyPr/>
          <a:lstStyle/>
          <a:p>
            <a:r>
              <a:rPr lang="en-US" sz="2800" dirty="0">
                <a:solidFill>
                  <a:srgbClr val="4F74A7"/>
                </a:solidFill>
                <a:latin typeface="Calibri"/>
              </a:rPr>
              <a:t>Acid Rain</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76400"/>
                <a:ext cx="9144000" cy="4876800"/>
              </a:xfrm>
            </p:spPr>
            <p:txBody>
              <a:bodyPr/>
              <a:lstStyle/>
              <a:p>
                <a:pPr>
                  <a:spcBef>
                    <a:spcPts val="0"/>
                  </a:spcBef>
                  <a:spcAft>
                    <a:spcPts val="3300"/>
                  </a:spcAft>
                </a:pPr>
                <a:r>
                  <a:rPr lang="en-US" dirty="0"/>
                  <a:t>Many metals exist combined with sulfur in nature.</a:t>
                </a:r>
              </a:p>
              <a:p>
                <a:pPr>
                  <a:spcBef>
                    <a:spcPts val="0"/>
                  </a:spcBef>
                  <a:spcAft>
                    <a:spcPts val="3600"/>
                  </a:spcAft>
                </a:pPr>
                <a:r>
                  <a:rPr lang="en-US" dirty="0"/>
                  <a:t>Extracting the metals often entails </a:t>
                </a:r>
                <a:r>
                  <a:rPr lang="en-US" i="1" dirty="0"/>
                  <a:t>smelting, </a:t>
                </a:r>
                <a:r>
                  <a:rPr lang="en-US" dirty="0"/>
                  <a:t>or </a:t>
                </a:r>
                <a:r>
                  <a:rPr lang="en-US" i="1" dirty="0"/>
                  <a:t>roasting, </a:t>
                </a:r>
                <a:r>
                  <a:rPr lang="en-US" dirty="0"/>
                  <a:t>the ores—that is, heating the metal sulfide in air to form the metal oxide and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b="0" i="0" smtClean="0">
                            <a:latin typeface="Cambria Math" panose="02040503050406030204" pitchFamily="18" charset="0"/>
                          </a:rPr>
                          <m:t>2</m:t>
                        </m:r>
                      </m:sub>
                    </m:sSub>
                  </m:oMath>
                </a14:m>
                <a:r>
                  <a:rPr lang="en-US" dirty="0"/>
                  <a:t>. For example,</a:t>
                </a:r>
              </a:p>
              <a:p>
                <a:pPr algn="ctr">
                  <a:spcBef>
                    <a:spcPts val="0"/>
                  </a:spcBef>
                  <a:spcAft>
                    <a:spcPts val="45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2</m:t>
                      </m:r>
                      <m:r>
                        <m:rPr>
                          <m:sty m:val="p"/>
                        </m:rPr>
                        <a:rPr lang="en-IN" b="0" i="0" smtClean="0">
                          <a:latin typeface="Cambria Math" panose="02040503050406030204" pitchFamily="18" charset="0"/>
                        </a:rPr>
                        <m:t>ZnS</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3</m:t>
                          </m:r>
                          <m:r>
                            <m:rPr>
                              <m:sty m:val="p"/>
                            </m:rPr>
                            <a:rPr lang="en-US">
                              <a:latin typeface="Cambria Math" panose="02040503050406030204" pitchFamily="18" charset="0"/>
                            </a:rPr>
                            <m:t>O</m:t>
                          </m:r>
                        </m:e>
                        <m:sub>
                          <m:r>
                            <a:rPr lang="en-US">
                              <a:latin typeface="Cambria Math" panose="02040503050406030204" pitchFamily="18" charset="0"/>
                            </a:rPr>
                            <m:t>2</m:t>
                          </m:r>
                        </m:sub>
                      </m:sSub>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ZnO</m:t>
                      </m:r>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SO</m:t>
                          </m:r>
                        </m:e>
                        <m:sub>
                          <m:r>
                            <a:rPr lang="en-US" b="0" i="0" smtClean="0">
                              <a:latin typeface="Cambria Math" panose="02040503050406030204" pitchFamily="18" charset="0"/>
                              <a:ea typeface="Cambria Math" panose="02040503050406030204" pitchFamily="18" charset="0"/>
                            </a:rPr>
                            <m:t>2</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a:p>
                <a:pPr>
                  <a:spcBef>
                    <a:spcPts val="0"/>
                  </a:spcBef>
                  <a:spcAft>
                    <a:spcPts val="2800"/>
                  </a:spcAft>
                </a:pPr>
                <a:r>
                  <a:rPr lang="en-US" dirty="0"/>
                  <a:t>The metal oxide can be reduced more easily than the sulfide to the free metal.</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76400"/>
                <a:ext cx="9144000" cy="4876800"/>
              </a:xfrm>
              <a:blipFill>
                <a:blip r:embed="rId2"/>
                <a:stretch>
                  <a:fillRect l="-1333" t="-1125"/>
                </a:stretch>
              </a:blipFill>
            </p:spPr>
            <p:txBody>
              <a:bodyPr/>
              <a:lstStyle/>
              <a:p>
                <a:r>
                  <a:rPr lang="en-US">
                    <a:noFill/>
                  </a:rPr>
                  <a:t> </a:t>
                </a:r>
              </a:p>
            </p:txBody>
          </p:sp>
        </mc:Fallback>
      </mc:AlternateContent>
    </p:spTree>
    <p:extLst>
      <p:ext uri="{BB962C8B-B14F-4D97-AF65-F5344CB8AC3E}">
        <p14:creationId xmlns:p14="http://schemas.microsoft.com/office/powerpoint/2010/main" val="13213582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(6</a:t>
            </a:r>
            <a:r>
              <a:rPr lang="en-US" dirty="0">
                <a:solidFill>
                  <a:srgbClr val="FF0000"/>
                </a:solidFill>
                <a:latin typeface="Calibri"/>
              </a:rPr>
              <a:t>)</a:t>
            </a:r>
            <a:endParaRPr lang="en-IN" dirty="0"/>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1"/>
              </p:nvPr>
            </p:nvSpPr>
            <p:spPr>
              <a:xfrm>
                <a:off x="0" y="1066800"/>
                <a:ext cx="9124276" cy="2000250"/>
              </a:xfrm>
            </p:spPr>
            <p:txBody>
              <a:bodyPr/>
              <a:lstStyle/>
              <a:p>
                <a:pPr>
                  <a:spcBef>
                    <a:spcPts val="0"/>
                  </a:spcBef>
                  <a:spcAft>
                    <a:spcPts val="600"/>
                  </a:spcAft>
                </a:pPr>
                <a:r>
                  <a:rPr lang="en-US" sz="2800" dirty="0">
                    <a:solidFill>
                      <a:srgbClr val="4F74A7"/>
                    </a:solidFill>
                    <a:latin typeface="Calibri"/>
                  </a:rPr>
                  <a:t>Acid Rain</a:t>
                </a:r>
              </a:p>
              <a:p>
                <a:r>
                  <a:rPr lang="en-US" sz="2800" dirty="0">
                    <a:solidFill>
                      <a:schemeClr val="tx1"/>
                    </a:solidFill>
                  </a:rPr>
                  <a:t>The burning of fossil fuels in industry, in power plants, and in homes accounts for most of the </a:t>
                </a:r>
                <a14:m>
                  <m:oMath xmlns:m="http://schemas.openxmlformats.org/officeDocument/2006/math">
                    <m:sSub>
                      <m:sSubPr>
                        <m:ctrlPr>
                          <a:rPr lang="en-US" sz="2800" i="1" smtClean="0">
                            <a:solidFill>
                              <a:schemeClr val="tx1"/>
                            </a:solidFill>
                            <a:latin typeface="Cambria Math" panose="02040503050406030204" pitchFamily="18" charset="0"/>
                          </a:rPr>
                        </m:ctrlPr>
                      </m:sSubPr>
                      <m:e>
                        <m:r>
                          <m:rPr>
                            <m:sty m:val="p"/>
                          </m:rPr>
                          <a:rPr lang="en-US" sz="2800">
                            <a:solidFill>
                              <a:schemeClr val="tx1"/>
                            </a:solidFill>
                            <a:latin typeface="Cambria Math" panose="02040503050406030204" pitchFamily="18" charset="0"/>
                          </a:rPr>
                          <m:t>SO</m:t>
                        </m:r>
                      </m:e>
                      <m:sub>
                        <m:r>
                          <a:rPr lang="en-US" sz="2800" b="0" i="0" smtClean="0">
                            <a:solidFill>
                              <a:schemeClr val="tx1"/>
                            </a:solidFill>
                            <a:latin typeface="Cambria Math" panose="02040503050406030204" pitchFamily="18" charset="0"/>
                          </a:rPr>
                          <m:t>2</m:t>
                        </m:r>
                      </m:sub>
                    </m:sSub>
                  </m:oMath>
                </a14:m>
                <a:r>
                  <a:rPr lang="en-US" sz="2800" dirty="0">
                    <a:solidFill>
                      <a:schemeClr val="tx1"/>
                    </a:solidFill>
                  </a:rPr>
                  <a:t> emitted to the atmosphere.</a:t>
                </a:r>
                <a:endParaRPr lang="en-IN" sz="2800" dirty="0">
                  <a:solidFill>
                    <a:schemeClr val="tx1"/>
                  </a:solidFill>
                </a:endParaRP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1"/>
              </p:nvPr>
            </p:nvSpPr>
            <p:spPr>
              <a:xfrm>
                <a:off x="0" y="1066800"/>
                <a:ext cx="9124276" cy="2000250"/>
              </a:xfrm>
              <a:blipFill>
                <a:blip r:embed="rId2"/>
                <a:stretch>
                  <a:fillRect l="-1336" t="-2744" r="-134" b="-67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9188" y="3351881"/>
                <a:ext cx="4552276" cy="3109462"/>
              </a:xfrm>
            </p:spPr>
            <p:txBody>
              <a:bodyPr/>
              <a:lstStyle/>
              <a:p>
                <a:pPr>
                  <a:spcBef>
                    <a:spcPts val="0"/>
                  </a:spcBef>
                  <a:spcAft>
                    <a:spcPts val="2800"/>
                  </a:spcAft>
                </a:pPr>
                <a:r>
                  <a:rPr lang="en-US" dirty="0"/>
                  <a:t>50 million to 60 million tons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smtClean="0">
                            <a:latin typeface="Cambria Math" panose="02040503050406030204" pitchFamily="18" charset="0"/>
                          </a:rPr>
                          <m:t>2</m:t>
                        </m:r>
                      </m:sub>
                    </m:sSub>
                  </m:oMath>
                </a14:m>
                <a:r>
                  <a:rPr lang="en-US" dirty="0"/>
                  <a:t> are released into the atmosphere each year! </a:t>
                </a:r>
              </a:p>
              <a:p>
                <a:r>
                  <a:rPr lang="en-US" dirty="0"/>
                  <a:t>Almost all oxidized to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SO</m:t>
                        </m:r>
                      </m:e>
                      <m:sub>
                        <m:r>
                          <a:rPr lang="en-US" b="0" i="0" smtClean="0">
                            <a:latin typeface="Cambria Math" panose="02040503050406030204" pitchFamily="18" charset="0"/>
                          </a:rPr>
                          <m:t>4</m:t>
                        </m:r>
                      </m:sub>
                    </m:sSub>
                  </m:oMath>
                </a14:m>
                <a:r>
                  <a:rPr lang="en-US" dirty="0"/>
                  <a:t> in the form of aerosol, which ends up in acid rain. </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9188" y="3351881"/>
                <a:ext cx="4552276" cy="3109462"/>
              </a:xfrm>
              <a:blipFill>
                <a:blip r:embed="rId3"/>
                <a:stretch>
                  <a:fillRect l="-2815" t="-1961" b="-5098"/>
                </a:stretch>
              </a:blipFill>
            </p:spPr>
            <p:txBody>
              <a:bodyPr/>
              <a:lstStyle/>
              <a:p>
                <a:r>
                  <a:rPr lang="en-US">
                    <a:noFill/>
                  </a:rPr>
                  <a:t> </a:t>
                </a:r>
              </a:p>
            </p:txBody>
          </p:sp>
        </mc:Fallback>
      </mc:AlternateContent>
      <p:pic>
        <p:nvPicPr>
          <p:cNvPr id="15" name="Picture 3" descr="Sulfur dioxide and other air pollutants are released into the atmosphere from a coal-burning power plant."/>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923020" y="2971800"/>
            <a:ext cx="4005592" cy="303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0088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(7)</a:t>
            </a:r>
            <a:endParaRPr lang="en-IN" dirty="0">
              <a:solidFill>
                <a:srgbClr val="C00000"/>
              </a:solidFill>
            </a:endParaRPr>
          </a:p>
        </p:txBody>
      </p:sp>
      <p:sp>
        <p:nvSpPr>
          <p:cNvPr id="17" name="Text Placeholder 16"/>
          <p:cNvSpPr>
            <a:spLocks noGrp="1"/>
          </p:cNvSpPr>
          <p:nvPr>
            <p:ph type="body" sz="quarter" idx="11"/>
          </p:nvPr>
        </p:nvSpPr>
        <p:spPr>
          <a:xfrm>
            <a:off x="-19050" y="1066800"/>
            <a:ext cx="9163050" cy="533400"/>
          </a:xfrm>
        </p:spPr>
        <p:txBody>
          <a:bodyPr/>
          <a:lstStyle/>
          <a:p>
            <a:r>
              <a:rPr lang="en-US" sz="2800" dirty="0">
                <a:solidFill>
                  <a:srgbClr val="4F74A7"/>
                </a:solidFill>
                <a:latin typeface="Calibri"/>
              </a:rPr>
              <a:t>Acid Rain</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00200"/>
                <a:ext cx="9144000" cy="4767590"/>
              </a:xfrm>
            </p:spPr>
            <p:txBody>
              <a:bodyPr/>
              <a:lstStyle/>
              <a:p>
                <a:pPr>
                  <a:spcBef>
                    <a:spcPts val="0"/>
                  </a:spcBef>
                  <a:spcAft>
                    <a:spcPts val="3600"/>
                  </a:spcAft>
                </a:pPr>
                <a:r>
                  <a:rPr lang="en-US" dirty="0"/>
                  <a:t>The mechanism for the conversion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smtClean="0">
                            <a:latin typeface="Cambria Math" panose="02040503050406030204" pitchFamily="18" charset="0"/>
                          </a:rPr>
                          <m:t>2</m:t>
                        </m:r>
                      </m:sub>
                    </m:sSub>
                  </m:oMath>
                </a14:m>
                <a:r>
                  <a:rPr lang="en-US" dirty="0"/>
                  <a:t> to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a:latin typeface="Cambria Math" panose="02040503050406030204" pitchFamily="18" charset="0"/>
                          </a:rPr>
                          <m:t>4</m:t>
                        </m:r>
                      </m:sub>
                    </m:sSub>
                  </m:oMath>
                </a14:m>
                <a:r>
                  <a:rPr lang="en-US" dirty="0"/>
                  <a:t> is quite complex and not fully understood.</a:t>
                </a:r>
              </a:p>
              <a:p>
                <a:pPr>
                  <a:spcBef>
                    <a:spcPts val="0"/>
                  </a:spcBef>
                  <a:spcAft>
                    <a:spcPts val="1200"/>
                  </a:spcAft>
                </a:pPr>
                <a:r>
                  <a:rPr lang="en-US" dirty="0"/>
                  <a:t>The reaction is believed to be initiated by the hydroxyl radical </a:t>
                </a:r>
                <a14:m>
                  <m:oMath xmlns:m="http://schemas.openxmlformats.org/officeDocument/2006/math">
                    <m:d>
                      <m:dPr>
                        <m:ctrlPr>
                          <a:rPr lang="en-US" i="1" smtClean="0">
                            <a:latin typeface="Cambria Math" panose="02040503050406030204" pitchFamily="18" charset="0"/>
                          </a:rPr>
                        </m:ctrlPr>
                      </m:dPr>
                      <m:e>
                        <m:r>
                          <m:rPr>
                            <m:sty m:val="p"/>
                          </m:rPr>
                          <a:rPr lang="en-US" b="0" i="0" smtClean="0">
                            <a:latin typeface="Cambria Math" panose="02040503050406030204" pitchFamily="18" charset="0"/>
                          </a:rPr>
                          <m:t>OH</m:t>
                        </m:r>
                      </m:e>
                    </m:d>
                  </m:oMath>
                </a14:m>
                <a:r>
                  <a:rPr lang="en-US" dirty="0"/>
                  <a:t>:</a:t>
                </a:r>
              </a:p>
              <a:p>
                <a:pPr>
                  <a:spcBef>
                    <a:spcPts val="0"/>
                  </a:spcBef>
                  <a:spcAft>
                    <a:spcPts val="42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OH</m:t>
                      </m:r>
                      <m:r>
                        <a:rPr lang="en-IN" b="0" i="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a:latin typeface="Cambria Math" panose="02040503050406030204" pitchFamily="18" charset="0"/>
                            </a:rPr>
                            <m:t>2</m:t>
                          </m:r>
                        </m:sub>
                      </m:sSub>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HO</m:t>
                      </m:r>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a:latin typeface="Cambria Math" panose="02040503050406030204" pitchFamily="18" charset="0"/>
                            </a:rPr>
                            <m:t>2</m:t>
                          </m:r>
                        </m:sub>
                      </m:sSub>
                    </m:oMath>
                  </m:oMathPara>
                </a14:m>
                <a:endParaRPr lang="en-IN" b="0" baseline="-25000" dirty="0">
                  <a:ea typeface="Cambria Math" panose="02040503050406030204" pitchFamily="18" charset="0"/>
                </a:endParaRPr>
              </a:p>
              <a:p>
                <a:pPr>
                  <a:spcBef>
                    <a:spcPts val="0"/>
                  </a:spcBef>
                  <a:spcAft>
                    <a:spcPts val="2800"/>
                  </a:spcAft>
                </a:pPr>
                <a:r>
                  <a:rPr lang="en-US" dirty="0"/>
                  <a:t>The </a:t>
                </a:r>
                <a14:m>
                  <m:oMath xmlns:m="http://schemas.openxmlformats.org/officeDocument/2006/math">
                    <m:r>
                      <m:rPr>
                        <m:sty m:val="p"/>
                      </m:rPr>
                      <a:rPr lang="en-IN">
                        <a:latin typeface="Cambria Math" panose="02040503050406030204" pitchFamily="18" charset="0"/>
                        <a:ea typeface="Cambria Math" panose="02040503050406030204" pitchFamily="18" charset="0"/>
                      </a:rPr>
                      <m:t>HO</m:t>
                    </m:r>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a:latin typeface="Cambria Math" panose="02040503050406030204" pitchFamily="18" charset="0"/>
                          </a:rPr>
                          <m:t>2</m:t>
                        </m:r>
                      </m:sub>
                    </m:sSub>
                  </m:oMath>
                </a14:m>
                <a:r>
                  <a:rPr lang="en-US" dirty="0"/>
                  <a:t>radical is further oxidized to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b="0" i="0" smtClean="0">
                            <a:latin typeface="Cambria Math" panose="02040503050406030204" pitchFamily="18" charset="0"/>
                          </a:rPr>
                          <m:t>3</m:t>
                        </m:r>
                      </m:sub>
                    </m:sSub>
                  </m:oMath>
                </a14:m>
                <a:r>
                  <a:rPr lang="en-US" dirty="0"/>
                  <a:t>: </a:t>
                </a:r>
              </a:p>
              <a:p>
                <a:pPr algn="ct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HO</m:t>
                      </m:r>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b="0" i="0" smtClean="0">
                              <a:latin typeface="Cambria Math" panose="02040503050406030204" pitchFamily="18" charset="0"/>
                            </a:rPr>
                            <m:t>3</m:t>
                          </m:r>
                        </m:sub>
                      </m:sSub>
                      <m:r>
                        <a:rPr lang="en-IN" b="0" i="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HO</m:t>
                          </m:r>
                        </m:e>
                        <m:sub>
                          <m:r>
                            <a:rPr lang="en-US" b="0" i="0" smtClean="0">
                              <a:latin typeface="Cambria Math" panose="02040503050406030204" pitchFamily="18" charset="0"/>
                              <a:ea typeface="Cambria Math" panose="02040503050406030204" pitchFamily="18" charset="0"/>
                            </a:rPr>
                            <m:t>2</m:t>
                          </m:r>
                        </m:sub>
                      </m:sSub>
                      <m:r>
                        <a:rPr lang="en-IN" b="0" i="0"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SO</m:t>
                          </m:r>
                        </m:e>
                        <m:sub>
                          <m:r>
                            <a:rPr lang="en-US" b="0" i="0" smtClean="0">
                              <a:latin typeface="Cambria Math" panose="02040503050406030204" pitchFamily="18" charset="0"/>
                              <a:ea typeface="Cambria Math" panose="02040503050406030204" pitchFamily="18" charset="0"/>
                            </a:rPr>
                            <m:t>3</m:t>
                          </m:r>
                        </m:sub>
                      </m:sSub>
                    </m:oMath>
                  </m:oMathPara>
                </a14:m>
                <a:endParaRPr lang="en-US" baseline="-25000"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00200"/>
                <a:ext cx="9144000" cy="4767590"/>
              </a:xfrm>
              <a:blipFill>
                <a:blip r:embed="rId2"/>
                <a:stretch>
                  <a:fillRect l="-1333" t="-1279" r="-867"/>
                </a:stretch>
              </a:blipFill>
            </p:spPr>
            <p:txBody>
              <a:bodyPr/>
              <a:lstStyle/>
              <a:p>
                <a:r>
                  <a:rPr lang="en-US">
                    <a:noFill/>
                  </a:rPr>
                  <a:t> </a:t>
                </a:r>
              </a:p>
            </p:txBody>
          </p:sp>
        </mc:Fallback>
      </mc:AlternateContent>
    </p:spTree>
    <p:extLst>
      <p:ext uri="{BB962C8B-B14F-4D97-AF65-F5344CB8AC3E}">
        <p14:creationId xmlns:p14="http://schemas.microsoft.com/office/powerpoint/2010/main" val="13269600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(8)</a:t>
            </a:r>
            <a:endParaRPr lang="en-IN" dirty="0">
              <a:solidFill>
                <a:srgbClr val="C00000"/>
              </a:solidFill>
            </a:endParaRPr>
          </a:p>
        </p:txBody>
      </p:sp>
      <p:sp>
        <p:nvSpPr>
          <p:cNvPr id="17" name="Text Placeholder 16"/>
          <p:cNvSpPr>
            <a:spLocks noGrp="1"/>
          </p:cNvSpPr>
          <p:nvPr>
            <p:ph type="body" sz="quarter" idx="11"/>
          </p:nvPr>
        </p:nvSpPr>
        <p:spPr>
          <a:xfrm>
            <a:off x="0" y="1056096"/>
            <a:ext cx="9072563" cy="533400"/>
          </a:xfrm>
        </p:spPr>
        <p:txBody>
          <a:bodyPr/>
          <a:lstStyle/>
          <a:p>
            <a:r>
              <a:rPr lang="en-US" sz="2800" dirty="0">
                <a:solidFill>
                  <a:srgbClr val="4F74A7"/>
                </a:solidFill>
                <a:latin typeface="Calibri"/>
              </a:rPr>
              <a:t>Acid Rain</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589496"/>
                <a:ext cx="9144000" cy="4224528"/>
              </a:xfrm>
            </p:spPr>
            <p:txBody>
              <a:bodyPr/>
              <a:lstStyle/>
              <a:p>
                <a:pPr>
                  <a:spcBef>
                    <a:spcPts val="0"/>
                  </a:spcBef>
                  <a:spcAft>
                    <a:spcPts val="2800"/>
                  </a:spcAft>
                </a:pPr>
                <a:r>
                  <a:rPr lang="en-US" dirty="0"/>
                  <a:t>The sulfur trioxide formed would then rapidly react with water to form sulfuric acid:</a:t>
                </a:r>
              </a:p>
              <a:p>
                <a:pPr algn="ctr">
                  <a:spcBef>
                    <a:spcPts val="0"/>
                  </a:spcBef>
                  <a:spcAft>
                    <a:spcPts val="4500"/>
                  </a:spcAft>
                </a:pPr>
                <a14:m>
                  <m:oMathPara xmlns:m="http://schemas.openxmlformats.org/officeDocument/2006/math">
                    <m:oMathParaPr>
                      <m:jc m:val="centerGroup"/>
                    </m:oMathParaPr>
                    <m:oMath xmlns:m="http://schemas.openxmlformats.org/officeDocument/2006/math">
                      <m:sSub>
                        <m:sSubPr>
                          <m:ctrlPr>
                            <a:rPr lang="en-IN"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SO</m:t>
                          </m:r>
                        </m:e>
                        <m:sub>
                          <m:r>
                            <a:rPr lang="en-US" b="0" i="0" smtClean="0">
                              <a:latin typeface="Cambria Math" panose="02040503050406030204" pitchFamily="18" charset="0"/>
                              <a:ea typeface="Cambria Math" panose="02040503050406030204" pitchFamily="18" charset="0"/>
                            </a:rPr>
                            <m:t>3</m:t>
                          </m:r>
                        </m:sub>
                      </m:sSub>
                      <m:r>
                        <a:rPr lang="en-IN" b="0" i="0" smtClean="0">
                          <a:latin typeface="Cambria Math" panose="02040503050406030204" pitchFamily="18" charset="0"/>
                        </a:rPr>
                        <m:t>+</m:t>
                      </m:r>
                      <m:sSub>
                        <m:sSubPr>
                          <m:ctrlPr>
                            <a:rPr lang="en-IN" i="1">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IN" b="0" i="1" smtClean="0">
                          <a:latin typeface="Cambria Math" panose="02040503050406030204" pitchFamily="18" charset="0"/>
                          <a:ea typeface="Cambria Math" panose="02040503050406030204" pitchFamily="18" charset="0"/>
                        </a:rPr>
                        <m:t>⟶</m:t>
                      </m:r>
                      <m:sSub>
                        <m:sSubPr>
                          <m:ctrlPr>
                            <a:rPr lang="en-IN"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sSub>
                        <m:sSubPr>
                          <m:ctrlPr>
                            <a:rPr lang="en-IN"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SO</m:t>
                          </m:r>
                        </m:e>
                        <m:sub>
                          <m:r>
                            <a:rPr lang="en-US" b="0" i="0" smtClean="0">
                              <a:latin typeface="Cambria Math" panose="02040503050406030204" pitchFamily="18" charset="0"/>
                              <a:ea typeface="Cambria Math" panose="02040503050406030204" pitchFamily="18" charset="0"/>
                            </a:rPr>
                            <m:t>4</m:t>
                          </m:r>
                        </m:sub>
                      </m:sSub>
                    </m:oMath>
                  </m:oMathPara>
                </a14:m>
                <a:endParaRPr lang="en-US" baseline="-25000" dirty="0"/>
              </a:p>
              <a:p>
                <a:pPr>
                  <a:spcBef>
                    <a:spcPts val="0"/>
                  </a:spcBef>
                  <a:spcAft>
                    <a:spcPts val="4800"/>
                  </a:spcAft>
                </a:pPr>
                <a:r>
                  <a:rPr lang="en-US" dirty="0"/>
                  <a:t>Eventually, the acid rain can corrode limestone and marble.</a:t>
                </a:r>
                <a:endParaRPr lang="en-US" baseline="-25000" dirty="0"/>
              </a:p>
              <a:p>
                <a:pPr algn="ct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C</m:t>
                      </m:r>
                      <m:r>
                        <m:rPr>
                          <m:sty m:val="p"/>
                        </m:rPr>
                        <a:rPr lang="en-IN" b="0" i="0" smtClean="0">
                          <a:latin typeface="Cambria Math" panose="02040503050406030204" pitchFamily="18" charset="0"/>
                        </a:rPr>
                        <m:t>a</m:t>
                      </m:r>
                      <m:sSub>
                        <m:sSubPr>
                          <m:ctrlPr>
                            <a:rPr lang="en-IN" i="1">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m:t>
                          </m:r>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3</m:t>
                          </m:r>
                        </m:sub>
                      </m:sSub>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sSub>
                        <m:sSubPr>
                          <m:ctrlPr>
                            <a:rPr lang="en-IN"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sSub>
                        <m:sSubPr>
                          <m:ctrlPr>
                            <a:rPr lang="en-IN"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SO</m:t>
                          </m:r>
                        </m:e>
                        <m:sub>
                          <m:r>
                            <a:rPr lang="en-US">
                              <a:latin typeface="Cambria Math" panose="02040503050406030204" pitchFamily="18" charset="0"/>
                              <a:ea typeface="Cambria Math" panose="02040503050406030204" pitchFamily="18" charset="0"/>
                            </a:rPr>
                            <m:t>4</m:t>
                          </m:r>
                        </m:sub>
                      </m:sSub>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CaSO</m:t>
                          </m:r>
                        </m:e>
                        <m:sub>
                          <m:r>
                            <a:rPr lang="en-US" b="0" i="0" smtClean="0">
                              <a:latin typeface="Cambria Math" panose="02040503050406030204" pitchFamily="18" charset="0"/>
                              <a:ea typeface="Cambria Math" panose="02040503050406030204" pitchFamily="18" charset="0"/>
                            </a:rPr>
                            <m:t>4</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CO</m:t>
                          </m:r>
                        </m:e>
                        <m:sub>
                          <m:r>
                            <a:rPr lang="en-US" b="0" i="0" smtClean="0">
                              <a:latin typeface="Cambria Math" panose="02040503050406030204" pitchFamily="18" charset="0"/>
                              <a:ea typeface="Cambria Math" panose="02040503050406030204" pitchFamily="18" charset="0"/>
                            </a:rPr>
                            <m:t>2</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IN"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589496"/>
                <a:ext cx="9144000" cy="4224528"/>
              </a:xfrm>
              <a:blipFill>
                <a:blip r:embed="rId2"/>
                <a:stretch>
                  <a:fillRect l="-1333" t="-1443"/>
                </a:stretch>
              </a:blipFill>
            </p:spPr>
            <p:txBody>
              <a:bodyPr/>
              <a:lstStyle/>
              <a:p>
                <a:r>
                  <a:rPr lang="en-US">
                    <a:noFill/>
                  </a:rPr>
                  <a:t> </a:t>
                </a:r>
              </a:p>
            </p:txBody>
          </p:sp>
        </mc:Fallback>
      </mc:AlternateContent>
    </p:spTree>
    <p:extLst>
      <p:ext uri="{BB962C8B-B14F-4D97-AF65-F5344CB8AC3E}">
        <p14:creationId xmlns:p14="http://schemas.microsoft.com/office/powerpoint/2010/main" val="28439853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(9)</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7"/>
                </a:solidFill>
                <a:latin typeface="Calibri"/>
              </a:rPr>
              <a:t>Acid Rain</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828800"/>
                <a:ext cx="9144000" cy="3429000"/>
              </a:xfrm>
            </p:spPr>
            <p:txBody>
              <a:bodyPr/>
              <a:lstStyle/>
              <a:p>
                <a:pPr>
                  <a:spcBef>
                    <a:spcPts val="0"/>
                  </a:spcBef>
                  <a:spcAft>
                    <a:spcPts val="3000"/>
                  </a:spcAft>
                </a:pPr>
                <a:r>
                  <a:rPr lang="en-US" dirty="0"/>
                  <a:t>There are two ways to minimize the effects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SO</m:t>
                        </m:r>
                      </m:e>
                      <m:sub>
                        <m:r>
                          <a:rPr lang="en-US" b="0" i="0" smtClean="0">
                            <a:latin typeface="Cambria Math" panose="02040503050406030204" pitchFamily="18" charset="0"/>
                          </a:rPr>
                          <m:t>2</m:t>
                        </m:r>
                      </m:sub>
                    </m:sSub>
                  </m:oMath>
                </a14:m>
                <a:r>
                  <a:rPr lang="en-US" dirty="0"/>
                  <a:t>pollution: </a:t>
                </a:r>
              </a:p>
              <a:p>
                <a:pPr marL="514350" indent="-514350">
                  <a:spcBef>
                    <a:spcPts val="0"/>
                  </a:spcBef>
                  <a:spcAft>
                    <a:spcPts val="3600"/>
                  </a:spcAft>
                  <a:buFont typeface="+mj-lt"/>
                  <a:buAutoNum type="arabicPeriod"/>
                </a:pPr>
                <a:r>
                  <a:rPr lang="en-US" dirty="0"/>
                  <a:t>remove sulfur from fossil fuels before combustion (difficult)</a:t>
                </a:r>
              </a:p>
              <a:p>
                <a:pPr marL="514350" indent="-514350">
                  <a:spcBef>
                    <a:spcPts val="0"/>
                  </a:spcBef>
                  <a:spcAft>
                    <a:spcPts val="2800"/>
                  </a:spcAft>
                  <a:buFont typeface="+mj-lt"/>
                  <a:buAutoNum type="arabicPeriod"/>
                </a:pPr>
                <a:r>
                  <a:rPr lang="en-US" dirty="0"/>
                  <a:t>remove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a:latin typeface="Cambria Math" panose="02040503050406030204" pitchFamily="18" charset="0"/>
                          </a:rPr>
                          <m:t>2</m:t>
                        </m:r>
                      </m:sub>
                    </m:sSub>
                  </m:oMath>
                </a14:m>
                <a:r>
                  <a:rPr lang="en-US" dirty="0"/>
                  <a:t>as it is formed (limestone)</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828800"/>
                <a:ext cx="9144000" cy="3429000"/>
              </a:xfrm>
              <a:blipFill>
                <a:blip r:embed="rId2"/>
                <a:stretch>
                  <a:fillRect l="-1400" t="-1599"/>
                </a:stretch>
              </a:blipFill>
            </p:spPr>
            <p:txBody>
              <a:bodyPr/>
              <a:lstStyle/>
              <a:p>
                <a:r>
                  <a:rPr lang="en-US">
                    <a:noFill/>
                  </a:rPr>
                  <a:t> </a:t>
                </a:r>
              </a:p>
            </p:txBody>
          </p:sp>
        </mc:Fallback>
      </mc:AlternateContent>
    </p:spTree>
    <p:extLst>
      <p:ext uri="{BB962C8B-B14F-4D97-AF65-F5344CB8AC3E}">
        <p14:creationId xmlns:p14="http://schemas.microsoft.com/office/powerpoint/2010/main" val="28057248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(10)</a:t>
            </a:r>
            <a:endParaRPr lang="en-IN" dirty="0">
              <a:solidFill>
                <a:srgbClr val="C00000"/>
              </a:solidFill>
            </a:endParaRPr>
          </a:p>
        </p:txBody>
      </p:sp>
      <p:sp>
        <p:nvSpPr>
          <p:cNvPr id="17" name="Text Placeholder 16"/>
          <p:cNvSpPr>
            <a:spLocks noGrp="1"/>
          </p:cNvSpPr>
          <p:nvPr>
            <p:ph type="body" sz="quarter" idx="11"/>
          </p:nvPr>
        </p:nvSpPr>
        <p:spPr>
          <a:xfrm>
            <a:off x="9144" y="1066800"/>
            <a:ext cx="9134856" cy="533400"/>
          </a:xfrm>
        </p:spPr>
        <p:txBody>
          <a:bodyPr/>
          <a:lstStyle/>
          <a:p>
            <a:r>
              <a:rPr lang="en-US" sz="2800" dirty="0">
                <a:solidFill>
                  <a:srgbClr val="4F74A7"/>
                </a:solidFill>
                <a:latin typeface="Calibri"/>
              </a:rPr>
              <a:t>Acid Rain</a:t>
            </a:r>
          </a:p>
        </p:txBody>
      </p:sp>
      <p:sp>
        <p:nvSpPr>
          <p:cNvPr id="18" name="Text Placeholder 17"/>
          <p:cNvSpPr>
            <a:spLocks noGrp="1"/>
          </p:cNvSpPr>
          <p:nvPr>
            <p:ph type="body" sz="quarter" idx="10"/>
          </p:nvPr>
        </p:nvSpPr>
        <p:spPr>
          <a:xfrm>
            <a:off x="16858" y="1676400"/>
            <a:ext cx="8839200" cy="856572"/>
          </a:xfrm>
        </p:spPr>
        <p:txBody>
          <a:bodyPr/>
          <a:lstStyle/>
          <a:p>
            <a:r>
              <a:rPr lang="en-US" dirty="0"/>
              <a:t>Limestone is injected into the power plant boiler or furnace along with the coal. </a:t>
            </a:r>
          </a:p>
        </p:txBody>
      </p:sp>
      <p:pic>
        <p:nvPicPr>
          <p:cNvPr id="15" name="Picture 3" descr="A common procedure for removing SO2 from burning fossil fuel i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538633" y="2609172"/>
            <a:ext cx="6066735" cy="390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20275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(11)</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7"/>
                </a:solidFill>
                <a:latin typeface="Calibri"/>
              </a:rPr>
              <a:t>Acid Rain</a:t>
            </a:r>
          </a:p>
        </p:txBody>
      </p:sp>
      <p:sp>
        <p:nvSpPr>
          <p:cNvPr id="18" name="Text Placeholder 17"/>
          <p:cNvSpPr>
            <a:spLocks noGrp="1"/>
          </p:cNvSpPr>
          <p:nvPr>
            <p:ph type="body" sz="quarter" idx="10"/>
          </p:nvPr>
        </p:nvSpPr>
        <p:spPr>
          <a:xfrm>
            <a:off x="0" y="1603177"/>
            <a:ext cx="9144000" cy="835223"/>
          </a:xfrm>
        </p:spPr>
        <p:txBody>
          <a:bodyPr/>
          <a:lstStyle/>
          <a:p>
            <a:pPr>
              <a:spcBef>
                <a:spcPts val="0"/>
              </a:spcBef>
              <a:spcAft>
                <a:spcPts val="4800"/>
              </a:spcAft>
            </a:pPr>
            <a:r>
              <a:rPr lang="en-US" dirty="0"/>
              <a:t>At high temperatures, the following decomposition occurs:</a:t>
            </a:r>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866900" y="2438400"/>
                <a:ext cx="5410200" cy="920264"/>
              </a:xfrm>
            </p:spPr>
            <p:txBody>
              <a:bodyPr/>
              <a:lstStyle/>
              <a:p>
                <a:pPr/>
                <a14:m>
                  <m:oMathPara xmlns:m="http://schemas.openxmlformats.org/officeDocument/2006/math">
                    <m:oMathParaPr>
                      <m:jc m:val="centerGroup"/>
                    </m:oMathParaPr>
                    <m:oMath xmlns:m="http://schemas.openxmlformats.org/officeDocument/2006/math">
                      <m:sSub>
                        <m:sSubPr>
                          <m:ctrlPr>
                            <a:rPr lang="en-US" sz="2800" i="1">
                              <a:latin typeface="Cambria Math" panose="02040503050406030204" pitchFamily="18" charset="0"/>
                            </a:rPr>
                          </m:ctrlPr>
                        </m:sSubPr>
                        <m:e>
                          <m:r>
                            <m:rPr>
                              <m:sty m:val="p"/>
                            </m:rPr>
                            <a:rPr lang="en-US" sz="2800">
                              <a:latin typeface="Cambria Math" panose="02040503050406030204" pitchFamily="18" charset="0"/>
                            </a:rPr>
                            <m:t>CaCO</m:t>
                          </m:r>
                        </m:e>
                        <m:sub>
                          <m:r>
                            <a:rPr lang="en-US" sz="2800">
                              <a:latin typeface="Cambria Math" panose="02040503050406030204" pitchFamily="18" charset="0"/>
                            </a:rPr>
                            <m:t>3</m:t>
                          </m:r>
                        </m:sub>
                      </m:sSub>
                      <m:d>
                        <m:dPr>
                          <m:ctrlPr>
                            <a:rPr lang="en-US" sz="2800" i="1">
                              <a:latin typeface="Cambria Math" panose="02040503050406030204" pitchFamily="18" charset="0"/>
                            </a:rPr>
                          </m:ctrlPr>
                        </m:dPr>
                        <m:e>
                          <m:r>
                            <a:rPr lang="en-US" sz="2800" i="1">
                              <a:latin typeface="Cambria Math" panose="02040503050406030204" pitchFamily="18" charset="0"/>
                            </a:rPr>
                            <m:t>𝑠</m:t>
                          </m:r>
                        </m:e>
                      </m:d>
                      <m:r>
                        <a:rPr lang="en-US" sz="2800" i="1">
                          <a:latin typeface="Cambria Math" panose="02040503050406030204" pitchFamily="18" charset="0"/>
                          <a:ea typeface="Cambria Math" panose="02040503050406030204" pitchFamily="18" charset="0"/>
                        </a:rPr>
                        <m:t>→</m:t>
                      </m:r>
                      <m:r>
                        <m:rPr>
                          <m:sty m:val="p"/>
                        </m:rPr>
                        <a:rPr lang="en-US" sz="2800">
                          <a:latin typeface="Cambria Math" panose="02040503050406030204" pitchFamily="18" charset="0"/>
                          <a:ea typeface="Cambria Math" panose="02040503050406030204" pitchFamily="18" charset="0"/>
                        </a:rPr>
                        <m:t>CaO</m:t>
                      </m:r>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𝑠</m:t>
                          </m:r>
                        </m:e>
                      </m:d>
                      <m:r>
                        <a:rPr lang="en-US" sz="2800" i="1">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CO</m:t>
                          </m:r>
                        </m:e>
                        <m:sub>
                          <m:r>
                            <a:rPr lang="en-US" sz="2800">
                              <a:latin typeface="Cambria Math" panose="02040503050406030204" pitchFamily="18" charset="0"/>
                              <a:ea typeface="Cambria Math" panose="02040503050406030204" pitchFamily="18" charset="0"/>
                            </a:rPr>
                            <m:t>2</m:t>
                          </m:r>
                        </m:sub>
                      </m:sSub>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𝑔</m:t>
                          </m:r>
                        </m:e>
                      </m:d>
                    </m:oMath>
                  </m:oMathPara>
                </a14:m>
                <a:endParaRPr lang="en-GB" sz="2800" dirty="0"/>
              </a:p>
              <a:p>
                <a:pPr marL="581025" defTabSz="1168400"/>
                <a:r>
                  <a:rPr lang="en-GB" sz="2000" dirty="0"/>
                  <a:t>limestone	</a:t>
                </a:r>
                <a:r>
                  <a:rPr lang="en-US" sz="2000" dirty="0"/>
                  <a:t>quicklime</a:t>
                </a:r>
                <a:endParaRPr lang="en-GB" sz="20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866900" y="2438400"/>
                <a:ext cx="5410200" cy="920264"/>
              </a:xfrm>
              <a:blipFill>
                <a:blip r:embed="rId2"/>
                <a:stretch>
                  <a:fillRect b="-7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3"/>
              </p:nvPr>
            </p:nvSpPr>
            <p:spPr>
              <a:xfrm>
                <a:off x="0" y="3657600"/>
                <a:ext cx="8458200" cy="2678767"/>
              </a:xfrm>
            </p:spPr>
            <p:txBody>
              <a:bodyPr/>
              <a:lstStyle/>
              <a:p>
                <a:pPr>
                  <a:spcBef>
                    <a:spcPts val="0"/>
                  </a:spcBef>
                  <a:spcAft>
                    <a:spcPts val="2800"/>
                  </a:spcAft>
                </a:pPr>
                <a:r>
                  <a:rPr lang="en-US" sz="2800" dirty="0"/>
                  <a:t>The quicklime reacts with </a:t>
                </a:r>
                <a14:m>
                  <m:oMath xmlns:m="http://schemas.openxmlformats.org/officeDocument/2006/math">
                    <m:r>
                      <m:rPr>
                        <m:sty m:val="p"/>
                      </m:rPr>
                      <a:rPr lang="en-IN" sz="2800">
                        <a:latin typeface="Cambria Math" panose="02040503050406030204" pitchFamily="18" charset="0"/>
                      </a:rPr>
                      <m:t>SO</m:t>
                    </m:r>
                    <m:r>
                      <a:rPr lang="en-IN" sz="2800" baseline="-25000">
                        <a:latin typeface="Cambria Math" panose="02040503050406030204" pitchFamily="18" charset="0"/>
                      </a:rPr>
                      <m:t>2</m:t>
                    </m:r>
                  </m:oMath>
                </a14:m>
                <a:r>
                  <a:rPr lang="en-US" sz="2800" dirty="0"/>
                  <a:t> to form calcium sulfite and some calcium sulfate:</a:t>
                </a:r>
              </a:p>
              <a:p>
                <a:pPr>
                  <a:spcBef>
                    <a:spcPts val="0"/>
                  </a:spcBef>
                  <a:spcAft>
                    <a:spcPts val="3000"/>
                  </a:spcAft>
                </a:pPr>
                <a14:m>
                  <m:oMathPara xmlns:m="http://schemas.openxmlformats.org/officeDocument/2006/math">
                    <m:oMathParaPr>
                      <m:jc m:val="center"/>
                    </m:oMathParaPr>
                    <m:oMath xmlns:m="http://schemas.openxmlformats.org/officeDocument/2006/math">
                      <m:r>
                        <m:rPr>
                          <m:sty m:val="p"/>
                        </m:rPr>
                        <a:rPr lang="en-IN" sz="2800">
                          <a:latin typeface="Cambria Math" panose="02040503050406030204" pitchFamily="18" charset="0"/>
                        </a:rPr>
                        <m:t>CaO</m:t>
                      </m:r>
                      <m:d>
                        <m:dPr>
                          <m:ctrlPr>
                            <a:rPr lang="en-IN" sz="2800" i="1">
                              <a:latin typeface="Cambria Math" panose="02040503050406030204" pitchFamily="18" charset="0"/>
                            </a:rPr>
                          </m:ctrlPr>
                        </m:dPr>
                        <m:e>
                          <m:r>
                            <a:rPr lang="en-IN" sz="2800" i="1">
                              <a:latin typeface="Cambria Math" panose="02040503050406030204" pitchFamily="18" charset="0"/>
                            </a:rPr>
                            <m:t>𝑠</m:t>
                          </m:r>
                        </m:e>
                      </m:d>
                      <m:r>
                        <a:rPr lang="en-IN" sz="2800">
                          <a:latin typeface="Cambria Math" panose="02040503050406030204" pitchFamily="18" charset="0"/>
                        </a:rPr>
                        <m:t>+</m:t>
                      </m:r>
                      <m:r>
                        <m:rPr>
                          <m:sty m:val="p"/>
                        </m:rPr>
                        <a:rPr lang="en-IN" sz="2800">
                          <a:latin typeface="Cambria Math" panose="02040503050406030204" pitchFamily="18" charset="0"/>
                        </a:rPr>
                        <m:t>SO</m:t>
                      </m:r>
                      <m:r>
                        <a:rPr lang="en-IN" sz="2800" baseline="-25000">
                          <a:latin typeface="Cambria Math" panose="02040503050406030204" pitchFamily="18" charset="0"/>
                        </a:rPr>
                        <m:t>2</m:t>
                      </m:r>
                      <m:d>
                        <m:dPr>
                          <m:ctrlPr>
                            <a:rPr lang="en-IN" sz="2800" i="1">
                              <a:latin typeface="Cambria Math" panose="02040503050406030204" pitchFamily="18" charset="0"/>
                            </a:rPr>
                          </m:ctrlPr>
                        </m:dPr>
                        <m:e>
                          <m:r>
                            <a:rPr lang="en-US" sz="2800" i="1">
                              <a:latin typeface="Cambria Math" panose="02040503050406030204" pitchFamily="18" charset="0"/>
                            </a:rPr>
                            <m:t>𝑔</m:t>
                          </m:r>
                        </m:e>
                      </m:d>
                      <m:r>
                        <a:rPr lang="en-IN" sz="2800" i="1">
                          <a:latin typeface="Cambria Math" panose="02040503050406030204" pitchFamily="18" charset="0"/>
                          <a:ea typeface="Cambria Math" panose="02040503050406030204" pitchFamily="18" charset="0"/>
                        </a:rPr>
                        <m:t>⟶</m:t>
                      </m:r>
                      <m:sSub>
                        <m:sSubPr>
                          <m:ctrlPr>
                            <a:rPr lang="en-IN"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CaSO</m:t>
                          </m:r>
                        </m:e>
                        <m:sub>
                          <m:r>
                            <a:rPr lang="en-US" sz="2800">
                              <a:latin typeface="Cambria Math" panose="02040503050406030204" pitchFamily="18" charset="0"/>
                              <a:ea typeface="Cambria Math" panose="02040503050406030204" pitchFamily="18" charset="0"/>
                            </a:rPr>
                            <m:t>3</m:t>
                          </m:r>
                        </m:sub>
                      </m:sSub>
                      <m:d>
                        <m:dPr>
                          <m:ctrlPr>
                            <a:rPr lang="en-IN"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𝑠</m:t>
                          </m:r>
                        </m:e>
                      </m:d>
                    </m:oMath>
                  </m:oMathPara>
                </a14:m>
                <a:endParaRPr lang="en-IN" sz="2800" dirty="0">
                  <a:ea typeface="Cambria Math" panose="02040503050406030204" pitchFamily="18" charset="0"/>
                </a:endParaRPr>
              </a:p>
              <a:p>
                <a:pPr/>
                <a14:m>
                  <m:oMathPara xmlns:m="http://schemas.openxmlformats.org/officeDocument/2006/math">
                    <m:oMathParaPr>
                      <m:jc m:val="center"/>
                    </m:oMathParaPr>
                    <m:oMath xmlns:m="http://schemas.openxmlformats.org/officeDocument/2006/math">
                      <m:r>
                        <a:rPr lang="en-US" sz="2800" i="1">
                          <a:latin typeface="Cambria Math" panose="02040503050406030204" pitchFamily="18" charset="0"/>
                        </a:rPr>
                        <m:t>2</m:t>
                      </m:r>
                      <m:r>
                        <m:rPr>
                          <m:sty m:val="p"/>
                        </m:rPr>
                        <a:rPr lang="en-US" sz="2800">
                          <a:latin typeface="Cambria Math" panose="02040503050406030204" pitchFamily="18" charset="0"/>
                        </a:rPr>
                        <m:t>CaO</m:t>
                      </m:r>
                      <m:d>
                        <m:dPr>
                          <m:ctrlPr>
                            <a:rPr lang="en-US" sz="2800" i="1">
                              <a:latin typeface="Cambria Math" panose="02040503050406030204" pitchFamily="18" charset="0"/>
                            </a:rPr>
                          </m:ctrlPr>
                        </m:dPr>
                        <m:e>
                          <m:r>
                            <a:rPr lang="en-US" sz="2800" i="1">
                              <a:latin typeface="Cambria Math" panose="02040503050406030204" pitchFamily="18" charset="0"/>
                            </a:rPr>
                            <m:t>𝑠</m:t>
                          </m:r>
                        </m:e>
                      </m:d>
                      <m:r>
                        <a:rPr lang="en-US" sz="2800" i="1">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a:rPr lang="en-US" sz="2800">
                              <a:latin typeface="Cambria Math" panose="02040503050406030204" pitchFamily="18" charset="0"/>
                              <a:ea typeface="Cambria Math" panose="02040503050406030204" pitchFamily="18" charset="0"/>
                            </a:rPr>
                            <m:t>2</m:t>
                          </m:r>
                          <m:r>
                            <m:rPr>
                              <m:sty m:val="p"/>
                            </m:rPr>
                            <a:rPr lang="en-US" sz="2800">
                              <a:latin typeface="Cambria Math" panose="02040503050406030204" pitchFamily="18" charset="0"/>
                              <a:ea typeface="Cambria Math" panose="02040503050406030204" pitchFamily="18" charset="0"/>
                            </a:rPr>
                            <m:t>SO</m:t>
                          </m:r>
                        </m:e>
                        <m:sub>
                          <m:r>
                            <a:rPr lang="en-US" sz="2800">
                              <a:latin typeface="Cambria Math" panose="02040503050406030204" pitchFamily="18" charset="0"/>
                              <a:ea typeface="Cambria Math" panose="02040503050406030204" pitchFamily="18" charset="0"/>
                            </a:rPr>
                            <m:t>2</m:t>
                          </m:r>
                        </m:sub>
                      </m:sSub>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𝑔</m:t>
                          </m:r>
                        </m:e>
                      </m:d>
                      <m:r>
                        <a:rPr lang="en-US" sz="2800" i="1">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O</m:t>
                          </m:r>
                        </m:e>
                        <m:sub>
                          <m:r>
                            <a:rPr lang="en-US" sz="2800">
                              <a:latin typeface="Cambria Math" panose="02040503050406030204" pitchFamily="18" charset="0"/>
                              <a:ea typeface="Cambria Math" panose="02040503050406030204" pitchFamily="18" charset="0"/>
                            </a:rPr>
                            <m:t>2</m:t>
                          </m:r>
                        </m:sub>
                      </m:sSub>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𝑔</m:t>
                          </m:r>
                        </m:e>
                      </m:d>
                      <m:r>
                        <a:rPr lang="en-US" sz="2800" i="1">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a:rPr lang="en-US" sz="2800">
                              <a:latin typeface="Cambria Math" panose="02040503050406030204" pitchFamily="18" charset="0"/>
                              <a:ea typeface="Cambria Math" panose="02040503050406030204" pitchFamily="18" charset="0"/>
                            </a:rPr>
                            <m:t>2</m:t>
                          </m:r>
                          <m:r>
                            <m:rPr>
                              <m:sty m:val="p"/>
                            </m:rPr>
                            <a:rPr lang="en-US" sz="2800">
                              <a:latin typeface="Cambria Math" panose="02040503050406030204" pitchFamily="18" charset="0"/>
                              <a:ea typeface="Cambria Math" panose="02040503050406030204" pitchFamily="18" charset="0"/>
                            </a:rPr>
                            <m:t>CaSO</m:t>
                          </m:r>
                        </m:e>
                        <m:sub>
                          <m:r>
                            <a:rPr lang="en-US" sz="2800" i="1">
                              <a:latin typeface="Cambria Math" panose="02040503050406030204" pitchFamily="18" charset="0"/>
                              <a:ea typeface="Cambria Math" panose="02040503050406030204" pitchFamily="18" charset="0"/>
                            </a:rPr>
                            <m:t>4</m:t>
                          </m:r>
                        </m:sub>
                      </m:sSub>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𝑠</m:t>
                          </m:r>
                        </m:e>
                      </m:d>
                    </m:oMath>
                  </m:oMathPara>
                </a14:m>
                <a:endParaRPr lang="en-GB" sz="28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3"/>
              </p:nvPr>
            </p:nvSpPr>
            <p:spPr>
              <a:xfrm>
                <a:off x="0" y="3657600"/>
                <a:ext cx="8458200" cy="2678767"/>
              </a:xfrm>
              <a:blipFill>
                <a:blip r:embed="rId3"/>
                <a:stretch>
                  <a:fillRect l="-1441" t="-2050" r="-2017"/>
                </a:stretch>
              </a:blipFill>
            </p:spPr>
            <p:txBody>
              <a:bodyPr/>
              <a:lstStyle/>
              <a:p>
                <a:r>
                  <a:rPr lang="en-US">
                    <a:noFill/>
                  </a:rPr>
                  <a:t> </a:t>
                </a:r>
              </a:p>
            </p:txBody>
          </p:sp>
        </mc:Fallback>
      </mc:AlternateContent>
    </p:spTree>
    <p:extLst>
      <p:ext uri="{BB962C8B-B14F-4D97-AF65-F5344CB8AC3E}">
        <p14:creationId xmlns:p14="http://schemas.microsoft.com/office/powerpoint/2010/main" val="34911572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21.6</a:t>
            </a:r>
            <a:r>
              <a:rPr lang="en-IN" spc="4000" dirty="0"/>
              <a:t> </a:t>
            </a:r>
            <a:r>
              <a:rPr lang="en-US" dirty="0">
                <a:solidFill>
                  <a:srgbClr val="C00000"/>
                </a:solidFill>
                <a:latin typeface="Calibri"/>
              </a:rPr>
              <a:t>Acid Rain (12)</a:t>
            </a:r>
            <a:endParaRPr lang="en-IN" dirty="0">
              <a:solidFill>
                <a:srgbClr val="C00000"/>
              </a:solidFill>
            </a:endParaRPr>
          </a:p>
        </p:txBody>
      </p:sp>
      <p:sp>
        <p:nvSpPr>
          <p:cNvPr id="16" name="Text Placeholder 15"/>
          <p:cNvSpPr>
            <a:spLocks noGrp="1"/>
          </p:cNvSpPr>
          <p:nvPr>
            <p:ph type="body" sz="quarter" idx="11"/>
          </p:nvPr>
        </p:nvSpPr>
        <p:spPr>
          <a:xfrm>
            <a:off x="0" y="1066800"/>
            <a:ext cx="9119616" cy="533400"/>
          </a:xfrm>
        </p:spPr>
        <p:txBody>
          <a:bodyPr/>
          <a:lstStyle/>
          <a:p>
            <a:r>
              <a:rPr lang="en-US" sz="2800" dirty="0">
                <a:solidFill>
                  <a:srgbClr val="4F74A7"/>
                </a:solidFill>
                <a:latin typeface="Calibri"/>
              </a:rPr>
              <a:t>Acid Rain</a:t>
            </a:r>
          </a:p>
        </p:txBody>
      </p:sp>
      <p:sp>
        <p:nvSpPr>
          <p:cNvPr id="17" name="Text Placeholder 16"/>
          <p:cNvSpPr>
            <a:spLocks noGrp="1"/>
          </p:cNvSpPr>
          <p:nvPr>
            <p:ph type="body" sz="quarter" idx="10"/>
          </p:nvPr>
        </p:nvSpPr>
        <p:spPr>
          <a:xfrm>
            <a:off x="24384" y="1600200"/>
            <a:ext cx="9119616" cy="1008971"/>
          </a:xfrm>
        </p:spPr>
        <p:txBody>
          <a:bodyPr/>
          <a:lstStyle/>
          <a:p>
            <a:r>
              <a:rPr lang="en-US" dirty="0"/>
              <a:t>Quicklime is also added to lakes and soils in a process called </a:t>
            </a:r>
            <a:r>
              <a:rPr lang="en-US" i="1" dirty="0"/>
              <a:t>liming </a:t>
            </a:r>
            <a:r>
              <a:rPr lang="en-US" dirty="0"/>
              <a:t>to reduce their acidity. </a:t>
            </a:r>
          </a:p>
        </p:txBody>
      </p:sp>
    </p:spTree>
    <p:extLst>
      <p:ext uri="{BB962C8B-B14F-4D97-AF65-F5344CB8AC3E}">
        <p14:creationId xmlns:p14="http://schemas.microsoft.com/office/powerpoint/2010/main" val="68350165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t>Topics</a:t>
            </a:r>
          </a:p>
        </p:txBody>
      </p:sp>
      <p:sp>
        <p:nvSpPr>
          <p:cNvPr id="17" name="Text Placeholder 16"/>
          <p:cNvSpPr>
            <a:spLocks noGrp="1"/>
          </p:cNvSpPr>
          <p:nvPr>
            <p:ph type="body" sz="quarter" idx="10"/>
          </p:nvPr>
        </p:nvSpPr>
        <p:spPr>
          <a:xfrm>
            <a:off x="0" y="1828800"/>
            <a:ext cx="9144000" cy="502921"/>
          </a:xfrm>
        </p:spPr>
        <p:txBody>
          <a:bodyPr/>
          <a:lstStyle/>
          <a:p>
            <a:pPr algn="ctr"/>
            <a:r>
              <a:rPr lang="en-US" dirty="0"/>
              <a:t>Photochemical Smog</a:t>
            </a:r>
            <a:endParaRPr lang="en-IN" dirty="0"/>
          </a:p>
        </p:txBody>
      </p:sp>
    </p:spTree>
    <p:extLst>
      <p:ext uri="{BB962C8B-B14F-4D97-AF65-F5344CB8AC3E}">
        <p14:creationId xmlns:p14="http://schemas.microsoft.com/office/powerpoint/2010/main" val="22104645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2871788" algn="l"/>
              </a:tabLst>
            </a:pPr>
            <a:r>
              <a:rPr lang="en-IN" dirty="0">
                <a:solidFill>
                  <a:schemeClr val="bg1">
                    <a:lumMod val="95000"/>
                  </a:schemeClr>
                </a:solidFill>
              </a:rPr>
              <a:t>21.7</a:t>
            </a:r>
            <a:r>
              <a:rPr lang="en-IN" spc="4000" dirty="0"/>
              <a:t> </a:t>
            </a:r>
            <a:r>
              <a:rPr lang="en-US" dirty="0">
                <a:solidFill>
                  <a:srgbClr val="C00000"/>
                </a:solidFill>
                <a:latin typeface="Calibri"/>
              </a:rPr>
              <a:t>Photochemical Smog (1)</a:t>
            </a:r>
            <a:endParaRPr lang="en-IN" dirty="0">
              <a:solidFill>
                <a:srgbClr val="C00000"/>
              </a:solidFill>
            </a:endParaRPr>
          </a:p>
        </p:txBody>
      </p:sp>
      <p:sp>
        <p:nvSpPr>
          <p:cNvPr id="16" name="Text Placeholder 15"/>
          <p:cNvSpPr>
            <a:spLocks noGrp="1"/>
          </p:cNvSpPr>
          <p:nvPr>
            <p:ph type="body" sz="quarter" idx="11"/>
          </p:nvPr>
        </p:nvSpPr>
        <p:spPr>
          <a:xfrm>
            <a:off x="-21336" y="1120170"/>
            <a:ext cx="5431536" cy="472857"/>
          </a:xfrm>
        </p:spPr>
        <p:txBody>
          <a:bodyPr/>
          <a:lstStyle/>
          <a:p>
            <a:r>
              <a:rPr lang="en-US" sz="2800" dirty="0">
                <a:solidFill>
                  <a:srgbClr val="4F74A7"/>
                </a:solidFill>
                <a:latin typeface="Calibri"/>
              </a:rPr>
              <a:t>Photochemical Smog</a:t>
            </a:r>
          </a:p>
        </p:txBody>
      </p:sp>
      <p:sp>
        <p:nvSpPr>
          <p:cNvPr id="17" name="Text Placeholder 16"/>
          <p:cNvSpPr>
            <a:spLocks noGrp="1"/>
          </p:cNvSpPr>
          <p:nvPr>
            <p:ph type="body" sz="quarter" idx="10"/>
          </p:nvPr>
        </p:nvSpPr>
        <p:spPr>
          <a:xfrm>
            <a:off x="0" y="1676400"/>
            <a:ext cx="8969477" cy="3429000"/>
          </a:xfrm>
        </p:spPr>
        <p:txBody>
          <a:bodyPr/>
          <a:lstStyle/>
          <a:p>
            <a:pPr>
              <a:spcBef>
                <a:spcPts val="0"/>
              </a:spcBef>
              <a:spcAft>
                <a:spcPts val="3200"/>
              </a:spcAft>
            </a:pPr>
            <a:r>
              <a:rPr lang="en-US" dirty="0"/>
              <a:t>The word </a:t>
            </a:r>
            <a:r>
              <a:rPr lang="en-US" i="1" dirty="0"/>
              <a:t>smog </a:t>
            </a:r>
            <a:r>
              <a:rPr lang="en-US" dirty="0"/>
              <a:t>was coined to describe the combination of smoke and fog that shrouded London during the 1950s. </a:t>
            </a:r>
          </a:p>
          <a:p>
            <a:pPr>
              <a:spcBef>
                <a:spcPts val="0"/>
              </a:spcBef>
              <a:spcAft>
                <a:spcPts val="3200"/>
              </a:spcAft>
            </a:pPr>
            <a:r>
              <a:rPr lang="en-US" dirty="0"/>
              <a:t>The primary cause of this noxious cloud was sulfur dioxide. </a:t>
            </a:r>
          </a:p>
          <a:p>
            <a:pPr>
              <a:spcBef>
                <a:spcPts val="0"/>
              </a:spcBef>
              <a:spcAft>
                <a:spcPts val="3200"/>
              </a:spcAft>
            </a:pPr>
            <a:r>
              <a:rPr lang="en-US" b="1" i="1" dirty="0"/>
              <a:t>Photochemical smog </a:t>
            </a:r>
            <a:r>
              <a:rPr lang="en-US" dirty="0"/>
              <a:t>is formed by the reactions of automobile exhaust in the presence of sunlight.</a:t>
            </a:r>
          </a:p>
        </p:txBody>
      </p:sp>
    </p:spTree>
    <p:extLst>
      <p:ext uri="{BB962C8B-B14F-4D97-AF65-F5344CB8AC3E}">
        <p14:creationId xmlns:p14="http://schemas.microsoft.com/office/powerpoint/2010/main" val="3020738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801100" cy="685799"/>
          </a:xfrm>
        </p:spPr>
        <p:txBody>
          <a:bodyPr/>
          <a:lstStyle/>
          <a:p>
            <a:pPr algn="l">
              <a:tabLst>
                <a:tab pos="1258888" algn="l"/>
              </a:tabLst>
            </a:pPr>
            <a:r>
              <a:rPr lang="en-IN" dirty="0">
                <a:solidFill>
                  <a:schemeClr val="bg1">
                    <a:lumMod val="95000"/>
                  </a:schemeClr>
                </a:solidFill>
              </a:rPr>
              <a:t>21.1</a:t>
            </a:r>
            <a:r>
              <a:rPr lang="en-IN" spc="4000" dirty="0"/>
              <a:t>	</a:t>
            </a:r>
            <a:r>
              <a:rPr lang="en-US" dirty="0">
                <a:solidFill>
                  <a:srgbClr val="C00000"/>
                </a:solidFill>
                <a:latin typeface="Calibri"/>
              </a:rPr>
              <a:t>Earth’s Atmosphere (5)</a:t>
            </a:r>
            <a:endParaRPr lang="en-IN" dirty="0">
              <a:solidFill>
                <a:srgbClr val="C00000"/>
              </a:solidFill>
            </a:endParaRPr>
          </a:p>
        </p:txBody>
      </p:sp>
      <p:sp>
        <p:nvSpPr>
          <p:cNvPr id="17" name="Text Placeholder 16"/>
          <p:cNvSpPr>
            <a:spLocks noGrp="1"/>
          </p:cNvSpPr>
          <p:nvPr>
            <p:ph type="body" sz="quarter" idx="11"/>
          </p:nvPr>
        </p:nvSpPr>
        <p:spPr>
          <a:xfrm>
            <a:off x="-6070" y="1066800"/>
            <a:ext cx="9073870"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6070" y="1752600"/>
                <a:ext cx="9150070" cy="4572000"/>
              </a:xfrm>
            </p:spPr>
            <p:txBody>
              <a:bodyPr/>
              <a:lstStyle/>
              <a:p>
                <a:pPr>
                  <a:spcBef>
                    <a:spcPts val="0"/>
                  </a:spcBef>
                  <a:spcAft>
                    <a:spcPts val="1500"/>
                  </a:spcAft>
                </a:pPr>
                <a:r>
                  <a:rPr lang="en-US" b="1" dirty="0"/>
                  <a:t>The nitrogen cycle:</a:t>
                </a:r>
              </a:p>
              <a:p>
                <a:pPr>
                  <a:spcBef>
                    <a:spcPts val="0"/>
                  </a:spcBef>
                  <a:spcAft>
                    <a:spcPts val="3600"/>
                  </a:spcAft>
                </a:pPr>
                <a:r>
                  <a:rPr lang="en-US" dirty="0"/>
                  <a:t>Lightening also produces nitrates from nitrogen gas</a:t>
                </a:r>
              </a:p>
              <a:p>
                <a:pPr marL="1371600" algn="ctr">
                  <a:spcAft>
                    <a:spcPts val="800"/>
                  </a:spcAft>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N</m:t>
                          </m:r>
                        </m:e>
                        <m:sub>
                          <m:r>
                            <a:rPr lang="en-US">
                              <a:latin typeface="Cambria Math" panose="02040503050406030204" pitchFamily="18" charset="0"/>
                            </a:rPr>
                            <m:t>2</m:t>
                          </m:r>
                        </m:sub>
                      </m:sSub>
                      <m:r>
                        <a:rPr lang="en-US">
                          <a:latin typeface="Cambria Math" panose="02040503050406030204" pitchFamily="18" charset="0"/>
                        </a:rPr>
                        <m:t>(</m:t>
                      </m:r>
                      <m:r>
                        <a:rPr lang="en-US" i="1">
                          <a:latin typeface="Cambria Math" panose="02040503050406030204" pitchFamily="18" charset="0"/>
                        </a:rPr>
                        <m:t>𝑔</m:t>
                      </m:r>
                      <m:r>
                        <a:rPr lang="en-US">
                          <a:latin typeface="Cambria Math" panose="02040503050406030204" pitchFamily="18" charset="0"/>
                        </a:rPr>
                        <m:t>)</m:t>
                      </m:r>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𝑔</m:t>
                      </m:r>
                      <m:r>
                        <a:rPr lang="en-US">
                          <a:latin typeface="Cambria Math" panose="02040503050406030204" pitchFamily="18" charset="0"/>
                          <a:ea typeface="Cambria Math" panose="02040503050406030204" pitchFamily="18" charset="0"/>
                        </a:rPr>
                        <m:t>)</m:t>
                      </m:r>
                      <m:groupChr>
                        <m:groupChrPr>
                          <m:chr m:val="→"/>
                          <m:vertJc m:val="bot"/>
                          <m:ctrlPr>
                            <a:rPr lang="en-US" i="1">
                              <a:latin typeface="Cambria Math" panose="02040503050406030204" pitchFamily="18" charset="0"/>
                              <a:ea typeface="Cambria Math" panose="02040503050406030204" pitchFamily="18" charset="0"/>
                            </a:rPr>
                          </m:ctrlPr>
                        </m:groupChrPr>
                        <m:e>
                          <m:r>
                            <m:rPr>
                              <m:sty m:val="p"/>
                              <m:brk m:alnAt="2"/>
                            </m:rPr>
                            <a:rPr lang="en-US">
                              <a:latin typeface="Cambria Math" panose="02040503050406030204" pitchFamily="18" charset="0"/>
                              <a:ea typeface="Cambria Math" panose="02040503050406030204" pitchFamily="18" charset="0"/>
                            </a:rPr>
                            <m:t>e</m:t>
                          </m:r>
                          <m:r>
                            <m:rPr>
                              <m:sty m:val="p"/>
                            </m:rPr>
                            <a:rPr lang="en-US">
                              <a:latin typeface="Cambria Math" panose="02040503050406030204" pitchFamily="18" charset="0"/>
                              <a:ea typeface="Cambria Math" panose="02040503050406030204" pitchFamily="18" charset="0"/>
                            </a:rPr>
                            <m:t>lectric</m:t>
                          </m:r>
                          <m:r>
                            <a:rPr lang="en-US">
                              <a:latin typeface="Cambria Math" panose="02040503050406030204" pitchFamily="18" charset="0"/>
                              <a:ea typeface="Cambria Math" panose="02040503050406030204" pitchFamily="18" charset="0"/>
                            </a:rPr>
                            <m:t> </m:t>
                          </m:r>
                          <m:r>
                            <m:rPr>
                              <m:sty m:val="p"/>
                            </m:rPr>
                            <a:rPr lang="en-US">
                              <a:latin typeface="Cambria Math" panose="02040503050406030204" pitchFamily="18" charset="0"/>
                              <a:ea typeface="Cambria Math" panose="02040503050406030204" pitchFamily="18" charset="0"/>
                            </a:rPr>
                            <m:t>energy</m:t>
                          </m:r>
                        </m:e>
                      </m:groupChr>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NO</m:t>
                      </m:r>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𝑔</m:t>
                      </m:r>
                      <m:r>
                        <a:rPr lang="en-US">
                          <a:latin typeface="Cambria Math" panose="02040503050406030204" pitchFamily="18" charset="0"/>
                          <a:ea typeface="Cambria Math" panose="02040503050406030204" pitchFamily="18" charset="0"/>
                        </a:rPr>
                        <m:t>)</m:t>
                      </m:r>
                    </m:oMath>
                  </m:oMathPara>
                </a14:m>
                <a:endParaRPr lang="en-US" dirty="0"/>
              </a:p>
              <a:p>
                <a:pPr marL="966788" indent="-966788">
                  <a:spcAft>
                    <a:spcPts val="800"/>
                  </a:spcAft>
                </a:pPr>
                <a14:m>
                  <m:oMathPara xmlns:m="http://schemas.openxmlformats.org/officeDocument/2006/math">
                    <m:oMathParaPr>
                      <m:jc m:val="left"/>
                    </m:oMathParaPr>
                    <m:oMath xmlns:m="http://schemas.openxmlformats.org/officeDocument/2006/math">
                      <m:r>
                        <a:rPr lang="en-US">
                          <a:latin typeface="Cambria Math" panose="02040503050406030204" pitchFamily="18" charset="0"/>
                        </a:rPr>
                        <m:t>2</m:t>
                      </m:r>
                      <m:r>
                        <m:rPr>
                          <m:sty m:val="p"/>
                        </m:rPr>
                        <a:rPr lang="en-US">
                          <a:latin typeface="Cambria Math" panose="02040503050406030204" pitchFamily="18" charset="0"/>
                        </a:rPr>
                        <m:t>NO</m:t>
                      </m:r>
                      <m:r>
                        <a:rPr lang="en-US">
                          <a:latin typeface="Cambria Math" panose="02040503050406030204" pitchFamily="18" charset="0"/>
                        </a:rPr>
                        <m:t>(</m:t>
                      </m:r>
                      <m:r>
                        <a:rPr lang="en-US" i="1">
                          <a:latin typeface="Cambria Math" panose="02040503050406030204" pitchFamily="18" charset="0"/>
                        </a:rPr>
                        <m:t>𝑔</m:t>
                      </m:r>
                      <m:r>
                        <a:rPr lang="en-US">
                          <a:latin typeface="Cambria Math" panose="02040503050406030204" pitchFamily="18" charset="0"/>
                        </a:rPr>
                        <m:t>)</m:t>
                      </m:r>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𝑔</m:t>
                      </m:r>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NO</m:t>
                          </m:r>
                        </m:e>
                        <m:sub>
                          <m:r>
                            <a:rPr lang="en-US" i="1">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𝑔</m:t>
                      </m:r>
                      <m:r>
                        <a:rPr lang="en-US" i="1">
                          <a:latin typeface="Cambria Math" panose="02040503050406030204" pitchFamily="18" charset="0"/>
                          <a:ea typeface="Cambria Math" panose="02040503050406030204" pitchFamily="18" charset="0"/>
                        </a:rPr>
                        <m:t>)</m:t>
                      </m:r>
                    </m:oMath>
                  </m:oMathPara>
                </a14:m>
                <a:endParaRPr lang="en-IN" b="0" dirty="0"/>
              </a:p>
              <a:p>
                <a:pPr marL="738188" indent="-738188">
                  <a:spcAft>
                    <a:spcPts val="800"/>
                  </a:spcAft>
                  <a:tabLst>
                    <a:tab pos="2005013" algn="l"/>
                  </a:tabLst>
                </a:pPr>
                <a14:m>
                  <m:oMathPara xmlns:m="http://schemas.openxmlformats.org/officeDocument/2006/math">
                    <m:oMathParaPr>
                      <m:jc m:val="left"/>
                    </m:oMathParaPr>
                    <m:oMath xmlns:m="http://schemas.openxmlformats.org/officeDocument/2006/math">
                      <m:sSub>
                        <m:sSubPr>
                          <m:ctrlPr>
                            <a:rPr lang="en-IN" b="0"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HNO</m:t>
                          </m:r>
                        </m:e>
                        <m:sub>
                          <m:r>
                            <a:rPr lang="en-US" b="0" i="0"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HNO</m:t>
                          </m:r>
                        </m:e>
                        <m:sub>
                          <m:r>
                            <a:rPr lang="en-US" b="0" i="0" smtClean="0">
                              <a:latin typeface="Cambria Math" panose="02040503050406030204" pitchFamily="18" charset="0"/>
                              <a:ea typeface="Cambria Math" panose="02040503050406030204" pitchFamily="18" charset="0"/>
                            </a:rPr>
                            <m:t>3</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m:oMathPara>
                </a14:m>
                <a:endParaRPr lang="en-IN" b="0"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6070" y="1752600"/>
                <a:ext cx="9150070" cy="4572000"/>
              </a:xfrm>
              <a:blipFill>
                <a:blip r:embed="rId2"/>
                <a:stretch>
                  <a:fillRect l="-1332" t="-1333"/>
                </a:stretch>
              </a:blipFill>
            </p:spPr>
            <p:txBody>
              <a:bodyPr/>
              <a:lstStyle/>
              <a:p>
                <a:r>
                  <a:rPr lang="en-US">
                    <a:noFill/>
                  </a:rPr>
                  <a:t> </a:t>
                </a:r>
              </a:p>
            </p:txBody>
          </p:sp>
        </mc:Fallback>
      </mc:AlternateContent>
    </p:spTree>
    <p:extLst>
      <p:ext uri="{BB962C8B-B14F-4D97-AF65-F5344CB8AC3E}">
        <p14:creationId xmlns:p14="http://schemas.microsoft.com/office/powerpoint/2010/main" val="48083574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(2)</a:t>
            </a:r>
            <a:endParaRPr lang="en-IN" dirty="0">
              <a:solidFill>
                <a:srgbClr val="C00000"/>
              </a:solidFill>
            </a:endParaRPr>
          </a:p>
        </p:txBody>
      </p:sp>
      <p:sp>
        <p:nvSpPr>
          <p:cNvPr id="17" name="Text Placeholder 16"/>
          <p:cNvSpPr>
            <a:spLocks noGrp="1"/>
          </p:cNvSpPr>
          <p:nvPr>
            <p:ph type="body" sz="quarter" idx="11"/>
          </p:nvPr>
        </p:nvSpPr>
        <p:spPr>
          <a:xfrm>
            <a:off x="-21336" y="1120170"/>
            <a:ext cx="9146286" cy="533400"/>
          </a:xfrm>
        </p:spPr>
        <p:txBody>
          <a:bodyPr/>
          <a:lstStyle/>
          <a:p>
            <a:r>
              <a:rPr lang="en-US" sz="2800" dirty="0">
                <a:solidFill>
                  <a:srgbClr val="4F74A7"/>
                </a:solidFill>
                <a:latin typeface="Calibri"/>
              </a:rPr>
              <a:t>Photochemical Smog</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859340"/>
                <a:ext cx="9144000" cy="3931860"/>
              </a:xfrm>
            </p:spPr>
            <p:txBody>
              <a:bodyPr/>
              <a:lstStyle/>
              <a:p>
                <a:pPr>
                  <a:spcBef>
                    <a:spcPts val="0"/>
                  </a:spcBef>
                  <a:spcAft>
                    <a:spcPts val="3300"/>
                  </a:spcAft>
                </a:pPr>
                <a:r>
                  <a:rPr lang="en-US" dirty="0"/>
                  <a:t>Automobile exhaust consists mainly of NO, CO, and various unburned hydrocarbons.</a:t>
                </a:r>
              </a:p>
              <a:p>
                <a:pPr>
                  <a:spcBef>
                    <a:spcPts val="0"/>
                  </a:spcBef>
                  <a:spcAft>
                    <a:spcPts val="3600"/>
                  </a:spcAft>
                  <a:tabLst>
                    <a:tab pos="4114800" algn="l"/>
                  </a:tabLst>
                </a:pPr>
                <a:r>
                  <a:rPr lang="en-US" dirty="0"/>
                  <a:t>These gases are called </a:t>
                </a:r>
                <a:r>
                  <a:rPr lang="en-US" i="1" dirty="0"/>
                  <a:t>primary pollutants </a:t>
                </a:r>
                <a:r>
                  <a:rPr lang="en-US" dirty="0"/>
                  <a:t>because they set in motion a series of photochemical reactions that produce </a:t>
                </a:r>
                <a:r>
                  <a:rPr lang="en-US" i="1" dirty="0"/>
                  <a:t>secondary pollutants.</a:t>
                </a:r>
              </a:p>
              <a:p>
                <a:pPr>
                  <a:spcBef>
                    <a:spcPts val="0"/>
                  </a:spcBef>
                  <a:spcAft>
                    <a:spcPts val="2700"/>
                  </a:spcAft>
                </a:pPr>
                <a:r>
                  <a:rPr lang="en-US" dirty="0"/>
                  <a:t>It is the secondary pollutants—chiefly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Sub>
                  </m:oMath>
                </a14:m>
                <a:r>
                  <a:rPr lang="en-US" dirty="0"/>
                  <a:t> and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b="0" i="0" smtClean="0">
                            <a:latin typeface="Cambria Math" panose="02040503050406030204" pitchFamily="18" charset="0"/>
                          </a:rPr>
                          <m:t>3</m:t>
                        </m:r>
                      </m:sub>
                    </m:sSub>
                  </m:oMath>
                </a14:m>
                <a:r>
                  <a:rPr lang="en-US" dirty="0"/>
                  <a:t>—that are responsible for the buildup of smog.</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859340"/>
                <a:ext cx="9144000" cy="3931860"/>
              </a:xfrm>
              <a:blipFill>
                <a:blip r:embed="rId2"/>
                <a:stretch>
                  <a:fillRect l="-1333" t="-1395" r="-200" b="-4961"/>
                </a:stretch>
              </a:blipFill>
            </p:spPr>
            <p:txBody>
              <a:bodyPr/>
              <a:lstStyle/>
              <a:p>
                <a:r>
                  <a:rPr lang="en-US">
                    <a:noFill/>
                  </a:rPr>
                  <a:t> </a:t>
                </a:r>
              </a:p>
            </p:txBody>
          </p:sp>
        </mc:Fallback>
      </mc:AlternateContent>
    </p:spTree>
    <p:extLst>
      <p:ext uri="{BB962C8B-B14F-4D97-AF65-F5344CB8AC3E}">
        <p14:creationId xmlns:p14="http://schemas.microsoft.com/office/powerpoint/2010/main" val="15423174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(3)</a:t>
            </a:r>
            <a:endParaRPr lang="en-IN" dirty="0">
              <a:solidFill>
                <a:srgbClr val="C00000"/>
              </a:solidFill>
            </a:endParaRPr>
          </a:p>
        </p:txBody>
      </p:sp>
      <p:sp>
        <p:nvSpPr>
          <p:cNvPr id="17" name="Text Placeholder 16"/>
          <p:cNvSpPr>
            <a:spLocks noGrp="1"/>
          </p:cNvSpPr>
          <p:nvPr>
            <p:ph type="body" sz="quarter" idx="11"/>
          </p:nvPr>
        </p:nvSpPr>
        <p:spPr>
          <a:xfrm>
            <a:off x="-21336" y="1120170"/>
            <a:ext cx="7620000" cy="533400"/>
          </a:xfrm>
        </p:spPr>
        <p:txBody>
          <a:bodyPr/>
          <a:lstStyle/>
          <a:p>
            <a:r>
              <a:rPr lang="en-US" sz="2800" dirty="0">
                <a:solidFill>
                  <a:srgbClr val="4F74A7"/>
                </a:solidFill>
                <a:latin typeface="Calibri"/>
              </a:rPr>
              <a:t>Photochemical Smog</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76400"/>
                <a:ext cx="9144000" cy="4494193"/>
              </a:xfrm>
            </p:spPr>
            <p:txBody>
              <a:bodyPr/>
              <a:lstStyle/>
              <a:p>
                <a:pPr>
                  <a:spcBef>
                    <a:spcPts val="0"/>
                  </a:spcBef>
                  <a:spcAft>
                    <a:spcPts val="2800"/>
                  </a:spcAft>
                </a:pPr>
                <a14:m>
                  <m:oMath xmlns:m="http://schemas.openxmlformats.org/officeDocument/2006/math">
                    <m:r>
                      <m:rPr>
                        <m:sty m:val="p"/>
                      </m:rPr>
                      <a:rPr lang="en-US" i="0" dirty="0" smtClean="0">
                        <a:latin typeface="Cambria Math" panose="02040503050406030204" pitchFamily="18" charset="0"/>
                      </a:rPr>
                      <m:t>NO</m:t>
                    </m:r>
                  </m:oMath>
                </a14:m>
                <a:r>
                  <a:rPr lang="en-US" dirty="0"/>
                  <a:t> is the product of the reaction between atmospheric </a:t>
                </a: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N</m:t>
                        </m:r>
                      </m:e>
                      <m:sub>
                        <m:r>
                          <a:rPr lang="en-US" i="1">
                            <a:latin typeface="Cambria Math" panose="02040503050406030204" pitchFamily="18" charset="0"/>
                          </a:rPr>
                          <m:t>2</m:t>
                        </m:r>
                      </m:sub>
                    </m:sSub>
                  </m:oMath>
                </a14:m>
                <a:r>
                  <a:rPr lang="en-US" dirty="0"/>
                  <a:t> and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2</m:t>
                        </m:r>
                      </m:sub>
                    </m:sSub>
                  </m:oMath>
                </a14:m>
                <a:r>
                  <a:rPr lang="en-US" dirty="0"/>
                  <a:t> at high temperatures inside an automobile engine:</a:t>
                </a:r>
              </a:p>
              <a:p>
                <a:pPr algn="ctr">
                  <a:spcBef>
                    <a:spcPts val="0"/>
                  </a:spcBef>
                  <a:spcAft>
                    <a:spcPts val="62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1" smtClean="0">
                              <a:latin typeface="Cambria Math" panose="02040503050406030204" pitchFamily="18" charset="0"/>
                            </a:rPr>
                            <m:t>2</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NO</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a:p>
                <a:pPr>
                  <a:spcBef>
                    <a:spcPts val="0"/>
                  </a:spcBef>
                  <a:spcAft>
                    <a:spcPts val="4800"/>
                  </a:spcAft>
                </a:pPr>
                <a:r>
                  <a:rPr lang="en-US" dirty="0"/>
                  <a:t>Nitric oxide is then oxidized to nitrogen dioxide:</a:t>
                </a:r>
              </a:p>
              <a:p>
                <a:pPr algn="ct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2</m:t>
                      </m:r>
                      <m:r>
                        <m:rPr>
                          <m:sty m:val="p"/>
                        </m:rPr>
                        <a:rPr lang="en-US" b="0" i="0" smtClean="0">
                          <a:latin typeface="Cambria Math" panose="02040503050406030204" pitchFamily="18" charset="0"/>
                        </a:rPr>
                        <m:t>NO</m:t>
                      </m:r>
                      <m:d>
                        <m:dPr>
                          <m:ctrlPr>
                            <a:rPr lang="en-US" i="1" smtClean="0">
                              <a:latin typeface="Cambria Math" panose="02040503050406030204" pitchFamily="18" charset="0"/>
                            </a:rPr>
                          </m:ctrlPr>
                        </m:dPr>
                        <m:e>
                          <m:r>
                            <a:rPr lang="en-US" b="0" i="1" smtClean="0">
                              <a:latin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NO</m:t>
                          </m:r>
                        </m:e>
                        <m:sub>
                          <m:r>
                            <a:rPr lang="en-US" b="0" i="1"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76400"/>
                <a:ext cx="9144000" cy="4494193"/>
              </a:xfrm>
              <a:blipFill>
                <a:blip r:embed="rId2"/>
                <a:stretch>
                  <a:fillRect l="-1333" t="-1221"/>
                </a:stretch>
              </a:blipFill>
            </p:spPr>
            <p:txBody>
              <a:bodyPr/>
              <a:lstStyle/>
              <a:p>
                <a:r>
                  <a:rPr lang="en-US">
                    <a:noFill/>
                  </a:rPr>
                  <a:t> </a:t>
                </a:r>
              </a:p>
            </p:txBody>
          </p:sp>
        </mc:Fallback>
      </mc:AlternateContent>
    </p:spTree>
    <p:extLst>
      <p:ext uri="{BB962C8B-B14F-4D97-AF65-F5344CB8AC3E}">
        <p14:creationId xmlns:p14="http://schemas.microsoft.com/office/powerpoint/2010/main" val="12135586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(4)</a:t>
            </a:r>
            <a:endParaRPr lang="en-IN" dirty="0">
              <a:solidFill>
                <a:srgbClr val="C00000"/>
              </a:solidFill>
            </a:endParaRPr>
          </a:p>
        </p:txBody>
      </p:sp>
      <p:sp>
        <p:nvSpPr>
          <p:cNvPr id="18" name="Text Placeholder 17"/>
          <p:cNvSpPr>
            <a:spLocks noGrp="1"/>
          </p:cNvSpPr>
          <p:nvPr>
            <p:ph type="body" sz="quarter" idx="11"/>
          </p:nvPr>
        </p:nvSpPr>
        <p:spPr>
          <a:xfrm>
            <a:off x="-21336" y="1132293"/>
            <a:ext cx="4724400" cy="533400"/>
          </a:xfrm>
        </p:spPr>
        <p:txBody>
          <a:bodyPr/>
          <a:lstStyle/>
          <a:p>
            <a:r>
              <a:rPr lang="en-US" sz="2800" dirty="0">
                <a:solidFill>
                  <a:srgbClr val="4F74A7"/>
                </a:solidFill>
                <a:latin typeface="Calibri"/>
              </a:rPr>
              <a:t>Photochemical Smog</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677815"/>
                <a:ext cx="9144000" cy="4714220"/>
              </a:xfrm>
            </p:spPr>
            <p:txBody>
              <a:bodyPr/>
              <a:lstStyle/>
              <a:p>
                <a:pPr>
                  <a:spcBef>
                    <a:spcPts val="0"/>
                  </a:spcBef>
                  <a:spcAft>
                    <a:spcPts val="2800"/>
                  </a:spcAft>
                </a:pPr>
                <a:r>
                  <a:rPr lang="en-US" dirty="0"/>
                  <a:t>Sunlight causes the photochemical decomposition of </a:t>
                </a:r>
                <a14:m>
                  <m:oMath xmlns:m="http://schemas.openxmlformats.org/officeDocument/2006/math">
                    <m:r>
                      <m:rPr>
                        <m:sty m:val="p"/>
                      </m:rPr>
                      <a:rPr lang="en-IN">
                        <a:latin typeface="Cambria Math" panose="02040503050406030204" pitchFamily="18" charset="0"/>
                      </a:rPr>
                      <m:t>NO</m:t>
                    </m:r>
                    <m:r>
                      <a:rPr lang="en-IN" baseline="-25000">
                        <a:latin typeface="Cambria Math" panose="02040503050406030204" pitchFamily="18" charset="0"/>
                      </a:rPr>
                      <m:t>2</m:t>
                    </m:r>
                  </m:oMath>
                </a14:m>
                <a:r>
                  <a:rPr lang="en-US" dirty="0"/>
                  <a:t> into </a:t>
                </a:r>
                <a14:m>
                  <m:oMath xmlns:m="http://schemas.openxmlformats.org/officeDocument/2006/math">
                    <m:r>
                      <m:rPr>
                        <m:sty m:val="p"/>
                      </m:rPr>
                      <a:rPr lang="en-IN">
                        <a:latin typeface="Cambria Math" panose="02040503050406030204" pitchFamily="18" charset="0"/>
                        <a:ea typeface="Cambria Math" panose="02040503050406030204" pitchFamily="18" charset="0"/>
                      </a:rPr>
                      <m:t>NO</m:t>
                    </m:r>
                  </m:oMath>
                </a14:m>
                <a:r>
                  <a:rPr lang="en-US" dirty="0"/>
                  <a:t> and </a:t>
                </a:r>
                <a14:m>
                  <m:oMath xmlns:m="http://schemas.openxmlformats.org/officeDocument/2006/math">
                    <m:r>
                      <m:rPr>
                        <m:sty m:val="p"/>
                      </m:rPr>
                      <a:rPr lang="en-IN">
                        <a:latin typeface="Cambria Math" panose="02040503050406030204" pitchFamily="18" charset="0"/>
                        <a:ea typeface="Cambria Math" panose="02040503050406030204" pitchFamily="18" charset="0"/>
                      </a:rPr>
                      <m:t>O</m:t>
                    </m:r>
                  </m:oMath>
                </a14:m>
                <a:r>
                  <a:rPr lang="en-US" dirty="0"/>
                  <a:t>:</a:t>
                </a:r>
              </a:p>
              <a:p>
                <a:pPr>
                  <a:spcBef>
                    <a:spcPts val="0"/>
                  </a:spcBef>
                  <a:spcAft>
                    <a:spcPts val="28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NO</m:t>
                          </m:r>
                        </m:e>
                        <m:sub>
                          <m:r>
                            <a:rPr lang="en-US" i="1">
                              <a:latin typeface="Cambria Math" panose="02040503050406030204" pitchFamily="18" charset="0"/>
                            </a:rPr>
                            <m:t>2</m:t>
                          </m:r>
                        </m:sub>
                      </m:sSub>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a:rPr lang="en-IN" b="0" i="1" smtClean="0">
                          <a:latin typeface="Cambria Math" panose="02040503050406030204" pitchFamily="18" charset="0"/>
                        </a:rPr>
                        <m:t>h𝑣</m:t>
                      </m:r>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NO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oMath>
                  </m:oMathPara>
                </a14:m>
                <a:endParaRPr lang="en-IN" b="0" dirty="0">
                  <a:ea typeface="Cambria Math" panose="02040503050406030204" pitchFamily="18" charset="0"/>
                </a:endParaRPr>
              </a:p>
              <a:p>
                <a:pPr>
                  <a:spcBef>
                    <a:spcPts val="0"/>
                  </a:spcBef>
                  <a:spcAft>
                    <a:spcPts val="2800"/>
                  </a:spcAft>
                </a:pPr>
                <a:r>
                  <a:rPr lang="en-US" dirty="0"/>
                  <a:t>Atomic oxygen is a highly reactive species that can initiate the formation of ozone:</a:t>
                </a:r>
              </a:p>
              <a:p>
                <a:pPr algn="ctr">
                  <a:spcBef>
                    <a:spcPts val="0"/>
                  </a:spcBef>
                  <a:spcAft>
                    <a:spcPts val="26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i="1">
                              <a:latin typeface="Cambria Math" panose="02040503050406030204" pitchFamily="18" charset="0"/>
                            </a:rPr>
                            <m:t>2</m:t>
                          </m:r>
                        </m:sub>
                      </m:sSub>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M</m:t>
                      </m:r>
                      <m:r>
                        <a:rPr lang="en-IN"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b="0" i="1" smtClean="0">
                              <a:latin typeface="Cambria Math" panose="02040503050406030204" pitchFamily="18" charset="0"/>
                            </a:rPr>
                            <m:t>3</m:t>
                          </m:r>
                        </m:sub>
                      </m:sSub>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M</m:t>
                      </m:r>
                    </m:oMath>
                  </m:oMathPara>
                </a14:m>
                <a:endParaRPr lang="en-US" dirty="0"/>
              </a:p>
              <a:p>
                <a:pPr>
                  <a:spcBef>
                    <a:spcPts val="1800"/>
                  </a:spcBef>
                </a:pPr>
                <a:r>
                  <a:rPr lang="en-US" dirty="0"/>
                  <a:t>where M is some inert substance such as </a:t>
                </a: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N</m:t>
                        </m:r>
                      </m:e>
                      <m:sub>
                        <m:r>
                          <a:rPr lang="en-US" i="1">
                            <a:latin typeface="Cambria Math" panose="02040503050406030204" pitchFamily="18" charset="0"/>
                          </a:rPr>
                          <m:t>2</m:t>
                        </m:r>
                      </m:sub>
                    </m:sSub>
                  </m:oMath>
                </a14:m>
                <a:r>
                  <a:rPr lang="en-US" dirty="0"/>
                  <a:t>.</a:t>
                </a:r>
                <a:endParaRPr lang="en-IN" dirty="0"/>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677815"/>
                <a:ext cx="9144000" cy="4714220"/>
              </a:xfrm>
              <a:blipFill>
                <a:blip r:embed="rId2"/>
                <a:stretch>
                  <a:fillRect l="-1333" t="-1163" r="-2000" b="-3359"/>
                </a:stretch>
              </a:blipFill>
            </p:spPr>
            <p:txBody>
              <a:bodyPr/>
              <a:lstStyle/>
              <a:p>
                <a:r>
                  <a:rPr lang="en-US">
                    <a:noFill/>
                  </a:rPr>
                  <a:t> </a:t>
                </a:r>
              </a:p>
            </p:txBody>
          </p:sp>
        </mc:Fallback>
      </mc:AlternateContent>
    </p:spTree>
    <p:extLst>
      <p:ext uri="{BB962C8B-B14F-4D97-AF65-F5344CB8AC3E}">
        <p14:creationId xmlns:p14="http://schemas.microsoft.com/office/powerpoint/2010/main" val="28071979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85799"/>
          </a:xfrm>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(5)</a:t>
            </a:r>
            <a:endParaRPr lang="en-IN" dirty="0">
              <a:solidFill>
                <a:srgbClr val="C00000"/>
              </a:solidFill>
            </a:endParaRPr>
          </a:p>
        </p:txBody>
      </p:sp>
      <p:sp>
        <p:nvSpPr>
          <p:cNvPr id="17" name="Text Placeholder 16"/>
          <p:cNvSpPr>
            <a:spLocks noGrp="1"/>
          </p:cNvSpPr>
          <p:nvPr>
            <p:ph type="body" sz="quarter" idx="11"/>
          </p:nvPr>
        </p:nvSpPr>
        <p:spPr>
          <a:xfrm>
            <a:off x="-21336" y="1131118"/>
            <a:ext cx="9144000" cy="1171491"/>
          </a:xfrm>
        </p:spPr>
        <p:txBody>
          <a:bodyPr/>
          <a:lstStyle/>
          <a:p>
            <a:pPr>
              <a:spcBef>
                <a:spcPts val="0"/>
              </a:spcBef>
              <a:spcAft>
                <a:spcPts val="500"/>
              </a:spcAft>
            </a:pPr>
            <a:r>
              <a:rPr lang="en-US" sz="2800" dirty="0">
                <a:solidFill>
                  <a:srgbClr val="4F74A7"/>
                </a:solidFill>
                <a:latin typeface="Calibri"/>
              </a:rPr>
              <a:t>Photochemical Smog</a:t>
            </a:r>
          </a:p>
          <a:p>
            <a:r>
              <a:rPr lang="en-US" sz="2800" dirty="0">
                <a:solidFill>
                  <a:schemeClr val="tx1"/>
                </a:solidFill>
              </a:rPr>
              <a:t>Ozone attacks the C=C linkage in rubber:</a:t>
            </a:r>
            <a:endParaRPr lang="en-US" sz="2800" dirty="0">
              <a:solidFill>
                <a:schemeClr val="tx1"/>
              </a:solidFill>
              <a:latin typeface="Calibri"/>
            </a:endParaRPr>
          </a:p>
        </p:txBody>
      </p:sp>
      <p:pic>
        <p:nvPicPr>
          <p:cNvPr id="28674" name="Picture 2" descr="A C=C double bond is replaced by C-O3-C, which then is broken apart by H2O to form two C=O groups and H2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2743200"/>
            <a:ext cx="891540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Placeholder 17"/>
          <p:cNvSpPr>
            <a:spLocks noGrp="1"/>
          </p:cNvSpPr>
          <p:nvPr>
            <p:ph type="body" sz="quarter" idx="10"/>
          </p:nvPr>
        </p:nvSpPr>
        <p:spPr>
          <a:xfrm>
            <a:off x="0" y="4038600"/>
            <a:ext cx="9144000" cy="1862328"/>
          </a:xfrm>
        </p:spPr>
        <p:txBody>
          <a:bodyPr/>
          <a:lstStyle/>
          <a:p>
            <a:pPr>
              <a:spcBef>
                <a:spcPts val="0"/>
              </a:spcBef>
              <a:spcAft>
                <a:spcPts val="3200"/>
              </a:spcAft>
            </a:pPr>
            <a:r>
              <a:rPr lang="en-US" dirty="0"/>
              <a:t>This reaction can cause automobile tires to crack.</a:t>
            </a:r>
          </a:p>
          <a:p>
            <a:pPr>
              <a:spcBef>
                <a:spcPts val="0"/>
              </a:spcBef>
              <a:spcAft>
                <a:spcPts val="3200"/>
              </a:spcAft>
            </a:pPr>
            <a:r>
              <a:rPr lang="en-US" dirty="0"/>
              <a:t>Similar reactions are also damaging to lung tissues and other biological substances.</a:t>
            </a:r>
          </a:p>
        </p:txBody>
      </p:sp>
    </p:spTree>
    <p:extLst>
      <p:ext uri="{BB962C8B-B14F-4D97-AF65-F5344CB8AC3E}">
        <p14:creationId xmlns:p14="http://schemas.microsoft.com/office/powerpoint/2010/main" val="270915694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(6)</a:t>
            </a:r>
            <a:endParaRPr lang="en-IN" dirty="0">
              <a:solidFill>
                <a:srgbClr val="C00000"/>
              </a:solidFill>
            </a:endParaRPr>
          </a:p>
        </p:txBody>
      </p:sp>
      <p:sp>
        <p:nvSpPr>
          <p:cNvPr id="18" name="Text Placeholder 17"/>
          <p:cNvSpPr>
            <a:spLocks noGrp="1"/>
          </p:cNvSpPr>
          <p:nvPr>
            <p:ph type="body" sz="quarter" idx="11"/>
          </p:nvPr>
        </p:nvSpPr>
        <p:spPr>
          <a:xfrm>
            <a:off x="-21336" y="1120170"/>
            <a:ext cx="4572000" cy="533400"/>
          </a:xfrm>
        </p:spPr>
        <p:txBody>
          <a:bodyPr/>
          <a:lstStyle/>
          <a:p>
            <a:r>
              <a:rPr lang="en-US" sz="2800" dirty="0">
                <a:solidFill>
                  <a:srgbClr val="4F74A7"/>
                </a:solidFill>
                <a:latin typeface="Calibri"/>
              </a:rPr>
              <a:t>Photochemical Smog</a:t>
            </a:r>
          </a:p>
        </p:txBody>
      </p:sp>
      <p:sp>
        <p:nvSpPr>
          <p:cNvPr id="17" name="Text Placeholder 16"/>
          <p:cNvSpPr>
            <a:spLocks noGrp="1"/>
          </p:cNvSpPr>
          <p:nvPr>
            <p:ph type="body" sz="quarter" idx="10"/>
          </p:nvPr>
        </p:nvSpPr>
        <p:spPr>
          <a:xfrm>
            <a:off x="0" y="1676400"/>
            <a:ext cx="9144000" cy="457199"/>
          </a:xfrm>
        </p:spPr>
        <p:txBody>
          <a:bodyPr/>
          <a:lstStyle/>
          <a:p>
            <a:r>
              <a:rPr lang="en-US" dirty="0"/>
              <a:t>Variations with time of primary and secondary pollutants.</a:t>
            </a:r>
          </a:p>
        </p:txBody>
      </p:sp>
      <p:pic>
        <p:nvPicPr>
          <p:cNvPr id="15" name="Picture 3" descr="Typical variations in concentration of air pollutants include hydrocarbons, NO, NO2, and O3. Relative concentrations vary throughout the day."/>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801541" y="2316539"/>
            <a:ext cx="5540918" cy="4235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7935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(7)</a:t>
            </a:r>
            <a:endParaRPr lang="en-IN" dirty="0">
              <a:solidFill>
                <a:srgbClr val="C00000"/>
              </a:solidFill>
            </a:endParaRPr>
          </a:p>
        </p:txBody>
      </p:sp>
      <p:sp>
        <p:nvSpPr>
          <p:cNvPr id="2" name="Text Placeholder 1"/>
          <p:cNvSpPr>
            <a:spLocks noGrp="1"/>
          </p:cNvSpPr>
          <p:nvPr>
            <p:ph type="body" sz="quarter" idx="11"/>
          </p:nvPr>
        </p:nvSpPr>
        <p:spPr>
          <a:xfrm>
            <a:off x="0" y="1126881"/>
            <a:ext cx="3657600" cy="609600"/>
          </a:xfrm>
        </p:spPr>
        <p:txBody>
          <a:bodyPr/>
          <a:lstStyle/>
          <a:p>
            <a:r>
              <a:rPr lang="en-US" dirty="0">
                <a:solidFill>
                  <a:srgbClr val="4F74A7"/>
                </a:solidFill>
                <a:latin typeface="Calibri"/>
              </a:rPr>
              <a:t>Photochemical Smog</a:t>
            </a:r>
          </a:p>
        </p:txBody>
      </p:sp>
      <p:sp>
        <p:nvSpPr>
          <p:cNvPr id="3" name="Text Placeholder 2"/>
          <p:cNvSpPr>
            <a:spLocks noGrp="1"/>
          </p:cNvSpPr>
          <p:nvPr>
            <p:ph type="body" sz="quarter" idx="12"/>
          </p:nvPr>
        </p:nvSpPr>
        <p:spPr>
          <a:xfrm>
            <a:off x="0" y="1752600"/>
            <a:ext cx="4572000" cy="2331997"/>
          </a:xfrm>
        </p:spPr>
        <p:txBody>
          <a:bodyPr/>
          <a:lstStyle/>
          <a:p>
            <a:r>
              <a:rPr lang="en-US" dirty="0"/>
              <a:t>The oxidation of hydrocarbons produces various organic intermediates, which are less volatile than the hydrocarbons themselves.</a:t>
            </a:r>
            <a:endParaRPr lang="en-IN" dirty="0"/>
          </a:p>
        </p:txBody>
      </p:sp>
      <p:sp>
        <p:nvSpPr>
          <p:cNvPr id="7" name="Text Placeholder 6"/>
          <p:cNvSpPr>
            <a:spLocks noGrp="1"/>
          </p:cNvSpPr>
          <p:nvPr>
            <p:ph type="body" sz="quarter" idx="10"/>
          </p:nvPr>
        </p:nvSpPr>
        <p:spPr>
          <a:xfrm>
            <a:off x="26300" y="4183627"/>
            <a:ext cx="9117700" cy="2038458"/>
          </a:xfrm>
        </p:spPr>
        <p:txBody>
          <a:bodyPr/>
          <a:lstStyle/>
          <a:p>
            <a:pPr>
              <a:spcBef>
                <a:spcPts val="0"/>
              </a:spcBef>
              <a:spcAft>
                <a:spcPts val="2800"/>
              </a:spcAft>
            </a:pPr>
            <a:r>
              <a:rPr lang="en-US" dirty="0"/>
              <a:t>These substances condense into small droplets of liquid called </a:t>
            </a:r>
            <a:r>
              <a:rPr lang="en-US" i="1" dirty="0"/>
              <a:t>aerosols.</a:t>
            </a:r>
            <a:endParaRPr lang="en-US" dirty="0"/>
          </a:p>
          <a:p>
            <a:r>
              <a:rPr lang="en-US" dirty="0"/>
              <a:t>This interaction makes the air look hazy.</a:t>
            </a:r>
          </a:p>
        </p:txBody>
      </p:sp>
      <p:pic>
        <p:nvPicPr>
          <p:cNvPr id="6" name="Picture 5" descr="A smoggy day in a big cit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1244054"/>
            <a:ext cx="3829582" cy="2890058"/>
          </a:xfrm>
          <a:prstGeom prst="rect">
            <a:avLst/>
          </a:prstGeom>
        </p:spPr>
      </p:pic>
    </p:spTree>
    <p:extLst>
      <p:ext uri="{BB962C8B-B14F-4D97-AF65-F5344CB8AC3E}">
        <p14:creationId xmlns:p14="http://schemas.microsoft.com/office/powerpoint/2010/main" val="19129642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85799"/>
          </a:xfrm>
        </p:spPr>
        <p:txBody>
          <a:bodyPr/>
          <a:lstStyle/>
          <a:p>
            <a:pPr algn="l"/>
            <a:r>
              <a:rPr lang="en-IN" dirty="0">
                <a:solidFill>
                  <a:schemeClr val="bg1">
                    <a:lumMod val="95000"/>
                  </a:schemeClr>
                </a:solidFill>
              </a:rPr>
              <a:t>21.7</a:t>
            </a:r>
            <a:r>
              <a:rPr lang="en-IN" spc="4000" dirty="0"/>
              <a:t> </a:t>
            </a:r>
            <a:r>
              <a:rPr lang="en-US" dirty="0">
                <a:solidFill>
                  <a:srgbClr val="C00000"/>
                </a:solidFill>
                <a:latin typeface="Calibri"/>
              </a:rPr>
              <a:t>Photochemical Smog (8)</a:t>
            </a:r>
            <a:endParaRPr lang="en-IN" dirty="0">
              <a:solidFill>
                <a:srgbClr val="C00000"/>
              </a:solidFill>
            </a:endParaRPr>
          </a:p>
        </p:txBody>
      </p:sp>
      <p:sp>
        <p:nvSpPr>
          <p:cNvPr id="17" name="Text Placeholder 16"/>
          <p:cNvSpPr>
            <a:spLocks noGrp="1"/>
          </p:cNvSpPr>
          <p:nvPr>
            <p:ph type="body" sz="quarter" idx="11"/>
          </p:nvPr>
        </p:nvSpPr>
        <p:spPr>
          <a:xfrm>
            <a:off x="-10392" y="1120170"/>
            <a:ext cx="4322065" cy="533400"/>
          </a:xfrm>
        </p:spPr>
        <p:txBody>
          <a:bodyPr/>
          <a:lstStyle/>
          <a:p>
            <a:r>
              <a:rPr lang="en-US" sz="2800" dirty="0">
                <a:solidFill>
                  <a:srgbClr val="4F74A7"/>
                </a:solidFill>
                <a:latin typeface="Calibri"/>
              </a:rPr>
              <a:t>Photochemical Smog</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76400"/>
                <a:ext cx="9144000" cy="3657600"/>
              </a:xfrm>
            </p:spPr>
            <p:txBody>
              <a:bodyPr/>
              <a:lstStyle/>
              <a:p>
                <a:pPr>
                  <a:spcBef>
                    <a:spcPts val="0"/>
                  </a:spcBef>
                  <a:spcAft>
                    <a:spcPts val="2800"/>
                  </a:spcAft>
                </a:pPr>
                <a:r>
                  <a:rPr lang="en-US" dirty="0"/>
                  <a:t>Major efforts have been made to reduce the buildup of primary pollutants.</a:t>
                </a:r>
              </a:p>
              <a:p>
                <a:r>
                  <a:rPr lang="en-US" dirty="0"/>
                  <a:t>Most automobiles now are quipped with catalytic converters designed to oxidize </a:t>
                </a:r>
                <a14:m>
                  <m:oMath xmlns:m="http://schemas.openxmlformats.org/officeDocument/2006/math">
                    <m:r>
                      <m:rPr>
                        <m:sty m:val="p"/>
                      </m:rPr>
                      <a:rPr lang="en-US" b="0" i="0" smtClean="0">
                        <a:latin typeface="Cambria Math" panose="02040503050406030204" pitchFamily="18" charset="0"/>
                      </a:rPr>
                      <m:t>CO</m:t>
                    </m:r>
                  </m:oMath>
                </a14:m>
                <a:r>
                  <a:rPr lang="en-US" dirty="0"/>
                  <a:t> and unburned hydrocarbons to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a14:m>
                <a:r>
                  <a:rPr lang="en-US" dirty="0"/>
                  <a:t> and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oMath>
                </a14:m>
                <a:r>
                  <a:rPr lang="en-US" dirty="0"/>
                  <a:t> and to reduce </a:t>
                </a:r>
                <a14:m>
                  <m:oMath xmlns:m="http://schemas.openxmlformats.org/officeDocument/2006/math">
                    <m:r>
                      <m:rPr>
                        <m:sty m:val="p"/>
                      </m:rPr>
                      <a:rPr lang="en-US" b="0" i="0" smtClean="0">
                        <a:latin typeface="Cambria Math" panose="02040503050406030204" pitchFamily="18" charset="0"/>
                      </a:rPr>
                      <m:t>N</m:t>
                    </m:r>
                    <m:r>
                      <m:rPr>
                        <m:sty m:val="p"/>
                      </m:rPr>
                      <a:rPr lang="en-US" i="0">
                        <a:latin typeface="Cambria Math" panose="02040503050406030204" pitchFamily="18" charset="0"/>
                      </a:rPr>
                      <m:t>O</m:t>
                    </m:r>
                  </m:oMath>
                </a14:m>
                <a:r>
                  <a:rPr lang="en-US" dirty="0"/>
                  <a:t> and </a:t>
                </a: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N</m:t>
                        </m:r>
                        <m:r>
                          <m:rPr>
                            <m:sty m:val="p"/>
                          </m:rPr>
                          <a:rPr lang="en-US" i="0">
                            <a:latin typeface="Cambria Math" panose="02040503050406030204" pitchFamily="18" charset="0"/>
                          </a:rPr>
                          <m:t>O</m:t>
                        </m:r>
                      </m:e>
                      <m:sub>
                        <m:r>
                          <a:rPr lang="en-US" b="0" i="1" smtClean="0">
                            <a:latin typeface="Cambria Math" panose="02040503050406030204" pitchFamily="18" charset="0"/>
                          </a:rPr>
                          <m:t>2</m:t>
                        </m:r>
                      </m:sub>
                    </m:sSub>
                  </m:oMath>
                </a14:m>
                <a:r>
                  <a:rPr lang="en-US" dirty="0"/>
                  <a:t> to </a:t>
                </a: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oMath>
                </a14:m>
                <a:r>
                  <a:rPr lang="en-US" dirty="0"/>
                  <a:t> and </a:t>
                </a:r>
                <a14:m>
                  <m:oMath xmlns:m="http://schemas.openxmlformats.org/officeDocument/2006/math">
                    <m:sSub>
                      <m:sSubPr>
                        <m:ctrlPr>
                          <a:rPr lang="en-US" i="1">
                            <a:latin typeface="Cambria Math" panose="02040503050406030204" pitchFamily="18" charset="0"/>
                          </a:rPr>
                        </m:ctrlPr>
                      </m:sSubPr>
                      <m:e>
                        <m:r>
                          <m:rPr>
                            <m:sty m:val="p"/>
                          </m:rPr>
                          <a:rPr lang="en-US" i="0">
                            <a:latin typeface="Cambria Math" panose="02040503050406030204" pitchFamily="18" charset="0"/>
                          </a:rPr>
                          <m:t>O</m:t>
                        </m:r>
                      </m:e>
                      <m:sub>
                        <m:r>
                          <a:rPr lang="en-US" i="0">
                            <a:latin typeface="Cambria Math" panose="02040503050406030204" pitchFamily="18" charset="0"/>
                          </a:rPr>
                          <m:t>2</m:t>
                        </m:r>
                      </m:sub>
                    </m:sSub>
                  </m:oMath>
                </a14:m>
                <a:r>
                  <a:rPr lang="en-US" dirty="0"/>
                  <a:t>.</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76400"/>
                <a:ext cx="9144000" cy="3657600"/>
              </a:xfrm>
              <a:blipFill>
                <a:blip r:embed="rId2"/>
                <a:stretch>
                  <a:fillRect l="-1333" t="-1500"/>
                </a:stretch>
              </a:blipFill>
            </p:spPr>
            <p:txBody>
              <a:bodyPr/>
              <a:lstStyle/>
              <a:p>
                <a:r>
                  <a:rPr lang="en-US">
                    <a:noFill/>
                  </a:rPr>
                  <a:t> </a:t>
                </a:r>
              </a:p>
            </p:txBody>
          </p:sp>
        </mc:Fallback>
      </mc:AlternateContent>
    </p:spTree>
    <p:extLst>
      <p:ext uri="{BB962C8B-B14F-4D97-AF65-F5344CB8AC3E}">
        <p14:creationId xmlns:p14="http://schemas.microsoft.com/office/powerpoint/2010/main" val="6151766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a:t>
            </a:r>
            <a:endParaRPr lang="en-IN" dirty="0">
              <a:solidFill>
                <a:srgbClr val="C00000"/>
              </a:solidFill>
            </a:endParaRPr>
          </a:p>
        </p:txBody>
      </p:sp>
      <p:sp>
        <p:nvSpPr>
          <p:cNvPr id="17" name="Text Placeholder 16"/>
          <p:cNvSpPr>
            <a:spLocks noGrp="1"/>
          </p:cNvSpPr>
          <p:nvPr>
            <p:ph type="body" sz="quarter" idx="11"/>
          </p:nvPr>
        </p:nvSpPr>
        <p:spPr>
          <a:xfrm>
            <a:off x="0" y="1219200"/>
            <a:ext cx="9144000" cy="533400"/>
          </a:xfrm>
        </p:spPr>
        <p:txBody>
          <a:bodyPr/>
          <a:lstStyle/>
          <a:p>
            <a:pPr algn="ctr"/>
            <a:r>
              <a:rPr lang="en-IN" b="1" dirty="0"/>
              <a:t>Topics</a:t>
            </a:r>
          </a:p>
        </p:txBody>
      </p:sp>
      <p:sp>
        <p:nvSpPr>
          <p:cNvPr id="16" name="Text Placeholder 15"/>
          <p:cNvSpPr>
            <a:spLocks noGrp="1"/>
          </p:cNvSpPr>
          <p:nvPr>
            <p:ph type="body" sz="quarter" idx="10"/>
          </p:nvPr>
        </p:nvSpPr>
        <p:spPr>
          <a:xfrm>
            <a:off x="1143000" y="1848898"/>
            <a:ext cx="6858000" cy="1524000"/>
          </a:xfrm>
        </p:spPr>
        <p:txBody>
          <a:bodyPr/>
          <a:lstStyle/>
          <a:p>
            <a:pPr algn="ctr" fontAlgn="t">
              <a:spcBef>
                <a:spcPts val="0"/>
              </a:spcBef>
            </a:pPr>
            <a:r>
              <a:rPr lang="en-US" dirty="0"/>
              <a:t>The Risk from Radon </a:t>
            </a:r>
            <a:endParaRPr lang="en-IN" dirty="0"/>
          </a:p>
          <a:p>
            <a:pPr algn="ctr" fontAlgn="t">
              <a:spcBef>
                <a:spcPts val="0"/>
              </a:spcBef>
            </a:pPr>
            <a:r>
              <a:rPr lang="en-US" dirty="0"/>
              <a:t>Carbon Dioxide and Carbon Monoxide </a:t>
            </a:r>
            <a:endParaRPr lang="en-IN" dirty="0"/>
          </a:p>
          <a:p>
            <a:pPr algn="ctr" fontAlgn="t">
              <a:spcBef>
                <a:spcPts val="0"/>
              </a:spcBef>
            </a:pPr>
            <a:r>
              <a:rPr lang="en-US" dirty="0"/>
              <a:t>Formaldehyde </a:t>
            </a:r>
            <a:endParaRPr lang="en-IN" dirty="0"/>
          </a:p>
        </p:txBody>
      </p:sp>
    </p:spTree>
    <p:extLst>
      <p:ext uri="{BB962C8B-B14F-4D97-AF65-F5344CB8AC3E}">
        <p14:creationId xmlns:p14="http://schemas.microsoft.com/office/powerpoint/2010/main" val="30417851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(1)</a:t>
            </a:r>
            <a:endParaRPr lang="en-IN" dirty="0">
              <a:solidFill>
                <a:srgbClr val="C00000"/>
              </a:solidFill>
            </a:endParaRPr>
          </a:p>
        </p:txBody>
      </p:sp>
      <p:sp>
        <p:nvSpPr>
          <p:cNvPr id="16" name="Text Placeholder 15"/>
          <p:cNvSpPr>
            <a:spLocks noGrp="1"/>
          </p:cNvSpPr>
          <p:nvPr>
            <p:ph type="body" sz="quarter" idx="11"/>
          </p:nvPr>
        </p:nvSpPr>
        <p:spPr>
          <a:xfrm>
            <a:off x="20284" y="1066800"/>
            <a:ext cx="9111524" cy="533400"/>
          </a:xfrm>
        </p:spPr>
        <p:txBody>
          <a:bodyPr/>
          <a:lstStyle/>
          <a:p>
            <a:r>
              <a:rPr lang="en-US" sz="2800" dirty="0">
                <a:solidFill>
                  <a:srgbClr val="4F74A7"/>
                </a:solidFill>
                <a:latin typeface="Calibri"/>
              </a:rPr>
              <a:t>The Risk from Radon</a:t>
            </a:r>
            <a:endParaRPr lang="en-IN" sz="2800" dirty="0">
              <a:solidFill>
                <a:srgbClr val="4F74A7"/>
              </a:solidFill>
              <a:latin typeface="Calibri"/>
            </a:endParaRPr>
          </a:p>
        </p:txBody>
      </p:sp>
      <p:sp>
        <p:nvSpPr>
          <p:cNvPr id="17" name="Text Placeholder 16"/>
          <p:cNvSpPr>
            <a:spLocks noGrp="1"/>
          </p:cNvSpPr>
          <p:nvPr>
            <p:ph type="body" sz="quarter" idx="10"/>
          </p:nvPr>
        </p:nvSpPr>
        <p:spPr>
          <a:xfrm>
            <a:off x="12192" y="1600200"/>
            <a:ext cx="9131808" cy="4305300"/>
          </a:xfrm>
        </p:spPr>
        <p:txBody>
          <a:bodyPr/>
          <a:lstStyle/>
          <a:p>
            <a:pPr>
              <a:spcBef>
                <a:spcPts val="0"/>
              </a:spcBef>
              <a:spcAft>
                <a:spcPts val="3300"/>
              </a:spcAft>
            </a:pPr>
            <a:r>
              <a:rPr lang="en-US" dirty="0"/>
              <a:t>Radon is a member of Group 8A (the noble gases).</a:t>
            </a:r>
          </a:p>
          <a:p>
            <a:pPr>
              <a:spcBef>
                <a:spcPts val="0"/>
              </a:spcBef>
              <a:spcAft>
                <a:spcPts val="3300"/>
              </a:spcAft>
            </a:pPr>
            <a:r>
              <a:rPr lang="en-US" dirty="0"/>
              <a:t>It is an intermediate product of the radioactive decay of uranium-238.</a:t>
            </a:r>
          </a:p>
          <a:p>
            <a:pPr>
              <a:spcBef>
                <a:spcPts val="0"/>
              </a:spcBef>
              <a:spcAft>
                <a:spcPts val="3600"/>
              </a:spcAft>
            </a:pPr>
            <a:r>
              <a:rPr lang="en-US" dirty="0"/>
              <a:t>All isotopes of radon are radioactive, but radon-222 is the most hazardous because it has the longest half-life—3.8 days.</a:t>
            </a:r>
          </a:p>
          <a:p>
            <a:pPr>
              <a:spcBef>
                <a:spcPts val="0"/>
              </a:spcBef>
            </a:pPr>
            <a:r>
              <a:rPr lang="en-US" dirty="0"/>
              <a:t>Radon, is generated mostly from the phosphate minerals of uranium.</a:t>
            </a:r>
          </a:p>
        </p:txBody>
      </p:sp>
    </p:spTree>
    <p:extLst>
      <p:ext uri="{BB962C8B-B14F-4D97-AF65-F5344CB8AC3E}">
        <p14:creationId xmlns:p14="http://schemas.microsoft.com/office/powerpoint/2010/main" val="12917068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(2)</a:t>
            </a:r>
            <a:endParaRPr lang="en-IN" dirty="0">
              <a:solidFill>
                <a:srgbClr val="C00000"/>
              </a:solidFill>
            </a:endParaRPr>
          </a:p>
        </p:txBody>
      </p:sp>
      <p:sp>
        <p:nvSpPr>
          <p:cNvPr id="16" name="Text Placeholder 15"/>
          <p:cNvSpPr>
            <a:spLocks noGrp="1"/>
          </p:cNvSpPr>
          <p:nvPr>
            <p:ph type="body" sz="quarter" idx="11"/>
          </p:nvPr>
        </p:nvSpPr>
        <p:spPr>
          <a:xfrm>
            <a:off x="20284" y="1066800"/>
            <a:ext cx="3581400" cy="457200"/>
          </a:xfrm>
        </p:spPr>
        <p:txBody>
          <a:bodyPr/>
          <a:lstStyle/>
          <a:p>
            <a:r>
              <a:rPr lang="en-US" sz="2800" dirty="0">
                <a:solidFill>
                  <a:srgbClr val="4F74A7"/>
                </a:solidFill>
                <a:latin typeface="Calibri"/>
              </a:rPr>
              <a:t>The Risk from Radon</a:t>
            </a:r>
            <a:endParaRPr lang="en-IN" sz="2800" dirty="0">
              <a:solidFill>
                <a:srgbClr val="4F74A7"/>
              </a:solidFill>
              <a:latin typeface="Calibri"/>
            </a:endParaRPr>
          </a:p>
        </p:txBody>
      </p:sp>
      <p:pic>
        <p:nvPicPr>
          <p:cNvPr id="14" name="Picture 3" descr="Sources of background radiation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3400" y="2057400"/>
            <a:ext cx="4006535"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Sources of background radiation are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029200" y="2057400"/>
            <a:ext cx="3451847"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773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01100" cy="609599"/>
          </a:xfrm>
        </p:spPr>
        <p:txBody>
          <a:bodyPr/>
          <a:lstStyle/>
          <a:p>
            <a:pPr algn="l" defTabSz="1258888"/>
            <a:r>
              <a:rPr lang="en-IN" dirty="0">
                <a:solidFill>
                  <a:schemeClr val="bg1">
                    <a:lumMod val="95000"/>
                  </a:schemeClr>
                </a:solidFill>
              </a:rPr>
              <a:t>21.1</a:t>
            </a:r>
            <a:r>
              <a:rPr lang="en-IN" spc="4000" dirty="0"/>
              <a:t>	</a:t>
            </a:r>
            <a:r>
              <a:rPr lang="en-US" dirty="0">
                <a:solidFill>
                  <a:srgbClr val="C00000"/>
                </a:solidFill>
                <a:latin typeface="Calibri"/>
              </a:rPr>
              <a:t>Earth’s Atmosphere (6)</a:t>
            </a:r>
            <a:endParaRPr lang="en-IN" dirty="0">
              <a:solidFill>
                <a:srgbClr val="C00000"/>
              </a:solidFill>
            </a:endParaRPr>
          </a:p>
        </p:txBody>
      </p:sp>
      <p:sp>
        <p:nvSpPr>
          <p:cNvPr id="17" name="Text Placeholder 16"/>
          <p:cNvSpPr>
            <a:spLocks noGrp="1"/>
          </p:cNvSpPr>
          <p:nvPr>
            <p:ph type="body" sz="quarter" idx="11"/>
          </p:nvPr>
        </p:nvSpPr>
        <p:spPr>
          <a:xfrm>
            <a:off x="0" y="1066800"/>
            <a:ext cx="9067800" cy="533400"/>
          </a:xfrm>
        </p:spPr>
        <p:txBody>
          <a:bodyPr/>
          <a:lstStyle/>
          <a:p>
            <a:r>
              <a:rPr lang="en-US" sz="2800" dirty="0">
                <a:latin typeface="Calibri" panose="020F0502020204030204" pitchFamily="34" charset="0"/>
              </a:rPr>
              <a:t>Earth’s Atmosphere</a:t>
            </a:r>
            <a:endParaRPr lang="en-IN" sz="2800" dirty="0">
              <a:latin typeface="Calibri" panose="020F0502020204030204" pitchFamily="34" charset="0"/>
            </a:endParaRPr>
          </a:p>
        </p:txBody>
      </p:sp>
      <p:sp>
        <p:nvSpPr>
          <p:cNvPr id="18" name="Text Placeholder 17"/>
          <p:cNvSpPr>
            <a:spLocks noGrp="1"/>
          </p:cNvSpPr>
          <p:nvPr>
            <p:ph type="body" sz="quarter" idx="10"/>
          </p:nvPr>
        </p:nvSpPr>
        <p:spPr>
          <a:xfrm>
            <a:off x="0" y="1704844"/>
            <a:ext cx="9144000" cy="4572000"/>
          </a:xfrm>
        </p:spPr>
        <p:txBody>
          <a:bodyPr/>
          <a:lstStyle/>
          <a:p>
            <a:pPr>
              <a:spcBef>
                <a:spcPts val="0"/>
              </a:spcBef>
              <a:spcAft>
                <a:spcPts val="3500"/>
              </a:spcAft>
            </a:pPr>
            <a:r>
              <a:rPr lang="en-US" b="1" dirty="0"/>
              <a:t>The nitrogen cycle:</a:t>
            </a:r>
          </a:p>
          <a:p>
            <a:pPr>
              <a:spcBef>
                <a:spcPts val="0"/>
              </a:spcBef>
              <a:spcAft>
                <a:spcPts val="3300"/>
              </a:spcAft>
            </a:pPr>
            <a:r>
              <a:rPr lang="en-US" dirty="0"/>
              <a:t>Nitric acid is converted to nitrate salts in the soil.</a:t>
            </a:r>
          </a:p>
          <a:p>
            <a:pPr>
              <a:spcBef>
                <a:spcPts val="0"/>
              </a:spcBef>
              <a:spcAft>
                <a:spcPts val="3300"/>
              </a:spcAft>
            </a:pPr>
            <a:r>
              <a:rPr lang="en-US" dirty="0"/>
              <a:t>Animals use nutrients from plants to make proteins and other essential biomolecules.</a:t>
            </a:r>
          </a:p>
          <a:p>
            <a:pPr>
              <a:spcBef>
                <a:spcPts val="0"/>
              </a:spcBef>
              <a:spcAft>
                <a:spcPts val="2800"/>
              </a:spcAft>
            </a:pPr>
            <a:r>
              <a:rPr lang="en-US" dirty="0"/>
              <a:t>Denitrification reverses nitrogen fixation to complete the cycle.</a:t>
            </a:r>
            <a:endParaRPr lang="en-IN" dirty="0"/>
          </a:p>
        </p:txBody>
      </p:sp>
    </p:spTree>
    <p:extLst>
      <p:ext uri="{BB962C8B-B14F-4D97-AF65-F5344CB8AC3E}">
        <p14:creationId xmlns:p14="http://schemas.microsoft.com/office/powerpoint/2010/main" val="392680414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(3)</a:t>
            </a:r>
            <a:endParaRPr lang="en-IN" dirty="0">
              <a:solidFill>
                <a:srgbClr val="C00000"/>
              </a:solidFill>
            </a:endParaRPr>
          </a:p>
        </p:txBody>
      </p:sp>
      <p:sp>
        <p:nvSpPr>
          <p:cNvPr id="16" name="Text Placeholder 15"/>
          <p:cNvSpPr>
            <a:spLocks noGrp="1"/>
          </p:cNvSpPr>
          <p:nvPr>
            <p:ph type="body" sz="quarter" idx="11"/>
          </p:nvPr>
        </p:nvSpPr>
        <p:spPr>
          <a:xfrm>
            <a:off x="20284" y="1066800"/>
            <a:ext cx="3886200" cy="457200"/>
          </a:xfrm>
        </p:spPr>
        <p:txBody>
          <a:bodyPr/>
          <a:lstStyle/>
          <a:p>
            <a:r>
              <a:rPr lang="en-US" sz="2800" dirty="0">
                <a:solidFill>
                  <a:srgbClr val="4F74A7"/>
                </a:solidFill>
                <a:latin typeface="Calibri"/>
              </a:rPr>
              <a:t>The Risk from Radon</a:t>
            </a:r>
            <a:endParaRPr lang="en-IN" sz="2800" dirty="0">
              <a:solidFill>
                <a:srgbClr val="4F74A7"/>
              </a:solidFill>
              <a:latin typeface="Calibri"/>
            </a:endParaRP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1" y="1752600"/>
                <a:ext cx="8991601" cy="3429000"/>
              </a:xfrm>
            </p:spPr>
            <p:txBody>
              <a:bodyPr/>
              <a:lstStyle/>
              <a:p>
                <a:pPr>
                  <a:spcBef>
                    <a:spcPts val="0"/>
                  </a:spcBef>
                  <a:spcAft>
                    <a:spcPts val="2800"/>
                  </a:spcAft>
                </a:pPr>
                <a:r>
                  <a:rPr lang="en-US" dirty="0"/>
                  <a:t>High levels of radon have been detected in homes built on reclaimed land above uranium mill tailing deposits.</a:t>
                </a:r>
              </a:p>
              <a:p>
                <a:r>
                  <a:rPr lang="en-US" dirty="0"/>
                  <a:t>The colorless, odorless, and tasteless radon gas enters a </a:t>
                </a:r>
              </a:p>
              <a:p>
                <a:pPr>
                  <a:spcBef>
                    <a:spcPts val="0"/>
                  </a:spcBef>
                  <a:spcAft>
                    <a:spcPts val="2800"/>
                  </a:spcAft>
                </a:pPr>
                <a:r>
                  <a:rPr lang="en-US" dirty="0"/>
                  <a:t>building through tiny cracks in the basement floor.</a:t>
                </a:r>
              </a:p>
              <a:p>
                <a:r>
                  <a:rPr lang="en-US" dirty="0"/>
                  <a:t>Radon-222 is an </a:t>
                </a:r>
                <a14:m>
                  <m:oMath xmlns:m="http://schemas.openxmlformats.org/officeDocument/2006/math">
                    <m:r>
                      <a:rPr lang="el-GR" i="1" dirty="0" smtClean="0">
                        <a:latin typeface="Cambria Math" panose="02040503050406030204" pitchFamily="18" charset="0"/>
                        <a:ea typeface="Cambria Math" panose="02040503050406030204" pitchFamily="18" charset="0"/>
                      </a:rPr>
                      <m:t>𝛼</m:t>
                    </m:r>
                  </m:oMath>
                </a14:m>
                <a:r>
                  <a:rPr lang="en-US" dirty="0"/>
                  <a:t>-emitter.</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1" y="1752600"/>
                <a:ext cx="8991601" cy="3429000"/>
              </a:xfrm>
              <a:blipFill>
                <a:blip r:embed="rId2"/>
                <a:stretch>
                  <a:fillRect l="-1356" t="-1779"/>
                </a:stretch>
              </a:blipFill>
            </p:spPr>
            <p:txBody>
              <a:bodyPr/>
              <a:lstStyle/>
              <a:p>
                <a:r>
                  <a:rPr lang="en-US">
                    <a:noFill/>
                  </a:rPr>
                  <a:t> </a:t>
                </a:r>
              </a:p>
            </p:txBody>
          </p:sp>
        </mc:Fallback>
      </mc:AlternateContent>
    </p:spTree>
    <p:extLst>
      <p:ext uri="{BB962C8B-B14F-4D97-AF65-F5344CB8AC3E}">
        <p14:creationId xmlns:p14="http://schemas.microsoft.com/office/powerpoint/2010/main" val="20509682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(4)</a:t>
            </a:r>
            <a:endParaRPr lang="en-IN" dirty="0">
              <a:solidFill>
                <a:srgbClr val="C00000"/>
              </a:solidFill>
            </a:endParaRPr>
          </a:p>
        </p:txBody>
      </p:sp>
      <p:sp>
        <p:nvSpPr>
          <p:cNvPr id="16" name="Text Placeholder 15"/>
          <p:cNvSpPr>
            <a:spLocks noGrp="1"/>
          </p:cNvSpPr>
          <p:nvPr>
            <p:ph type="body" sz="quarter" idx="11"/>
          </p:nvPr>
        </p:nvSpPr>
        <p:spPr>
          <a:xfrm>
            <a:off x="20284" y="1066800"/>
            <a:ext cx="4114800" cy="533400"/>
          </a:xfrm>
        </p:spPr>
        <p:txBody>
          <a:bodyPr/>
          <a:lstStyle/>
          <a:p>
            <a:r>
              <a:rPr lang="en-US" sz="2800" dirty="0">
                <a:solidFill>
                  <a:srgbClr val="4F74A7"/>
                </a:solidFill>
                <a:latin typeface="Calibri"/>
              </a:rPr>
              <a:t>The Risk from Radon</a:t>
            </a:r>
            <a:endParaRPr lang="en-IN" sz="2800" dirty="0">
              <a:solidFill>
                <a:srgbClr val="4F74A7"/>
              </a:solidFill>
              <a:latin typeface="Calibri"/>
            </a:endParaRP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720840"/>
                <a:ext cx="9144000" cy="4451360"/>
              </a:xfrm>
            </p:spPr>
            <p:txBody>
              <a:bodyPr/>
              <a:lstStyle/>
              <a:p>
                <a:pPr>
                  <a:spcBef>
                    <a:spcPts val="0"/>
                  </a:spcBef>
                  <a:spcAft>
                    <a:spcPts val="3300"/>
                  </a:spcAft>
                </a:pPr>
                <a:r>
                  <a:rPr lang="en-US" dirty="0"/>
                  <a:t>When it decays, it produces radioactive polonium-214 and polonium-218, which can build up to high levels in an enclosed space.</a:t>
                </a:r>
              </a:p>
              <a:p>
                <a:pPr>
                  <a:spcBef>
                    <a:spcPts val="0"/>
                  </a:spcBef>
                  <a:spcAft>
                    <a:spcPts val="2800"/>
                  </a:spcAft>
                </a:pPr>
                <a:r>
                  <a:rPr lang="en-US" dirty="0"/>
                  <a:t>These solid radioactive particles are inhaled into the lungs and deposited in the respiratory tract.</a:t>
                </a:r>
              </a:p>
              <a:p>
                <a:r>
                  <a:rPr lang="en-US" dirty="0"/>
                  <a:t>Over a long period of time, the </a:t>
                </a:r>
                <a14:m>
                  <m:oMath xmlns:m="http://schemas.openxmlformats.org/officeDocument/2006/math">
                    <m:r>
                      <a:rPr lang="el-GR" i="1" dirty="0">
                        <a:latin typeface="Cambria Math" panose="02040503050406030204" pitchFamily="18" charset="0"/>
                        <a:ea typeface="Cambria Math" panose="02040503050406030204" pitchFamily="18" charset="0"/>
                      </a:rPr>
                      <m:t>𝛼</m:t>
                    </m:r>
                  </m:oMath>
                </a14:m>
                <a:r>
                  <a:rPr lang="en-US" i="1" dirty="0"/>
                  <a:t> </a:t>
                </a:r>
                <a:r>
                  <a:rPr lang="en-US" dirty="0"/>
                  <a:t>particles emitted by polonium and its decay products can cause lung cancer.</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720840"/>
                <a:ext cx="9144000" cy="4451360"/>
              </a:xfrm>
              <a:blipFill>
                <a:blip r:embed="rId2"/>
                <a:stretch>
                  <a:fillRect l="-1333" t="-1231"/>
                </a:stretch>
              </a:blipFill>
            </p:spPr>
            <p:txBody>
              <a:bodyPr/>
              <a:lstStyle/>
              <a:p>
                <a:r>
                  <a:rPr lang="en-US">
                    <a:noFill/>
                  </a:rPr>
                  <a:t> </a:t>
                </a:r>
              </a:p>
            </p:txBody>
          </p:sp>
        </mc:Fallback>
      </mc:AlternateContent>
    </p:spTree>
    <p:extLst>
      <p:ext uri="{BB962C8B-B14F-4D97-AF65-F5344CB8AC3E}">
        <p14:creationId xmlns:p14="http://schemas.microsoft.com/office/powerpoint/2010/main" val="22024058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(5)</a:t>
            </a:r>
            <a:endParaRPr lang="en-IN" dirty="0">
              <a:solidFill>
                <a:srgbClr val="C00000"/>
              </a:solidFill>
            </a:endParaRPr>
          </a:p>
        </p:txBody>
      </p:sp>
      <p:sp>
        <p:nvSpPr>
          <p:cNvPr id="18" name="Text Placeholder 17"/>
          <p:cNvSpPr>
            <a:spLocks noGrp="1"/>
          </p:cNvSpPr>
          <p:nvPr>
            <p:ph type="body" sz="quarter" idx="11"/>
          </p:nvPr>
        </p:nvSpPr>
        <p:spPr>
          <a:xfrm>
            <a:off x="20284" y="1066800"/>
            <a:ext cx="5257800" cy="470252"/>
          </a:xfrm>
        </p:spPr>
        <p:txBody>
          <a:bodyPr/>
          <a:lstStyle/>
          <a:p>
            <a:r>
              <a:rPr lang="en-US" dirty="0">
                <a:solidFill>
                  <a:srgbClr val="4F74A7"/>
                </a:solidFill>
                <a:latin typeface="Calibri"/>
              </a:rPr>
              <a:t>The Risk from Radon</a:t>
            </a:r>
            <a:endParaRPr lang="en-IN" dirty="0">
              <a:solidFill>
                <a:srgbClr val="4F74A7"/>
              </a:solidFill>
            </a:endParaRPr>
          </a:p>
        </p:txBody>
      </p:sp>
      <p:sp>
        <p:nvSpPr>
          <p:cNvPr id="19" name="Text Placeholder 18"/>
          <p:cNvSpPr>
            <a:spLocks noGrp="1"/>
          </p:cNvSpPr>
          <p:nvPr>
            <p:ph type="body" sz="quarter" idx="10"/>
          </p:nvPr>
        </p:nvSpPr>
        <p:spPr>
          <a:xfrm>
            <a:off x="0" y="1816608"/>
            <a:ext cx="9144000" cy="976218"/>
          </a:xfrm>
        </p:spPr>
        <p:txBody>
          <a:bodyPr/>
          <a:lstStyle/>
          <a:p>
            <a:r>
              <a:rPr lang="en-US" dirty="0"/>
              <a:t>The first step combat radon pollution indoors is to measure the radon level in the basement with a reliable test kit.</a:t>
            </a:r>
          </a:p>
        </p:txBody>
      </p:sp>
      <p:sp>
        <p:nvSpPr>
          <p:cNvPr id="20" name="Text Placeholder 19"/>
          <p:cNvSpPr>
            <a:spLocks noGrp="1"/>
          </p:cNvSpPr>
          <p:nvPr>
            <p:ph type="body" sz="quarter" idx="12"/>
          </p:nvPr>
        </p:nvSpPr>
        <p:spPr>
          <a:xfrm>
            <a:off x="1076915" y="3595461"/>
            <a:ext cx="3041904" cy="2258961"/>
          </a:xfrm>
        </p:spPr>
        <p:txBody>
          <a:bodyPr/>
          <a:lstStyle/>
          <a:p>
            <a:r>
              <a:rPr lang="en-US" dirty="0"/>
              <a:t>If the radon level is unacceptably high, then the house must be regularly ventilated.</a:t>
            </a:r>
          </a:p>
        </p:txBody>
      </p:sp>
      <p:pic>
        <p:nvPicPr>
          <p:cNvPr id="15" name="Picture 3" descr="A home radon detector kit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768768" y="3048000"/>
            <a:ext cx="2252826" cy="334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634628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419600" cy="533400"/>
          </a:xfrm>
        </p:spPr>
        <p:txBody>
          <a:bodyPr/>
          <a:lstStyle/>
          <a:p>
            <a:pPr lvl="0" algn="ctr" defTabSz="844550">
              <a:tabLst>
                <a:tab pos="3200400" algn="l"/>
              </a:tabLst>
            </a:pPr>
            <a:r>
              <a:rPr lang="en-US" kern="0" dirty="0">
                <a:solidFill>
                  <a:srgbClr val="FFF799"/>
                </a:solidFill>
              </a:rPr>
              <a:t>SAMPLE PROBLEM</a:t>
            </a:r>
            <a:r>
              <a:rPr lang="en-US" kern="0" spc="3600" dirty="0">
                <a:solidFill>
                  <a:srgbClr val="FFF799"/>
                </a:solidFill>
              </a:rPr>
              <a:t>	</a:t>
            </a:r>
            <a:r>
              <a:rPr lang="en-US" kern="0" dirty="0">
                <a:solidFill>
                  <a:schemeClr val="bg1">
                    <a:lumMod val="95000"/>
                  </a:schemeClr>
                </a:solidFill>
              </a:rPr>
              <a:t>21.3</a:t>
            </a:r>
            <a:endParaRPr lang="en-IN" dirty="0"/>
          </a:p>
        </p:txBody>
      </p:sp>
      <p:sp>
        <p:nvSpPr>
          <p:cNvPr id="16" name="Text Placeholder 15"/>
          <p:cNvSpPr>
            <a:spLocks noGrp="1"/>
          </p:cNvSpPr>
          <p:nvPr>
            <p:ph type="body" sz="quarter" idx="22"/>
          </p:nvPr>
        </p:nvSpPr>
        <p:spPr>
          <a:xfrm>
            <a:off x="0" y="914400"/>
            <a:ext cx="9144000" cy="1815882"/>
          </a:xfrm>
        </p:spPr>
        <p:txBody>
          <a:bodyPr/>
          <a:lstStyle/>
          <a:p>
            <a:pPr>
              <a:spcBef>
                <a:spcPts val="0"/>
              </a:spcBef>
              <a:spcAft>
                <a:spcPts val="2800"/>
              </a:spcAft>
            </a:pPr>
            <a:r>
              <a:rPr lang="en-US" dirty="0"/>
              <a:t>The half-life of Rn-222 is 3.8 days.</a:t>
            </a:r>
          </a:p>
          <a:p>
            <a:r>
              <a:rPr lang="en-US" dirty="0"/>
              <a:t>Starting with 1.0 g of Rn-222, how much will be left after 10 half-lives?</a:t>
            </a:r>
          </a:p>
        </p:txBody>
      </p:sp>
    </p:spTree>
    <p:extLst>
      <p:ext uri="{BB962C8B-B14F-4D97-AF65-F5344CB8AC3E}">
        <p14:creationId xmlns:p14="http://schemas.microsoft.com/office/powerpoint/2010/main" val="6322871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14300" y="228600"/>
            <a:ext cx="6134100" cy="533400"/>
          </a:xfrm>
        </p:spPr>
        <p:txBody>
          <a:bodyPr/>
          <a:lstStyle/>
          <a:p>
            <a:pPr algn="ctr">
              <a:tabLst>
                <a:tab pos="3200400" algn="l"/>
              </a:tabLst>
            </a:pPr>
            <a:r>
              <a:rPr lang="en-US" kern="0" dirty="0">
                <a:solidFill>
                  <a:srgbClr val="FFF799"/>
                </a:solidFill>
              </a:rPr>
              <a:t>SAMPLE PROBLEM</a:t>
            </a:r>
            <a:r>
              <a:rPr lang="en-US" kern="0" spc="3600" dirty="0">
                <a:solidFill>
                  <a:srgbClr val="FFF799"/>
                </a:solidFill>
              </a:rPr>
              <a:t>	</a:t>
            </a:r>
            <a:r>
              <a:rPr lang="en-US" kern="0" dirty="0">
                <a:solidFill>
                  <a:schemeClr val="bg1">
                    <a:lumMod val="95000"/>
                  </a:schemeClr>
                </a:solidFill>
              </a:rPr>
              <a:t>21.3	Strategy</a:t>
            </a:r>
            <a:endParaRPr lang="en-IN" dirty="0"/>
          </a:p>
        </p:txBody>
      </p:sp>
      <p:sp>
        <p:nvSpPr>
          <p:cNvPr id="16" name="Text Placeholder 15"/>
          <p:cNvSpPr>
            <a:spLocks noGrp="1"/>
          </p:cNvSpPr>
          <p:nvPr>
            <p:ph type="body" sz="quarter" idx="22"/>
          </p:nvPr>
        </p:nvSpPr>
        <p:spPr>
          <a:xfrm>
            <a:off x="0" y="952500"/>
            <a:ext cx="9144000" cy="4038600"/>
          </a:xfrm>
        </p:spPr>
        <p:txBody>
          <a:bodyPr/>
          <a:lstStyle/>
          <a:p>
            <a:pPr>
              <a:spcBef>
                <a:spcPts val="0"/>
              </a:spcBef>
              <a:spcAft>
                <a:spcPts val="3300"/>
              </a:spcAft>
            </a:pPr>
            <a:r>
              <a:rPr lang="en-US" b="1" dirty="0">
                <a:solidFill>
                  <a:srgbClr val="43638E"/>
                </a:solidFill>
              </a:rPr>
              <a:t>Strategy</a:t>
            </a:r>
            <a:endParaRPr lang="en-US" dirty="0">
              <a:solidFill>
                <a:srgbClr val="43638E"/>
              </a:solidFill>
            </a:endParaRPr>
          </a:p>
          <a:p>
            <a:pPr>
              <a:spcBef>
                <a:spcPts val="0"/>
              </a:spcBef>
              <a:spcAft>
                <a:spcPts val="3300"/>
              </a:spcAft>
            </a:pPr>
            <a:r>
              <a:rPr lang="en-US" dirty="0"/>
              <a:t>All radioactive decays obey first-order kinetics, making the half-life independent of the initial concentration.</a:t>
            </a:r>
            <a:endParaRPr lang="en-US" b="1" dirty="0">
              <a:solidFill>
                <a:srgbClr val="4F74A7"/>
              </a:solidFill>
            </a:endParaRPr>
          </a:p>
          <a:p>
            <a:pPr>
              <a:spcBef>
                <a:spcPts val="0"/>
              </a:spcBef>
              <a:spcAft>
                <a:spcPts val="2800"/>
              </a:spcAft>
            </a:pPr>
            <a:r>
              <a:rPr lang="en-US" b="1" dirty="0">
                <a:solidFill>
                  <a:srgbClr val="43638E"/>
                </a:solidFill>
              </a:rPr>
              <a:t>Setup</a:t>
            </a:r>
          </a:p>
          <a:p>
            <a:r>
              <a:rPr lang="en-US" dirty="0"/>
              <a:t>Because the question involves an integral number of half-lives, we can deduce the amount of Rn-222 remaining.</a:t>
            </a:r>
          </a:p>
        </p:txBody>
      </p:sp>
    </p:spTree>
    <p:extLst>
      <p:ext uri="{BB962C8B-B14F-4D97-AF65-F5344CB8AC3E}">
        <p14:creationId xmlns:p14="http://schemas.microsoft.com/office/powerpoint/2010/main" val="13798552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9665" y="228600"/>
            <a:ext cx="6134100" cy="533400"/>
          </a:xfrm>
        </p:spPr>
        <p:txBody>
          <a:bodyPr/>
          <a:lstStyle/>
          <a:p>
            <a:pPr algn="ctr"/>
            <a:r>
              <a:rPr lang="en-US" kern="0" dirty="0">
                <a:solidFill>
                  <a:srgbClr val="FFF799"/>
                </a:solidFill>
              </a:rPr>
              <a:t>SAMPLE PROBLEM</a:t>
            </a:r>
            <a:r>
              <a:rPr lang="en-US" kern="0" spc="3600" dirty="0">
                <a:solidFill>
                  <a:srgbClr val="FFF799"/>
                </a:solidFill>
              </a:rPr>
              <a:t> </a:t>
            </a:r>
            <a:r>
              <a:rPr lang="en-US" kern="0" dirty="0">
                <a:solidFill>
                  <a:schemeClr val="bg1">
                    <a:lumMod val="95000"/>
                  </a:schemeClr>
                </a:solidFill>
              </a:rPr>
              <a:t>21.3	Solution</a:t>
            </a:r>
            <a:endParaRPr lang="en-IN"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52500"/>
                <a:ext cx="9106750" cy="5410200"/>
              </a:xfrm>
            </p:spPr>
            <p:txBody>
              <a:bodyPr/>
              <a:lstStyle/>
              <a:p>
                <a:pPr>
                  <a:tabLst>
                    <a:tab pos="862013" algn="l"/>
                  </a:tabLst>
                </a:pPr>
                <a:r>
                  <a:rPr lang="en-US" b="1" dirty="0">
                    <a:solidFill>
                      <a:srgbClr val="43638E"/>
                    </a:solidFill>
                  </a:rPr>
                  <a:t>Solution</a:t>
                </a:r>
              </a:p>
              <a:p>
                <a:pPr>
                  <a:spcBef>
                    <a:spcPts val="0"/>
                  </a:spcBef>
                  <a:tabLst>
                    <a:tab pos="1724025" algn="l"/>
                  </a:tabLst>
                </a:pPr>
                <a:r>
                  <a:rPr lang="en-US" dirty="0"/>
                  <a:t>After one half-life, the amount of Rn left is </a:t>
                </a:r>
                <a14:m>
                  <m:oMath xmlns:m="http://schemas.openxmlformats.org/officeDocument/2006/math">
                    <m:r>
                      <a:rPr lang="en-US" i="0" dirty="0" smtClean="0">
                        <a:latin typeface="Cambria Math" panose="02040503050406030204" pitchFamily="18" charset="0"/>
                      </a:rPr>
                      <m:t>0.5×1.0 </m:t>
                    </m:r>
                    <m:r>
                      <m:rPr>
                        <m:sty m:val="p"/>
                      </m:rPr>
                      <a:rPr lang="en-US" i="0" dirty="0" smtClean="0">
                        <a:latin typeface="Cambria Math" panose="02040503050406030204" pitchFamily="18" charset="0"/>
                      </a:rPr>
                      <m:t>g</m:t>
                    </m:r>
                  </m:oMath>
                </a14:m>
                <a:r>
                  <a:rPr lang="en-US" dirty="0"/>
                  <a:t>, or </a:t>
                </a:r>
              </a:p>
              <a:p>
                <a:pPr>
                  <a:spcBef>
                    <a:spcPts val="0"/>
                  </a:spcBef>
                  <a:spcAft>
                    <a:spcPts val="3300"/>
                  </a:spcAft>
                </a:pPr>
                <a:r>
                  <a:rPr lang="en-US" dirty="0"/>
                  <a:t>0.5 g.</a:t>
                </a:r>
              </a:p>
              <a:p>
                <a:pPr>
                  <a:spcBef>
                    <a:spcPts val="0"/>
                  </a:spcBef>
                  <a:spcAft>
                    <a:spcPts val="3300"/>
                  </a:spcAft>
                </a:pPr>
                <a:r>
                  <a:rPr lang="en-US" dirty="0"/>
                  <a:t>After two half-lives, only 0.25 g of Rn remains.</a:t>
                </a:r>
              </a:p>
              <a:p>
                <a:pPr>
                  <a:spcBef>
                    <a:spcPts val="0"/>
                  </a:spcBef>
                  <a:spcAft>
                    <a:spcPts val="2800"/>
                  </a:spcAft>
                </a:pPr>
                <a:r>
                  <a:rPr lang="en-US" dirty="0"/>
                  <a:t>Generalizing the fraction of the isotope left after </a:t>
                </a:r>
                <a:r>
                  <a:rPr lang="en-US" i="1" dirty="0"/>
                  <a:t>n </a:t>
                </a:r>
                <a:r>
                  <a:rPr lang="en-US" dirty="0"/>
                  <a:t>half-lives as </a:t>
                </a:r>
                <a14:m>
                  <m:oMath xmlns:m="http://schemas.openxmlformats.org/officeDocument/2006/math">
                    <m:r>
                      <a:rPr lang="en-US" b="0" i="0" dirty="0" smtClean="0">
                        <a:latin typeface="Cambria Math" panose="02040503050406030204" pitchFamily="18" charset="0"/>
                      </a:rPr>
                      <m:t>(</m:t>
                    </m:r>
                    <m:r>
                      <a:rPr lang="en-US" i="1" dirty="0" smtClean="0">
                        <a:latin typeface="Cambria Math" panose="02040503050406030204" pitchFamily="18" charset="0"/>
                      </a:rPr>
                      <m:t>1/2)</m:t>
                    </m:r>
                    <m:r>
                      <a:rPr lang="en-US" i="1" dirty="0" smtClean="0">
                        <a:latin typeface="Cambria Math" panose="02040503050406030204" pitchFamily="18" charset="0"/>
                      </a:rPr>
                      <m:t>𝑛</m:t>
                    </m:r>
                  </m:oMath>
                </a14:m>
                <a:r>
                  <a:rPr lang="en-US" dirty="0"/>
                  <a:t>, where </a:t>
                </a:r>
                <a:r>
                  <a:rPr lang="en-US" i="1" dirty="0"/>
                  <a:t>n </a:t>
                </a:r>
                <a:r>
                  <a:rPr lang="en-US" dirty="0"/>
                  <a:t>= 10, we write</a:t>
                </a:r>
              </a:p>
              <a:p>
                <a:pPr marL="1881188" indent="-1881188" algn="ctr">
                  <a:spcAft>
                    <a:spcPts val="1200"/>
                  </a:spcAft>
                </a:pPr>
                <a14:m>
                  <m:oMathPara xmlns:m="http://schemas.openxmlformats.org/officeDocument/2006/math">
                    <m:oMathParaPr>
                      <m:jc m:val="left"/>
                    </m:oMathParaPr>
                    <m:oMath xmlns:m="http://schemas.openxmlformats.org/officeDocument/2006/math">
                      <m:r>
                        <m:rPr>
                          <m:sty m:val="p"/>
                        </m:rPr>
                        <a:rPr lang="en-IN" sz="2500" b="0" i="0" smtClean="0">
                          <a:latin typeface="Cambria Math" panose="02040503050406030204" pitchFamily="18" charset="0"/>
                        </a:rPr>
                        <m:t>quantity</m:t>
                      </m:r>
                      <m:r>
                        <a:rPr lang="en-IN" sz="2500" b="0" i="0" smtClean="0">
                          <a:latin typeface="Cambria Math" panose="02040503050406030204" pitchFamily="18" charset="0"/>
                        </a:rPr>
                        <m:t> </m:t>
                      </m:r>
                      <m:r>
                        <m:rPr>
                          <m:sty m:val="p"/>
                        </m:rPr>
                        <a:rPr lang="en-IN" sz="2500" b="0" i="0" smtClean="0">
                          <a:latin typeface="Cambria Math" panose="02040503050406030204" pitchFamily="18" charset="0"/>
                        </a:rPr>
                        <m:t>of</m:t>
                      </m:r>
                      <m:r>
                        <a:rPr lang="en-IN" sz="2500" b="0" i="0" smtClean="0">
                          <a:latin typeface="Cambria Math" panose="02040503050406030204" pitchFamily="18" charset="0"/>
                        </a:rPr>
                        <m:t> </m:t>
                      </m:r>
                      <m:r>
                        <m:rPr>
                          <m:sty m:val="p"/>
                        </m:rPr>
                        <a:rPr lang="en-IN" sz="2500" b="0" i="0" smtClean="0">
                          <a:latin typeface="Cambria Math" panose="02040503050406030204" pitchFamily="18" charset="0"/>
                        </a:rPr>
                        <m:t>Rn</m:t>
                      </m:r>
                      <m:r>
                        <a:rPr lang="en-IN" sz="2500" b="0" i="0" smtClean="0">
                          <a:latin typeface="Cambria Math" panose="02040503050406030204" pitchFamily="18" charset="0"/>
                        </a:rPr>
                        <m:t>−222 </m:t>
                      </m:r>
                      <m:r>
                        <m:rPr>
                          <m:sty m:val="p"/>
                        </m:rPr>
                        <a:rPr lang="en-IN" sz="2500" b="0" i="0" smtClean="0">
                          <a:latin typeface="Cambria Math" panose="02040503050406030204" pitchFamily="18" charset="0"/>
                        </a:rPr>
                        <m:t>left</m:t>
                      </m:r>
                      <m:r>
                        <a:rPr lang="en-IN" sz="2500" b="0" i="0" smtClean="0">
                          <a:latin typeface="Cambria Math" panose="02040503050406030204" pitchFamily="18" charset="0"/>
                        </a:rPr>
                        <m:t>=1.0</m:t>
                      </m:r>
                      <m:r>
                        <m:rPr>
                          <m:sty m:val="p"/>
                        </m:rPr>
                        <a:rPr lang="en-US" sz="2500" b="0" i="0" smtClean="0">
                          <a:latin typeface="Cambria Math" panose="02040503050406030204" pitchFamily="18" charset="0"/>
                        </a:rPr>
                        <m:t>g</m:t>
                      </m:r>
                      <m:r>
                        <a:rPr lang="en-US" sz="2500" b="0" i="1" smtClean="0">
                          <a:latin typeface="Cambria Math" panose="02040503050406030204" pitchFamily="18" charset="0"/>
                          <a:ea typeface="Cambria Math" panose="02040503050406030204" pitchFamily="18" charset="0"/>
                        </a:rPr>
                        <m:t>×</m:t>
                      </m:r>
                      <m:sSup>
                        <m:sSupPr>
                          <m:ctrlPr>
                            <a:rPr lang="en-US" sz="2500" b="0" i="1" smtClean="0">
                              <a:latin typeface="Cambria Math" panose="02040503050406030204" pitchFamily="18" charset="0"/>
                              <a:ea typeface="Cambria Math" panose="02040503050406030204" pitchFamily="18" charset="0"/>
                            </a:rPr>
                          </m:ctrlPr>
                        </m:sSupPr>
                        <m:e>
                          <m:d>
                            <m:dPr>
                              <m:ctrlPr>
                                <a:rPr lang="en-US" sz="2500" b="0" i="1" smtClean="0">
                                  <a:latin typeface="Cambria Math" panose="02040503050406030204" pitchFamily="18" charset="0"/>
                                  <a:ea typeface="Cambria Math" panose="02040503050406030204" pitchFamily="18" charset="0"/>
                                </a:rPr>
                              </m:ctrlPr>
                            </m:dPr>
                            <m:e>
                              <m:f>
                                <m:fPr>
                                  <m:type m:val="lin"/>
                                  <m:ctrlPr>
                                    <a:rPr lang="en-US" sz="2500" b="0" i="1" smtClean="0">
                                      <a:latin typeface="Cambria Math" panose="02040503050406030204" pitchFamily="18" charset="0"/>
                                      <a:ea typeface="Cambria Math" panose="02040503050406030204" pitchFamily="18" charset="0"/>
                                    </a:rPr>
                                  </m:ctrlPr>
                                </m:fPr>
                                <m:num>
                                  <m:r>
                                    <a:rPr lang="en-US" sz="2500" b="0" i="1" smtClean="0">
                                      <a:latin typeface="Cambria Math" panose="02040503050406030204" pitchFamily="18" charset="0"/>
                                      <a:ea typeface="Cambria Math" panose="02040503050406030204" pitchFamily="18" charset="0"/>
                                    </a:rPr>
                                    <m:t>1</m:t>
                                  </m:r>
                                </m:num>
                                <m:den>
                                  <m:r>
                                    <a:rPr lang="en-US" sz="2500" b="0" i="1" smtClean="0">
                                      <a:latin typeface="Cambria Math" panose="02040503050406030204" pitchFamily="18" charset="0"/>
                                      <a:ea typeface="Cambria Math" panose="02040503050406030204" pitchFamily="18" charset="0"/>
                                    </a:rPr>
                                    <m:t>2</m:t>
                                  </m:r>
                                </m:den>
                              </m:f>
                            </m:e>
                          </m:d>
                        </m:e>
                        <m:sup>
                          <m:r>
                            <a:rPr lang="en-US" sz="2500" b="0" i="1" smtClean="0">
                              <a:latin typeface="Cambria Math" panose="02040503050406030204" pitchFamily="18" charset="0"/>
                              <a:ea typeface="Cambria Math" panose="02040503050406030204" pitchFamily="18" charset="0"/>
                            </a:rPr>
                            <m:t>10</m:t>
                          </m:r>
                        </m:sup>
                      </m:sSup>
                    </m:oMath>
                  </m:oMathPara>
                </a14:m>
                <a:endParaRPr lang="en-US" sz="2500" dirty="0"/>
              </a:p>
              <a:p>
                <a:pPr marL="5310188" indent="-1255713" algn="ctr">
                  <a:spcBef>
                    <a:spcPts val="1200"/>
                  </a:spcBef>
                </a:pPr>
                <a14:m>
                  <m:oMathPara xmlns:m="http://schemas.openxmlformats.org/officeDocument/2006/math">
                    <m:oMathParaPr>
                      <m:jc m:val="left"/>
                    </m:oMathParaPr>
                    <m:oMath xmlns:m="http://schemas.openxmlformats.org/officeDocument/2006/math">
                      <m:r>
                        <a:rPr lang="en-IN" sz="2500" b="0" i="1" smtClean="0">
                          <a:latin typeface="Cambria Math" panose="02040503050406030204" pitchFamily="18" charset="0"/>
                        </a:rPr>
                        <m:t>=</m:t>
                      </m:r>
                      <m:r>
                        <m:rPr>
                          <m:nor/>
                        </m:rPr>
                        <a:rPr lang="en-US" sz="2500" dirty="0"/>
                        <m:t>9.8</m:t>
                      </m:r>
                      <m:r>
                        <m:rPr>
                          <m:nor/>
                        </m:rPr>
                        <a:rPr lang="en-IN" sz="2500" b="0" i="0" dirty="0" smtClean="0"/>
                        <m:t> </m:t>
                      </m:r>
                      <m:r>
                        <a:rPr lang="en-IN" sz="2500" b="0" i="1" dirty="0" smtClean="0">
                          <a:latin typeface="Cambria Math" panose="02040503050406030204" pitchFamily="18" charset="0"/>
                          <a:ea typeface="Cambria Math" panose="02040503050406030204" pitchFamily="18" charset="0"/>
                        </a:rPr>
                        <m:t>×</m:t>
                      </m:r>
                      <m:sSup>
                        <m:sSupPr>
                          <m:ctrlPr>
                            <a:rPr lang="en-IN" sz="2500" b="0" i="1" dirty="0" smtClean="0">
                              <a:latin typeface="Cambria Math" panose="02040503050406030204" pitchFamily="18" charset="0"/>
                              <a:ea typeface="Cambria Math" panose="02040503050406030204" pitchFamily="18" charset="0"/>
                            </a:rPr>
                          </m:ctrlPr>
                        </m:sSupPr>
                        <m:e>
                          <m:r>
                            <a:rPr lang="en-IN" sz="2500" b="0" i="1" dirty="0" smtClean="0">
                              <a:latin typeface="Cambria Math" panose="02040503050406030204" pitchFamily="18" charset="0"/>
                              <a:ea typeface="Cambria Math" panose="02040503050406030204" pitchFamily="18" charset="0"/>
                            </a:rPr>
                            <m:t>10</m:t>
                          </m:r>
                        </m:e>
                        <m:sup>
                          <m:r>
                            <a:rPr lang="en-US" sz="2500" b="0" i="1" dirty="0" smtClean="0">
                              <a:latin typeface="Cambria Math" panose="02040503050406030204" pitchFamily="18" charset="0"/>
                              <a:ea typeface="Cambria Math" panose="02040503050406030204" pitchFamily="18" charset="0"/>
                            </a:rPr>
                            <m:t>−4</m:t>
                          </m:r>
                        </m:sup>
                      </m:sSup>
                      <m:r>
                        <a:rPr lang="en-US" sz="2500" b="0" i="0" dirty="0" smtClean="0">
                          <a:latin typeface="Cambria Math" panose="02040503050406030204" pitchFamily="18" charset="0"/>
                          <a:ea typeface="Cambria Math" panose="02040503050406030204" pitchFamily="18" charset="0"/>
                        </a:rPr>
                        <m:t> </m:t>
                      </m:r>
                      <m:r>
                        <m:rPr>
                          <m:sty m:val="p"/>
                        </m:rPr>
                        <a:rPr lang="en-IN" sz="2500" b="0" i="0" dirty="0" smtClean="0">
                          <a:latin typeface="Cambria Math" panose="02040503050406030204" pitchFamily="18" charset="0"/>
                          <a:ea typeface="Cambria Math" panose="02040503050406030204" pitchFamily="18" charset="0"/>
                        </a:rPr>
                        <m:t>g</m:t>
                      </m:r>
                    </m:oMath>
                  </m:oMathPara>
                </a14:m>
                <a:endParaRPr lang="en-US" sz="2500"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52500"/>
                <a:ext cx="9106750" cy="5410200"/>
              </a:xfrm>
              <a:blipFill>
                <a:blip r:embed="rId2"/>
                <a:stretch>
                  <a:fillRect l="-1339" t="-1014"/>
                </a:stretch>
              </a:blipFill>
            </p:spPr>
            <p:txBody>
              <a:bodyPr/>
              <a:lstStyle/>
              <a:p>
                <a:r>
                  <a:rPr lang="en-US">
                    <a:noFill/>
                  </a:rPr>
                  <a:t> </a:t>
                </a:r>
              </a:p>
            </p:txBody>
          </p:sp>
        </mc:Fallback>
      </mc:AlternateContent>
    </p:spTree>
    <p:extLst>
      <p:ext uri="{BB962C8B-B14F-4D97-AF65-F5344CB8AC3E}">
        <p14:creationId xmlns:p14="http://schemas.microsoft.com/office/powerpoint/2010/main" val="10998650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(6)</a:t>
            </a:r>
            <a:endParaRPr lang="en-IN" dirty="0">
              <a:solidFill>
                <a:srgbClr val="C00000"/>
              </a:solidFill>
            </a:endParaRPr>
          </a:p>
        </p:txBody>
      </p:sp>
      <p:sp>
        <p:nvSpPr>
          <p:cNvPr id="17" name="Text Placeholder 16"/>
          <p:cNvSpPr>
            <a:spLocks noGrp="1"/>
          </p:cNvSpPr>
          <p:nvPr>
            <p:ph type="body" sz="quarter" idx="11"/>
          </p:nvPr>
        </p:nvSpPr>
        <p:spPr>
          <a:xfrm>
            <a:off x="0" y="1066800"/>
            <a:ext cx="9144000" cy="457200"/>
          </a:xfrm>
        </p:spPr>
        <p:txBody>
          <a:bodyPr/>
          <a:lstStyle/>
          <a:p>
            <a:r>
              <a:rPr lang="en-US" dirty="0">
                <a:solidFill>
                  <a:srgbClr val="4F74A7"/>
                </a:solidFill>
                <a:latin typeface="Calibri"/>
              </a:rPr>
              <a:t>Carbon Dioxide and Carbon Monoxide</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00200"/>
                <a:ext cx="9144000" cy="4797623"/>
              </a:xfrm>
            </p:spPr>
            <p:txBody>
              <a:bodyPr/>
              <a:lstStyle/>
              <a:p>
                <a:pPr>
                  <a:spcBef>
                    <a:spcPts val="0"/>
                  </a:spcBef>
                  <a:spcAft>
                    <a:spcPts val="3300"/>
                  </a:spcAft>
                </a:pPr>
                <a:r>
                  <a:rPr lang="en-US" dirty="0"/>
                  <a:t>Both carbon dioxide </a:t>
                </a:r>
                <a14:m>
                  <m:oMath xmlns:m="http://schemas.openxmlformats.org/officeDocument/2006/math">
                    <m:d>
                      <m:dPr>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1" smtClean="0">
                                <a:latin typeface="Cambria Math" panose="02040503050406030204" pitchFamily="18" charset="0"/>
                              </a:rPr>
                              <m:t>2</m:t>
                            </m:r>
                          </m:sub>
                        </m:sSub>
                      </m:e>
                    </m:d>
                  </m:oMath>
                </a14:m>
                <a:r>
                  <a:rPr lang="en-US" dirty="0"/>
                  <a:t> and carbon monoxide </a:t>
                </a:r>
                <a14:m>
                  <m:oMath xmlns:m="http://schemas.openxmlformats.org/officeDocument/2006/math">
                    <m:d>
                      <m:dPr>
                        <m:ctrlPr>
                          <a:rPr lang="en-US" i="1" smtClean="0">
                            <a:latin typeface="Cambria Math" panose="02040503050406030204" pitchFamily="18" charset="0"/>
                          </a:rPr>
                        </m:ctrlPr>
                      </m:dPr>
                      <m:e>
                        <m:r>
                          <m:rPr>
                            <m:sty m:val="p"/>
                          </m:rPr>
                          <a:rPr lang="en-US" b="0" i="0" smtClean="0">
                            <a:latin typeface="Cambria Math" panose="02040503050406030204" pitchFamily="18" charset="0"/>
                          </a:rPr>
                          <m:t>CO</m:t>
                        </m:r>
                      </m:e>
                    </m:d>
                  </m:oMath>
                </a14:m>
                <a:r>
                  <a:rPr lang="en-US" dirty="0"/>
                  <a:t> are products of combustion.</a:t>
                </a:r>
              </a:p>
              <a:p>
                <a:pPr>
                  <a:spcBef>
                    <a:spcPts val="0"/>
                  </a:spcBef>
                </a:pPr>
                <a:r>
                  <a:rPr lang="en-US" dirty="0"/>
                  <a:t>Indoor sources of these gases are </a:t>
                </a:r>
              </a:p>
              <a:p>
                <a:pPr marL="457200" indent="-457200">
                  <a:spcBef>
                    <a:spcPts val="0"/>
                  </a:spcBef>
                  <a:buFont typeface="Arial" pitchFamily="34" charset="0"/>
                  <a:buChar char="•"/>
                </a:pPr>
                <a:r>
                  <a:rPr lang="en-US" dirty="0"/>
                  <a:t>gas cooking ranges</a:t>
                </a:r>
              </a:p>
              <a:p>
                <a:pPr marL="457200" indent="-457200">
                  <a:spcBef>
                    <a:spcPts val="0"/>
                  </a:spcBef>
                  <a:buFont typeface="Arial" pitchFamily="34" charset="0"/>
                  <a:buChar char="•"/>
                </a:pPr>
                <a:r>
                  <a:rPr lang="en-US" dirty="0"/>
                  <a:t>woodstoves</a:t>
                </a:r>
              </a:p>
              <a:p>
                <a:pPr marL="457200" indent="-457200">
                  <a:spcBef>
                    <a:spcPts val="0"/>
                  </a:spcBef>
                  <a:buFont typeface="Arial" pitchFamily="34" charset="0"/>
                  <a:buChar char="•"/>
                </a:pPr>
                <a:r>
                  <a:rPr lang="en-US" dirty="0"/>
                  <a:t>space heaters</a:t>
                </a:r>
              </a:p>
              <a:p>
                <a:pPr marL="457200" indent="-457200">
                  <a:spcBef>
                    <a:spcPts val="0"/>
                  </a:spcBef>
                  <a:buFont typeface="Arial" pitchFamily="34" charset="0"/>
                  <a:buChar char="•"/>
                </a:pPr>
                <a:r>
                  <a:rPr lang="en-US" dirty="0"/>
                  <a:t>tobacco smoke</a:t>
                </a:r>
              </a:p>
              <a:p>
                <a:pPr marL="457200" indent="-457200">
                  <a:spcBef>
                    <a:spcPts val="0"/>
                  </a:spcBef>
                  <a:buFont typeface="Arial" pitchFamily="34" charset="0"/>
                  <a:buChar char="•"/>
                </a:pPr>
                <a:r>
                  <a:rPr lang="en-US" dirty="0"/>
                  <a:t>human respiration</a:t>
                </a:r>
              </a:p>
              <a:p>
                <a:pPr marL="457200" indent="-457200">
                  <a:spcBef>
                    <a:spcPts val="0"/>
                  </a:spcBef>
                  <a:buFont typeface="Arial" pitchFamily="34" charset="0"/>
                  <a:buChar char="•"/>
                </a:pPr>
                <a:r>
                  <a:rPr lang="en-US" dirty="0"/>
                  <a:t>exhaust fumes from cars in garages</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00200"/>
                <a:ext cx="9144000" cy="4797623"/>
              </a:xfrm>
              <a:blipFill>
                <a:blip r:embed="rId2"/>
                <a:stretch>
                  <a:fillRect l="-1333" t="-1271"/>
                </a:stretch>
              </a:blipFill>
            </p:spPr>
            <p:txBody>
              <a:bodyPr/>
              <a:lstStyle/>
              <a:p>
                <a:r>
                  <a:rPr lang="en-US">
                    <a:noFill/>
                  </a:rPr>
                  <a:t> </a:t>
                </a:r>
              </a:p>
            </p:txBody>
          </p:sp>
        </mc:Fallback>
      </mc:AlternateContent>
    </p:spTree>
    <p:extLst>
      <p:ext uri="{BB962C8B-B14F-4D97-AF65-F5344CB8AC3E}">
        <p14:creationId xmlns:p14="http://schemas.microsoft.com/office/powerpoint/2010/main" val="110371115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66825" algn="l"/>
              </a:tabLst>
            </a:pPr>
            <a:r>
              <a:rPr lang="en-IN" dirty="0">
                <a:solidFill>
                  <a:schemeClr val="bg1">
                    <a:lumMod val="95000"/>
                  </a:schemeClr>
                </a:solidFill>
              </a:rPr>
              <a:t>21.8</a:t>
            </a:r>
            <a:r>
              <a:rPr lang="en-IN" spc="4000" dirty="0"/>
              <a:t> </a:t>
            </a:r>
            <a:r>
              <a:rPr lang="en-US" dirty="0">
                <a:solidFill>
                  <a:srgbClr val="C00000"/>
                </a:solidFill>
                <a:latin typeface="Calibri"/>
              </a:rPr>
              <a:t>Indoor Pollution (7)</a:t>
            </a:r>
            <a:endParaRPr lang="en-IN" dirty="0">
              <a:solidFill>
                <a:srgbClr val="C00000"/>
              </a:solidFill>
            </a:endParaRPr>
          </a:p>
        </p:txBody>
      </p:sp>
      <p:sp>
        <p:nvSpPr>
          <p:cNvPr id="16" name="Text Placeholder 15"/>
          <p:cNvSpPr>
            <a:spLocks noGrp="1"/>
          </p:cNvSpPr>
          <p:nvPr>
            <p:ph type="body" sz="quarter" idx="11"/>
          </p:nvPr>
        </p:nvSpPr>
        <p:spPr>
          <a:xfrm>
            <a:off x="-4046" y="1066800"/>
            <a:ext cx="7677150" cy="533400"/>
          </a:xfrm>
        </p:spPr>
        <p:txBody>
          <a:bodyPr/>
          <a:lstStyle/>
          <a:p>
            <a:r>
              <a:rPr lang="en-US" sz="2800" dirty="0">
                <a:solidFill>
                  <a:srgbClr val="4F74A7"/>
                </a:solidFill>
                <a:latin typeface="Calibri"/>
              </a:rPr>
              <a:t>Carbon Dioxide and Carbon Monoxide</a:t>
            </a:r>
            <a:endParaRPr lang="en-IN" sz="2800" dirty="0">
              <a:solidFill>
                <a:srgbClr val="4F74A7"/>
              </a:solidFill>
              <a:latin typeface="Calibri"/>
            </a:endParaRP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828800"/>
                <a:ext cx="8077200" cy="1815882"/>
              </a:xfrm>
            </p:spPr>
            <p:txBody>
              <a:bodyPr/>
              <a:lstStyle/>
              <a:p>
                <a:pPr>
                  <a:spcBef>
                    <a:spcPts val="0"/>
                  </a:spcBef>
                  <a:spcAft>
                    <a:spcPts val="2700"/>
                  </a:spcAft>
                </a:pPr>
                <a:r>
                  <a:rPr lang="en-US" dirty="0"/>
                  <a:t>Carbon dioxide is not a toxic gas, but it does have an asphyxiating effect.</a:t>
                </a:r>
              </a:p>
              <a:p>
                <a:r>
                  <a:rPr lang="en-US" dirty="0"/>
                  <a:t>Adequate ventilation is the solution to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CO</m:t>
                        </m:r>
                      </m:e>
                      <m:sub>
                        <m:r>
                          <a:rPr lang="en-US" b="0" i="0" smtClean="0">
                            <a:latin typeface="Cambria Math" panose="02040503050406030204" pitchFamily="18" charset="0"/>
                          </a:rPr>
                          <m:t>2</m:t>
                        </m:r>
                      </m:sub>
                    </m:sSub>
                  </m:oMath>
                </a14:m>
                <a:r>
                  <a:rPr lang="en-US" dirty="0"/>
                  <a:t> pollution.</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828800"/>
                <a:ext cx="8077200" cy="1815882"/>
              </a:xfrm>
              <a:blipFill>
                <a:blip r:embed="rId2"/>
                <a:stretch>
                  <a:fillRect l="-1509" t="-3020" b="-8725"/>
                </a:stretch>
              </a:blipFill>
            </p:spPr>
            <p:txBody>
              <a:bodyPr/>
              <a:lstStyle/>
              <a:p>
                <a:r>
                  <a:rPr lang="en-US">
                    <a:noFill/>
                  </a:rPr>
                  <a:t> </a:t>
                </a:r>
              </a:p>
            </p:txBody>
          </p:sp>
        </mc:Fallback>
      </mc:AlternateContent>
    </p:spTree>
    <p:extLst>
      <p:ext uri="{BB962C8B-B14F-4D97-AF65-F5344CB8AC3E}">
        <p14:creationId xmlns:p14="http://schemas.microsoft.com/office/powerpoint/2010/main" val="24340601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(8)</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dirty="0">
                <a:solidFill>
                  <a:srgbClr val="4F74A7"/>
                </a:solidFill>
                <a:latin typeface="Calibri"/>
              </a:rPr>
              <a:t>Carbon Dioxide and Carbon Monoxide</a:t>
            </a:r>
            <a:endParaRPr lang="en-IN" dirty="0">
              <a:solidFill>
                <a:srgbClr val="4F74A7"/>
              </a:solidFill>
              <a:latin typeface="Calibri"/>
            </a:endParaRP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44000" cy="4343400"/>
              </a:xfrm>
            </p:spPr>
            <p:txBody>
              <a:bodyPr/>
              <a:lstStyle/>
              <a:p>
                <a:pPr>
                  <a:spcBef>
                    <a:spcPts val="0"/>
                  </a:spcBef>
                  <a:spcAft>
                    <a:spcPts val="3600"/>
                  </a:spcAft>
                </a:pPr>
                <a14:m>
                  <m:oMath xmlns:m="http://schemas.openxmlformats.org/officeDocument/2006/math">
                    <m:r>
                      <m:rPr>
                        <m:sty m:val="p"/>
                      </m:rPr>
                      <a:rPr lang="en-US" i="0" dirty="0" smtClean="0">
                        <a:latin typeface="Cambria Math" panose="02040503050406030204" pitchFamily="18" charset="0"/>
                      </a:rPr>
                      <m:t>CO</m:t>
                    </m:r>
                  </m:oMath>
                </a14:m>
                <a:r>
                  <a:rPr lang="en-US" dirty="0"/>
                  <a:t> is highly poisonous.</a:t>
                </a:r>
              </a:p>
              <a:p>
                <a:pPr>
                  <a:spcBef>
                    <a:spcPts val="0"/>
                  </a:spcBef>
                  <a:spcAft>
                    <a:spcPts val="3000"/>
                  </a:spcAft>
                  <a:tabLst>
                    <a:tab pos="4238625" algn="l"/>
                  </a:tabLst>
                </a:pPr>
                <a:r>
                  <a:rPr lang="en-US" dirty="0"/>
                  <a:t>The toxicity of </a:t>
                </a:r>
                <a14:m>
                  <m:oMath xmlns:m="http://schemas.openxmlformats.org/officeDocument/2006/math">
                    <m:r>
                      <m:rPr>
                        <m:sty m:val="p"/>
                      </m:rPr>
                      <a:rPr lang="en-US" dirty="0">
                        <a:latin typeface="Cambria Math" panose="02040503050406030204" pitchFamily="18" charset="0"/>
                      </a:rPr>
                      <m:t>CO</m:t>
                    </m:r>
                  </m:oMath>
                </a14:m>
                <a:r>
                  <a:rPr lang="en-US" dirty="0"/>
                  <a:t> lies in its unusual ability to bind very strongly to hemoglobin, the oxygen carrier in blood.</a:t>
                </a:r>
              </a:p>
              <a:p>
                <a:pPr>
                  <a:spcBef>
                    <a:spcPts val="0"/>
                  </a:spcBef>
                  <a:spcAft>
                    <a:spcPts val="3600"/>
                  </a:spcAft>
                </a:pPr>
                <a:r>
                  <a:rPr lang="en-US" dirty="0"/>
                  <a:t>The affinity of hemoglobin for </a:t>
                </a:r>
                <a14:m>
                  <m:oMath xmlns:m="http://schemas.openxmlformats.org/officeDocument/2006/math">
                    <m:r>
                      <m:rPr>
                        <m:sty m:val="p"/>
                      </m:rPr>
                      <a:rPr lang="en-US" dirty="0">
                        <a:latin typeface="Cambria Math" panose="02040503050406030204" pitchFamily="18" charset="0"/>
                      </a:rPr>
                      <m:t>CO</m:t>
                    </m:r>
                  </m:oMath>
                </a14:m>
                <a:r>
                  <a:rPr lang="en-US" dirty="0"/>
                  <a:t> is about 200 times greater than it is for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2</m:t>
                        </m:r>
                      </m:sub>
                    </m:sSub>
                  </m:oMath>
                </a14:m>
                <a:r>
                  <a:rPr lang="en-US" dirty="0"/>
                  <a:t>.</a:t>
                </a:r>
              </a:p>
              <a:p>
                <a:pPr>
                  <a:spcBef>
                    <a:spcPts val="0"/>
                  </a:spcBef>
                  <a:spcAft>
                    <a:spcPts val="2700"/>
                  </a:spcAft>
                </a:pPr>
                <a:r>
                  <a:rPr lang="en-US" dirty="0"/>
                  <a:t>The first-aid response to </a:t>
                </a:r>
                <a14:m>
                  <m:oMath xmlns:m="http://schemas.openxmlformats.org/officeDocument/2006/math">
                    <m:r>
                      <m:rPr>
                        <m:sty m:val="p"/>
                      </m:rPr>
                      <a:rPr lang="en-US" dirty="0">
                        <a:latin typeface="Cambria Math" panose="02040503050406030204" pitchFamily="18" charset="0"/>
                      </a:rPr>
                      <m:t>CO</m:t>
                    </m:r>
                  </m:oMath>
                </a14:m>
                <a:r>
                  <a:rPr lang="en-US" dirty="0"/>
                  <a:t> poisoning is to remove the victim immediately to an area with a plentiful oxygen supply.</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44000" cy="4343400"/>
              </a:xfrm>
              <a:blipFill>
                <a:blip r:embed="rId2"/>
                <a:stretch>
                  <a:fillRect l="-1333" t="-1404" r="-1467" b="-4635"/>
                </a:stretch>
              </a:blipFill>
            </p:spPr>
            <p:txBody>
              <a:bodyPr/>
              <a:lstStyle/>
              <a:p>
                <a:r>
                  <a:rPr lang="en-US">
                    <a:noFill/>
                  </a:rPr>
                  <a:t> </a:t>
                </a:r>
              </a:p>
            </p:txBody>
          </p:sp>
        </mc:Fallback>
      </mc:AlternateContent>
    </p:spTree>
    <p:extLst>
      <p:ext uri="{BB962C8B-B14F-4D97-AF65-F5344CB8AC3E}">
        <p14:creationId xmlns:p14="http://schemas.microsoft.com/office/powerpoint/2010/main" val="42826663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21.8</a:t>
            </a:r>
            <a:r>
              <a:rPr lang="en-IN" spc="4000" dirty="0"/>
              <a:t> </a:t>
            </a:r>
            <a:r>
              <a:rPr lang="en-US" dirty="0">
                <a:solidFill>
                  <a:srgbClr val="C00000"/>
                </a:solidFill>
                <a:latin typeface="Calibri"/>
              </a:rPr>
              <a:t>Indoor Pollution (9)</a:t>
            </a:r>
            <a:endParaRPr lang="en-IN" dirty="0">
              <a:solidFill>
                <a:srgbClr val="C00000"/>
              </a:solidFill>
            </a:endParaRPr>
          </a:p>
        </p:txBody>
      </p:sp>
      <p:sp>
        <p:nvSpPr>
          <p:cNvPr id="16" name="Text Placeholder 15"/>
          <p:cNvSpPr>
            <a:spLocks noGrp="1"/>
          </p:cNvSpPr>
          <p:nvPr>
            <p:ph type="body" sz="quarter" idx="11"/>
          </p:nvPr>
        </p:nvSpPr>
        <p:spPr>
          <a:xfrm>
            <a:off x="0" y="1066800"/>
            <a:ext cx="9144000" cy="457200"/>
          </a:xfrm>
        </p:spPr>
        <p:txBody>
          <a:bodyPr/>
          <a:lstStyle/>
          <a:p>
            <a:r>
              <a:rPr lang="en-US" dirty="0">
                <a:solidFill>
                  <a:srgbClr val="4F74A7"/>
                </a:solidFill>
                <a:latin typeface="Calibri"/>
              </a:rPr>
              <a:t>Formaldehyde</a:t>
            </a:r>
            <a:endParaRPr lang="en-IN" dirty="0">
              <a:solidFill>
                <a:srgbClr val="4F74A7"/>
              </a:solidFill>
              <a:latin typeface="Calibri"/>
            </a:endParaRP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00200"/>
                <a:ext cx="9144000" cy="4038600"/>
              </a:xfrm>
            </p:spPr>
            <p:txBody>
              <a:bodyPr/>
              <a:lstStyle/>
              <a:p>
                <a:pPr>
                  <a:spcBef>
                    <a:spcPts val="0"/>
                  </a:spcBef>
                  <a:spcAft>
                    <a:spcPts val="3600"/>
                  </a:spcAft>
                </a:pPr>
                <a:r>
                  <a:rPr lang="en-US" dirty="0"/>
                  <a:t>Formaldehyde </a:t>
                </a:r>
                <a14:m>
                  <m:oMath xmlns:m="http://schemas.openxmlformats.org/officeDocument/2006/math">
                    <m:d>
                      <m:dPr>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e>
                    </m:d>
                  </m:oMath>
                </a14:m>
                <a:r>
                  <a:rPr lang="en-US" dirty="0"/>
                  <a:t> is a liquid used as a preservative for laboratory specimens.</a:t>
                </a:r>
              </a:p>
              <a:p>
                <a:pPr>
                  <a:spcBef>
                    <a:spcPts val="0"/>
                  </a:spcBef>
                  <a:spcAft>
                    <a:spcPts val="3000"/>
                  </a:spcAft>
                </a:pPr>
                <a:r>
                  <a:rPr lang="en-US" dirty="0"/>
                  <a:t>Industrially, formaldehyde resins are used as bonding agents in building and furniture construction materials.</a:t>
                </a:r>
              </a:p>
              <a:p>
                <a:pPr>
                  <a:spcBef>
                    <a:spcPts val="0"/>
                  </a:spcBef>
                  <a:spcAft>
                    <a:spcPts val="2800"/>
                  </a:spcAft>
                </a:pPr>
                <a:r>
                  <a:rPr lang="en-US" dirty="0"/>
                  <a:t>Low concentrations of formaldehyde in the air can cause drowsiness, nausea, headaches, and other respiratory ailments.</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00200"/>
                <a:ext cx="9144000" cy="4038600"/>
              </a:xfrm>
              <a:blipFill>
                <a:blip r:embed="rId2"/>
                <a:stretch>
                  <a:fillRect l="-1333" t="-1511" b="-1208"/>
                </a:stretch>
              </a:blipFill>
            </p:spPr>
            <p:txBody>
              <a:bodyPr/>
              <a:lstStyle/>
              <a:p>
                <a:r>
                  <a:rPr lang="en-US">
                    <a:noFill/>
                  </a:rPr>
                  <a:t> </a:t>
                </a:r>
              </a:p>
            </p:txBody>
          </p:sp>
        </mc:Fallback>
      </mc:AlternateContent>
    </p:spTree>
    <p:extLst>
      <p:ext uri="{BB962C8B-B14F-4D97-AF65-F5344CB8AC3E}">
        <p14:creationId xmlns:p14="http://schemas.microsoft.com/office/powerpoint/2010/main" val="28677696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31472</TotalTime>
  <Words>4450</Words>
  <Application>Microsoft Office PowerPoint</Application>
  <PresentationFormat>On-screen Show (4:3)</PresentationFormat>
  <Paragraphs>549</Paragraphs>
  <Slides>110</Slides>
  <Notes>3</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110</vt:i4>
      </vt:variant>
    </vt:vector>
  </HeadingPairs>
  <TitlesOfParts>
    <vt:vector size="120" baseType="lpstr">
      <vt:lpstr>Arial</vt:lpstr>
      <vt:lpstr>Calibri</vt:lpstr>
      <vt:lpstr>Cambria Math</vt:lpstr>
      <vt:lpstr>Helvetica</vt:lpstr>
      <vt:lpstr>Cover</vt:lpstr>
      <vt:lpstr>1_Cover</vt:lpstr>
      <vt:lpstr>Sections</vt:lpstr>
      <vt:lpstr>Objectives</vt:lpstr>
      <vt:lpstr>Exposition</vt:lpstr>
      <vt:lpstr>Example</vt:lpstr>
      <vt:lpstr>Chemistry</vt:lpstr>
      <vt:lpstr>Environmental Chemistry</vt:lpstr>
      <vt:lpstr>21.1 Earth’s Atmosphere </vt:lpstr>
      <vt:lpstr>21.1 Earth’s Atmosphere (1)</vt:lpstr>
      <vt:lpstr>21.1 Earth’s Atmosphere (2)</vt:lpstr>
      <vt:lpstr>21.1 Earth’s Atmosphere (3)</vt:lpstr>
      <vt:lpstr>21.1 Earth’s Atmosphere (4)</vt:lpstr>
      <vt:lpstr>21.1 Earth’s Atmosphere (5)</vt:lpstr>
      <vt:lpstr>21.1 Earth’s Atmosphere (6)</vt:lpstr>
      <vt:lpstr>21.1 Earth’s Atmosphere (7)</vt:lpstr>
      <vt:lpstr>21.1 Earth’s Atmosphere (8)</vt:lpstr>
      <vt:lpstr>21.1 Earth’s Atmosphere (9)</vt:lpstr>
      <vt:lpstr>21.1 Earth’s Atmosphere (10)</vt:lpstr>
      <vt:lpstr>21.1 Earth’s Atmosphere (11)</vt:lpstr>
      <vt:lpstr>21.1 Earth’s Atmosphere (12)</vt:lpstr>
      <vt:lpstr>21.1 Earth’s Atmosphere (13)</vt:lpstr>
      <vt:lpstr>21.2 Phenomena in the Outer Layers of the Atmosphere </vt:lpstr>
      <vt:lpstr>21.2 Phenomena in the Outer Layers of the Atmosphere (1)</vt:lpstr>
      <vt:lpstr>21.2 Phenomena in the Outer Layers of the Atmosphere (2)</vt:lpstr>
      <vt:lpstr>21.2 Phenomena in the Outer Layers of the Atmosphere (3)</vt:lpstr>
      <vt:lpstr>SAMPLE PROBLEM 21.1</vt:lpstr>
      <vt:lpstr>SAMPLE PROBLEM 21.1 Setup</vt:lpstr>
      <vt:lpstr>SAMPLE PROBLEM 21.1  Setup, Cont.</vt:lpstr>
      <vt:lpstr>21.2 Phenomena in the Outer Layers of the Atmosphere (4)</vt:lpstr>
      <vt:lpstr>21.2 Phenomena in the Outer Layers of the Atmosphere (5)</vt:lpstr>
      <vt:lpstr>21.3 Depletion of Ozone in the Stratosphere</vt:lpstr>
      <vt:lpstr>21.3 Depletion of Ozone in the Stratosphere (1)</vt:lpstr>
      <vt:lpstr>21.3 Depletion of Ozone in the Stratosphere (2)</vt:lpstr>
      <vt:lpstr>21.3 Depletion of Ozone in the Stratosphere (3)</vt:lpstr>
      <vt:lpstr>21.3 Depletion of Ozone in the Stratosphere (4)</vt:lpstr>
      <vt:lpstr>21.3 Depletion of Ozone in the Stratosphere (5)</vt:lpstr>
      <vt:lpstr>21.3 Depletion of Ozone in the Stratosphere (6)</vt:lpstr>
      <vt:lpstr>21.3 Depletion of Ozone in the Stratosphere (7)</vt:lpstr>
      <vt:lpstr>21.3 Depletion of Ozone in the Stratosphere (8)</vt:lpstr>
      <vt:lpstr>21.3 Depletion of Ozone in the Stratosphere (9) </vt:lpstr>
      <vt:lpstr>21.3 Depletion of Ozone in the Stratosphere (10)</vt:lpstr>
      <vt:lpstr>21.3 Depletion of Ozone in the Stratosphere (11)</vt:lpstr>
      <vt:lpstr>21.3 Depletion of Ozone in the Stratosphere (12)</vt:lpstr>
      <vt:lpstr>21.4 Volcanoes </vt:lpstr>
      <vt:lpstr>21.4 Volcanoes (1)</vt:lpstr>
      <vt:lpstr>21.4 Volcanoes (2)</vt:lpstr>
      <vt:lpstr>21.4 Volcanoes (3)</vt:lpstr>
      <vt:lpstr>21.4 Volcanoes (4)</vt:lpstr>
      <vt:lpstr>21.5 The Greenhouse Effect </vt:lpstr>
      <vt:lpstr>21.5 The Greenhouse Effect (1)</vt:lpstr>
      <vt:lpstr>21.5 The Greenhouse Effect (2)</vt:lpstr>
      <vt:lpstr>21.5 The Greenhouse Effect (3)</vt:lpstr>
      <vt:lpstr>21.5 The Greenhouse Effect (4)</vt:lpstr>
      <vt:lpstr>21.5 The Greenhouse Effect (5)</vt:lpstr>
      <vt:lpstr>21.5 The Greenhouse Effect (6)</vt:lpstr>
      <vt:lpstr>21.5 The Greenhouse Effect (7)</vt:lpstr>
      <vt:lpstr>21.5 The Greenhouse Effect (8)</vt:lpstr>
      <vt:lpstr>21.5 The Greenhouse Effect (9)</vt:lpstr>
      <vt:lpstr>21.5 The Greenhouse Effect (10)</vt:lpstr>
      <vt:lpstr>21.5 The Greenhouse Effect (11)</vt:lpstr>
      <vt:lpstr>21.5 The Greenhouse Effect (12)</vt:lpstr>
      <vt:lpstr>21.5 The Greenhouse Effect (13)</vt:lpstr>
      <vt:lpstr>21.5 The Greenhouse Effect (14)</vt:lpstr>
      <vt:lpstr>21.5 The Greenhouse Effect (15)</vt:lpstr>
      <vt:lpstr>21.5 The Greenhouse Effect (16)</vt:lpstr>
      <vt:lpstr>21.5 The Greenhouse Effect (17)</vt:lpstr>
      <vt:lpstr>SAMPLE PROBLEM 21.2</vt:lpstr>
      <vt:lpstr>SAMPLE PROBLEM 21.2 Strategy</vt:lpstr>
      <vt:lpstr>SAMPLE PROBLEM 21.2 Solution</vt:lpstr>
      <vt:lpstr>21.6 Acid Rain</vt:lpstr>
      <vt:lpstr>21.6 Acid Rain (1)</vt:lpstr>
      <vt:lpstr>21.6 Acid Rain (2)</vt:lpstr>
      <vt:lpstr>21.6 Acid Rain (3)</vt:lpstr>
      <vt:lpstr>21.6 Acid Rain (4)</vt:lpstr>
      <vt:lpstr>21.6 Acid Rain (5)</vt:lpstr>
      <vt:lpstr>21.6 Acid Rain (6)</vt:lpstr>
      <vt:lpstr>21.6 Acid Rain (7)</vt:lpstr>
      <vt:lpstr>21.6 Acid Rain (8)</vt:lpstr>
      <vt:lpstr>21.6 Acid Rain (9)</vt:lpstr>
      <vt:lpstr>21.6 Acid Rain (10)</vt:lpstr>
      <vt:lpstr>21.6 Acid Rain (11)</vt:lpstr>
      <vt:lpstr>21.6 Acid Rain (12)</vt:lpstr>
      <vt:lpstr>21.7 Photochemical Smog </vt:lpstr>
      <vt:lpstr>21.7 Photochemical Smog (1)</vt:lpstr>
      <vt:lpstr>21.7 Photochemical Smog (2)</vt:lpstr>
      <vt:lpstr>21.7 Photochemical Smog (3)</vt:lpstr>
      <vt:lpstr>21.7 Photochemical Smog (4)</vt:lpstr>
      <vt:lpstr>21.7 Photochemical Smog (5)</vt:lpstr>
      <vt:lpstr>21.7 Photochemical Smog (6)</vt:lpstr>
      <vt:lpstr>21.7 Photochemical Smog (7)</vt:lpstr>
      <vt:lpstr>21.7 Photochemical Smog (8)</vt:lpstr>
      <vt:lpstr>21.8 Indoor Pollution </vt:lpstr>
      <vt:lpstr>21.8 Indoor Pollution (1)</vt:lpstr>
      <vt:lpstr>21.8 Indoor Pollution (2)</vt:lpstr>
      <vt:lpstr>21.8 Indoor Pollution (3)</vt:lpstr>
      <vt:lpstr>21.8 Indoor Pollution (4)</vt:lpstr>
      <vt:lpstr>21.8 Indoor Pollution (5)</vt:lpstr>
      <vt:lpstr>SAMPLE PROBLEM 21.3</vt:lpstr>
      <vt:lpstr>SAMPLE PROBLEM 21.3 Strategy</vt:lpstr>
      <vt:lpstr>SAMPLE PROBLEM 21.3 Solution</vt:lpstr>
      <vt:lpstr>21.8 Indoor Pollution (6)</vt:lpstr>
      <vt:lpstr>21.8 Indoor Pollution (7)</vt:lpstr>
      <vt:lpstr>21.8 Indoor Pollution (8)</vt:lpstr>
      <vt:lpstr>21.8 Indoor Pollution (9)</vt:lpstr>
      <vt:lpstr>21.8 Indoor Pollution (10)</vt:lpstr>
      <vt:lpstr>21.1 Earth’s Atmosphere (3) - Appendix</vt:lpstr>
      <vt:lpstr>21.1 Earth’s Atmosphere (7) - Appendix</vt:lpstr>
      <vt:lpstr>21.1 Earth’s Atmosphere (9) - Appendix</vt:lpstr>
      <vt:lpstr>21.3 Depletion of Ozone in the Stratosphere (4) - Appendix</vt:lpstr>
      <vt:lpstr>21.5 The Greenhouse Effect (2) - Appendix</vt:lpstr>
      <vt:lpstr>21.5 The Greenhouse Effect (7) - Appendix</vt:lpstr>
      <vt:lpstr>21.5 The Greenhouse Effect (11) - Appendix</vt:lpstr>
      <vt:lpstr>21.6 Acid Rain (3) - Appendix</vt:lpstr>
      <vt:lpstr>21.6 Acid Rain (10) - Appendix</vt:lpstr>
      <vt:lpstr>21.8 Indoor Pollution (2) - Appendix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21</dc:title>
  <dc:creator>Jon</dc:creator>
  <cp:lastModifiedBy>sureshkumar manickam</cp:lastModifiedBy>
  <cp:revision>2308</cp:revision>
  <dcterms:created xsi:type="dcterms:W3CDTF">2012-08-06T19:10:39Z</dcterms:created>
  <dcterms:modified xsi:type="dcterms:W3CDTF">2019-02-05T08:57:08Z</dcterms:modified>
</cp:coreProperties>
</file>