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4.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1"/>
    <p:sldMasterId id="2147483685" r:id="rId2"/>
    <p:sldMasterId id="2147483683" r:id="rId3"/>
    <p:sldMasterId id="2147483672" r:id="rId4"/>
    <p:sldMasterId id="2147483674" r:id="rId5"/>
  </p:sldMasterIdLst>
  <p:notesMasterIdLst>
    <p:notesMasterId r:id="rId94"/>
  </p:notesMasterIdLst>
  <p:handoutMasterIdLst>
    <p:handoutMasterId r:id="rId95"/>
  </p:handoutMasterIdLst>
  <p:sldIdLst>
    <p:sldId id="366" r:id="rId6"/>
    <p:sldId id="288" r:id="rId7"/>
    <p:sldId id="289" r:id="rId8"/>
    <p:sldId id="290" r:id="rId9"/>
    <p:sldId id="291" r:id="rId10"/>
    <p:sldId id="292" r:id="rId11"/>
    <p:sldId id="293" r:id="rId12"/>
    <p:sldId id="368" r:id="rId13"/>
    <p:sldId id="369" r:id="rId14"/>
    <p:sldId id="297" r:id="rId15"/>
    <p:sldId id="298" r:id="rId16"/>
    <p:sldId id="299" r:id="rId17"/>
    <p:sldId id="300" r:id="rId18"/>
    <p:sldId id="301" r:id="rId19"/>
    <p:sldId id="302" r:id="rId20"/>
    <p:sldId id="303" r:id="rId21"/>
    <p:sldId id="304" r:id="rId22"/>
    <p:sldId id="305" r:id="rId23"/>
    <p:sldId id="306" r:id="rId24"/>
    <p:sldId id="307" r:id="rId25"/>
    <p:sldId id="308" r:id="rId26"/>
    <p:sldId id="309" r:id="rId27"/>
    <p:sldId id="310" r:id="rId28"/>
    <p:sldId id="311" r:id="rId29"/>
    <p:sldId id="312" r:id="rId30"/>
    <p:sldId id="313" r:id="rId31"/>
    <p:sldId id="314" r:id="rId32"/>
    <p:sldId id="315" r:id="rId33"/>
    <p:sldId id="316" r:id="rId34"/>
    <p:sldId id="317" r:id="rId35"/>
    <p:sldId id="318" r:id="rId36"/>
    <p:sldId id="367" r:id="rId37"/>
    <p:sldId id="320" r:id="rId38"/>
    <p:sldId id="321" r:id="rId39"/>
    <p:sldId id="322" r:id="rId40"/>
    <p:sldId id="323" r:id="rId41"/>
    <p:sldId id="324" r:id="rId42"/>
    <p:sldId id="325" r:id="rId43"/>
    <p:sldId id="326" r:id="rId44"/>
    <p:sldId id="327" r:id="rId45"/>
    <p:sldId id="328" r:id="rId46"/>
    <p:sldId id="329" r:id="rId47"/>
    <p:sldId id="330" r:id="rId48"/>
    <p:sldId id="331" r:id="rId49"/>
    <p:sldId id="332" r:id="rId50"/>
    <p:sldId id="333" r:id="rId51"/>
    <p:sldId id="334" r:id="rId52"/>
    <p:sldId id="336" r:id="rId53"/>
    <p:sldId id="335" r:id="rId54"/>
    <p:sldId id="337" r:id="rId55"/>
    <p:sldId id="338" r:id="rId56"/>
    <p:sldId id="339" r:id="rId57"/>
    <p:sldId id="342" r:id="rId58"/>
    <p:sldId id="343" r:id="rId59"/>
    <p:sldId id="344" r:id="rId60"/>
    <p:sldId id="345" r:id="rId61"/>
    <p:sldId id="346" r:id="rId62"/>
    <p:sldId id="347" r:id="rId63"/>
    <p:sldId id="348" r:id="rId64"/>
    <p:sldId id="349" r:id="rId65"/>
    <p:sldId id="350" r:id="rId66"/>
    <p:sldId id="351" r:id="rId67"/>
    <p:sldId id="352" r:id="rId68"/>
    <p:sldId id="353" r:id="rId69"/>
    <p:sldId id="354" r:id="rId70"/>
    <p:sldId id="355" r:id="rId71"/>
    <p:sldId id="356" r:id="rId72"/>
    <p:sldId id="357" r:id="rId73"/>
    <p:sldId id="358" r:id="rId74"/>
    <p:sldId id="359" r:id="rId75"/>
    <p:sldId id="360" r:id="rId76"/>
    <p:sldId id="361" r:id="rId77"/>
    <p:sldId id="362" r:id="rId78"/>
    <p:sldId id="363" r:id="rId79"/>
    <p:sldId id="364" r:id="rId80"/>
    <p:sldId id="365" r:id="rId81"/>
    <p:sldId id="370" r:id="rId82"/>
    <p:sldId id="381" r:id="rId83"/>
    <p:sldId id="371" r:id="rId84"/>
    <p:sldId id="372" r:id="rId85"/>
    <p:sldId id="373" r:id="rId86"/>
    <p:sldId id="374" r:id="rId87"/>
    <p:sldId id="375" r:id="rId88"/>
    <p:sldId id="376" r:id="rId89"/>
    <p:sldId id="377" r:id="rId90"/>
    <p:sldId id="378" r:id="rId91"/>
    <p:sldId id="379" r:id="rId92"/>
    <p:sldId id="380" r:id="rId93"/>
  </p:sldIdLst>
  <p:sldSz cx="9144000" cy="6858000" type="screen4x3"/>
  <p:notesSz cx="6858000" cy="9144000"/>
  <p:custDataLst>
    <p:tags r:id="rId9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3638E"/>
    <a:srgbClr val="F3F3F5"/>
    <a:srgbClr val="E2E3E5"/>
    <a:srgbClr val="4F74A7"/>
    <a:srgbClr val="CE171F"/>
    <a:srgbClr val="FFF799"/>
    <a:srgbClr val="939598"/>
    <a:srgbClr val="CC0000"/>
    <a:srgbClr val="910128"/>
    <a:srgbClr val="F2E8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324" autoAdjust="0"/>
    <p:restoredTop sz="91437" autoAdjust="0"/>
  </p:normalViewPr>
  <p:slideViewPr>
    <p:cSldViewPr>
      <p:cViewPr varScale="1">
        <p:scale>
          <a:sx n="89" d="100"/>
          <a:sy n="89" d="100"/>
        </p:scale>
        <p:origin x="828" y="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66" d="100"/>
          <a:sy n="66" d="100"/>
        </p:scale>
        <p:origin x="-1651" y="-8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handoutMaster" Target="handoutMasters/handoutMaster1.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notesMaster" Target="notesMasters/notesMaster1.xml"/><Relationship Id="rId9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6DE82F9-B661-4FA0-BBC4-EC7946CFFCC2}" type="datetimeFigureOut">
              <a:rPr lang="en-US" smtClean="0"/>
              <a:t>2/5/2019</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7CA508D-C86E-4BFC-B927-FB1CEDF37218}" type="slidenum">
              <a:rPr lang="en-US" smtClean="0"/>
              <a:t>‹#›</a:t>
            </a:fld>
            <a:endParaRPr lang="en-US" dirty="0"/>
          </a:p>
        </p:txBody>
      </p:sp>
    </p:spTree>
    <p:extLst>
      <p:ext uri="{BB962C8B-B14F-4D97-AF65-F5344CB8AC3E}">
        <p14:creationId xmlns:p14="http://schemas.microsoft.com/office/powerpoint/2010/main" val="33118319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B192C84-B77B-490F-AC67-48D7AC4C9C99}" type="datetimeFigureOut">
              <a:rPr lang="en-US" smtClean="0"/>
              <a:t>2/5/2019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DA039C-D281-4C96-885D-B226EED635FE}" type="slidenum">
              <a:rPr lang="en-US" smtClean="0"/>
              <a:t>‹#›</a:t>
            </a:fld>
            <a:endParaRPr lang="en-US" dirty="0"/>
          </a:p>
        </p:txBody>
      </p:sp>
    </p:spTree>
    <p:extLst>
      <p:ext uri="{BB962C8B-B14F-4D97-AF65-F5344CB8AC3E}">
        <p14:creationId xmlns:p14="http://schemas.microsoft.com/office/powerpoint/2010/main" val="32686786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DA039C-D281-4C96-885D-B226EED635FE}" type="slidenum">
              <a:rPr lang="en-US" smtClean="0"/>
              <a:t>1</a:t>
            </a:fld>
            <a:endParaRPr lang="en-US" dirty="0"/>
          </a:p>
        </p:txBody>
      </p:sp>
    </p:spTree>
    <p:extLst>
      <p:ext uri="{BB962C8B-B14F-4D97-AF65-F5344CB8AC3E}">
        <p14:creationId xmlns:p14="http://schemas.microsoft.com/office/powerpoint/2010/main" val="29806193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8</a:t>
            </a:fld>
            <a:endParaRPr lang="en-US" dirty="0"/>
          </a:p>
        </p:txBody>
      </p:sp>
    </p:spTree>
    <p:extLst>
      <p:ext uri="{BB962C8B-B14F-4D97-AF65-F5344CB8AC3E}">
        <p14:creationId xmlns:p14="http://schemas.microsoft.com/office/powerpoint/2010/main" val="18843043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12</a:t>
            </a:fld>
            <a:endParaRPr lang="en-US" dirty="0"/>
          </a:p>
        </p:txBody>
      </p:sp>
    </p:spTree>
    <p:extLst>
      <p:ext uri="{BB962C8B-B14F-4D97-AF65-F5344CB8AC3E}">
        <p14:creationId xmlns:p14="http://schemas.microsoft.com/office/powerpoint/2010/main" val="27926509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25</a:t>
            </a:fld>
            <a:endParaRPr lang="en-US" dirty="0"/>
          </a:p>
        </p:txBody>
      </p:sp>
    </p:spTree>
    <p:extLst>
      <p:ext uri="{BB962C8B-B14F-4D97-AF65-F5344CB8AC3E}">
        <p14:creationId xmlns:p14="http://schemas.microsoft.com/office/powerpoint/2010/main" val="2938359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76</a:t>
            </a:fld>
            <a:endParaRPr lang="en-US" dirty="0"/>
          </a:p>
        </p:txBody>
      </p:sp>
    </p:spTree>
    <p:extLst>
      <p:ext uri="{BB962C8B-B14F-4D97-AF65-F5344CB8AC3E}">
        <p14:creationId xmlns:p14="http://schemas.microsoft.com/office/powerpoint/2010/main" val="24820927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78</a:t>
            </a:fld>
            <a:endParaRPr lang="en-US" dirty="0"/>
          </a:p>
        </p:txBody>
      </p:sp>
    </p:spTree>
    <p:extLst>
      <p:ext uri="{BB962C8B-B14F-4D97-AF65-F5344CB8AC3E}">
        <p14:creationId xmlns:p14="http://schemas.microsoft.com/office/powerpoint/2010/main" val="31082299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3" name="ChapterNumber" hidden="1"/>
          <p:cNvSpPr>
            <a:spLocks noGrp="1"/>
          </p:cNvSpPr>
          <p:nvPr>
            <p:ph type="body" sz="quarter" idx="10" hasCustomPrompt="1"/>
          </p:nvPr>
        </p:nvSpPr>
        <p:spPr>
          <a:xfrm>
            <a:off x="6858000" y="76200"/>
            <a:ext cx="2286000" cy="1676400"/>
          </a:xfrm>
          <a:prstGeom prst="rect">
            <a:avLst/>
          </a:prstGeom>
        </p:spPr>
        <p:txBody>
          <a:bodyPr anchor="ctr" anchorCtr="1"/>
          <a:lstStyle>
            <a:lvl1pPr algn="ctr">
              <a:defRPr sz="14000">
                <a:solidFill>
                  <a:schemeClr val="bg1"/>
                </a:solidFill>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a:t>XX</a:t>
            </a:r>
          </a:p>
        </p:txBody>
      </p:sp>
      <p:sp>
        <p:nvSpPr>
          <p:cNvPr id="4" name="ChapterTitle" hidden="1"/>
          <p:cNvSpPr>
            <a:spLocks noGrp="1"/>
          </p:cNvSpPr>
          <p:nvPr>
            <p:ph type="body" sz="quarter" idx="11" hasCustomPrompt="1"/>
          </p:nvPr>
        </p:nvSpPr>
        <p:spPr>
          <a:xfrm>
            <a:off x="0" y="622300"/>
            <a:ext cx="6629400" cy="596900"/>
          </a:xfrm>
          <a:prstGeom prst="rect">
            <a:avLst/>
          </a:prstGeom>
        </p:spPr>
        <p:txBody>
          <a:bodyPr anchor="ctr" anchorCtr="0"/>
          <a:lstStyle>
            <a:lvl1pPr>
              <a:defRPr sz="3600" b="1">
                <a:solidFill>
                  <a:schemeClr val="bg1"/>
                </a:solidFill>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a:t>Chapter Title</a:t>
            </a:r>
          </a:p>
        </p:txBody>
      </p:sp>
      <p:sp>
        <p:nvSpPr>
          <p:cNvPr id="5" name="ChapterSubTitle" hidden="1"/>
          <p:cNvSpPr>
            <a:spLocks noGrp="1"/>
          </p:cNvSpPr>
          <p:nvPr>
            <p:ph type="body" sz="quarter" idx="12" hasCustomPrompt="1"/>
          </p:nvPr>
        </p:nvSpPr>
        <p:spPr>
          <a:xfrm>
            <a:off x="1270000" y="1270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ChapterSubTitle</a:t>
            </a:r>
          </a:p>
        </p:txBody>
      </p:sp>
      <p:sp>
        <p:nvSpPr>
          <p:cNvPr id="6" name="SectionNumber" hidden="1"/>
          <p:cNvSpPr>
            <a:spLocks noGrp="1"/>
          </p:cNvSpPr>
          <p:nvPr>
            <p:ph type="body" sz="quarter" idx="13" hasCustomPrompt="1"/>
          </p:nvPr>
        </p:nvSpPr>
        <p:spPr>
          <a:xfrm>
            <a:off x="1270000" y="1778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SectionNumber</a:t>
            </a:r>
          </a:p>
        </p:txBody>
      </p:sp>
      <p:sp>
        <p:nvSpPr>
          <p:cNvPr id="7" name="SectionTitle" hidden="1"/>
          <p:cNvSpPr>
            <a:spLocks noGrp="1"/>
          </p:cNvSpPr>
          <p:nvPr>
            <p:ph type="body" sz="quarter" idx="14" hasCustomPrompt="1"/>
          </p:nvPr>
        </p:nvSpPr>
        <p:spPr>
          <a:xfrm>
            <a:off x="1270000" y="2286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SectionTitle</a:t>
            </a:r>
          </a:p>
        </p:txBody>
      </p:sp>
      <p:sp>
        <p:nvSpPr>
          <p:cNvPr id="8" name="ObjectiveNumber" hidden="1"/>
          <p:cNvSpPr>
            <a:spLocks noGrp="1"/>
          </p:cNvSpPr>
          <p:nvPr>
            <p:ph type="body" sz="quarter" idx="15" hasCustomPrompt="1"/>
          </p:nvPr>
        </p:nvSpPr>
        <p:spPr>
          <a:xfrm>
            <a:off x="1270000" y="2794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ObjectiveNumber</a:t>
            </a:r>
          </a:p>
        </p:txBody>
      </p:sp>
      <p:sp>
        <p:nvSpPr>
          <p:cNvPr id="9" name="Objective" hidden="1"/>
          <p:cNvSpPr>
            <a:spLocks noGrp="1"/>
          </p:cNvSpPr>
          <p:nvPr>
            <p:ph type="body" sz="quarter" idx="16" hasCustomPrompt="1"/>
          </p:nvPr>
        </p:nvSpPr>
        <p:spPr>
          <a:xfrm>
            <a:off x="1270000" y="3302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Objective</a:t>
            </a:r>
          </a:p>
        </p:txBody>
      </p:sp>
      <p:sp>
        <p:nvSpPr>
          <p:cNvPr id="10" name="ItemNumber" hidden="1"/>
          <p:cNvSpPr>
            <a:spLocks noGrp="1"/>
          </p:cNvSpPr>
          <p:nvPr>
            <p:ph type="body" sz="quarter" idx="17" hasCustomPrompt="1"/>
          </p:nvPr>
        </p:nvSpPr>
        <p:spPr>
          <a:xfrm>
            <a:off x="1270000" y="3810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ItemNumber</a:t>
            </a:r>
          </a:p>
        </p:txBody>
      </p:sp>
      <p:sp>
        <p:nvSpPr>
          <p:cNvPr id="11" name="ItemTitle" hidden="1"/>
          <p:cNvSpPr>
            <a:spLocks noGrp="1"/>
          </p:cNvSpPr>
          <p:nvPr>
            <p:ph type="body" sz="quarter" idx="18" hasCustomPrompt="1"/>
          </p:nvPr>
        </p:nvSpPr>
        <p:spPr>
          <a:xfrm>
            <a:off x="1270000" y="4318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ItemTitle</a:t>
            </a:r>
          </a:p>
        </p:txBody>
      </p:sp>
      <p:sp>
        <p:nvSpPr>
          <p:cNvPr id="12" name="CONS" hidden="1"/>
          <p:cNvSpPr>
            <a:spLocks noGrp="1"/>
          </p:cNvSpPr>
          <p:nvPr>
            <p:ph type="body" sz="quarter" idx="19" hasCustomPrompt="1"/>
          </p:nvPr>
        </p:nvSpPr>
        <p:spPr>
          <a:xfrm>
            <a:off x="1270000" y="4826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CONS</a:t>
            </a:r>
          </a:p>
        </p:txBody>
      </p:sp>
      <p:sp>
        <p:nvSpPr>
          <p:cNvPr id="13" name="SlideNumber" hidden="1"/>
          <p:cNvSpPr>
            <a:spLocks noGrp="1"/>
          </p:cNvSpPr>
          <p:nvPr>
            <p:ph type="body" sz="quarter" idx="20" hasCustomPrompt="1"/>
          </p:nvPr>
        </p:nvSpPr>
        <p:spPr>
          <a:xfrm>
            <a:off x="7391400" y="6553200"/>
            <a:ext cx="1524000" cy="228600"/>
          </a:xfrm>
          <a:prstGeom prst="rect">
            <a:avLst/>
          </a:prstGeom>
        </p:spPr>
        <p:txBody>
          <a:bodyPr anchor="ctr" anchorCtr="0"/>
          <a:lstStyle>
            <a:lvl1pPr algn="r">
              <a:buNone/>
              <a:defRPr sz="1800"/>
            </a:lvl1pPr>
          </a:lstStyle>
          <a:p>
            <a:pPr lvl="0"/>
            <a:r>
              <a:rPr lang="en-US" dirty="0" err="1"/>
              <a:t>SlideNumber</a:t>
            </a:r>
            <a:endParaRPr lang="en-US" dirty="0"/>
          </a:p>
        </p:txBody>
      </p:sp>
    </p:spTree>
    <p:extLst>
      <p:ext uri="{BB962C8B-B14F-4D97-AF65-F5344CB8AC3E}">
        <p14:creationId xmlns:p14="http://schemas.microsoft.com/office/powerpoint/2010/main" val="19980906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Exposi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190" y="1"/>
            <a:ext cx="9044610" cy="457200"/>
          </a:xfrm>
          <a:prstGeom prst="rect">
            <a:avLst/>
          </a:prstGeom>
        </p:spPr>
        <p:txBody>
          <a:bodyPr/>
          <a:lstStyle>
            <a:lvl1pPr marL="236538" indent="0" algn="l" defTabSz="1489075">
              <a:defRPr sz="3200">
                <a:solidFill>
                  <a:srgbClr val="CE171F"/>
                </a:solidFill>
                <a:latin typeface="Calibri" panose="020F0502020204030204" pitchFamily="34" charset="0"/>
                <a:cs typeface="Calibri" panose="020F0502020204030204" pitchFamily="34" charset="0"/>
              </a:defRPr>
            </a:lvl1pPr>
          </a:lstStyle>
          <a:p>
            <a:r>
              <a:rPr lang="en-US" dirty="0"/>
              <a:t>	Click to edit Master title style</a:t>
            </a:r>
          </a:p>
        </p:txBody>
      </p:sp>
      <p:sp>
        <p:nvSpPr>
          <p:cNvPr id="4" name="Text Placeholder 3"/>
          <p:cNvSpPr>
            <a:spLocks noGrp="1"/>
          </p:cNvSpPr>
          <p:nvPr>
            <p:ph type="body" sz="quarter" idx="22"/>
          </p:nvPr>
        </p:nvSpPr>
        <p:spPr>
          <a:xfrm>
            <a:off x="23190" y="1142999"/>
            <a:ext cx="9120809" cy="609601"/>
          </a:xfrm>
          <a:prstGeom prst="rect">
            <a:avLst/>
          </a:prstGeom>
        </p:spPr>
        <p:txBody>
          <a:bodyPr/>
          <a:lstStyle>
            <a:lvl1pPr marL="0" indent="0">
              <a:buNone/>
              <a:defRPr sz="2800">
                <a:solidFill>
                  <a:srgbClr val="4C74A7"/>
                </a:solidFill>
                <a:latin typeface="Calibri" panose="020F0502020204030204" pitchFamily="34" charset="0"/>
                <a:cs typeface="Calibri" panose="020F0502020204030204" pitchFamily="34" charset="0"/>
              </a:defRPr>
            </a:lvl1pPr>
          </a:lstStyle>
          <a:p>
            <a:pPr lvl="0"/>
            <a:r>
              <a:rPr lang="en-US" dirty="0"/>
              <a:t>Click</a:t>
            </a:r>
          </a:p>
        </p:txBody>
      </p:sp>
      <p:sp>
        <p:nvSpPr>
          <p:cNvPr id="5" name="Content Placeholder 4"/>
          <p:cNvSpPr>
            <a:spLocks noGrp="1"/>
          </p:cNvSpPr>
          <p:nvPr>
            <p:ph sz="quarter" idx="24"/>
          </p:nvPr>
        </p:nvSpPr>
        <p:spPr>
          <a:xfrm>
            <a:off x="23190" y="1996798"/>
            <a:ext cx="9120810" cy="3794402"/>
          </a:xfrm>
          <a:prstGeom prst="rect">
            <a:avLst/>
          </a:prstGeom>
        </p:spPr>
        <p:txBody>
          <a:bodyPr/>
          <a:lstStyle>
            <a:lvl1pPr marL="0" indent="0">
              <a:buNone/>
              <a:defRPr sz="2800"/>
            </a:lvl1pPr>
          </a:lstStyle>
          <a:p>
            <a:pPr lvl="0"/>
            <a:r>
              <a:rPr lang="en-US" dirty="0"/>
              <a:t>Click</a:t>
            </a:r>
          </a:p>
        </p:txBody>
      </p:sp>
    </p:spTree>
    <p:extLst>
      <p:ext uri="{BB962C8B-B14F-4D97-AF65-F5344CB8AC3E}">
        <p14:creationId xmlns:p14="http://schemas.microsoft.com/office/powerpoint/2010/main" val="12101169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Exposi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190" y="1"/>
            <a:ext cx="9044610" cy="457200"/>
          </a:xfrm>
          <a:prstGeom prst="rect">
            <a:avLst/>
          </a:prstGeom>
        </p:spPr>
        <p:txBody>
          <a:bodyPr/>
          <a:lstStyle>
            <a:lvl1pPr marL="236538" indent="0" algn="l" defTabSz="1489075">
              <a:defRPr sz="3200">
                <a:solidFill>
                  <a:srgbClr val="CE171F"/>
                </a:solidFill>
                <a:latin typeface="Calibri" panose="020F0502020204030204" pitchFamily="34" charset="0"/>
                <a:cs typeface="Calibri" panose="020F0502020204030204" pitchFamily="34" charset="0"/>
              </a:defRPr>
            </a:lvl1pPr>
          </a:lstStyle>
          <a:p>
            <a:r>
              <a:rPr lang="en-US" dirty="0"/>
              <a:t>	Click to edit Master title style</a:t>
            </a:r>
          </a:p>
        </p:txBody>
      </p:sp>
      <p:sp>
        <p:nvSpPr>
          <p:cNvPr id="4" name="Text Placeholder 3"/>
          <p:cNvSpPr>
            <a:spLocks noGrp="1"/>
          </p:cNvSpPr>
          <p:nvPr>
            <p:ph type="body" sz="quarter" idx="22"/>
          </p:nvPr>
        </p:nvSpPr>
        <p:spPr>
          <a:xfrm>
            <a:off x="4994" y="617398"/>
            <a:ext cx="9120809" cy="609601"/>
          </a:xfrm>
          <a:prstGeom prst="rect">
            <a:avLst/>
          </a:prstGeom>
        </p:spPr>
        <p:txBody>
          <a:bodyPr/>
          <a:lstStyle>
            <a:lvl1pPr marL="0" indent="0">
              <a:buNone/>
              <a:defRPr sz="2800">
                <a:solidFill>
                  <a:srgbClr val="4C74A7"/>
                </a:solidFill>
                <a:latin typeface="Calibri" panose="020F0502020204030204" pitchFamily="34" charset="0"/>
                <a:cs typeface="Calibri" panose="020F0502020204030204" pitchFamily="34" charset="0"/>
              </a:defRPr>
            </a:lvl1pPr>
          </a:lstStyle>
          <a:p>
            <a:pPr lvl="0"/>
            <a:r>
              <a:rPr lang="en-US" dirty="0"/>
              <a:t>Click</a:t>
            </a:r>
          </a:p>
        </p:txBody>
      </p:sp>
      <p:sp>
        <p:nvSpPr>
          <p:cNvPr id="5" name="Content Placeholder 4"/>
          <p:cNvSpPr>
            <a:spLocks noGrp="1"/>
          </p:cNvSpPr>
          <p:nvPr>
            <p:ph sz="quarter" idx="24"/>
          </p:nvPr>
        </p:nvSpPr>
        <p:spPr>
          <a:xfrm>
            <a:off x="-15479" y="1387196"/>
            <a:ext cx="9120810" cy="1660804"/>
          </a:xfrm>
          <a:prstGeom prst="rect">
            <a:avLst/>
          </a:prstGeom>
        </p:spPr>
        <p:txBody>
          <a:bodyPr/>
          <a:lstStyle>
            <a:lvl1pPr marL="0" indent="0">
              <a:buNone/>
              <a:defRPr sz="2800"/>
            </a:lvl1pPr>
          </a:lstStyle>
          <a:p>
            <a:pPr lvl="0"/>
            <a:r>
              <a:rPr lang="en-US" dirty="0"/>
              <a:t>Click</a:t>
            </a:r>
          </a:p>
        </p:txBody>
      </p:sp>
      <p:sp>
        <p:nvSpPr>
          <p:cNvPr id="6" name="Content Placeholder 5"/>
          <p:cNvSpPr>
            <a:spLocks noGrp="1"/>
          </p:cNvSpPr>
          <p:nvPr>
            <p:ph sz="quarter" idx="25"/>
          </p:nvPr>
        </p:nvSpPr>
        <p:spPr>
          <a:xfrm>
            <a:off x="23813" y="3352800"/>
            <a:ext cx="9120187" cy="381000"/>
          </a:xfrm>
          <a:prstGeom prst="rect">
            <a:avLst/>
          </a:prstGeom>
        </p:spPr>
        <p:txBody>
          <a:bodyPr/>
          <a:lstStyle>
            <a:lvl1pPr marL="0" indent="0">
              <a:buNone/>
              <a:defRPr sz="900"/>
            </a:lvl1pPr>
          </a:lstStyle>
          <a:p>
            <a:pPr lvl="0"/>
            <a:endParaRPr lang="en-US" dirty="0"/>
          </a:p>
        </p:txBody>
      </p:sp>
      <p:sp>
        <p:nvSpPr>
          <p:cNvPr id="8" name="Table Placeholder 7"/>
          <p:cNvSpPr>
            <a:spLocks noGrp="1"/>
          </p:cNvSpPr>
          <p:nvPr>
            <p:ph type="tbl" sz="quarter" idx="26"/>
          </p:nvPr>
        </p:nvSpPr>
        <p:spPr>
          <a:xfrm>
            <a:off x="23813" y="4495800"/>
            <a:ext cx="9043987" cy="1981200"/>
          </a:xfrm>
          <a:prstGeom prst="rect">
            <a:avLst/>
          </a:prstGeom>
        </p:spPr>
        <p:txBody>
          <a:bodyPr/>
          <a:lstStyle>
            <a:lvl1pPr>
              <a:defRPr sz="900"/>
            </a:lvl1pPr>
          </a:lstStyle>
          <a:p>
            <a:endParaRPr lang="en-US" dirty="0"/>
          </a:p>
        </p:txBody>
      </p:sp>
      <p:sp>
        <p:nvSpPr>
          <p:cNvPr id="10" name="Content Placeholder 9"/>
          <p:cNvSpPr>
            <a:spLocks noGrp="1"/>
          </p:cNvSpPr>
          <p:nvPr>
            <p:ph sz="quarter" idx="27"/>
          </p:nvPr>
        </p:nvSpPr>
        <p:spPr>
          <a:xfrm>
            <a:off x="23813" y="4038600"/>
            <a:ext cx="9043987" cy="228600"/>
          </a:xfrm>
          <a:prstGeom prst="rect">
            <a:avLst/>
          </a:prstGeom>
        </p:spPr>
        <p:txBody>
          <a:bodyPr/>
          <a:lstStyle>
            <a:lvl1pPr marL="0" indent="0">
              <a:buNone/>
              <a:defRPr sz="1600"/>
            </a:lvl1pPr>
          </a:lstStyle>
          <a:p>
            <a:pPr lvl="0"/>
            <a:endParaRPr lang="en-US" dirty="0"/>
          </a:p>
        </p:txBody>
      </p:sp>
    </p:spTree>
    <p:extLst>
      <p:ext uri="{BB962C8B-B14F-4D97-AF65-F5344CB8AC3E}">
        <p14:creationId xmlns:p14="http://schemas.microsoft.com/office/powerpoint/2010/main" val="42684833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Exposi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190" y="1"/>
            <a:ext cx="9044610" cy="457200"/>
          </a:xfrm>
          <a:prstGeom prst="rect">
            <a:avLst/>
          </a:prstGeom>
        </p:spPr>
        <p:txBody>
          <a:bodyPr/>
          <a:lstStyle>
            <a:lvl1pPr marL="236538" indent="0" algn="l" defTabSz="1489075">
              <a:defRPr sz="3200">
                <a:solidFill>
                  <a:srgbClr val="CE171F"/>
                </a:solidFill>
                <a:latin typeface="Calibri" panose="020F0502020204030204" pitchFamily="34" charset="0"/>
                <a:cs typeface="Calibri" panose="020F0502020204030204" pitchFamily="34" charset="0"/>
              </a:defRPr>
            </a:lvl1pPr>
          </a:lstStyle>
          <a:p>
            <a:r>
              <a:rPr lang="en-US" dirty="0"/>
              <a:t>	Click to edit Master title style</a:t>
            </a:r>
          </a:p>
        </p:txBody>
      </p:sp>
      <p:sp>
        <p:nvSpPr>
          <p:cNvPr id="4" name="Text Placeholder 3"/>
          <p:cNvSpPr>
            <a:spLocks noGrp="1"/>
          </p:cNvSpPr>
          <p:nvPr>
            <p:ph type="body" sz="quarter" idx="22"/>
          </p:nvPr>
        </p:nvSpPr>
        <p:spPr>
          <a:xfrm>
            <a:off x="23191" y="617398"/>
            <a:ext cx="9120809" cy="609601"/>
          </a:xfrm>
          <a:prstGeom prst="rect">
            <a:avLst/>
          </a:prstGeom>
        </p:spPr>
        <p:txBody>
          <a:bodyPr/>
          <a:lstStyle>
            <a:lvl1pPr marL="0" indent="0">
              <a:buNone/>
              <a:defRPr sz="2000">
                <a:solidFill>
                  <a:srgbClr val="4C74A7"/>
                </a:solidFill>
                <a:latin typeface="Calibri" panose="020F0502020204030204" pitchFamily="34" charset="0"/>
                <a:cs typeface="Calibri" panose="020F0502020204030204" pitchFamily="34" charset="0"/>
              </a:defRPr>
            </a:lvl1pPr>
          </a:lstStyle>
          <a:p>
            <a:pPr lvl="0"/>
            <a:r>
              <a:rPr lang="en-US" dirty="0"/>
              <a:t>Click</a:t>
            </a:r>
          </a:p>
        </p:txBody>
      </p:sp>
      <p:sp>
        <p:nvSpPr>
          <p:cNvPr id="5" name="Content Placeholder 4"/>
          <p:cNvSpPr>
            <a:spLocks noGrp="1"/>
          </p:cNvSpPr>
          <p:nvPr>
            <p:ph sz="quarter" idx="24"/>
          </p:nvPr>
        </p:nvSpPr>
        <p:spPr>
          <a:xfrm>
            <a:off x="23190" y="1996798"/>
            <a:ext cx="9120810" cy="594002"/>
          </a:xfrm>
          <a:prstGeom prst="rect">
            <a:avLst/>
          </a:prstGeom>
        </p:spPr>
        <p:txBody>
          <a:bodyPr/>
          <a:lstStyle>
            <a:lvl1pPr marL="0" indent="0">
              <a:buNone/>
              <a:defRPr sz="1800"/>
            </a:lvl1pPr>
          </a:lstStyle>
          <a:p>
            <a:pPr lvl="0"/>
            <a:r>
              <a:rPr lang="en-US" dirty="0"/>
              <a:t>Click</a:t>
            </a:r>
          </a:p>
        </p:txBody>
      </p:sp>
      <p:sp>
        <p:nvSpPr>
          <p:cNvPr id="6" name="Content Placeholder 5"/>
          <p:cNvSpPr>
            <a:spLocks noGrp="1"/>
          </p:cNvSpPr>
          <p:nvPr>
            <p:ph sz="quarter" idx="25"/>
          </p:nvPr>
        </p:nvSpPr>
        <p:spPr>
          <a:xfrm>
            <a:off x="23813" y="1371600"/>
            <a:ext cx="9120187" cy="457200"/>
          </a:xfrm>
          <a:prstGeom prst="rect">
            <a:avLst/>
          </a:prstGeom>
        </p:spPr>
        <p:txBody>
          <a:bodyPr/>
          <a:lstStyle>
            <a:lvl1pPr marL="0" indent="0">
              <a:buNone/>
              <a:defRPr sz="1600"/>
            </a:lvl1pPr>
          </a:lstStyle>
          <a:p>
            <a:pPr lvl="0"/>
            <a:endParaRPr lang="en-US" dirty="0"/>
          </a:p>
        </p:txBody>
      </p:sp>
      <p:sp>
        <p:nvSpPr>
          <p:cNvPr id="8" name="Table Placeholder 7"/>
          <p:cNvSpPr>
            <a:spLocks noGrp="1"/>
          </p:cNvSpPr>
          <p:nvPr>
            <p:ph type="tbl" sz="quarter" idx="26"/>
          </p:nvPr>
        </p:nvSpPr>
        <p:spPr>
          <a:xfrm>
            <a:off x="152400" y="2971800"/>
            <a:ext cx="8915399" cy="3581400"/>
          </a:xfrm>
          <a:prstGeom prst="rect">
            <a:avLst/>
          </a:prstGeom>
        </p:spPr>
        <p:txBody>
          <a:bodyPr/>
          <a:lstStyle>
            <a:lvl1pPr>
              <a:defRPr sz="900"/>
            </a:lvl1pPr>
          </a:lstStyle>
          <a:p>
            <a:endParaRPr lang="en-US" dirty="0"/>
          </a:p>
        </p:txBody>
      </p:sp>
      <p:sp>
        <p:nvSpPr>
          <p:cNvPr id="12" name="Content Placeholder 11"/>
          <p:cNvSpPr>
            <a:spLocks noGrp="1"/>
          </p:cNvSpPr>
          <p:nvPr>
            <p:ph sz="quarter" idx="27"/>
          </p:nvPr>
        </p:nvSpPr>
        <p:spPr>
          <a:xfrm>
            <a:off x="152400" y="2590800"/>
            <a:ext cx="8991600" cy="381000"/>
          </a:xfrm>
          <a:prstGeom prst="rect">
            <a:avLst/>
          </a:prstGeom>
        </p:spPr>
        <p:txBody>
          <a:bodyPr/>
          <a:lstStyle>
            <a:lvl1pPr marL="0" indent="0">
              <a:buNone/>
              <a:defRPr sz="900"/>
            </a:lvl1pPr>
          </a:lstStyle>
          <a:p>
            <a:pPr lvl="0"/>
            <a:endParaRPr lang="en-US" dirty="0"/>
          </a:p>
        </p:txBody>
      </p:sp>
    </p:spTree>
    <p:extLst>
      <p:ext uri="{BB962C8B-B14F-4D97-AF65-F5344CB8AC3E}">
        <p14:creationId xmlns:p14="http://schemas.microsoft.com/office/powerpoint/2010/main" val="37008271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Exposi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190" y="0"/>
            <a:ext cx="9044610" cy="517801"/>
          </a:xfrm>
          <a:prstGeom prst="rect">
            <a:avLst/>
          </a:prstGeom>
        </p:spPr>
        <p:txBody>
          <a:bodyPr/>
          <a:lstStyle>
            <a:lvl1pPr marL="1489075" indent="-1252538" algn="l" defTabSz="1489075">
              <a:defRPr sz="3200">
                <a:solidFill>
                  <a:srgbClr val="CE171F"/>
                </a:solidFill>
                <a:latin typeface="Calibri" panose="020F0502020204030204" pitchFamily="34" charset="0"/>
                <a:cs typeface="Calibri" panose="020F0502020204030204" pitchFamily="34" charset="0"/>
              </a:defRPr>
            </a:lvl1pPr>
          </a:lstStyle>
          <a:p>
            <a:r>
              <a:rPr lang="en-US" dirty="0"/>
              <a:t>	Click to edit Master title style</a:t>
            </a:r>
          </a:p>
        </p:txBody>
      </p:sp>
      <p:sp>
        <p:nvSpPr>
          <p:cNvPr id="4" name="Text Placeholder 3"/>
          <p:cNvSpPr>
            <a:spLocks noGrp="1"/>
          </p:cNvSpPr>
          <p:nvPr>
            <p:ph type="body" sz="quarter" idx="22"/>
          </p:nvPr>
        </p:nvSpPr>
        <p:spPr>
          <a:xfrm>
            <a:off x="23190" y="1142999"/>
            <a:ext cx="9120809" cy="609601"/>
          </a:xfrm>
          <a:prstGeom prst="rect">
            <a:avLst/>
          </a:prstGeom>
        </p:spPr>
        <p:txBody>
          <a:bodyPr/>
          <a:lstStyle>
            <a:lvl1pPr marL="0" indent="0">
              <a:buNone/>
              <a:defRPr sz="2800">
                <a:solidFill>
                  <a:srgbClr val="4C74A7"/>
                </a:solidFill>
                <a:latin typeface="Calibri" panose="020F0502020204030204" pitchFamily="34" charset="0"/>
                <a:cs typeface="Calibri" panose="020F0502020204030204" pitchFamily="34" charset="0"/>
              </a:defRPr>
            </a:lvl1pPr>
          </a:lstStyle>
          <a:p>
            <a:pPr lvl="0"/>
            <a:r>
              <a:rPr lang="en-US" dirty="0"/>
              <a:t>Click</a:t>
            </a:r>
          </a:p>
        </p:txBody>
      </p:sp>
      <p:sp>
        <p:nvSpPr>
          <p:cNvPr id="6" name="Text Placeholder 5"/>
          <p:cNvSpPr>
            <a:spLocks noGrp="1"/>
          </p:cNvSpPr>
          <p:nvPr>
            <p:ph type="body" sz="quarter" idx="25"/>
          </p:nvPr>
        </p:nvSpPr>
        <p:spPr>
          <a:xfrm>
            <a:off x="23190" y="2378075"/>
            <a:ext cx="9044610" cy="669925"/>
          </a:xfrm>
          <a:prstGeom prst="rect">
            <a:avLst/>
          </a:prstGeom>
        </p:spPr>
        <p:txBody>
          <a:bodyPr/>
          <a:lstStyle>
            <a:lvl1pPr marL="0" indent="0">
              <a:buFontTx/>
              <a:buNone/>
              <a:defRPr sz="2800"/>
            </a:lvl1pPr>
            <a:lvl2pPr marL="457200" indent="0">
              <a:buFontTx/>
              <a:buNone/>
              <a:defRPr sz="2800"/>
            </a:lvl2pPr>
            <a:lvl3pPr marL="914400" indent="0">
              <a:buFontTx/>
              <a:buNone/>
              <a:defRPr sz="2800"/>
            </a:lvl3pPr>
            <a:lvl4pPr marL="1371600" indent="0">
              <a:buFontTx/>
              <a:buNone/>
              <a:defRPr sz="2800"/>
            </a:lvl4pPr>
            <a:lvl5pPr marL="1828800" indent="0">
              <a:buFontTx/>
              <a:buNone/>
              <a:defRPr sz="2800"/>
            </a:lvl5pPr>
          </a:lstStyle>
          <a:p>
            <a:pPr lvl="0"/>
            <a:r>
              <a:rPr lang="en-US" dirty="0"/>
              <a:t>Click to edit Master</a:t>
            </a:r>
          </a:p>
        </p:txBody>
      </p:sp>
      <p:sp>
        <p:nvSpPr>
          <p:cNvPr id="8" name="Content Placeholder 7"/>
          <p:cNvSpPr>
            <a:spLocks noGrp="1"/>
          </p:cNvSpPr>
          <p:nvPr>
            <p:ph sz="quarter" idx="26"/>
          </p:nvPr>
        </p:nvSpPr>
        <p:spPr>
          <a:xfrm>
            <a:off x="23190" y="3962400"/>
            <a:ext cx="8816010" cy="1905000"/>
          </a:xfrm>
          <a:prstGeom prst="rect">
            <a:avLst/>
          </a:prstGeom>
        </p:spPr>
        <p:txBody>
          <a:bodyPr/>
          <a:lstStyle>
            <a:lvl1pPr marL="0" indent="0">
              <a:buFontTx/>
              <a:buNone/>
              <a:defRPr sz="2800"/>
            </a:lvl1pPr>
            <a:lvl2pPr marL="457200" indent="0">
              <a:buFontTx/>
              <a:buNone/>
              <a:defRPr sz="2800"/>
            </a:lvl2pPr>
            <a:lvl3pPr marL="914400" indent="0">
              <a:buFontTx/>
              <a:buNone/>
              <a:defRPr sz="2800"/>
            </a:lvl3pPr>
            <a:lvl4pPr marL="1371600" indent="0">
              <a:buFontTx/>
              <a:buNone/>
              <a:defRPr sz="2800"/>
            </a:lvl4pPr>
            <a:lvl5pPr marL="1828800" indent="0">
              <a:buFontTx/>
              <a:buNone/>
              <a:defRPr sz="2800"/>
            </a:lvl5pPr>
          </a:lstStyle>
          <a:p>
            <a:pPr lvl="0"/>
            <a:r>
              <a:rPr lang="en-US" dirty="0"/>
              <a:t>Click to edit Master text styles</a:t>
            </a:r>
          </a:p>
        </p:txBody>
      </p:sp>
    </p:spTree>
    <p:extLst>
      <p:ext uri="{BB962C8B-B14F-4D97-AF65-F5344CB8AC3E}">
        <p14:creationId xmlns:p14="http://schemas.microsoft.com/office/powerpoint/2010/main" val="28602910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Exposi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190" y="0"/>
            <a:ext cx="9044610" cy="517801"/>
          </a:xfrm>
          <a:prstGeom prst="rect">
            <a:avLst/>
          </a:prstGeom>
        </p:spPr>
        <p:txBody>
          <a:bodyPr/>
          <a:lstStyle>
            <a:lvl1pPr marL="236538" indent="0" algn="l" defTabSz="1489075">
              <a:defRPr sz="3200">
                <a:solidFill>
                  <a:srgbClr val="CE171F"/>
                </a:solidFill>
                <a:latin typeface="Calibri" panose="020F0502020204030204" pitchFamily="34" charset="0"/>
                <a:cs typeface="Calibri" panose="020F0502020204030204" pitchFamily="34" charset="0"/>
              </a:defRPr>
            </a:lvl1pPr>
          </a:lstStyle>
          <a:p>
            <a:r>
              <a:rPr lang="en-US" dirty="0"/>
              <a:t>	Click to edit Master title style</a:t>
            </a:r>
          </a:p>
        </p:txBody>
      </p:sp>
      <p:sp>
        <p:nvSpPr>
          <p:cNvPr id="4" name="Text Placeholder 3"/>
          <p:cNvSpPr>
            <a:spLocks noGrp="1"/>
          </p:cNvSpPr>
          <p:nvPr>
            <p:ph type="body" sz="quarter" idx="22"/>
          </p:nvPr>
        </p:nvSpPr>
        <p:spPr>
          <a:xfrm>
            <a:off x="23190" y="1142999"/>
            <a:ext cx="9120809" cy="609601"/>
          </a:xfrm>
          <a:prstGeom prst="rect">
            <a:avLst/>
          </a:prstGeom>
        </p:spPr>
        <p:txBody>
          <a:bodyPr/>
          <a:lstStyle>
            <a:lvl1pPr marL="0" indent="0">
              <a:buNone/>
              <a:defRPr sz="2800">
                <a:solidFill>
                  <a:srgbClr val="4C74A7"/>
                </a:solidFill>
                <a:latin typeface="Calibri" panose="020F0502020204030204" pitchFamily="34" charset="0"/>
                <a:cs typeface="Calibri" panose="020F0502020204030204" pitchFamily="34" charset="0"/>
              </a:defRPr>
            </a:lvl1pPr>
          </a:lstStyle>
          <a:p>
            <a:pPr lvl="0"/>
            <a:r>
              <a:rPr lang="en-US" dirty="0"/>
              <a:t>Click</a:t>
            </a:r>
          </a:p>
        </p:txBody>
      </p:sp>
    </p:spTree>
    <p:extLst>
      <p:ext uri="{BB962C8B-B14F-4D97-AF65-F5344CB8AC3E}">
        <p14:creationId xmlns:p14="http://schemas.microsoft.com/office/powerpoint/2010/main" val="30724900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Exposi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190" y="0"/>
            <a:ext cx="9044610" cy="517801"/>
          </a:xfrm>
          <a:prstGeom prst="rect">
            <a:avLst/>
          </a:prstGeom>
        </p:spPr>
        <p:txBody>
          <a:bodyPr/>
          <a:lstStyle>
            <a:lvl1pPr marL="236538" indent="0" algn="l" defTabSz="1489075">
              <a:defRPr sz="3200">
                <a:solidFill>
                  <a:srgbClr val="CE171F"/>
                </a:solidFill>
                <a:latin typeface="Calibri" panose="020F0502020204030204" pitchFamily="34" charset="0"/>
                <a:cs typeface="Calibri" panose="020F0502020204030204" pitchFamily="34" charset="0"/>
              </a:defRPr>
            </a:lvl1pPr>
          </a:lstStyle>
          <a:p>
            <a:r>
              <a:rPr lang="en-US" dirty="0"/>
              <a:t>	Click to edit Master title style</a:t>
            </a:r>
          </a:p>
        </p:txBody>
      </p:sp>
      <p:sp>
        <p:nvSpPr>
          <p:cNvPr id="4" name="Text Placeholder 3"/>
          <p:cNvSpPr>
            <a:spLocks noGrp="1"/>
          </p:cNvSpPr>
          <p:nvPr>
            <p:ph type="body" sz="quarter" idx="22"/>
          </p:nvPr>
        </p:nvSpPr>
        <p:spPr>
          <a:xfrm>
            <a:off x="0" y="914400"/>
            <a:ext cx="9120809" cy="609601"/>
          </a:xfrm>
          <a:prstGeom prst="rect">
            <a:avLst/>
          </a:prstGeom>
        </p:spPr>
        <p:txBody>
          <a:bodyPr/>
          <a:lstStyle>
            <a:lvl1pPr marL="0" indent="0">
              <a:buNone/>
              <a:defRPr sz="2800">
                <a:solidFill>
                  <a:srgbClr val="4C74A7"/>
                </a:solidFill>
                <a:latin typeface="Calibri" panose="020F0502020204030204" pitchFamily="34" charset="0"/>
                <a:cs typeface="Calibri" panose="020F0502020204030204" pitchFamily="34" charset="0"/>
              </a:defRPr>
            </a:lvl1pPr>
          </a:lstStyle>
          <a:p>
            <a:pPr lvl="0"/>
            <a:r>
              <a:rPr lang="en-US" dirty="0"/>
              <a:t>Click</a:t>
            </a:r>
          </a:p>
        </p:txBody>
      </p:sp>
      <p:sp>
        <p:nvSpPr>
          <p:cNvPr id="5" name="Table Placeholder 4"/>
          <p:cNvSpPr>
            <a:spLocks noGrp="1"/>
          </p:cNvSpPr>
          <p:nvPr>
            <p:ph type="tbl" sz="quarter" idx="23"/>
          </p:nvPr>
        </p:nvSpPr>
        <p:spPr>
          <a:xfrm>
            <a:off x="23813" y="1904548"/>
            <a:ext cx="9043987" cy="1828800"/>
          </a:xfrm>
          <a:prstGeom prst="rect">
            <a:avLst/>
          </a:prstGeom>
        </p:spPr>
        <p:txBody>
          <a:bodyPr/>
          <a:lstStyle/>
          <a:p>
            <a:endParaRPr lang="en-US"/>
          </a:p>
        </p:txBody>
      </p:sp>
    </p:spTree>
    <p:extLst>
      <p:ext uri="{BB962C8B-B14F-4D97-AF65-F5344CB8AC3E}">
        <p14:creationId xmlns:p14="http://schemas.microsoft.com/office/powerpoint/2010/main" val="9218035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xample">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0" name="SectionNumber" hidden="1"/>
          <p:cNvSpPr>
            <a:spLocks noGrp="1"/>
          </p:cNvSpPr>
          <p:nvPr>
            <p:ph type="body" sz="quarter" idx="13" hasCustomPrompt="1"/>
          </p:nvPr>
        </p:nvSpPr>
        <p:spPr>
          <a:xfrm>
            <a:off x="152400" y="0"/>
            <a:ext cx="1905000" cy="1371600"/>
          </a:xfrm>
          <a:prstGeom prst="rect">
            <a:avLst/>
          </a:prstGeom>
        </p:spPr>
        <p:txBody>
          <a:bodyPr anchor="ctr" anchorCtr="0"/>
          <a:lstStyle>
            <a:lvl1pPr algn="ctr">
              <a:buNone/>
              <a:defRPr sz="7200" b="1">
                <a:solidFill>
                  <a:srgbClr val="C30075"/>
                </a:solidFill>
              </a:defRPr>
            </a:lvl1pPr>
          </a:lstStyle>
          <a:p>
            <a:pPr lvl="0"/>
            <a:r>
              <a:rPr lang="en-US" dirty="0"/>
              <a:t>SC#</a:t>
            </a:r>
          </a:p>
        </p:txBody>
      </p:sp>
      <p:sp>
        <p:nvSpPr>
          <p:cNvPr id="11" name="SectionTitle" hidden="1"/>
          <p:cNvSpPr>
            <a:spLocks noGrp="1"/>
          </p:cNvSpPr>
          <p:nvPr>
            <p:ph type="body" sz="quarter" idx="14" hasCustomPrompt="1"/>
          </p:nvPr>
        </p:nvSpPr>
        <p:spPr>
          <a:xfrm>
            <a:off x="2362200" y="0"/>
            <a:ext cx="6629400" cy="1371600"/>
          </a:xfrm>
          <a:prstGeom prst="rect">
            <a:avLst/>
          </a:prstGeom>
        </p:spPr>
        <p:txBody>
          <a:bodyPr anchor="ctr" anchorCtr="0"/>
          <a:lstStyle>
            <a:lvl1pPr>
              <a:buNone/>
              <a:defRPr b="1"/>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468348"/>
            <a:ext cx="914400" cy="457200"/>
          </a:xfrm>
          <a:prstGeom prst="rect">
            <a:avLst/>
          </a:prstGeom>
        </p:spPr>
        <p:txBody>
          <a:bodyPr anchor="ctr" anchorCtr="0"/>
          <a:lstStyle>
            <a:lvl1pPr algn="ctr">
              <a:buNone/>
              <a:defRPr sz="2800">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838200" y="1447800"/>
            <a:ext cx="8153400" cy="533400"/>
          </a:xfrm>
          <a:prstGeom prst="rect">
            <a:avLst/>
          </a:prstGeom>
        </p:spPr>
        <p:txBody>
          <a:bodyPr anchor="ctr" anchorCtr="0"/>
          <a:lstStyle>
            <a:lvl1pPr marL="0" indent="0">
              <a:buNone/>
              <a:defRPr sz="2400">
                <a:solidFill>
                  <a:srgbClr val="C30075"/>
                </a:solidFill>
              </a:defRPr>
            </a:lvl1pPr>
          </a:lstStyle>
          <a:p>
            <a:pPr lvl="0"/>
            <a:r>
              <a:rPr lang="en-US" dirty="0"/>
              <a:t>Objective</a:t>
            </a:r>
          </a:p>
        </p:txBody>
      </p:sp>
      <p:sp>
        <p:nvSpPr>
          <p:cNvPr id="14" name="ItemNumber"/>
          <p:cNvSpPr>
            <a:spLocks noGrp="1"/>
          </p:cNvSpPr>
          <p:nvPr>
            <p:ph type="body" sz="quarter" idx="17" hasCustomPrompt="1"/>
          </p:nvPr>
        </p:nvSpPr>
        <p:spPr>
          <a:xfrm>
            <a:off x="3310128" y="231648"/>
            <a:ext cx="1005840" cy="454152"/>
          </a:xfrm>
          <a:prstGeom prst="rect">
            <a:avLst/>
          </a:prstGeom>
        </p:spPr>
        <p:txBody>
          <a:bodyPr anchor="t" anchorCtr="0"/>
          <a:lstStyle>
            <a:lvl1pPr marL="0" indent="0" algn="ctr">
              <a:buNone/>
              <a:defRPr sz="2800" b="1">
                <a:solidFill>
                  <a:schemeClr val="bg1"/>
                </a:solidFill>
                <a:latin typeface="+mn-lt"/>
              </a:defRPr>
            </a:lvl1pPr>
          </a:lstStyle>
          <a:p>
            <a:pPr lvl="0"/>
            <a:r>
              <a:rPr lang="en-US" dirty="0"/>
              <a:t>##.##</a:t>
            </a:r>
          </a:p>
        </p:txBody>
      </p:sp>
      <p:sp>
        <p:nvSpPr>
          <p:cNvPr id="15" name="ItemTitle" hidden="1"/>
          <p:cNvSpPr>
            <a:spLocks noGrp="1"/>
          </p:cNvSpPr>
          <p:nvPr>
            <p:ph type="body" sz="quarter" idx="18" hasCustomPrompt="1"/>
          </p:nvPr>
        </p:nvSpPr>
        <p:spPr>
          <a:xfrm>
            <a:off x="152400" y="838200"/>
            <a:ext cx="8991600" cy="530352"/>
          </a:xfrm>
          <a:prstGeom prst="rect">
            <a:avLst/>
          </a:prstGeom>
          <a:solidFill>
            <a:schemeClr val="bg1"/>
          </a:solidFill>
        </p:spPr>
        <p:txBody>
          <a:bodyPr anchor="t" anchorCtr="0"/>
          <a:lstStyle>
            <a:lvl1pPr marL="0" indent="0">
              <a:buNone/>
              <a:defRPr sz="2800"/>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Tree>
    <p:extLst>
      <p:ext uri="{BB962C8B-B14F-4D97-AF65-F5344CB8AC3E}">
        <p14:creationId xmlns:p14="http://schemas.microsoft.com/office/powerpoint/2010/main" val="30945722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Example">
    <p:spTree>
      <p:nvGrpSpPr>
        <p:cNvPr id="1" name=""/>
        <p:cNvGrpSpPr/>
        <p:nvPr/>
      </p:nvGrpSpPr>
      <p:grpSpPr>
        <a:xfrm>
          <a:off x="0" y="0"/>
          <a:ext cx="0" cy="0"/>
          <a:chOff x="0" y="0"/>
          <a:chExt cx="0" cy="0"/>
        </a:xfrm>
      </p:grpSpPr>
      <p:sp>
        <p:nvSpPr>
          <p:cNvPr id="20" name="Title 1"/>
          <p:cNvSpPr>
            <a:spLocks noGrp="1"/>
          </p:cNvSpPr>
          <p:nvPr>
            <p:ph type="title" hasCustomPrompt="1"/>
          </p:nvPr>
        </p:nvSpPr>
        <p:spPr>
          <a:xfrm>
            <a:off x="76200" y="152400"/>
            <a:ext cx="8915400" cy="533400"/>
          </a:xfrm>
          <a:prstGeom prst="rect">
            <a:avLst/>
          </a:prstGeom>
        </p:spPr>
        <p:txBody>
          <a:bodyPr/>
          <a:lstStyle>
            <a:lvl1pPr marL="0" marR="0" indent="0" algn="l" defTabSz="914400" eaLnBrk="1" fontAlgn="auto" latinLnBrk="0" hangingPunct="1">
              <a:lnSpc>
                <a:spcPct val="100000"/>
              </a:lnSpc>
              <a:spcBef>
                <a:spcPts val="0"/>
              </a:spcBef>
              <a:spcAft>
                <a:spcPts val="0"/>
              </a:spcAft>
              <a:buClrTx/>
              <a:buSzTx/>
              <a:buFontTx/>
              <a:buNone/>
              <a:tabLst>
                <a:tab pos="3484563" algn="l"/>
              </a:tabLst>
              <a:defRPr sz="2800">
                <a:solidFill>
                  <a:srgbClr val="FFF799"/>
                </a:solidFill>
                <a:latin typeface="+mn-lt"/>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FFF799"/>
                </a:solidFill>
                <a:effectLst/>
                <a:uLnTx/>
                <a:uFillTx/>
              </a:rPr>
              <a:t>SAMPLE PROBLEM	</a:t>
            </a:r>
          </a:p>
        </p:txBody>
      </p:sp>
      <p:sp>
        <p:nvSpPr>
          <p:cNvPr id="21" name="Text Placeholder 3"/>
          <p:cNvSpPr>
            <a:spLocks noGrp="1"/>
          </p:cNvSpPr>
          <p:nvPr>
            <p:ph type="body" sz="quarter" idx="22"/>
          </p:nvPr>
        </p:nvSpPr>
        <p:spPr>
          <a:xfrm>
            <a:off x="76200" y="1066800"/>
            <a:ext cx="8929255" cy="1143000"/>
          </a:xfrm>
          <a:prstGeom prst="rect">
            <a:avLst/>
          </a:prstGeom>
        </p:spPr>
        <p:txBody>
          <a:bodyPr/>
          <a:lstStyle>
            <a:lvl1pPr marL="0" indent="0">
              <a:buFontTx/>
              <a:buNone/>
              <a:defRPr sz="2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a:t>
            </a:r>
          </a:p>
        </p:txBody>
      </p:sp>
    </p:spTree>
    <p:extLst>
      <p:ext uri="{BB962C8B-B14F-4D97-AF65-F5344CB8AC3E}">
        <p14:creationId xmlns:p14="http://schemas.microsoft.com/office/powerpoint/2010/main" val="1428816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ver">
    <p:spTree>
      <p:nvGrpSpPr>
        <p:cNvPr id="1" name=""/>
        <p:cNvGrpSpPr/>
        <p:nvPr/>
      </p:nvGrpSpPr>
      <p:grpSpPr>
        <a:xfrm>
          <a:off x="0" y="0"/>
          <a:ext cx="0" cy="0"/>
          <a:chOff x="0" y="0"/>
          <a:chExt cx="0" cy="0"/>
        </a:xfrm>
      </p:grpSpPr>
      <p:sp>
        <p:nvSpPr>
          <p:cNvPr id="14" name="ChapterTitle"/>
          <p:cNvSpPr>
            <a:spLocks noGrp="1"/>
          </p:cNvSpPr>
          <p:nvPr>
            <p:ph type="body" sz="quarter" idx="21" hasCustomPrompt="1"/>
          </p:nvPr>
        </p:nvSpPr>
        <p:spPr>
          <a:xfrm>
            <a:off x="4343400" y="914400"/>
            <a:ext cx="4648200" cy="749300"/>
          </a:xfrm>
          <a:prstGeom prst="rect">
            <a:avLst/>
          </a:prstGeom>
        </p:spPr>
        <p:txBody>
          <a:bodyPr anchor="ctr" anchorCtr="0"/>
          <a:lstStyle>
            <a:lvl1pPr>
              <a:defRPr sz="3600" b="1">
                <a:solidFill>
                  <a:schemeClr val="bg1"/>
                </a:solidFill>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a:t>Chapter Title</a:t>
            </a:r>
          </a:p>
        </p:txBody>
      </p:sp>
      <p:sp>
        <p:nvSpPr>
          <p:cNvPr id="17" name="Title 1"/>
          <p:cNvSpPr>
            <a:spLocks noGrp="1"/>
          </p:cNvSpPr>
          <p:nvPr>
            <p:ph type="title"/>
          </p:nvPr>
        </p:nvSpPr>
        <p:spPr>
          <a:xfrm>
            <a:off x="4343400" y="1905000"/>
            <a:ext cx="4648200" cy="1828800"/>
          </a:xfrm>
          <a:prstGeom prst="rect">
            <a:avLst/>
          </a:prstGeom>
        </p:spPr>
        <p:txBody>
          <a:bodyPr/>
          <a:lstStyle>
            <a:lvl1pPr>
              <a:defRPr sz="2400">
                <a:latin typeface="+mn-lt"/>
              </a:defRPr>
            </a:lvl1pPr>
          </a:lstStyle>
          <a:p>
            <a:r>
              <a:rPr lang="en-US" dirty="0"/>
              <a:t>Click to edit Master title style</a:t>
            </a:r>
          </a:p>
        </p:txBody>
      </p:sp>
      <p:sp>
        <p:nvSpPr>
          <p:cNvPr id="15" name="ChapterSubTitle"/>
          <p:cNvSpPr>
            <a:spLocks noGrp="1"/>
          </p:cNvSpPr>
          <p:nvPr>
            <p:ph type="body" sz="quarter" idx="22" hasCustomPrompt="1"/>
          </p:nvPr>
        </p:nvSpPr>
        <p:spPr>
          <a:xfrm>
            <a:off x="4876800" y="4267200"/>
            <a:ext cx="4114800" cy="762000"/>
          </a:xfrm>
          <a:prstGeom prst="rect">
            <a:avLst/>
          </a:prstGeom>
        </p:spPr>
        <p:txBody>
          <a:bodyPr/>
          <a:lstStyle>
            <a:lvl1pPr>
              <a:defRPr sz="2400">
                <a:latin typeface="+mn-lt"/>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err="1"/>
              <a:t>ChapterSubTitle</a:t>
            </a:r>
            <a:endParaRPr lang="en-US" dirty="0"/>
          </a:p>
        </p:txBody>
      </p:sp>
      <p:sp>
        <p:nvSpPr>
          <p:cNvPr id="16" name="SectionNumber"/>
          <p:cNvSpPr>
            <a:spLocks noGrp="1"/>
          </p:cNvSpPr>
          <p:nvPr>
            <p:ph type="body" sz="quarter" idx="23" hasCustomPrompt="1"/>
          </p:nvPr>
        </p:nvSpPr>
        <p:spPr>
          <a:xfrm>
            <a:off x="4876800" y="5340350"/>
            <a:ext cx="4114800" cy="444500"/>
          </a:xfrm>
          <a:prstGeom prst="rect">
            <a:avLst/>
          </a:prstGeom>
        </p:spPr>
        <p:txBody>
          <a:bodyPr/>
          <a:lstStyle>
            <a:lvl1pPr>
              <a:defRPr sz="2400">
                <a:latin typeface="+mn-lt"/>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err="1"/>
              <a:t>SectionNumber</a:t>
            </a:r>
            <a:endParaRPr lang="en-US" dirty="0"/>
          </a:p>
        </p:txBody>
      </p:sp>
      <p:sp>
        <p:nvSpPr>
          <p:cNvPr id="18" name="Text Placeholder 14"/>
          <p:cNvSpPr>
            <a:spLocks noGrp="1"/>
          </p:cNvSpPr>
          <p:nvPr>
            <p:ph type="body" sz="quarter" idx="24" hasCustomPrompt="1"/>
          </p:nvPr>
        </p:nvSpPr>
        <p:spPr>
          <a:xfrm>
            <a:off x="1219200" y="6553200"/>
            <a:ext cx="7315200" cy="152400"/>
          </a:xfrm>
          <a:prstGeom prst="rect">
            <a:avLst/>
          </a:prstGeom>
        </p:spPr>
        <p:txBody>
          <a:bodyPr/>
          <a:lstStyle>
            <a:lvl1pPr marL="0" marR="0" indent="0" algn="ctr" defTabSz="914400" rtl="0" eaLnBrk="1" fontAlgn="auto" latinLnBrk="0" hangingPunct="1">
              <a:lnSpc>
                <a:spcPct val="100000"/>
              </a:lnSpc>
              <a:spcBef>
                <a:spcPct val="20000"/>
              </a:spcBef>
              <a:spcAft>
                <a:spcPts val="0"/>
              </a:spcAft>
              <a:buClrTx/>
              <a:buSzTx/>
              <a:buFontTx/>
              <a:buNone/>
              <a:tabLst/>
              <a:defRPr sz="800"/>
            </a:lvl1pPr>
          </a:lstStyle>
          <a:p>
            <a:pPr marL="0" marR="0" lvl="0" indent="0" algn="ctr" defTabSz="914400" rtl="0" eaLnBrk="1" fontAlgn="auto" latinLnBrk="0" hangingPunct="1">
              <a:lnSpc>
                <a:spcPct val="100000"/>
              </a:lnSpc>
              <a:spcBef>
                <a:spcPct val="20000"/>
              </a:spcBef>
              <a:spcAft>
                <a:spcPts val="0"/>
              </a:spcAft>
              <a:buClrTx/>
              <a:buSzTx/>
              <a:buFontTx/>
              <a:buNone/>
              <a:tabLst/>
              <a:defRPr/>
            </a:pPr>
            <a:r>
              <a:rPr lang="en-US" sz="800" dirty="0" err="1"/>
              <a:t>clickon</a:t>
            </a:r>
            <a:r>
              <a:rPr lang="en-US" sz="800" dirty="0"/>
              <a:t>.</a:t>
            </a:r>
          </a:p>
          <a:p>
            <a:pPr lvl="0"/>
            <a:r>
              <a:rPr lang="en-US" dirty="0"/>
              <a:t>t </a:t>
            </a:r>
          </a:p>
        </p:txBody>
      </p:sp>
    </p:spTree>
    <p:extLst>
      <p:ext uri="{BB962C8B-B14F-4D97-AF65-F5344CB8AC3E}">
        <p14:creationId xmlns:p14="http://schemas.microsoft.com/office/powerpoint/2010/main" val="9984522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s">
    <p:spTree>
      <p:nvGrpSpPr>
        <p:cNvPr id="1" name=""/>
        <p:cNvGrpSpPr/>
        <p:nvPr/>
      </p:nvGrpSpPr>
      <p:grpSpPr>
        <a:xfrm>
          <a:off x="0" y="0"/>
          <a:ext cx="0" cy="0"/>
          <a:chOff x="0" y="0"/>
          <a:chExt cx="0" cy="0"/>
        </a:xfrm>
      </p:grpSpPr>
      <p:sp>
        <p:nvSpPr>
          <p:cNvPr id="6" name="ChapterNumber"/>
          <p:cNvSpPr>
            <a:spLocks noGrp="1"/>
          </p:cNvSpPr>
          <p:nvPr>
            <p:ph type="body" sz="quarter" idx="10" hasCustomPrompt="1"/>
          </p:nvPr>
        </p:nvSpPr>
        <p:spPr>
          <a:xfrm>
            <a:off x="2212848" y="100584"/>
            <a:ext cx="1216152" cy="685800"/>
          </a:xfrm>
          <a:prstGeom prst="rect">
            <a:avLst/>
          </a:prstGeom>
        </p:spPr>
        <p:txBody>
          <a:bodyPr anchor="ctr" anchorCtr="1"/>
          <a:lstStyle>
            <a:lvl1pPr marL="0" indent="0" algn="l" defTabSz="914400" rtl="0" eaLnBrk="1" latinLnBrk="0" hangingPunct="1">
              <a:spcBef>
                <a:spcPct val="20000"/>
              </a:spcBef>
              <a:buFont typeface="Arial" pitchFamily="34" charset="0"/>
              <a:buNone/>
              <a:defRPr sz="6000">
                <a:solidFill>
                  <a:srgbClr val="939598"/>
                </a:solidFill>
                <a:latin typeface="Helvetica" pitchFamily="34" charset="0"/>
                <a:cs typeface="Helvetica" pitchFamily="34" charset="0"/>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a:t>XX</a:t>
            </a:r>
          </a:p>
        </p:txBody>
      </p:sp>
      <p:sp>
        <p:nvSpPr>
          <p:cNvPr id="7" name="ChapterTitle"/>
          <p:cNvSpPr>
            <a:spLocks noGrp="1"/>
          </p:cNvSpPr>
          <p:nvPr>
            <p:ph type="body" sz="quarter" idx="11" hasCustomPrompt="1"/>
          </p:nvPr>
        </p:nvSpPr>
        <p:spPr>
          <a:xfrm>
            <a:off x="3429000" y="0"/>
            <a:ext cx="5715000" cy="1499616"/>
          </a:xfrm>
          <a:prstGeom prst="rect">
            <a:avLst/>
          </a:prstGeom>
        </p:spPr>
        <p:txBody>
          <a:bodyPr tIns="0" bIns="0"/>
          <a:lstStyle>
            <a:lvl1pPr marL="0" indent="0" algn="l" defTabSz="914400" rtl="0" eaLnBrk="1" latinLnBrk="0" hangingPunct="1">
              <a:spcBef>
                <a:spcPct val="20000"/>
              </a:spcBef>
              <a:buFont typeface="Arial" pitchFamily="34" charset="0"/>
              <a:buNone/>
              <a:defRPr sz="3200">
                <a:latin typeface="Helvetica" pitchFamily="34" charset="0"/>
                <a:cs typeface="Helvetica" pitchFamily="34" charset="0"/>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err="1"/>
              <a:t>ChapterTitle</a:t>
            </a:r>
            <a:endParaRPr lang="en-US" dirty="0"/>
          </a:p>
        </p:txBody>
      </p:sp>
      <p:sp>
        <p:nvSpPr>
          <p:cNvPr id="8" name="ChapterSubTitle" hidden="1"/>
          <p:cNvSpPr>
            <a:spLocks noGrp="1"/>
          </p:cNvSpPr>
          <p:nvPr>
            <p:ph type="body" sz="quarter" idx="12" hasCustomPrompt="1"/>
          </p:nvPr>
        </p:nvSpPr>
        <p:spPr>
          <a:xfrm>
            <a:off x="1270000" y="127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ChapterSubTitle</a:t>
            </a:r>
          </a:p>
        </p:txBody>
      </p:sp>
      <p:sp>
        <p:nvSpPr>
          <p:cNvPr id="9" name="SectionNumber" hidden="1"/>
          <p:cNvSpPr>
            <a:spLocks noGrp="1"/>
          </p:cNvSpPr>
          <p:nvPr>
            <p:ph type="body" sz="quarter" idx="13" hasCustomPrompt="1"/>
          </p:nvPr>
        </p:nvSpPr>
        <p:spPr>
          <a:xfrm>
            <a:off x="1270000" y="177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SectionNumber</a:t>
            </a:r>
          </a:p>
        </p:txBody>
      </p:sp>
      <p:sp>
        <p:nvSpPr>
          <p:cNvPr id="10" name="SectionTitle" hidden="1"/>
          <p:cNvSpPr>
            <a:spLocks noGrp="1"/>
          </p:cNvSpPr>
          <p:nvPr>
            <p:ph type="body" sz="quarter" idx="14" hasCustomPrompt="1"/>
          </p:nvPr>
        </p:nvSpPr>
        <p:spPr>
          <a:xfrm>
            <a:off x="1270000" y="228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SectionTitle</a:t>
            </a:r>
          </a:p>
        </p:txBody>
      </p:sp>
      <p:sp>
        <p:nvSpPr>
          <p:cNvPr id="11" name="ObjectiveNumber" hidden="1"/>
          <p:cNvSpPr>
            <a:spLocks noGrp="1"/>
          </p:cNvSpPr>
          <p:nvPr>
            <p:ph type="body" sz="quarter" idx="15" hasCustomPrompt="1"/>
          </p:nvPr>
        </p:nvSpPr>
        <p:spPr>
          <a:xfrm>
            <a:off x="1270000" y="2794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ObjectiveNumber</a:t>
            </a:r>
          </a:p>
        </p:txBody>
      </p:sp>
      <p:sp>
        <p:nvSpPr>
          <p:cNvPr id="12" name="Objective" hidden="1"/>
          <p:cNvSpPr>
            <a:spLocks noGrp="1"/>
          </p:cNvSpPr>
          <p:nvPr>
            <p:ph type="body" sz="quarter" idx="16" hasCustomPrompt="1"/>
          </p:nvPr>
        </p:nvSpPr>
        <p:spPr>
          <a:xfrm>
            <a:off x="1270000" y="330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a:t>
            </a:r>
          </a:p>
        </p:txBody>
      </p:sp>
      <p:sp>
        <p:nvSpPr>
          <p:cNvPr id="13" name="ItemNumber" hidden="1"/>
          <p:cNvSpPr>
            <a:spLocks noGrp="1"/>
          </p:cNvSpPr>
          <p:nvPr>
            <p:ph type="body" sz="quarter" idx="17" hasCustomPrompt="1"/>
          </p:nvPr>
        </p:nvSpPr>
        <p:spPr>
          <a:xfrm>
            <a:off x="1270000" y="381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ItemNumber</a:t>
            </a:r>
          </a:p>
        </p:txBody>
      </p:sp>
      <p:sp>
        <p:nvSpPr>
          <p:cNvPr id="14" name="ItemTitle" hidden="1"/>
          <p:cNvSpPr>
            <a:spLocks noGrp="1"/>
          </p:cNvSpPr>
          <p:nvPr>
            <p:ph type="body" sz="quarter" idx="18" hasCustomPrompt="1"/>
          </p:nvPr>
        </p:nvSpPr>
        <p:spPr>
          <a:xfrm>
            <a:off x="1270000" y="431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ItemTitle</a:t>
            </a:r>
          </a:p>
        </p:txBody>
      </p:sp>
      <p:sp>
        <p:nvSpPr>
          <p:cNvPr id="15" name="CONS" hidden="1"/>
          <p:cNvSpPr>
            <a:spLocks noGrp="1"/>
          </p:cNvSpPr>
          <p:nvPr>
            <p:ph type="body" sz="quarter" idx="19" hasCustomPrompt="1"/>
          </p:nvPr>
        </p:nvSpPr>
        <p:spPr>
          <a:xfrm>
            <a:off x="1270000" y="482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CONS</a:t>
            </a:r>
          </a:p>
        </p:txBody>
      </p:sp>
      <p:sp>
        <p:nvSpPr>
          <p:cNvPr id="16" name="SlideNumber"/>
          <p:cNvSpPr>
            <a:spLocks noGrp="1"/>
          </p:cNvSpPr>
          <p:nvPr>
            <p:ph type="body" sz="quarter" idx="20" hasCustomPrompt="1"/>
          </p:nvPr>
        </p:nvSpPr>
        <p:spPr>
          <a:xfrm>
            <a:off x="7388352" y="6556248"/>
            <a:ext cx="1527048" cy="228600"/>
          </a:xfrm>
          <a:prstGeom prst="rect">
            <a:avLst/>
          </a:prstGeom>
        </p:spPr>
        <p:txBody>
          <a:bodyPr anchor="ctr" anchorCtr="0"/>
          <a:lstStyle>
            <a:lvl1pPr marL="0" indent="0" algn="r" defTabSz="914400" rtl="0" eaLnBrk="1" latinLnBrk="0" hangingPunct="1">
              <a:spcBef>
                <a:spcPct val="20000"/>
              </a:spcBef>
              <a:buFont typeface="Arial" pitchFamily="34" charset="0"/>
              <a:buNone/>
              <a:defRPr sz="1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err="1"/>
              <a:t>SlideNumber</a:t>
            </a:r>
            <a:endParaRPr lang="en-US" dirty="0"/>
          </a:p>
        </p:txBody>
      </p:sp>
      <p:sp>
        <p:nvSpPr>
          <p:cNvPr id="17" name="Copyright" hidden="1"/>
          <p:cNvSpPr>
            <a:spLocks noGrp="1"/>
          </p:cNvSpPr>
          <p:nvPr>
            <p:ph type="body" sz="quarter" idx="21" hasCustomPrompt="1"/>
          </p:nvPr>
        </p:nvSpPr>
        <p:spPr>
          <a:xfrm>
            <a:off x="1270000" y="584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Copyright</a:t>
            </a:r>
          </a:p>
        </p:txBody>
      </p:sp>
      <p:graphicFrame>
        <p:nvGraphicFramePr>
          <p:cNvPr id="18" name="SectionsTable"/>
          <p:cNvGraphicFramePr>
            <a:graphicFrameLocks noGrp="1"/>
          </p:cNvGraphicFramePr>
          <p:nvPr userDrawn="1">
            <p:extLst>
              <p:ext uri="{D42A27DB-BD31-4B8C-83A1-F6EECF244321}">
                <p14:modId xmlns:p14="http://schemas.microsoft.com/office/powerpoint/2010/main" val="2353189892"/>
              </p:ext>
            </p:extLst>
          </p:nvPr>
        </p:nvGraphicFramePr>
        <p:xfrm>
          <a:off x="228600" y="1905000"/>
          <a:ext cx="8763000" cy="426720"/>
        </p:xfrm>
        <a:graphic>
          <a:graphicData uri="http://schemas.openxmlformats.org/drawingml/2006/table">
            <a:tbl>
              <a:tblPr>
                <a:tableStyleId>{5C22544A-7EE6-4342-B048-85BDC9FD1C3A}</a:tableStyleId>
              </a:tblPr>
              <a:tblGrid>
                <a:gridCol w="697938">
                  <a:extLst>
                    <a:ext uri="{9D8B030D-6E8A-4147-A177-3AD203B41FA5}">
                      <a16:colId xmlns="" xmlns:a16="http://schemas.microsoft.com/office/drawing/2014/main" val="20000"/>
                    </a:ext>
                  </a:extLst>
                </a:gridCol>
                <a:gridCol w="8065062">
                  <a:extLst>
                    <a:ext uri="{9D8B030D-6E8A-4147-A177-3AD203B41FA5}">
                      <a16:colId xmlns="" xmlns:a16="http://schemas.microsoft.com/office/drawing/2014/main" val="20001"/>
                    </a:ext>
                  </a:extLst>
                </a:gridCol>
              </a:tblGrid>
              <a:tr h="348343">
                <a:tc>
                  <a:txBody>
                    <a:bodyPr/>
                    <a:lstStyle/>
                    <a:p>
                      <a:pPr marL="0" algn="r" defTabSz="914400" rtl="0" eaLnBrk="1" latinLnBrk="0" hangingPunct="1">
                        <a:buNone/>
                      </a:pPr>
                      <a:endParaRPr lang="en-US" sz="2800" b="0" i="0" u="none" baseline="0" dirty="0">
                        <a:solidFill>
                          <a:srgbClr val="CC0000"/>
                        </a:solidFill>
                        <a:latin typeface="Calibri"/>
                      </a:endParaRPr>
                    </a:p>
                  </a:txBody>
                  <a:tcPr marT="0" marB="0">
                    <a:noFill/>
                  </a:tcPr>
                </a:tc>
                <a:tc>
                  <a:txBody>
                    <a:bodyPr/>
                    <a:lstStyle/>
                    <a:p>
                      <a:endParaRPr lang="en-US" sz="2800" dirty="0">
                        <a:solidFill>
                          <a:schemeClr val="tx1"/>
                        </a:solidFill>
                      </a:endParaRPr>
                    </a:p>
                  </a:txBody>
                  <a:tcPr marT="0" marB="0">
                    <a:noFill/>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2073033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ections">
    <p:spTree>
      <p:nvGrpSpPr>
        <p:cNvPr id="1" name=""/>
        <p:cNvGrpSpPr/>
        <p:nvPr/>
      </p:nvGrpSpPr>
      <p:grpSpPr>
        <a:xfrm>
          <a:off x="0" y="0"/>
          <a:ext cx="0" cy="0"/>
          <a:chOff x="0" y="0"/>
          <a:chExt cx="0" cy="0"/>
        </a:xfrm>
      </p:grpSpPr>
      <p:sp>
        <p:nvSpPr>
          <p:cNvPr id="2" name="Title 1"/>
          <p:cNvSpPr>
            <a:spLocks noGrp="1"/>
          </p:cNvSpPr>
          <p:nvPr>
            <p:ph type="title"/>
          </p:nvPr>
        </p:nvSpPr>
        <p:spPr>
          <a:xfrm>
            <a:off x="3657600" y="152400"/>
            <a:ext cx="5457092" cy="609600"/>
          </a:xfrm>
          <a:prstGeom prst="rect">
            <a:avLst/>
          </a:prstGeom>
        </p:spPr>
        <p:txBody>
          <a:bodyPr/>
          <a:lstStyle>
            <a:lvl1pPr>
              <a:defRPr sz="3200">
                <a:latin typeface="Helvetica" panose="020B0604020202020204" pitchFamily="34" charset="0"/>
                <a:cs typeface="Helvetica" panose="020B0604020202020204" pitchFamily="34" charset="0"/>
              </a:defRPr>
            </a:lvl1pPr>
          </a:lstStyle>
          <a:p>
            <a:r>
              <a:rPr lang="en-US" dirty="0"/>
              <a:t>Click to edit Master title style</a:t>
            </a:r>
          </a:p>
        </p:txBody>
      </p:sp>
      <p:sp>
        <p:nvSpPr>
          <p:cNvPr id="4" name="Text Placeholder 3"/>
          <p:cNvSpPr>
            <a:spLocks noGrp="1"/>
          </p:cNvSpPr>
          <p:nvPr>
            <p:ph type="body" sz="quarter" idx="11" hasCustomPrompt="1"/>
          </p:nvPr>
        </p:nvSpPr>
        <p:spPr>
          <a:xfrm>
            <a:off x="136478" y="152400"/>
            <a:ext cx="1997122" cy="609600"/>
          </a:xfrm>
          <a:prstGeom prst="rect">
            <a:avLst/>
          </a:prstGeom>
        </p:spPr>
        <p:txBody>
          <a:bodyPr/>
          <a:lstStyle>
            <a:lvl1pPr marL="0" indent="0">
              <a:buFontTx/>
              <a:buNone/>
              <a:defRPr sz="3200">
                <a:latin typeface="Helvetica" panose="020B0604020202020204" pitchFamily="34" charset="0"/>
                <a:cs typeface="Helvetica" panose="020B0604020202020204" pitchFamily="34" charset="0"/>
              </a:defRPr>
            </a:lvl1pPr>
            <a:lvl2pPr>
              <a:defRPr sz="3200">
                <a:latin typeface="Helvetica" panose="020B0604020202020204" pitchFamily="34" charset="0"/>
                <a:cs typeface="Helvetica" panose="020B0604020202020204" pitchFamily="34" charset="0"/>
              </a:defRPr>
            </a:lvl2pPr>
            <a:lvl3pPr>
              <a:defRPr sz="3200">
                <a:latin typeface="Helvetica" panose="020B0604020202020204" pitchFamily="34" charset="0"/>
                <a:cs typeface="Helvetica" panose="020B0604020202020204" pitchFamily="34" charset="0"/>
              </a:defRPr>
            </a:lvl3pPr>
            <a:lvl4pPr>
              <a:defRPr sz="3200">
                <a:latin typeface="Helvetica" panose="020B0604020202020204" pitchFamily="34" charset="0"/>
                <a:cs typeface="Helvetica" panose="020B0604020202020204" pitchFamily="34" charset="0"/>
              </a:defRPr>
            </a:lvl4pPr>
            <a:lvl5pPr>
              <a:defRPr sz="3200">
                <a:latin typeface="Helvetica" panose="020B0604020202020204" pitchFamily="34" charset="0"/>
                <a:cs typeface="Helvetica" panose="020B0604020202020204" pitchFamily="34" charset="0"/>
              </a:defRPr>
            </a:lvl5pPr>
          </a:lstStyle>
          <a:p>
            <a:pPr lvl="0"/>
            <a:r>
              <a:rPr lang="en-US" dirty="0"/>
              <a:t>Chap</a:t>
            </a:r>
          </a:p>
        </p:txBody>
      </p:sp>
      <p:sp>
        <p:nvSpPr>
          <p:cNvPr id="6" name="Text Placeholder 5"/>
          <p:cNvSpPr>
            <a:spLocks noGrp="1"/>
          </p:cNvSpPr>
          <p:nvPr>
            <p:ph type="body" sz="quarter" idx="12" hasCustomPrompt="1"/>
          </p:nvPr>
        </p:nvSpPr>
        <p:spPr>
          <a:xfrm>
            <a:off x="2247900" y="0"/>
            <a:ext cx="1104900" cy="990600"/>
          </a:xfrm>
          <a:prstGeom prst="rect">
            <a:avLst/>
          </a:prstGeom>
        </p:spPr>
        <p:txBody>
          <a:bodyPr/>
          <a:lstStyle>
            <a:lvl1pPr marL="0" indent="0" algn="l">
              <a:buFontTx/>
              <a:buNone/>
              <a:defRPr sz="6000">
                <a:latin typeface="Helvetica" panose="020B0604020202020204" pitchFamily="34" charset="0"/>
                <a:cs typeface="Helvetica" panose="020B0604020202020204" pitchFamily="34" charset="0"/>
              </a:defRPr>
            </a:lvl1pPr>
            <a:lvl2pPr>
              <a:defRPr sz="6000">
                <a:latin typeface="Helvetica" panose="020B0604020202020204" pitchFamily="34" charset="0"/>
                <a:cs typeface="Helvetica" panose="020B0604020202020204" pitchFamily="34" charset="0"/>
              </a:defRPr>
            </a:lvl2pPr>
            <a:lvl3pPr>
              <a:defRPr sz="6000">
                <a:latin typeface="Helvetica" panose="020B0604020202020204" pitchFamily="34" charset="0"/>
                <a:cs typeface="Helvetica" panose="020B0604020202020204" pitchFamily="34" charset="0"/>
              </a:defRPr>
            </a:lvl3pPr>
            <a:lvl4pPr>
              <a:defRPr sz="6000">
                <a:latin typeface="Helvetica" panose="020B0604020202020204" pitchFamily="34" charset="0"/>
                <a:cs typeface="Helvetica" panose="020B0604020202020204" pitchFamily="34" charset="0"/>
              </a:defRPr>
            </a:lvl4pPr>
            <a:lvl5pPr>
              <a:defRPr sz="6000">
                <a:latin typeface="Helvetica" panose="020B0604020202020204" pitchFamily="34" charset="0"/>
                <a:cs typeface="Helvetica" panose="020B0604020202020204" pitchFamily="34" charset="0"/>
              </a:defRPr>
            </a:lvl5pPr>
          </a:lstStyle>
          <a:p>
            <a:pPr lvl="0"/>
            <a:r>
              <a:rPr lang="en-US" dirty="0"/>
              <a:t>22</a:t>
            </a:r>
          </a:p>
        </p:txBody>
      </p:sp>
      <p:sp>
        <p:nvSpPr>
          <p:cNvPr id="5" name="Text Placeholder 4"/>
          <p:cNvSpPr>
            <a:spLocks noGrp="1"/>
          </p:cNvSpPr>
          <p:nvPr>
            <p:ph type="body" sz="quarter" idx="13"/>
          </p:nvPr>
        </p:nvSpPr>
        <p:spPr>
          <a:xfrm>
            <a:off x="533400" y="2209800"/>
            <a:ext cx="8229600" cy="3810000"/>
          </a:xfrm>
          <a:prstGeom prst="rect">
            <a:avLst/>
          </a:prstGeom>
        </p:spPr>
        <p:txBody>
          <a:bodyPr/>
          <a:lstStyle>
            <a:lvl1pPr marL="0" indent="0">
              <a:buFontTx/>
              <a:buNone/>
              <a:defRPr sz="2800"/>
            </a:lvl1pPr>
            <a:lvl2pPr marL="457200" indent="0">
              <a:buFontTx/>
              <a:buNone/>
              <a:defRPr sz="2800"/>
            </a:lvl2pPr>
            <a:lvl3pPr marL="914400" indent="0">
              <a:buFontTx/>
              <a:buNone/>
              <a:defRPr sz="2800"/>
            </a:lvl3pPr>
            <a:lvl4pPr marL="1371600" indent="0">
              <a:buFontTx/>
              <a:buNone/>
              <a:defRPr sz="2800"/>
            </a:lvl4pPr>
            <a:lvl5pPr marL="1828800" indent="0">
              <a:buFontTx/>
              <a:buNone/>
              <a:defRPr sz="2800"/>
            </a:lvl5pPr>
          </a:lstStyle>
          <a:p>
            <a:pPr lvl="0"/>
            <a:r>
              <a:rPr lang="en-US" dirty="0"/>
              <a:t>Edit Master text styles</a:t>
            </a:r>
          </a:p>
          <a:p>
            <a:pPr lvl="4"/>
            <a:endParaRPr lang="en-US" dirty="0"/>
          </a:p>
        </p:txBody>
      </p:sp>
    </p:spTree>
    <p:extLst>
      <p:ext uri="{BB962C8B-B14F-4D97-AF65-F5344CB8AC3E}">
        <p14:creationId xmlns:p14="http://schemas.microsoft.com/office/powerpoint/2010/main" val="21036303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bjectives">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9" name="SectionNumber"/>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0" y="1219200"/>
            <a:ext cx="9144000" cy="533400"/>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graphicFrame>
        <p:nvGraphicFramePr>
          <p:cNvPr id="21" name="ObjectivesTable"/>
          <p:cNvGraphicFramePr>
            <a:graphicFrameLocks noGrp="1"/>
          </p:cNvGraphicFramePr>
          <p:nvPr userDrawn="1">
            <p:extLst>
              <p:ext uri="{D42A27DB-BD31-4B8C-83A1-F6EECF244321}">
                <p14:modId xmlns:p14="http://schemas.microsoft.com/office/powerpoint/2010/main" val="3814396398"/>
              </p:ext>
            </p:extLst>
          </p:nvPr>
        </p:nvGraphicFramePr>
        <p:xfrm>
          <a:off x="152400" y="1905001"/>
          <a:ext cx="8839200" cy="426720"/>
        </p:xfrm>
        <a:graphic>
          <a:graphicData uri="http://schemas.openxmlformats.org/drawingml/2006/table">
            <a:tbl>
              <a:tblPr>
                <a:tableStyleId>{5C22544A-7EE6-4342-B048-85BDC9FD1C3A}</a:tableStyleId>
              </a:tblPr>
              <a:tblGrid>
                <a:gridCol w="8839200">
                  <a:extLst>
                    <a:ext uri="{9D8B030D-6E8A-4147-A177-3AD203B41FA5}">
                      <a16:colId xmlns="" xmlns:a16="http://schemas.microsoft.com/office/drawing/2014/main" val="20000"/>
                    </a:ext>
                  </a:extLst>
                </a:gridCol>
              </a:tblGrid>
              <a:tr h="304799">
                <a:tc>
                  <a:txBody>
                    <a:bodyPr/>
                    <a:lstStyle/>
                    <a:p>
                      <a:pPr algn="ctr"/>
                      <a:endParaRPr lang="en-US" sz="2800" dirty="0">
                        <a:solidFill>
                          <a:schemeClr val="tx1"/>
                        </a:solidFill>
                      </a:endParaRPr>
                    </a:p>
                  </a:txBody>
                  <a:tcPr marT="0" marB="0">
                    <a:noFill/>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29427325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Objectiv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457200"/>
          </a:xfrm>
          <a:prstGeom prst="rect">
            <a:avLst/>
          </a:prstGeom>
        </p:spPr>
        <p:txBody>
          <a:bodyPr/>
          <a:lstStyle>
            <a:lvl1pPr marL="0" indent="223838" algn="l">
              <a:tabLst>
                <a:tab pos="1489075" algn="l"/>
                <a:tab pos="1828800" algn="l"/>
              </a:tabLst>
              <a:defRPr sz="3200">
                <a:solidFill>
                  <a:srgbClr val="CC0000"/>
                </a:solidFill>
                <a:latin typeface="Calibri" panose="020F0502020204030204" pitchFamily="34" charset="0"/>
                <a:cs typeface="Calibri" panose="020F0502020204030204" pitchFamily="34" charset="0"/>
              </a:defRPr>
            </a:lvl1pPr>
          </a:lstStyle>
          <a:p>
            <a:r>
              <a:rPr lang="en-US" dirty="0"/>
              <a:t>	Click to edit Master title style</a:t>
            </a:r>
          </a:p>
        </p:txBody>
      </p:sp>
      <p:sp>
        <p:nvSpPr>
          <p:cNvPr id="4" name="Text Placeholder 3"/>
          <p:cNvSpPr>
            <a:spLocks noGrp="1"/>
          </p:cNvSpPr>
          <p:nvPr>
            <p:ph type="body" sz="quarter" idx="12" hasCustomPrompt="1"/>
          </p:nvPr>
        </p:nvSpPr>
        <p:spPr>
          <a:xfrm>
            <a:off x="1676400" y="1219200"/>
            <a:ext cx="5943600" cy="457200"/>
          </a:xfrm>
          <a:prstGeom prst="rect">
            <a:avLst/>
          </a:prstGeom>
        </p:spPr>
        <p:txBody>
          <a:bodyPr/>
          <a:lstStyle>
            <a:lvl1pPr marL="0" indent="0" algn="ctr">
              <a:buFontTx/>
              <a:buNone/>
              <a:defRPr sz="3200" b="1">
                <a:solidFill>
                  <a:srgbClr val="4F74A7"/>
                </a:solidFill>
              </a:defRPr>
            </a:lvl1pPr>
            <a:lvl2pPr marL="457200" indent="0">
              <a:buFontTx/>
              <a:buNone/>
              <a:defRPr sz="3200"/>
            </a:lvl2pPr>
            <a:lvl3pPr marL="914400" indent="0">
              <a:buFontTx/>
              <a:buNone/>
              <a:defRPr sz="3200"/>
            </a:lvl3pPr>
            <a:lvl4pPr marL="1371600" indent="0">
              <a:buFontTx/>
              <a:buNone/>
              <a:defRPr sz="3200"/>
            </a:lvl4pPr>
            <a:lvl5pPr marL="1828800" indent="0">
              <a:buFontTx/>
              <a:buNone/>
              <a:defRPr sz="3200"/>
            </a:lvl5pPr>
          </a:lstStyle>
          <a:p>
            <a:pPr lvl="0"/>
            <a:r>
              <a:rPr lang="en-US" dirty="0"/>
              <a:t>click</a:t>
            </a:r>
          </a:p>
        </p:txBody>
      </p:sp>
      <p:sp>
        <p:nvSpPr>
          <p:cNvPr id="7" name="Text Placeholder 6"/>
          <p:cNvSpPr>
            <a:spLocks noGrp="1"/>
          </p:cNvSpPr>
          <p:nvPr>
            <p:ph type="body" sz="quarter" idx="13"/>
          </p:nvPr>
        </p:nvSpPr>
        <p:spPr>
          <a:xfrm>
            <a:off x="1676400" y="2971800"/>
            <a:ext cx="5943600" cy="2362200"/>
          </a:xfrm>
          <a:prstGeom prst="rect">
            <a:avLst/>
          </a:prstGeom>
        </p:spPr>
        <p:txBody>
          <a:bodyPr/>
          <a:lstStyle>
            <a:lvl1pPr marL="0" indent="0" algn="ctr">
              <a:buFontTx/>
              <a:buNone/>
              <a:defRPr sz="2800"/>
            </a:lvl1pPr>
            <a:lvl2pPr marL="457200" indent="0">
              <a:buFontTx/>
              <a:buNone/>
              <a:defRPr sz="2800"/>
            </a:lvl2pPr>
            <a:lvl3pPr marL="914400" indent="0">
              <a:buFontTx/>
              <a:buNone/>
              <a:defRPr sz="2800"/>
            </a:lvl3pPr>
            <a:lvl4pPr marL="1371600" indent="0">
              <a:buFontTx/>
              <a:buNone/>
              <a:defRPr sz="2800"/>
            </a:lvl4pPr>
            <a:lvl5pPr marL="1828800" indent="0">
              <a:buFontTx/>
              <a:buNone/>
              <a:defRPr sz="2800"/>
            </a:lvl5pPr>
          </a:lstStyle>
          <a:p>
            <a:pPr lvl="0"/>
            <a:r>
              <a:rPr lang="en-US" dirty="0"/>
              <a:t>Edit Master text styles</a:t>
            </a:r>
          </a:p>
          <a:p>
            <a:pPr lvl="4"/>
            <a:endParaRPr lang="en-US" dirty="0"/>
          </a:p>
        </p:txBody>
      </p:sp>
    </p:spTree>
    <p:extLst>
      <p:ext uri="{BB962C8B-B14F-4D97-AF65-F5344CB8AC3E}">
        <p14:creationId xmlns:p14="http://schemas.microsoft.com/office/powerpoint/2010/main" val="35298810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Objectives">
    <p:spTree>
      <p:nvGrpSpPr>
        <p:cNvPr id="1" name=""/>
        <p:cNvGrpSpPr/>
        <p:nvPr/>
      </p:nvGrpSpPr>
      <p:grpSpPr>
        <a:xfrm>
          <a:off x="0" y="0"/>
          <a:ext cx="0" cy="0"/>
          <a:chOff x="0" y="0"/>
          <a:chExt cx="0" cy="0"/>
        </a:xfrm>
      </p:grpSpPr>
      <p:graphicFrame>
        <p:nvGraphicFramePr>
          <p:cNvPr id="21" name="ObjectivesTable"/>
          <p:cNvGraphicFramePr>
            <a:graphicFrameLocks noGrp="1"/>
          </p:cNvGraphicFramePr>
          <p:nvPr userDrawn="1">
            <p:extLst/>
          </p:nvPr>
        </p:nvGraphicFramePr>
        <p:xfrm>
          <a:off x="152400" y="1905001"/>
          <a:ext cx="8839200" cy="426720"/>
        </p:xfrm>
        <a:graphic>
          <a:graphicData uri="http://schemas.openxmlformats.org/drawingml/2006/table">
            <a:tbl>
              <a:tblPr>
                <a:tableStyleId>{5C22544A-7EE6-4342-B048-85BDC9FD1C3A}</a:tableStyleId>
              </a:tblPr>
              <a:tblGrid>
                <a:gridCol w="8839200">
                  <a:extLst>
                    <a:ext uri="{9D8B030D-6E8A-4147-A177-3AD203B41FA5}">
                      <a16:colId xmlns="" xmlns:a16="http://schemas.microsoft.com/office/drawing/2014/main" val="20000"/>
                    </a:ext>
                  </a:extLst>
                </a:gridCol>
              </a:tblGrid>
              <a:tr h="304799">
                <a:tc>
                  <a:txBody>
                    <a:bodyPr/>
                    <a:lstStyle/>
                    <a:p>
                      <a:pPr algn="ctr"/>
                      <a:endParaRPr lang="en-US" sz="2800" dirty="0">
                        <a:solidFill>
                          <a:schemeClr val="tx1"/>
                        </a:solidFill>
                      </a:endParaRPr>
                    </a:p>
                  </a:txBody>
                  <a:tcPr marT="0" marB="0">
                    <a:noFill/>
                  </a:tcPr>
                </a:tc>
                <a:extLst>
                  <a:ext uri="{0D108BD9-81ED-4DB2-BD59-A6C34878D82A}">
                    <a16:rowId xmlns="" xmlns:a16="http://schemas.microsoft.com/office/drawing/2014/main" val="10000"/>
                  </a:ext>
                </a:extLst>
              </a:tr>
            </a:tbl>
          </a:graphicData>
        </a:graphic>
      </p:graphicFrame>
      <p:sp>
        <p:nvSpPr>
          <p:cNvPr id="3" name="Title 2"/>
          <p:cNvSpPr>
            <a:spLocks noGrp="1"/>
          </p:cNvSpPr>
          <p:nvPr>
            <p:ph type="title" hasCustomPrompt="1"/>
          </p:nvPr>
        </p:nvSpPr>
        <p:spPr>
          <a:xfrm>
            <a:off x="381000" y="-49554"/>
            <a:ext cx="8305800" cy="506754"/>
          </a:xfrm>
          <a:prstGeom prst="rect">
            <a:avLst/>
          </a:prstGeom>
        </p:spPr>
        <p:txBody>
          <a:bodyPr/>
          <a:lstStyle>
            <a:lvl1pPr algn="l">
              <a:spcBef>
                <a:spcPts val="768"/>
              </a:spcBef>
              <a:spcAft>
                <a:spcPts val="0"/>
              </a:spcAft>
              <a:defRPr sz="3200" spc="0" baseline="0">
                <a:latin typeface="Calibri" panose="020F0502020204030204" pitchFamily="34" charset="0"/>
              </a:defRPr>
            </a:lvl1pPr>
          </a:lstStyle>
          <a:p>
            <a:r>
              <a:rPr lang="en-US" dirty="0"/>
              <a:t>Click      to edit Master title style</a:t>
            </a:r>
          </a:p>
        </p:txBody>
      </p:sp>
      <p:sp>
        <p:nvSpPr>
          <p:cNvPr id="5" name="Text Placeholder 4"/>
          <p:cNvSpPr>
            <a:spLocks noGrp="1"/>
          </p:cNvSpPr>
          <p:nvPr>
            <p:ph type="body" sz="quarter" idx="22" hasCustomPrompt="1"/>
          </p:nvPr>
        </p:nvSpPr>
        <p:spPr>
          <a:xfrm>
            <a:off x="0" y="1219200"/>
            <a:ext cx="9144000" cy="533400"/>
          </a:xfrm>
          <a:prstGeom prst="rect">
            <a:avLst/>
          </a:prstGeom>
        </p:spPr>
        <p:txBody>
          <a:bodyPr/>
          <a:lstStyle>
            <a:lvl1pPr marL="0" indent="0" algn="ctr">
              <a:spcBef>
                <a:spcPts val="0"/>
              </a:spcBef>
              <a:buFontTx/>
              <a:buNone/>
              <a:defRPr>
                <a:solidFill>
                  <a:srgbClr val="43638E"/>
                </a:solidFill>
              </a:defRPr>
            </a:lvl1pPr>
          </a:lstStyle>
          <a:p>
            <a:r>
              <a:rPr lang="en-US" sz="3200" b="1" dirty="0">
                <a:solidFill>
                  <a:srgbClr val="4F74A7"/>
                </a:solidFill>
              </a:rPr>
              <a:t>click</a:t>
            </a:r>
          </a:p>
        </p:txBody>
      </p:sp>
      <p:sp>
        <p:nvSpPr>
          <p:cNvPr id="10" name="Text Placeholder 9"/>
          <p:cNvSpPr>
            <a:spLocks noGrp="1"/>
          </p:cNvSpPr>
          <p:nvPr>
            <p:ph type="body" sz="quarter" idx="23"/>
          </p:nvPr>
        </p:nvSpPr>
        <p:spPr>
          <a:xfrm>
            <a:off x="1371600" y="1905000"/>
            <a:ext cx="6400800" cy="586740"/>
          </a:xfrm>
          <a:prstGeom prst="rect">
            <a:avLst/>
          </a:prstGeom>
        </p:spPr>
        <p:txBody>
          <a:bodyPr/>
          <a:lstStyle>
            <a:lvl1pPr marL="0" indent="0" algn="ctr">
              <a:spcBef>
                <a:spcPts val="0"/>
              </a:spcBef>
              <a:buFontTx/>
              <a:buNone/>
              <a:defRPr sz="2800" baseline="0"/>
            </a:lvl1pPr>
          </a:lstStyle>
          <a:p>
            <a:pPr lvl="0"/>
            <a:r>
              <a:rPr lang="en-US" dirty="0"/>
              <a:t>Click to edit Master text styles</a:t>
            </a:r>
          </a:p>
        </p:txBody>
      </p:sp>
    </p:spTree>
    <p:extLst>
      <p:ext uri="{BB962C8B-B14F-4D97-AF65-F5344CB8AC3E}">
        <p14:creationId xmlns:p14="http://schemas.microsoft.com/office/powerpoint/2010/main" val="29893859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9" name="SectionNumber"/>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p:cNvSpPr>
            <a:spLocks noGrp="1"/>
          </p:cNvSpPr>
          <p:nvPr>
            <p:ph type="body" sz="quarter" idx="16" hasCustomPrompt="1"/>
          </p:nvPr>
        </p:nvSpPr>
        <p:spPr>
          <a:xfrm>
            <a:off x="0" y="1091046"/>
            <a:ext cx="9144000" cy="484909"/>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Tree>
    <p:extLst>
      <p:ext uri="{BB962C8B-B14F-4D97-AF65-F5344CB8AC3E}">
        <p14:creationId xmlns:p14="http://schemas.microsoft.com/office/powerpoint/2010/main" val="9782844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Exposition">
    <p:spTree>
      <p:nvGrpSpPr>
        <p:cNvPr id="1" name=""/>
        <p:cNvGrpSpPr/>
        <p:nvPr/>
      </p:nvGrpSpPr>
      <p:grpSpPr>
        <a:xfrm>
          <a:off x="0" y="0"/>
          <a:ext cx="0" cy="0"/>
          <a:chOff x="0" y="0"/>
          <a:chExt cx="0" cy="0"/>
        </a:xfrm>
      </p:grpSpPr>
      <p:sp>
        <p:nvSpPr>
          <p:cNvPr id="21" name="Title 1"/>
          <p:cNvSpPr>
            <a:spLocks noGrp="1"/>
          </p:cNvSpPr>
          <p:nvPr>
            <p:ph type="title"/>
          </p:nvPr>
        </p:nvSpPr>
        <p:spPr>
          <a:xfrm>
            <a:off x="23190" y="0"/>
            <a:ext cx="9044610" cy="517801"/>
          </a:xfrm>
          <a:prstGeom prst="rect">
            <a:avLst/>
          </a:prstGeom>
        </p:spPr>
        <p:txBody>
          <a:bodyPr/>
          <a:lstStyle>
            <a:lvl1pPr marL="1487488" indent="-1255713" algn="l">
              <a:defRPr sz="3200" baseline="0">
                <a:solidFill>
                  <a:srgbClr val="CE171F"/>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22" name="Text Placeholder 3"/>
          <p:cNvSpPr>
            <a:spLocks noGrp="1"/>
          </p:cNvSpPr>
          <p:nvPr>
            <p:ph type="body" sz="quarter" idx="22"/>
          </p:nvPr>
        </p:nvSpPr>
        <p:spPr>
          <a:xfrm>
            <a:off x="23190" y="990600"/>
            <a:ext cx="9120809" cy="609601"/>
          </a:xfrm>
          <a:prstGeom prst="rect">
            <a:avLst/>
          </a:prstGeom>
        </p:spPr>
        <p:txBody>
          <a:bodyPr/>
          <a:lstStyle>
            <a:lvl1pPr marL="0" indent="0">
              <a:buNone/>
              <a:defRPr sz="2800">
                <a:solidFill>
                  <a:srgbClr val="4C74A7"/>
                </a:solidFill>
                <a:latin typeface="Calibri" panose="020F0502020204030204" pitchFamily="34" charset="0"/>
                <a:cs typeface="Calibri" panose="020F0502020204030204" pitchFamily="34" charset="0"/>
              </a:defRPr>
            </a:lvl1pPr>
          </a:lstStyle>
          <a:p>
            <a:pPr lvl="0"/>
            <a:r>
              <a:rPr lang="en-US" dirty="0"/>
              <a:t>Click</a:t>
            </a:r>
          </a:p>
        </p:txBody>
      </p:sp>
      <p:sp>
        <p:nvSpPr>
          <p:cNvPr id="3" name="Text Placeholder 2"/>
          <p:cNvSpPr>
            <a:spLocks noGrp="1"/>
          </p:cNvSpPr>
          <p:nvPr>
            <p:ph type="body" sz="quarter" idx="23"/>
          </p:nvPr>
        </p:nvSpPr>
        <p:spPr>
          <a:xfrm>
            <a:off x="152400" y="1752600"/>
            <a:ext cx="8839200" cy="228600"/>
          </a:xfrm>
          <a:prstGeom prst="rect">
            <a:avLst/>
          </a:prstGeom>
        </p:spPr>
        <p:txBody>
          <a:bodyPr/>
          <a:lstStyle>
            <a:lvl1pPr marL="0" indent="0" algn="ctr">
              <a:buFontTx/>
              <a:buNone/>
              <a:defRPr sz="7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a:t>
            </a:r>
          </a:p>
        </p:txBody>
      </p:sp>
      <p:sp>
        <p:nvSpPr>
          <p:cNvPr id="5" name="Content Placeholder 4"/>
          <p:cNvSpPr>
            <a:spLocks noGrp="1"/>
          </p:cNvSpPr>
          <p:nvPr>
            <p:ph sz="quarter" idx="24"/>
          </p:nvPr>
        </p:nvSpPr>
        <p:spPr>
          <a:xfrm>
            <a:off x="152400" y="2133600"/>
            <a:ext cx="8839200" cy="533400"/>
          </a:xfrm>
          <a:prstGeom prst="rect">
            <a:avLst/>
          </a:prstGeom>
        </p:spPr>
        <p:txBody>
          <a:bodyPr/>
          <a:lstStyle>
            <a:lvl1pPr marL="0" indent="0">
              <a:buFontTx/>
              <a:buNone/>
              <a:defRPr sz="2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a:t>
            </a:r>
          </a:p>
        </p:txBody>
      </p:sp>
      <p:sp>
        <p:nvSpPr>
          <p:cNvPr id="10" name="Table Placeholder 9"/>
          <p:cNvSpPr>
            <a:spLocks noGrp="1"/>
          </p:cNvSpPr>
          <p:nvPr>
            <p:ph type="tbl" sz="quarter" idx="25"/>
          </p:nvPr>
        </p:nvSpPr>
        <p:spPr>
          <a:xfrm>
            <a:off x="152400" y="2819400"/>
            <a:ext cx="8915400" cy="3581400"/>
          </a:xfrm>
          <a:prstGeom prst="rect">
            <a:avLst/>
          </a:prstGeom>
        </p:spPr>
        <p:txBody>
          <a:bodyPr/>
          <a:lstStyle>
            <a:lvl1pPr marL="0" indent="0">
              <a:buFontTx/>
              <a:buNone/>
              <a:defRPr/>
            </a:lvl1pPr>
          </a:lstStyle>
          <a:p>
            <a:endParaRPr lang="en-US" dirty="0"/>
          </a:p>
        </p:txBody>
      </p:sp>
    </p:spTree>
    <p:extLst>
      <p:ext uri="{BB962C8B-B14F-4D97-AF65-F5344CB8AC3E}">
        <p14:creationId xmlns:p14="http://schemas.microsoft.com/office/powerpoint/2010/main" val="7550633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7.xml"/><Relationship Id="rId1" Type="http://schemas.openxmlformats.org/officeDocument/2006/relationships/slideLayout" Target="../slideLayouts/slideLayout16.xml"/><Relationship Id="rId4" Type="http://schemas.openxmlformats.org/officeDocument/2006/relationships/image" Target="../media/image1.ti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591675"/>
      </p:ext>
    </p:extLst>
  </p:cSld>
  <p:clrMap bg1="lt1" tx1="dk1" bg2="lt2" tx2="dk2" accent1="accent1" accent2="accent2" accent3="accent3" accent4="accent4" accent5="accent5" accent6="accent6" hlink="hlink" folHlink="folHlink"/>
  <p:sldLayoutIdLst>
    <p:sldLayoutId id="2147483669" r:id="rId1"/>
    <p:sldLayoutId id="2147483698"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name="Sections_2">
    <p:bg>
      <p:bgRef idx="1001">
        <a:schemeClr val="bg1"/>
      </p:bgRef>
    </p:bg>
    <p:spTree>
      <p:nvGrpSpPr>
        <p:cNvPr id="1" name=""/>
        <p:cNvGrpSpPr/>
        <p:nvPr/>
      </p:nvGrpSpPr>
      <p:grpSpPr>
        <a:xfrm>
          <a:off x="0" y="0"/>
          <a:ext cx="0" cy="0"/>
          <a:chOff x="0" y="0"/>
          <a:chExt cx="0" cy="0"/>
        </a:xfrm>
      </p:grpSpPr>
      <p:sp>
        <p:nvSpPr>
          <p:cNvPr id="8" name="Rectangle 7"/>
          <p:cNvSpPr/>
          <p:nvPr/>
        </p:nvSpPr>
        <p:spPr>
          <a:xfrm>
            <a:off x="0" y="0"/>
            <a:ext cx="354518" cy="1143000"/>
          </a:xfrm>
          <a:prstGeom prst="rect">
            <a:avLst/>
          </a:prstGeom>
          <a:solidFill>
            <a:srgbClr val="4F74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p:cNvGrpSpPr/>
          <p:nvPr/>
        </p:nvGrpSpPr>
        <p:grpSpPr>
          <a:xfrm>
            <a:off x="125918" y="152400"/>
            <a:ext cx="2020824" cy="846385"/>
            <a:chOff x="265176" y="405825"/>
            <a:chExt cx="2020824" cy="846385"/>
          </a:xfrm>
          <a:effectLst>
            <a:outerShdw blurRad="50800" dist="88900" dir="2700000" algn="tl" rotWithShape="0">
              <a:prstClr val="black">
                <a:alpha val="23000"/>
              </a:prstClr>
            </a:outerShdw>
          </a:effectLst>
        </p:grpSpPr>
        <p:sp>
          <p:nvSpPr>
            <p:cNvPr id="10" name="Rectangle 9"/>
            <p:cNvSpPr/>
            <p:nvPr userDrawn="1"/>
          </p:nvSpPr>
          <p:spPr>
            <a:xfrm>
              <a:off x="266700" y="405825"/>
              <a:ext cx="2019300" cy="584775"/>
            </a:xfrm>
            <a:prstGeom prst="rect">
              <a:avLst/>
            </a:prstGeom>
            <a:solidFill>
              <a:srgbClr val="CE1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ight Triangle 10"/>
            <p:cNvSpPr/>
            <p:nvPr userDrawn="1"/>
          </p:nvSpPr>
          <p:spPr>
            <a:xfrm flipH="1" flipV="1">
              <a:off x="265176" y="990600"/>
              <a:ext cx="228600" cy="261610"/>
            </a:xfrm>
            <a:prstGeom prst="rtTriangle">
              <a:avLst/>
            </a:prstGeom>
            <a:solidFill>
              <a:srgbClr val="910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TextBox 12"/>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2" name="TextBox 1"/>
          <p:cNvSpPr txBox="1"/>
          <p:nvPr userDrawn="1"/>
        </p:nvSpPr>
        <p:spPr>
          <a:xfrm>
            <a:off x="8458200" y="6454549"/>
            <a:ext cx="5334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5CDE4FD-DB82-C949-B987-F899E7300720}" type="slidenum">
              <a:rPr lang="en-US" smtClean="0"/>
              <a:pPr marL="0" marR="0" lvl="0" indent="0" algn="l" defTabSz="914400" rtl="0" eaLnBrk="1" fontAlgn="auto" latinLnBrk="0" hangingPunct="1">
                <a:lnSpc>
                  <a:spcPct val="100000"/>
                </a:lnSpc>
                <a:spcBef>
                  <a:spcPts val="0"/>
                </a:spcBef>
                <a:spcAft>
                  <a:spcPts val="0"/>
                </a:spcAft>
                <a:buClrTx/>
                <a:buSzTx/>
                <a:buFontTx/>
                <a:buNone/>
                <a:tabLst/>
                <a:defRPr/>
              </a:pPr>
              <a:t>‹#›</a:t>
            </a:fld>
            <a:endParaRPr lang="en-US" dirty="0"/>
          </a:p>
        </p:txBody>
      </p:sp>
    </p:spTree>
    <p:extLst>
      <p:ext uri="{BB962C8B-B14F-4D97-AF65-F5344CB8AC3E}">
        <p14:creationId xmlns:p14="http://schemas.microsoft.com/office/powerpoint/2010/main" val="1965632098"/>
      </p:ext>
    </p:extLst>
  </p:cSld>
  <p:clrMap bg1="lt1" tx1="dk1" bg2="lt2" tx2="dk2" accent1="accent1" accent2="accent2" accent3="accent3" accent4="accent4" accent5="accent5" accent6="accent6" hlink="hlink" folHlink="folHlink"/>
  <p:sldLayoutIdLst>
    <p:sldLayoutId id="2147483697" r:id="rId1"/>
    <p:sldLayoutId id="2147483699"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Snip Single Corner Rectangle 6"/>
          <p:cNvSpPr/>
          <p:nvPr/>
        </p:nvSpPr>
        <p:spPr>
          <a:xfrm>
            <a:off x="0" y="0"/>
            <a:ext cx="1371600" cy="457200"/>
          </a:xfrm>
          <a:prstGeom prst="snip1Rect">
            <a:avLst>
              <a:gd name="adj" fmla="val 44253"/>
            </a:avLst>
          </a:prstGeom>
          <a:solidFill>
            <a:srgbClr val="6E7072"/>
          </a:solidFill>
          <a:ln>
            <a:noFill/>
          </a:ln>
          <a:effectLst>
            <a:outerShdw blurRad="50800" dist="1016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2" name="TextBox 1"/>
          <p:cNvSpPr txBox="1"/>
          <p:nvPr userDrawn="1"/>
        </p:nvSpPr>
        <p:spPr>
          <a:xfrm>
            <a:off x="8382000" y="6477000"/>
            <a:ext cx="5334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5CDE4FD-DB82-C949-B987-F899E7300720}" type="slidenum">
              <a:rPr lang="en-US" smtClean="0"/>
              <a:pPr marL="0" marR="0" lvl="0" indent="0" algn="l" defTabSz="914400" rtl="0" eaLnBrk="1" fontAlgn="auto" latinLnBrk="0" hangingPunct="1">
                <a:lnSpc>
                  <a:spcPct val="100000"/>
                </a:lnSpc>
                <a:spcBef>
                  <a:spcPts val="0"/>
                </a:spcBef>
                <a:spcAft>
                  <a:spcPts val="0"/>
                </a:spcAft>
                <a:buClrTx/>
                <a:buSzTx/>
                <a:buFontTx/>
                <a:buNone/>
                <a:tabLst/>
                <a:defRPr/>
              </a:pPr>
              <a:t>‹#›</a:t>
            </a:fld>
            <a:endParaRPr lang="en-US" dirty="0"/>
          </a:p>
        </p:txBody>
      </p:sp>
    </p:spTree>
    <p:extLst>
      <p:ext uri="{BB962C8B-B14F-4D97-AF65-F5344CB8AC3E}">
        <p14:creationId xmlns:p14="http://schemas.microsoft.com/office/powerpoint/2010/main" val="1863315712"/>
      </p:ext>
    </p:extLst>
  </p:cSld>
  <p:clrMap bg1="lt1" tx1="dk1" bg2="lt2" tx2="dk2" accent1="accent1" accent2="accent2" accent3="accent3" accent4="accent4" accent5="accent5" accent6="accent6" hlink="hlink" folHlink="folHlink"/>
  <p:sldLayoutIdLst>
    <p:sldLayoutId id="2147483684" r:id="rId1"/>
    <p:sldLayoutId id="2147483700" r:id="rId2"/>
    <p:sldLayoutId id="2147483706"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Snip Single Corner Rectangle 2"/>
          <p:cNvSpPr/>
          <p:nvPr/>
        </p:nvSpPr>
        <p:spPr>
          <a:xfrm>
            <a:off x="0" y="0"/>
            <a:ext cx="1371600" cy="457200"/>
          </a:xfrm>
          <a:prstGeom prst="snip1Rect">
            <a:avLst>
              <a:gd name="adj" fmla="val 44253"/>
            </a:avLst>
          </a:prstGeom>
          <a:solidFill>
            <a:srgbClr val="6E7072"/>
          </a:solidFill>
          <a:ln>
            <a:noFill/>
          </a:ln>
          <a:effectLst>
            <a:outerShdw blurRad="50800" dist="1016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2" name="TextBox 1"/>
          <p:cNvSpPr txBox="1"/>
          <p:nvPr userDrawn="1"/>
        </p:nvSpPr>
        <p:spPr>
          <a:xfrm>
            <a:off x="8382000" y="6477000"/>
            <a:ext cx="6096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5CDE4FD-DB82-C949-B987-F899E7300720}" type="slidenum">
              <a:rPr lang="en-US" smtClean="0"/>
              <a:pPr marL="0" marR="0" lvl="0" indent="0" algn="l" defTabSz="914400" rtl="0" eaLnBrk="1" fontAlgn="auto" latinLnBrk="0" hangingPunct="1">
                <a:lnSpc>
                  <a:spcPct val="100000"/>
                </a:lnSpc>
                <a:spcBef>
                  <a:spcPts val="0"/>
                </a:spcBef>
                <a:spcAft>
                  <a:spcPts val="0"/>
                </a:spcAft>
                <a:buClrTx/>
                <a:buSzTx/>
                <a:buFontTx/>
                <a:buNone/>
                <a:tabLst/>
                <a:defRPr/>
              </a:pPr>
              <a:t>‹#›</a:t>
            </a:fld>
            <a:endParaRPr lang="en-US" dirty="0"/>
          </a:p>
        </p:txBody>
      </p:sp>
    </p:spTree>
    <p:extLst>
      <p:ext uri="{BB962C8B-B14F-4D97-AF65-F5344CB8AC3E}">
        <p14:creationId xmlns:p14="http://schemas.microsoft.com/office/powerpoint/2010/main" val="2261693926"/>
      </p:ext>
    </p:extLst>
  </p:cSld>
  <p:clrMap bg1="lt1" tx1="dk1" bg2="lt2" tx2="dk2" accent1="accent1" accent2="accent2" accent3="accent3" accent4="accent4" accent5="accent5" accent6="accent6" hlink="hlink" folHlink="folHlink"/>
  <p:sldLayoutIdLst>
    <p:sldLayoutId id="2147483673" r:id="rId1"/>
    <p:sldLayoutId id="2147483705" r:id="rId2"/>
    <p:sldLayoutId id="2147483701" r:id="rId3"/>
    <p:sldLayoutId id="2147483709" r:id="rId4"/>
    <p:sldLayoutId id="2147483708" r:id="rId5"/>
    <p:sldLayoutId id="2147483702" r:id="rId6"/>
    <p:sldLayoutId id="2147483704" r:id="rId7"/>
    <p:sldLayoutId id="2147483707" r:id="rId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929490"/>
            <a:ext cx="9144000" cy="5471309"/>
          </a:xfrm>
          <a:prstGeom prst="rect">
            <a:avLst/>
          </a:prstGeom>
          <a:solidFill>
            <a:srgbClr val="F2E8D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982413"/>
          </a:xfrm>
          <a:prstGeom prst="rect">
            <a:avLst/>
          </a:prstGeom>
        </p:spPr>
      </p:pic>
      <p:sp>
        <p:nvSpPr>
          <p:cNvPr id="6" name="TextBox 5"/>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2" name="TextBox 1"/>
          <p:cNvSpPr txBox="1"/>
          <p:nvPr userDrawn="1"/>
        </p:nvSpPr>
        <p:spPr>
          <a:xfrm>
            <a:off x="8382000" y="6477000"/>
            <a:ext cx="6096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5CDE4FD-DB82-C949-B987-F899E7300720}" type="slidenum">
              <a:rPr lang="en-US" smtClean="0"/>
              <a:pPr marL="0" marR="0" lvl="0" indent="0" algn="l" defTabSz="914400" rtl="0" eaLnBrk="1" fontAlgn="auto" latinLnBrk="0" hangingPunct="1">
                <a:lnSpc>
                  <a:spcPct val="100000"/>
                </a:lnSpc>
                <a:spcBef>
                  <a:spcPts val="0"/>
                </a:spcBef>
                <a:spcAft>
                  <a:spcPts val="0"/>
                </a:spcAft>
                <a:buClrTx/>
                <a:buSzTx/>
                <a:buFontTx/>
                <a:buNone/>
                <a:tabLst/>
                <a:defRPr/>
              </a:pPr>
              <a:t>‹#›</a:t>
            </a:fld>
            <a:endParaRPr lang="en-US" dirty="0"/>
          </a:p>
        </p:txBody>
      </p:sp>
    </p:spTree>
    <p:extLst>
      <p:ext uri="{BB962C8B-B14F-4D97-AF65-F5344CB8AC3E}">
        <p14:creationId xmlns:p14="http://schemas.microsoft.com/office/powerpoint/2010/main" val="3860561827"/>
      </p:ext>
    </p:extLst>
  </p:cSld>
  <p:clrMap bg1="lt1" tx1="dk1" bg2="lt2" tx2="dk2" accent1="accent1" accent2="accent2" accent3="accent3" accent4="accent4" accent5="accent5" accent6="accent6" hlink="hlink" folHlink="folHlink"/>
  <p:sldLayoutIdLst>
    <p:sldLayoutId id="2147483675" r:id="rId1"/>
    <p:sldLayoutId id="2147483703"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10.xml"/><Relationship Id="rId5" Type="http://schemas.openxmlformats.org/officeDocument/2006/relationships/image" Target="../media/image29.jpg"/><Relationship Id="rId4" Type="http://schemas.openxmlformats.org/officeDocument/2006/relationships/image" Target="../media/image28.jp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7.xml"/></Relationships>
</file>

<file path=ppt/slides/_rels/slide63.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image" Target="../media/image310.png"/><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4.jpg"/><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4.jpg"/><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10.xml"/><Relationship Id="rId5" Type="http://schemas.openxmlformats.org/officeDocument/2006/relationships/image" Target="../media/image29.jpg"/><Relationship Id="rId4" Type="http://schemas.openxmlformats.org/officeDocument/2006/relationships/image" Target="../media/image28.jpg"/></Relationships>
</file>

<file path=ppt/slides/_rels/slide87.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2705100" y="1023653"/>
            <a:ext cx="3733800" cy="500347"/>
          </a:xfrm>
        </p:spPr>
        <p:txBody>
          <a:bodyPr/>
          <a:lstStyle/>
          <a:p>
            <a:r>
              <a:rPr lang="en-US" i="1" dirty="0">
                <a:solidFill>
                  <a:schemeClr val="accent1">
                    <a:lumMod val="75000"/>
                  </a:schemeClr>
                </a:solidFill>
              </a:rPr>
              <a:t>Chemistry</a:t>
            </a:r>
            <a:endParaRPr lang="en-US" dirty="0"/>
          </a:p>
        </p:txBody>
      </p:sp>
      <p:sp>
        <p:nvSpPr>
          <p:cNvPr id="14" name="Text Placeholder 13"/>
          <p:cNvSpPr>
            <a:spLocks noGrp="1"/>
          </p:cNvSpPr>
          <p:nvPr>
            <p:ph type="body" sz="quarter" idx="22"/>
          </p:nvPr>
        </p:nvSpPr>
        <p:spPr>
          <a:xfrm>
            <a:off x="2590800" y="1752599"/>
            <a:ext cx="3962400" cy="640507"/>
          </a:xfrm>
        </p:spPr>
        <p:txBody>
          <a:bodyPr/>
          <a:lstStyle/>
          <a:p>
            <a:pPr marL="0" indent="0" algn="ctr">
              <a:buNone/>
            </a:pPr>
            <a:r>
              <a:rPr lang="en-US" b="1" dirty="0">
                <a:solidFill>
                  <a:schemeClr val="accent1">
                    <a:lumMod val="75000"/>
                  </a:schemeClr>
                </a:solidFill>
              </a:rPr>
              <a:t>Fifth Edition</a:t>
            </a:r>
          </a:p>
        </p:txBody>
      </p:sp>
      <p:sp>
        <p:nvSpPr>
          <p:cNvPr id="15" name="Text Placeholder 14"/>
          <p:cNvSpPr>
            <a:spLocks noGrp="1"/>
          </p:cNvSpPr>
          <p:nvPr>
            <p:ph type="body" sz="quarter" idx="23"/>
          </p:nvPr>
        </p:nvSpPr>
        <p:spPr>
          <a:xfrm>
            <a:off x="2590800" y="2438400"/>
            <a:ext cx="3962400" cy="2450793"/>
          </a:xfrm>
        </p:spPr>
        <p:txBody>
          <a:bodyPr/>
          <a:lstStyle/>
          <a:p>
            <a:pPr marL="0" indent="0" algn="ctr">
              <a:spcBef>
                <a:spcPts val="0"/>
              </a:spcBef>
              <a:spcAft>
                <a:spcPts val="2400"/>
              </a:spcAft>
              <a:buNone/>
            </a:pPr>
            <a:r>
              <a:rPr lang="en-US" dirty="0">
                <a:solidFill>
                  <a:schemeClr val="accent1">
                    <a:lumMod val="75000"/>
                  </a:schemeClr>
                </a:solidFill>
              </a:rPr>
              <a:t>Julia </a:t>
            </a:r>
            <a:r>
              <a:rPr lang="en-US" dirty="0" err="1">
                <a:solidFill>
                  <a:schemeClr val="accent1">
                    <a:lumMod val="75000"/>
                  </a:schemeClr>
                </a:solidFill>
              </a:rPr>
              <a:t>Burdge</a:t>
            </a:r>
            <a:endParaRPr lang="en-US" dirty="0">
              <a:solidFill>
                <a:schemeClr val="accent1">
                  <a:lumMod val="75000"/>
                </a:schemeClr>
              </a:solidFill>
            </a:endParaRPr>
          </a:p>
          <a:p>
            <a:pPr marL="0" indent="0" algn="ctr">
              <a:spcBef>
                <a:spcPts val="0"/>
              </a:spcBef>
              <a:spcAft>
                <a:spcPts val="2400"/>
              </a:spcAft>
              <a:buNone/>
            </a:pPr>
            <a:r>
              <a:rPr lang="en-US" b="1" dirty="0">
                <a:solidFill>
                  <a:schemeClr val="accent1">
                    <a:lumMod val="75000"/>
                  </a:schemeClr>
                </a:solidFill>
              </a:rPr>
              <a:t>Lecture PowerPoints</a:t>
            </a:r>
          </a:p>
          <a:p>
            <a:pPr marL="0" indent="0" algn="ctr">
              <a:spcBef>
                <a:spcPts val="0"/>
              </a:spcBef>
              <a:spcAft>
                <a:spcPts val="2400"/>
              </a:spcAft>
              <a:buNone/>
            </a:pPr>
            <a:r>
              <a:rPr lang="en-US" dirty="0">
                <a:solidFill>
                  <a:schemeClr val="accent1">
                    <a:lumMod val="75000"/>
                  </a:schemeClr>
                </a:solidFill>
              </a:rPr>
              <a:t>Chapter 22</a:t>
            </a:r>
          </a:p>
          <a:p>
            <a:pPr marL="0" indent="0" algn="ctr">
              <a:spcBef>
                <a:spcPts val="0"/>
              </a:spcBef>
              <a:spcAft>
                <a:spcPts val="2400"/>
              </a:spcAft>
              <a:buNone/>
            </a:pPr>
            <a:r>
              <a:rPr lang="en-US" dirty="0">
                <a:solidFill>
                  <a:schemeClr val="tx2"/>
                </a:solidFill>
              </a:rPr>
              <a:t>Coordination Chemistry</a:t>
            </a:r>
            <a:endParaRPr lang="en-US" dirty="0"/>
          </a:p>
        </p:txBody>
      </p:sp>
      <p:pic>
        <p:nvPicPr>
          <p:cNvPr id="19" name="Picture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86800" y="64008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Placeholder 16"/>
          <p:cNvSpPr>
            <a:spLocks noGrp="1"/>
          </p:cNvSpPr>
          <p:nvPr>
            <p:ph type="body" sz="quarter" idx="24"/>
          </p:nvPr>
        </p:nvSpPr>
        <p:spPr/>
        <p:txBody>
          <a:bodyPr/>
          <a:lstStyle/>
          <a:p>
            <a:r>
              <a:rPr lang="en-US"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5790931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solidFill>
                  <a:schemeClr val="bg1"/>
                </a:solidFill>
              </a:rPr>
              <a:t>22.1</a:t>
            </a:r>
            <a:r>
              <a:rPr lang="en-US" dirty="0"/>
              <a:t>	</a:t>
            </a:r>
            <a:r>
              <a:rPr lang="en-US" dirty="0">
                <a:latin typeface="Calibri"/>
              </a:rPr>
              <a:t>Coordination Compounds (7) </a:t>
            </a:r>
            <a:endParaRPr lang="en-US" dirty="0"/>
          </a:p>
        </p:txBody>
      </p:sp>
      <p:sp>
        <p:nvSpPr>
          <p:cNvPr id="18" name="Text Placeholder 17"/>
          <p:cNvSpPr>
            <a:spLocks noGrp="1"/>
          </p:cNvSpPr>
          <p:nvPr>
            <p:ph type="body" sz="quarter" idx="22"/>
          </p:nvPr>
        </p:nvSpPr>
        <p:spPr/>
        <p:txBody>
          <a:bodyPr/>
          <a:lstStyle/>
          <a:p>
            <a:r>
              <a:rPr lang="en-US" dirty="0">
                <a:solidFill>
                  <a:srgbClr val="4F74A7"/>
                </a:solidFill>
                <a:latin typeface="Calibri"/>
              </a:rPr>
              <a:t>Properties of Transition Metals </a:t>
            </a:r>
          </a:p>
        </p:txBody>
      </p:sp>
      <p:sp>
        <p:nvSpPr>
          <p:cNvPr id="19" name="Text Placeholder 18"/>
          <p:cNvSpPr>
            <a:spLocks noGrp="1"/>
          </p:cNvSpPr>
          <p:nvPr>
            <p:ph type="body" sz="quarter" idx="25"/>
          </p:nvPr>
        </p:nvSpPr>
        <p:spPr>
          <a:xfrm>
            <a:off x="0" y="1600200"/>
            <a:ext cx="9044610" cy="648979"/>
          </a:xfrm>
        </p:spPr>
        <p:txBody>
          <a:bodyPr/>
          <a:lstStyle/>
          <a:p>
            <a:r>
              <a:rPr lang="en-US" dirty="0"/>
              <a:t>Transition metals exhibit variable oxidation states.</a:t>
            </a:r>
          </a:p>
        </p:txBody>
      </p:sp>
      <p:sp>
        <p:nvSpPr>
          <p:cNvPr id="20" name="Content Placeholder 19"/>
          <p:cNvSpPr>
            <a:spLocks noGrp="1"/>
          </p:cNvSpPr>
          <p:nvPr>
            <p:ph sz="quarter" idx="26"/>
          </p:nvPr>
        </p:nvSpPr>
        <p:spPr>
          <a:xfrm>
            <a:off x="49695" y="2773006"/>
            <a:ext cx="4625010" cy="3322994"/>
          </a:xfrm>
        </p:spPr>
        <p:txBody>
          <a:bodyPr/>
          <a:lstStyle/>
          <a:p>
            <a:pPr>
              <a:spcBef>
                <a:spcPts val="0"/>
              </a:spcBef>
              <a:spcAft>
                <a:spcPts val="2800"/>
              </a:spcAft>
            </a:pPr>
            <a:r>
              <a:rPr lang="en-US" dirty="0"/>
              <a:t>All these metals can exhibit the oxidation state +3 and </a:t>
            </a:r>
            <a:r>
              <a:rPr lang="en-US" i="1" dirty="0"/>
              <a:t>nearly </a:t>
            </a:r>
            <a:r>
              <a:rPr lang="en-US" dirty="0"/>
              <a:t>all can exhibit the oxidation state +2. </a:t>
            </a:r>
          </a:p>
          <a:p>
            <a:pPr>
              <a:spcBef>
                <a:spcPts val="0"/>
              </a:spcBef>
            </a:pPr>
            <a:r>
              <a:rPr lang="en-US" dirty="0"/>
              <a:t>The highest oxidation state for a transition metal is +7.</a:t>
            </a:r>
          </a:p>
        </p:txBody>
      </p:sp>
      <p:pic>
        <p:nvPicPr>
          <p:cNvPr id="15" name="Picture 3" descr="Oxidation states of the first-row transition metals are shown.  A zero oxidation state is encountered in some compounds, such as Ni(CO)4 and Fe(CO)5."/>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918875" y="2160696"/>
            <a:ext cx="3691356" cy="427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33514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dirty="0">
                <a:solidFill>
                  <a:schemeClr val="bg1"/>
                </a:solidFill>
              </a:rPr>
              <a:t>22.1</a:t>
            </a:r>
            <a:r>
              <a:rPr lang="en-US" dirty="0"/>
              <a:t>	</a:t>
            </a:r>
            <a:r>
              <a:rPr lang="en-US" dirty="0">
                <a:latin typeface="Calibri"/>
              </a:rPr>
              <a:t>Coordination Compounds (8) </a:t>
            </a:r>
            <a:endParaRPr lang="en-US" dirty="0"/>
          </a:p>
        </p:txBody>
      </p:sp>
      <p:sp>
        <p:nvSpPr>
          <p:cNvPr id="16" name="Text Placeholder 15"/>
          <p:cNvSpPr>
            <a:spLocks noGrp="1"/>
          </p:cNvSpPr>
          <p:nvPr>
            <p:ph type="body" sz="quarter" idx="22"/>
          </p:nvPr>
        </p:nvSpPr>
        <p:spPr>
          <a:xfrm>
            <a:off x="23190" y="1066800"/>
            <a:ext cx="9120809" cy="609601"/>
          </a:xfrm>
        </p:spPr>
        <p:txBody>
          <a:bodyPr/>
          <a:lstStyle/>
          <a:p>
            <a:r>
              <a:rPr lang="en-US" dirty="0">
                <a:solidFill>
                  <a:srgbClr val="4F74A7"/>
                </a:solidFill>
                <a:latin typeface="Calibri"/>
              </a:rPr>
              <a:t>Ligands </a:t>
            </a:r>
          </a:p>
        </p:txBody>
      </p:sp>
      <p:sp>
        <p:nvSpPr>
          <p:cNvPr id="17" name="Content Placeholder 16"/>
          <p:cNvSpPr>
            <a:spLocks noGrp="1"/>
          </p:cNvSpPr>
          <p:nvPr>
            <p:ph sz="quarter" idx="24"/>
          </p:nvPr>
        </p:nvSpPr>
        <p:spPr>
          <a:xfrm>
            <a:off x="28633" y="1600200"/>
            <a:ext cx="9120810" cy="3142238"/>
          </a:xfrm>
        </p:spPr>
        <p:txBody>
          <a:bodyPr/>
          <a:lstStyle/>
          <a:p>
            <a:pPr>
              <a:spcAft>
                <a:spcPts val="2800"/>
              </a:spcAft>
            </a:pPr>
            <a:r>
              <a:rPr lang="en-US" dirty="0"/>
              <a:t>The molecules or ions that surround the metal in a complex ion are called </a:t>
            </a:r>
            <a:r>
              <a:rPr lang="en-US" b="1" i="1" dirty="0"/>
              <a:t>ligands</a:t>
            </a:r>
            <a:r>
              <a:rPr lang="en-US" dirty="0"/>
              <a:t>. </a:t>
            </a:r>
          </a:p>
          <a:p>
            <a:pPr>
              <a:spcAft>
                <a:spcPts val="2800"/>
              </a:spcAft>
            </a:pPr>
            <a:r>
              <a:rPr lang="en-US" dirty="0"/>
              <a:t>To be a ligand, a molecule or ion must have at least one unshared pair of valence electrons.</a:t>
            </a:r>
          </a:p>
          <a:p>
            <a:pPr>
              <a:spcAft>
                <a:spcPts val="2800"/>
              </a:spcAft>
            </a:pPr>
            <a:r>
              <a:rPr lang="en-US" dirty="0"/>
              <a:t>Examples include:</a:t>
            </a:r>
          </a:p>
        </p:txBody>
      </p:sp>
      <p:pic>
        <p:nvPicPr>
          <p:cNvPr id="2050" name="Picture 2" descr="Four ligands are shown with lone pairs on oxygen (H2O), nitrogen (NH4), chlorine and CO (C triple bonded to O, each with a lone pai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4818639"/>
            <a:ext cx="6267450" cy="1400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10283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dirty="0">
                <a:solidFill>
                  <a:schemeClr val="bg1"/>
                </a:solidFill>
              </a:rPr>
              <a:t>22.1</a:t>
            </a:r>
            <a:r>
              <a:rPr lang="en-US" dirty="0"/>
              <a:t>	</a:t>
            </a:r>
            <a:r>
              <a:rPr lang="en-US" dirty="0">
                <a:latin typeface="Calibri"/>
              </a:rPr>
              <a:t>Coordination Compounds (9) </a:t>
            </a:r>
            <a:endParaRPr lang="en-US" dirty="0"/>
          </a:p>
        </p:txBody>
      </p:sp>
      <p:sp>
        <p:nvSpPr>
          <p:cNvPr id="16" name="Text Placeholder 15"/>
          <p:cNvSpPr>
            <a:spLocks noGrp="1"/>
          </p:cNvSpPr>
          <p:nvPr>
            <p:ph type="body" sz="quarter" idx="22"/>
          </p:nvPr>
        </p:nvSpPr>
        <p:spPr>
          <a:xfrm>
            <a:off x="23190" y="1143000"/>
            <a:ext cx="9120809" cy="609601"/>
          </a:xfrm>
        </p:spPr>
        <p:txBody>
          <a:bodyPr/>
          <a:lstStyle/>
          <a:p>
            <a:r>
              <a:rPr lang="en-US" dirty="0">
                <a:solidFill>
                  <a:srgbClr val="4F74A7"/>
                </a:solidFill>
                <a:latin typeface="Calibri"/>
              </a:rPr>
              <a:t>Ligands</a:t>
            </a:r>
            <a:endParaRPr lang="en-US" dirty="0">
              <a:solidFill>
                <a:srgbClr val="4F74A7"/>
              </a:solidFill>
            </a:endParaRPr>
          </a:p>
        </p:txBody>
      </p:sp>
      <p:sp>
        <p:nvSpPr>
          <p:cNvPr id="17" name="Content Placeholder 16"/>
          <p:cNvSpPr>
            <a:spLocks noGrp="1"/>
          </p:cNvSpPr>
          <p:nvPr>
            <p:ph sz="quarter" idx="24"/>
          </p:nvPr>
        </p:nvSpPr>
        <p:spPr>
          <a:xfrm>
            <a:off x="1" y="1676400"/>
            <a:ext cx="3429000" cy="2133600"/>
          </a:xfrm>
        </p:spPr>
        <p:txBody>
          <a:bodyPr/>
          <a:lstStyle/>
          <a:p>
            <a:r>
              <a:rPr lang="en-US" dirty="0"/>
              <a:t>The ligand acts as a Lewis base while the transition metal acts as a Lewis acid.</a:t>
            </a:r>
          </a:p>
        </p:txBody>
      </p:sp>
      <p:pic>
        <p:nvPicPr>
          <p:cNvPr id="18" name="Picture 3" descr="Common ligands include the monodentates ammonia, carbon monoxide, and water; biodentates like ethylenediamine, and polydentates like EDTA."/>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3698719" y="515153"/>
            <a:ext cx="5309376"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63464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solidFill>
                  <a:schemeClr val="bg1"/>
                </a:solidFill>
              </a:rPr>
              <a:t>22.1</a:t>
            </a:r>
            <a:r>
              <a:rPr lang="en-US" dirty="0"/>
              <a:t>	</a:t>
            </a:r>
            <a:r>
              <a:rPr lang="en-US" dirty="0">
                <a:latin typeface="Calibri"/>
              </a:rPr>
              <a:t>Coordination Compounds (10) </a:t>
            </a:r>
            <a:endParaRPr lang="en-US" dirty="0"/>
          </a:p>
        </p:txBody>
      </p:sp>
      <p:sp>
        <p:nvSpPr>
          <p:cNvPr id="19" name="Text Placeholder 18"/>
          <p:cNvSpPr>
            <a:spLocks noGrp="1"/>
          </p:cNvSpPr>
          <p:nvPr>
            <p:ph type="body" sz="quarter" idx="22"/>
          </p:nvPr>
        </p:nvSpPr>
        <p:spPr>
          <a:xfrm>
            <a:off x="23190" y="1066800"/>
            <a:ext cx="9120809" cy="457201"/>
          </a:xfrm>
        </p:spPr>
        <p:txBody>
          <a:bodyPr/>
          <a:lstStyle/>
          <a:p>
            <a:r>
              <a:rPr lang="en-US" dirty="0">
                <a:solidFill>
                  <a:srgbClr val="4F74A7"/>
                </a:solidFill>
                <a:latin typeface="Calibri"/>
              </a:rPr>
              <a:t>Ligands</a:t>
            </a:r>
            <a:endParaRPr lang="en-US" dirty="0">
              <a:solidFill>
                <a:srgbClr val="4F74A7"/>
              </a:solidFill>
            </a:endParaRPr>
          </a:p>
        </p:txBody>
      </p:sp>
      <p:sp>
        <p:nvSpPr>
          <p:cNvPr id="20" name="Text Placeholder 19"/>
          <p:cNvSpPr>
            <a:spLocks noGrp="1"/>
          </p:cNvSpPr>
          <p:nvPr>
            <p:ph type="body" sz="quarter" idx="25"/>
          </p:nvPr>
        </p:nvSpPr>
        <p:spPr>
          <a:xfrm>
            <a:off x="0" y="1600200"/>
            <a:ext cx="9044610" cy="931180"/>
          </a:xfrm>
        </p:spPr>
        <p:txBody>
          <a:bodyPr/>
          <a:lstStyle/>
          <a:p>
            <a:r>
              <a:rPr lang="en-US" dirty="0"/>
              <a:t>The atom in a ligand that is bound directly to the metal atom is known as the </a:t>
            </a:r>
            <a:r>
              <a:rPr lang="en-US" b="1" i="1" dirty="0"/>
              <a:t>donor atom. </a:t>
            </a:r>
            <a:endParaRPr lang="en-US" dirty="0"/>
          </a:p>
        </p:txBody>
      </p:sp>
      <p:sp>
        <p:nvSpPr>
          <p:cNvPr id="18" name="Content Placeholder 17"/>
          <p:cNvSpPr>
            <a:spLocks noGrp="1"/>
          </p:cNvSpPr>
          <p:nvPr>
            <p:ph sz="quarter" idx="26"/>
          </p:nvPr>
        </p:nvSpPr>
        <p:spPr>
          <a:xfrm>
            <a:off x="609600" y="3733800"/>
            <a:ext cx="3187455" cy="1905000"/>
          </a:xfrm>
        </p:spPr>
        <p:txBody>
          <a:bodyPr/>
          <a:lstStyle/>
          <a:p>
            <a:r>
              <a:rPr lang="en-US" i="1" dirty="0"/>
              <a:t>Nitrogen </a:t>
            </a:r>
            <a:r>
              <a:rPr lang="en-US" dirty="0"/>
              <a:t>is the donor atom in the [Cu(NH</a:t>
            </a:r>
            <a:r>
              <a:rPr lang="en-US" baseline="-25000" dirty="0"/>
              <a:t>3</a:t>
            </a:r>
            <a:r>
              <a:rPr lang="en-US" dirty="0"/>
              <a:t>)</a:t>
            </a:r>
            <a:r>
              <a:rPr lang="en-US" baseline="-25000" dirty="0"/>
              <a:t>4</a:t>
            </a:r>
            <a:r>
              <a:rPr lang="en-US" dirty="0"/>
              <a:t>]</a:t>
            </a:r>
            <a:r>
              <a:rPr lang="en-US" baseline="30000" dirty="0"/>
              <a:t>2+</a:t>
            </a:r>
            <a:r>
              <a:rPr lang="en-US" dirty="0"/>
              <a:t> complex ion.</a:t>
            </a:r>
          </a:p>
        </p:txBody>
      </p:sp>
      <p:pic>
        <p:nvPicPr>
          <p:cNvPr id="14" name="Picture 2" descr="The chemical structure of [Cu(NH3)4](2+) is shown. the Cu is bound to each of the four N atoms. These bonds replace the lone pairs on NH3 molecul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0" y="2438400"/>
            <a:ext cx="3638550" cy="398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76461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dirty="0">
                <a:solidFill>
                  <a:schemeClr val="bg1"/>
                </a:solidFill>
              </a:rPr>
              <a:t>22.1</a:t>
            </a:r>
            <a:r>
              <a:rPr lang="en-US" dirty="0"/>
              <a:t>	</a:t>
            </a:r>
            <a:r>
              <a:rPr lang="en-US" dirty="0">
                <a:latin typeface="Calibri"/>
              </a:rPr>
              <a:t>Coordination Compounds (11) </a:t>
            </a:r>
            <a:endParaRPr lang="en-US" dirty="0"/>
          </a:p>
        </p:txBody>
      </p:sp>
      <p:sp>
        <p:nvSpPr>
          <p:cNvPr id="16" name="Text Placeholder 15"/>
          <p:cNvSpPr>
            <a:spLocks noGrp="1"/>
          </p:cNvSpPr>
          <p:nvPr>
            <p:ph type="body" sz="quarter" idx="22"/>
          </p:nvPr>
        </p:nvSpPr>
        <p:spPr/>
        <p:txBody>
          <a:bodyPr/>
          <a:lstStyle/>
          <a:p>
            <a:r>
              <a:rPr lang="en-US" dirty="0">
                <a:solidFill>
                  <a:srgbClr val="4F74A7"/>
                </a:solidFill>
                <a:latin typeface="Calibri"/>
              </a:rPr>
              <a:t>Ligands </a:t>
            </a:r>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0" y="1712427"/>
                <a:ext cx="9120810" cy="3437865"/>
              </a:xfrm>
            </p:spPr>
            <p:txBody>
              <a:bodyPr/>
              <a:lstStyle/>
              <a:p>
                <a:pPr>
                  <a:spcBef>
                    <a:spcPts val="0"/>
                  </a:spcBef>
                  <a:spcAft>
                    <a:spcPts val="2800"/>
                  </a:spcAft>
                </a:pPr>
                <a:r>
                  <a:rPr lang="en-US" dirty="0"/>
                  <a:t>The </a:t>
                </a:r>
                <a:r>
                  <a:rPr lang="en-US" b="1" i="1" dirty="0"/>
                  <a:t>coordination number </a:t>
                </a:r>
                <a:r>
                  <a:rPr lang="en-US" dirty="0"/>
                  <a:t>in a coordination compound refers to the number of donor atoms surrounding the central metal atom in a complex ion. </a:t>
                </a:r>
              </a:p>
              <a:p>
                <a:pPr>
                  <a:spcBef>
                    <a:spcPts val="0"/>
                  </a:spcBef>
                  <a:spcAft>
                    <a:spcPts val="2800"/>
                  </a:spcAft>
                </a:pPr>
                <a:r>
                  <a:rPr lang="en-US" dirty="0"/>
                  <a:t>The coordination number of </a:t>
                </a:r>
                <a14:m>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Cu</m:t>
                        </m:r>
                      </m:e>
                      <m:sup>
                        <m:r>
                          <a:rPr lang="en-US" b="0" i="1" smtClean="0">
                            <a:latin typeface="Cambria Math" panose="02040503050406030204" pitchFamily="18" charset="0"/>
                          </a:rPr>
                          <m:t>2</m:t>
                        </m:r>
                        <m:r>
                          <a:rPr lang="en-US" b="0" i="1" smtClean="0">
                            <a:latin typeface="Cambria Math" panose="02040503050406030204" pitchFamily="18" charset="0"/>
                            <a:ea typeface="Cambria Math" panose="02040503050406030204" pitchFamily="18" charset="0"/>
                          </a:rPr>
                          <m:t>+</m:t>
                        </m:r>
                      </m:sup>
                    </m:sSup>
                  </m:oMath>
                </a14:m>
                <a:r>
                  <a:rPr lang="en-US" dirty="0"/>
                  <a:t> in [Cu(NH</a:t>
                </a:r>
                <a:r>
                  <a:rPr lang="en-US" baseline="-25000" dirty="0"/>
                  <a:t>3</a:t>
                </a:r>
                <a:r>
                  <a:rPr lang="en-US" dirty="0"/>
                  <a:t>)</a:t>
                </a:r>
                <a:r>
                  <a:rPr lang="en-US" baseline="-25000" dirty="0"/>
                  <a:t>4</a:t>
                </a:r>
                <a:r>
                  <a:rPr lang="en-US" dirty="0"/>
                  <a:t>]</a:t>
                </a:r>
                <a:r>
                  <a:rPr lang="en-US" baseline="30000" dirty="0"/>
                  <a:t>2+</a:t>
                </a:r>
                <a:r>
                  <a:rPr lang="en-US" dirty="0"/>
                  <a:t> is 4. </a:t>
                </a:r>
              </a:p>
              <a:p>
                <a:pPr>
                  <a:spcBef>
                    <a:spcPts val="0"/>
                  </a:spcBef>
                  <a:spcAft>
                    <a:spcPts val="2800"/>
                  </a:spcAft>
                </a:pPr>
                <a:r>
                  <a:rPr lang="en-US" dirty="0"/>
                  <a:t>The most common coordination numbers are 4 and 6.</a:t>
                </a:r>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0" y="1712427"/>
                <a:ext cx="9120810" cy="3437865"/>
              </a:xfrm>
              <a:blipFill rotWithShape="0">
                <a:blip r:embed="rId2"/>
                <a:stretch>
                  <a:fillRect l="-1337" t="-1773" r="-602"/>
                </a:stretch>
              </a:blipFill>
            </p:spPr>
            <p:txBody>
              <a:bodyPr/>
              <a:lstStyle/>
              <a:p>
                <a:r>
                  <a:rPr lang="en-US">
                    <a:noFill/>
                  </a:rPr>
                  <a:t> </a:t>
                </a:r>
              </a:p>
            </p:txBody>
          </p:sp>
        </mc:Fallback>
      </mc:AlternateContent>
    </p:spTree>
    <p:extLst>
      <p:ext uri="{BB962C8B-B14F-4D97-AF65-F5344CB8AC3E}">
        <p14:creationId xmlns:p14="http://schemas.microsoft.com/office/powerpoint/2010/main" val="14365230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solidFill>
                  <a:schemeClr val="bg1"/>
                </a:solidFill>
              </a:rPr>
              <a:t>22.1</a:t>
            </a:r>
            <a:r>
              <a:rPr lang="en-US" dirty="0"/>
              <a:t>	</a:t>
            </a:r>
            <a:r>
              <a:rPr lang="en-US" dirty="0">
                <a:latin typeface="Calibri"/>
              </a:rPr>
              <a:t>Coordination Compounds (12) </a:t>
            </a:r>
            <a:endParaRPr lang="en-US" dirty="0"/>
          </a:p>
        </p:txBody>
      </p:sp>
      <p:sp>
        <p:nvSpPr>
          <p:cNvPr id="18" name="Text Placeholder 17"/>
          <p:cNvSpPr>
            <a:spLocks noGrp="1"/>
          </p:cNvSpPr>
          <p:nvPr>
            <p:ph type="body" sz="quarter" idx="22"/>
          </p:nvPr>
        </p:nvSpPr>
        <p:spPr/>
        <p:txBody>
          <a:bodyPr/>
          <a:lstStyle/>
          <a:p>
            <a:r>
              <a:rPr lang="en-US" dirty="0">
                <a:solidFill>
                  <a:srgbClr val="4F74A7"/>
                </a:solidFill>
                <a:latin typeface="Calibri"/>
              </a:rPr>
              <a:t>Ligands</a:t>
            </a:r>
            <a:r>
              <a:rPr lang="en-US" dirty="0">
                <a:latin typeface="Calibri"/>
              </a:rPr>
              <a:t> </a:t>
            </a:r>
          </a:p>
        </p:txBody>
      </p:sp>
      <p:sp>
        <p:nvSpPr>
          <p:cNvPr id="19" name="Text Placeholder 18"/>
          <p:cNvSpPr>
            <a:spLocks noGrp="1"/>
          </p:cNvSpPr>
          <p:nvPr>
            <p:ph type="body" sz="quarter" idx="25"/>
          </p:nvPr>
        </p:nvSpPr>
        <p:spPr>
          <a:xfrm>
            <a:off x="0" y="1600201"/>
            <a:ext cx="9044610" cy="2438400"/>
          </a:xfrm>
        </p:spPr>
        <p:txBody>
          <a:bodyPr/>
          <a:lstStyle/>
          <a:p>
            <a:pPr>
              <a:spcBef>
                <a:spcPts val="0"/>
              </a:spcBef>
            </a:pPr>
            <a:r>
              <a:rPr lang="en-US" dirty="0"/>
              <a:t>Depending on the number of donor atoms a ligand possesses, it is classified as </a:t>
            </a:r>
          </a:p>
          <a:p>
            <a:pPr marL="457200" indent="-457200">
              <a:spcBef>
                <a:spcPts val="0"/>
              </a:spcBef>
              <a:buFont typeface="Arial" pitchFamily="34" charset="0"/>
              <a:buChar char="•"/>
            </a:pPr>
            <a:r>
              <a:rPr lang="en-US" dirty="0"/>
              <a:t>monodentate (1 donor atom) </a:t>
            </a:r>
          </a:p>
          <a:p>
            <a:pPr marL="457200" indent="-457200">
              <a:spcBef>
                <a:spcPts val="0"/>
              </a:spcBef>
              <a:buFont typeface="Arial" pitchFamily="34" charset="0"/>
              <a:buChar char="•"/>
            </a:pPr>
            <a:r>
              <a:rPr lang="en-US" dirty="0"/>
              <a:t>bidentate (2 donor atoms) </a:t>
            </a:r>
          </a:p>
          <a:p>
            <a:pPr marL="457200" indent="-457200">
              <a:spcBef>
                <a:spcPts val="0"/>
              </a:spcBef>
              <a:buFont typeface="Arial" pitchFamily="34" charset="0"/>
              <a:buChar char="•"/>
            </a:pPr>
            <a:r>
              <a:rPr lang="en-US" dirty="0"/>
              <a:t>polydentate (&gt; 2 donor atoms)</a:t>
            </a:r>
          </a:p>
        </p:txBody>
      </p:sp>
      <p:sp>
        <p:nvSpPr>
          <p:cNvPr id="20" name="Content Placeholder 19"/>
          <p:cNvSpPr>
            <a:spLocks noGrp="1"/>
          </p:cNvSpPr>
          <p:nvPr>
            <p:ph sz="quarter" idx="26"/>
          </p:nvPr>
        </p:nvSpPr>
        <p:spPr>
          <a:xfrm>
            <a:off x="533401" y="4419599"/>
            <a:ext cx="3124199" cy="1905000"/>
          </a:xfrm>
        </p:spPr>
        <p:txBody>
          <a:bodyPr/>
          <a:lstStyle/>
          <a:p>
            <a:pPr>
              <a:spcBef>
                <a:spcPts val="0"/>
              </a:spcBef>
            </a:pPr>
            <a:r>
              <a:rPr lang="en-US" dirty="0"/>
              <a:t>Ethylenediamine forms two bonds to a metal atom (bidendate). </a:t>
            </a:r>
          </a:p>
        </p:txBody>
      </p:sp>
      <p:pic>
        <p:nvPicPr>
          <p:cNvPr id="16" name="Picture 3" descr="The structure of a metal-ethylenediamine complex cation is shown: [Co(en)3]2+. "/>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3685822" y="4249837"/>
            <a:ext cx="2324536" cy="2244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The structure of a metal-ethylenediamine complex cation is shown: [Co(en)3]2+.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4600" y="4249837"/>
            <a:ext cx="2386682" cy="1980254"/>
          </a:xfrm>
          <a:prstGeom prst="rect">
            <a:avLst/>
          </a:prstGeom>
        </p:spPr>
      </p:pic>
    </p:spTree>
    <p:extLst>
      <p:ext uri="{BB962C8B-B14F-4D97-AF65-F5344CB8AC3E}">
        <p14:creationId xmlns:p14="http://schemas.microsoft.com/office/powerpoint/2010/main" val="31484576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solidFill>
                  <a:schemeClr val="bg1"/>
                </a:solidFill>
              </a:rPr>
              <a:t>22.1</a:t>
            </a:r>
            <a:r>
              <a:rPr lang="en-US" dirty="0"/>
              <a:t>	</a:t>
            </a:r>
            <a:r>
              <a:rPr lang="en-US" dirty="0">
                <a:latin typeface="Calibri"/>
              </a:rPr>
              <a:t>Coordination Compounds (13) </a:t>
            </a:r>
            <a:endParaRPr lang="en-US" dirty="0"/>
          </a:p>
        </p:txBody>
      </p:sp>
      <p:sp>
        <p:nvSpPr>
          <p:cNvPr id="18" name="Text Placeholder 17"/>
          <p:cNvSpPr>
            <a:spLocks noGrp="1"/>
          </p:cNvSpPr>
          <p:nvPr>
            <p:ph type="body" sz="quarter" idx="22"/>
          </p:nvPr>
        </p:nvSpPr>
        <p:spPr/>
        <p:txBody>
          <a:bodyPr/>
          <a:lstStyle/>
          <a:p>
            <a:r>
              <a:rPr lang="en-US" dirty="0">
                <a:solidFill>
                  <a:srgbClr val="4F74A7"/>
                </a:solidFill>
                <a:latin typeface="Calibri"/>
              </a:rPr>
              <a:t>Ligands </a:t>
            </a:r>
          </a:p>
        </p:txBody>
      </p:sp>
      <p:sp>
        <p:nvSpPr>
          <p:cNvPr id="19" name="Text Placeholder 18"/>
          <p:cNvSpPr>
            <a:spLocks noGrp="1"/>
          </p:cNvSpPr>
          <p:nvPr>
            <p:ph type="body" sz="quarter" idx="25"/>
          </p:nvPr>
        </p:nvSpPr>
        <p:spPr>
          <a:xfrm>
            <a:off x="0" y="1676400"/>
            <a:ext cx="9044610" cy="1288439"/>
          </a:xfrm>
        </p:spPr>
        <p:txBody>
          <a:bodyPr/>
          <a:lstStyle/>
          <a:p>
            <a:r>
              <a:rPr lang="en-US" dirty="0"/>
              <a:t>Bidentate and polydentate ligands are also called </a:t>
            </a:r>
            <a:r>
              <a:rPr lang="en-US" b="1" i="1" dirty="0"/>
              <a:t>chelating agents </a:t>
            </a:r>
            <a:r>
              <a:rPr lang="en-US" dirty="0"/>
              <a:t>because of their ability to hold the metal atom like a claw. </a:t>
            </a:r>
          </a:p>
        </p:txBody>
      </p:sp>
      <p:sp>
        <p:nvSpPr>
          <p:cNvPr id="20" name="Content Placeholder 19"/>
          <p:cNvSpPr>
            <a:spLocks noGrp="1"/>
          </p:cNvSpPr>
          <p:nvPr>
            <p:ph sz="quarter" idx="26"/>
          </p:nvPr>
        </p:nvSpPr>
        <p:spPr>
          <a:xfrm>
            <a:off x="838200" y="3487354"/>
            <a:ext cx="3200400" cy="1245130"/>
          </a:xfrm>
        </p:spPr>
        <p:txBody>
          <a:bodyPr/>
          <a:lstStyle/>
          <a:p>
            <a:r>
              <a:rPr lang="en-US" dirty="0"/>
              <a:t>EDTA is a polydentate ligand ‒ 6 donor atoms.</a:t>
            </a:r>
          </a:p>
        </p:txBody>
      </p:sp>
      <p:pic>
        <p:nvPicPr>
          <p:cNvPr id="16" name="Picture 3" descr="The molecular structure of the EDTA  complex of lead is shown. "/>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485616" y="2743200"/>
            <a:ext cx="2181013" cy="3714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The molecular structure of the EDTA  complex of lead is shown.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95838" y="2743200"/>
            <a:ext cx="2119562" cy="3594040"/>
          </a:xfrm>
          <a:prstGeom prst="rect">
            <a:avLst/>
          </a:prstGeom>
        </p:spPr>
      </p:pic>
    </p:spTree>
    <p:extLst>
      <p:ext uri="{BB962C8B-B14F-4D97-AF65-F5344CB8AC3E}">
        <p14:creationId xmlns:p14="http://schemas.microsoft.com/office/powerpoint/2010/main" val="2631869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dirty="0">
                <a:solidFill>
                  <a:schemeClr val="bg1"/>
                </a:solidFill>
              </a:rPr>
              <a:t>22.1</a:t>
            </a:r>
            <a:r>
              <a:rPr lang="en-US" dirty="0"/>
              <a:t>	</a:t>
            </a:r>
            <a:r>
              <a:rPr lang="en-US" dirty="0">
                <a:latin typeface="Calibri"/>
              </a:rPr>
              <a:t>Coordination Compounds (14) </a:t>
            </a:r>
            <a:endParaRPr lang="en-US" dirty="0"/>
          </a:p>
        </p:txBody>
      </p:sp>
      <p:sp>
        <p:nvSpPr>
          <p:cNvPr id="16" name="Text Placeholder 15"/>
          <p:cNvSpPr>
            <a:spLocks noGrp="1"/>
          </p:cNvSpPr>
          <p:nvPr>
            <p:ph type="body" sz="quarter" idx="22"/>
          </p:nvPr>
        </p:nvSpPr>
        <p:spPr>
          <a:xfrm>
            <a:off x="23190" y="1219200"/>
            <a:ext cx="9120809" cy="609601"/>
          </a:xfrm>
        </p:spPr>
        <p:txBody>
          <a:bodyPr/>
          <a:lstStyle/>
          <a:p>
            <a:r>
              <a:rPr lang="en-US" dirty="0">
                <a:solidFill>
                  <a:srgbClr val="4F74A7"/>
                </a:solidFill>
                <a:latin typeface="Calibri"/>
              </a:rPr>
              <a:t>Ligands </a:t>
            </a:r>
          </a:p>
        </p:txBody>
      </p:sp>
      <p:sp>
        <p:nvSpPr>
          <p:cNvPr id="17" name="Content Placeholder 16"/>
          <p:cNvSpPr>
            <a:spLocks noGrp="1"/>
          </p:cNvSpPr>
          <p:nvPr>
            <p:ph sz="quarter" idx="24"/>
          </p:nvPr>
        </p:nvSpPr>
        <p:spPr>
          <a:xfrm>
            <a:off x="-4025" y="1828800"/>
            <a:ext cx="9120810" cy="4419600"/>
          </a:xfrm>
        </p:spPr>
        <p:txBody>
          <a:bodyPr/>
          <a:lstStyle/>
          <a:p>
            <a:pPr>
              <a:spcBef>
                <a:spcPts val="0"/>
              </a:spcBef>
              <a:spcAft>
                <a:spcPts val="2800"/>
              </a:spcAft>
            </a:pPr>
            <a:r>
              <a:rPr lang="en-US" dirty="0"/>
              <a:t>The oxidation state of a transition metal in a complex ion is determined using the known charges of the </a:t>
            </a:r>
            <a:r>
              <a:rPr lang="en-US" i="1" dirty="0"/>
              <a:t>ligands </a:t>
            </a:r>
            <a:r>
              <a:rPr lang="en-US" dirty="0"/>
              <a:t>and the known </a:t>
            </a:r>
            <a:r>
              <a:rPr lang="en-US" i="1" dirty="0"/>
              <a:t>overall </a:t>
            </a:r>
            <a:r>
              <a:rPr lang="en-US" dirty="0"/>
              <a:t>charge of the complex ion. </a:t>
            </a:r>
          </a:p>
          <a:p>
            <a:pPr>
              <a:spcBef>
                <a:spcPts val="0"/>
              </a:spcBef>
              <a:spcAft>
                <a:spcPts val="2800"/>
              </a:spcAft>
            </a:pPr>
            <a:r>
              <a:rPr lang="en-US" dirty="0"/>
              <a:t>In the complex ion [PtCl</a:t>
            </a:r>
            <a:r>
              <a:rPr lang="en-US" baseline="-25000" dirty="0"/>
              <a:t>6</a:t>
            </a:r>
            <a:r>
              <a:rPr lang="en-US" dirty="0"/>
              <a:t>]</a:t>
            </a:r>
            <a:r>
              <a:rPr lang="en-US" baseline="30000" dirty="0"/>
              <a:t>2‒</a:t>
            </a:r>
            <a:r>
              <a:rPr lang="en-US" dirty="0"/>
              <a:t>, each chloride ion ligand has an oxidation number of ‒1. </a:t>
            </a:r>
          </a:p>
          <a:p>
            <a:pPr>
              <a:spcBef>
                <a:spcPts val="0"/>
              </a:spcBef>
            </a:pPr>
            <a:r>
              <a:rPr lang="en-US" dirty="0"/>
              <a:t>For the overall charge of the ion to be ‒2, the Pt must have an oxidation number of +4. </a:t>
            </a:r>
          </a:p>
        </p:txBody>
      </p:sp>
    </p:spTree>
    <p:extLst>
      <p:ext uri="{BB962C8B-B14F-4D97-AF65-F5344CB8AC3E}">
        <p14:creationId xmlns:p14="http://schemas.microsoft.com/office/powerpoint/2010/main" val="42005025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8915400" cy="533400"/>
          </a:xfrm>
        </p:spPr>
        <p:txBody>
          <a:bodyPr/>
          <a:lstStyle/>
          <a:p>
            <a:pPr>
              <a:tabLst>
                <a:tab pos="3314700" algn="l"/>
                <a:tab pos="3484563" algn="l"/>
              </a:tabLst>
            </a:pPr>
            <a:r>
              <a:rPr lang="en-US" b="1" dirty="0"/>
              <a:t>SAMPLE PROBLEM</a:t>
            </a:r>
            <a:r>
              <a:rPr lang="en-US" dirty="0"/>
              <a:t>	</a:t>
            </a:r>
            <a:r>
              <a:rPr lang="en-US" b="1" dirty="0">
                <a:solidFill>
                  <a:schemeClr val="bg1"/>
                </a:solidFill>
              </a:rPr>
              <a:t>22.1</a:t>
            </a:r>
            <a:r>
              <a:rPr lang="en-US" dirty="0"/>
              <a:t>	</a:t>
            </a:r>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22"/>
              </p:nvPr>
            </p:nvSpPr>
            <p:spPr>
              <a:xfrm>
                <a:off x="0" y="914400"/>
                <a:ext cx="8929255" cy="5334000"/>
              </a:xfrm>
            </p:spPr>
            <p:txBody>
              <a:bodyPr/>
              <a:lstStyle/>
              <a:p>
                <a:pPr>
                  <a:spcAft>
                    <a:spcPts val="2800"/>
                  </a:spcAft>
                </a:pPr>
                <a:r>
                  <a:rPr lang="en-US" dirty="0"/>
                  <a:t>Determine the oxidation state of the central metal atom in each of the following compounds: </a:t>
                </a:r>
              </a:p>
              <a:p>
                <a:pPr marL="514350" indent="-514350">
                  <a:spcAft>
                    <a:spcPts val="2800"/>
                  </a:spcAft>
                  <a:buAutoNum type="alphaLcParenBoth"/>
                </a:pPr>
                <a14:m>
                  <m:oMath xmlns:m="http://schemas.openxmlformats.org/officeDocument/2006/math">
                    <m:r>
                      <m:rPr>
                        <m:nor/>
                      </m:rPr>
                      <a:rPr lang="en-US" dirty="0"/>
                      <m:t>[</m:t>
                    </m:r>
                    <m:r>
                      <m:rPr>
                        <m:nor/>
                      </m:rPr>
                      <a:rPr lang="en-US" dirty="0"/>
                      <m:t>Ru</m:t>
                    </m:r>
                    <m:r>
                      <m:rPr>
                        <m:nor/>
                      </m:rPr>
                      <a:rPr lang="en-US" dirty="0"/>
                      <m:t>(</m:t>
                    </m:r>
                    <m:r>
                      <m:rPr>
                        <m:nor/>
                      </m:rPr>
                      <a:rPr lang="en-US" dirty="0"/>
                      <m:t>NH</m:t>
                    </m:r>
                    <m:r>
                      <m:rPr>
                        <m:nor/>
                      </m:rPr>
                      <a:rPr lang="en-US" baseline="-25000" dirty="0"/>
                      <m:t>3</m:t>
                    </m:r>
                    <m:r>
                      <m:rPr>
                        <m:nor/>
                      </m:rPr>
                      <a:rPr lang="en-US" dirty="0"/>
                      <m:t>)</m:t>
                    </m:r>
                    <m:r>
                      <m:rPr>
                        <m:nor/>
                      </m:rPr>
                      <a:rPr lang="en-US" baseline="-25000" dirty="0"/>
                      <m:t>5</m:t>
                    </m:r>
                    <m:r>
                      <m:rPr>
                        <m:nor/>
                      </m:rPr>
                      <a:rPr lang="en-US" dirty="0"/>
                      <m:t>(</m:t>
                    </m:r>
                    <m:r>
                      <m:rPr>
                        <m:nor/>
                      </m:rPr>
                      <a:rPr lang="en-US" dirty="0"/>
                      <m:t>H</m:t>
                    </m:r>
                    <m:r>
                      <m:rPr>
                        <m:nor/>
                      </m:rPr>
                      <a:rPr lang="en-US" baseline="-25000" dirty="0"/>
                      <m:t>2</m:t>
                    </m:r>
                    <m:r>
                      <m:rPr>
                        <m:nor/>
                      </m:rPr>
                      <a:rPr lang="en-US" dirty="0"/>
                      <m:t>O</m:t>
                    </m:r>
                    <m:r>
                      <m:rPr>
                        <m:nor/>
                      </m:rPr>
                      <a:rPr lang="en-US" dirty="0"/>
                      <m:t>)]</m:t>
                    </m:r>
                    <m:r>
                      <m:rPr>
                        <m:nor/>
                      </m:rPr>
                      <a:rPr lang="en-US" dirty="0"/>
                      <m:t>Cl</m:t>
                    </m:r>
                    <m:r>
                      <m:rPr>
                        <m:nor/>
                      </m:rPr>
                      <a:rPr lang="en-US" baseline="-25000" dirty="0"/>
                      <m:t>2</m:t>
                    </m:r>
                    <m:r>
                      <m:rPr>
                        <m:nor/>
                      </m:rPr>
                      <a:rPr lang="en-US" dirty="0"/>
                      <m:t> </m:t>
                    </m:r>
                  </m:oMath>
                </a14:m>
                <a:endParaRPr lang="en-US" dirty="0"/>
              </a:p>
              <a:p>
                <a:pPr marL="514350" indent="-514350">
                  <a:spcAft>
                    <a:spcPts val="2800"/>
                  </a:spcAft>
                  <a:buAutoNum type="alphaLcParenBoth"/>
                </a:pPr>
                <a14:m>
                  <m:oMath xmlns:m="http://schemas.openxmlformats.org/officeDocument/2006/math">
                    <m:r>
                      <m:rPr>
                        <m:nor/>
                      </m:rPr>
                      <a:rPr lang="en-US" dirty="0"/>
                      <m:t>[</m:t>
                    </m:r>
                    <m:r>
                      <m:rPr>
                        <m:nor/>
                      </m:rPr>
                      <a:rPr lang="en-US" dirty="0"/>
                      <m:t>Cr</m:t>
                    </m:r>
                    <m:r>
                      <m:rPr>
                        <m:nor/>
                      </m:rPr>
                      <a:rPr lang="en-US" dirty="0"/>
                      <m:t>(</m:t>
                    </m:r>
                    <m:r>
                      <m:rPr>
                        <m:nor/>
                      </m:rPr>
                      <a:rPr lang="en-US" dirty="0"/>
                      <m:t>NH</m:t>
                    </m:r>
                    <m:r>
                      <m:rPr>
                        <m:nor/>
                      </m:rPr>
                      <a:rPr lang="en-US" baseline="-25000" dirty="0"/>
                      <m:t>3</m:t>
                    </m:r>
                    <m:r>
                      <m:rPr>
                        <m:nor/>
                      </m:rPr>
                      <a:rPr lang="en-US" dirty="0"/>
                      <m:t>)</m:t>
                    </m:r>
                    <m:r>
                      <m:rPr>
                        <m:nor/>
                      </m:rPr>
                      <a:rPr lang="en-US" baseline="-25000" dirty="0"/>
                      <m:t>6</m:t>
                    </m:r>
                    <m:r>
                      <m:rPr>
                        <m:nor/>
                      </m:rPr>
                      <a:rPr lang="en-US" dirty="0"/>
                      <m:t>](</m:t>
                    </m:r>
                    <m:r>
                      <m:rPr>
                        <m:nor/>
                      </m:rPr>
                      <a:rPr lang="en-US" dirty="0"/>
                      <m:t>NO</m:t>
                    </m:r>
                    <m:r>
                      <m:rPr>
                        <m:nor/>
                      </m:rPr>
                      <a:rPr lang="en-US" baseline="-25000" dirty="0"/>
                      <m:t>3</m:t>
                    </m:r>
                    <m:r>
                      <m:rPr>
                        <m:nor/>
                      </m:rPr>
                      <a:rPr lang="en-US" dirty="0"/>
                      <m:t>)</m:t>
                    </m:r>
                    <m:r>
                      <m:rPr>
                        <m:nor/>
                      </m:rPr>
                      <a:rPr lang="en-US" baseline="-25000" dirty="0"/>
                      <m:t>3</m:t>
                    </m:r>
                  </m:oMath>
                </a14:m>
                <a:endParaRPr lang="en-US" baseline="-25000" dirty="0"/>
              </a:p>
              <a:p>
                <a:pPr marL="514350" indent="-514350">
                  <a:buAutoNum type="alphaLcParenBoth"/>
                </a:pP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Fe</m:t>
                        </m:r>
                        <m:d>
                          <m:dPr>
                            <m:ctrlPr>
                              <a:rPr lang="en-US" b="0" i="1" smtClean="0">
                                <a:latin typeface="Cambria Math" panose="02040503050406030204" pitchFamily="18" charset="0"/>
                              </a:rPr>
                            </m:ctrlPr>
                          </m:dPr>
                          <m:e>
                            <m:r>
                              <m:rPr>
                                <m:sty m:val="p"/>
                              </m:rPr>
                              <a:rPr lang="en-US" b="0" i="0" smtClean="0">
                                <a:latin typeface="Cambria Math" panose="02040503050406030204" pitchFamily="18" charset="0"/>
                              </a:rPr>
                              <m:t>CO</m:t>
                            </m:r>
                          </m:e>
                        </m:d>
                      </m:e>
                      <m:sub>
                        <m:r>
                          <a:rPr lang="en-US" b="0" i="0" smtClean="0">
                            <a:latin typeface="Cambria Math" panose="02040503050406030204" pitchFamily="18" charset="0"/>
                          </a:rPr>
                          <m:t>5</m:t>
                        </m:r>
                      </m:sub>
                    </m:sSub>
                  </m:oMath>
                </a14:m>
                <a:endParaRPr lang="en-US" dirty="0"/>
              </a:p>
            </p:txBody>
          </p:sp>
        </mc:Choice>
        <mc:Fallback xmlns="">
          <p:sp>
            <p:nvSpPr>
              <p:cNvPr id="16" name="Text Placeholder 15"/>
              <p:cNvSpPr>
                <a:spLocks noGrp="1" noRot="1" noChangeAspect="1" noMove="1" noResize="1" noEditPoints="1" noAdjustHandles="1" noChangeArrowheads="1" noChangeShapeType="1" noTextEdit="1"/>
              </p:cNvSpPr>
              <p:nvPr>
                <p:ph type="body" sz="quarter" idx="22"/>
              </p:nvPr>
            </p:nvSpPr>
            <p:spPr>
              <a:xfrm>
                <a:off x="0" y="914400"/>
                <a:ext cx="8929255" cy="5334000"/>
              </a:xfrm>
              <a:blipFill>
                <a:blip r:embed="rId2"/>
                <a:stretch>
                  <a:fillRect l="-1365" t="-1029"/>
                </a:stretch>
              </a:blipFill>
            </p:spPr>
            <p:txBody>
              <a:bodyPr/>
              <a:lstStyle/>
              <a:p>
                <a:r>
                  <a:rPr lang="en-US">
                    <a:noFill/>
                  </a:rPr>
                  <a:t> </a:t>
                </a:r>
              </a:p>
            </p:txBody>
          </p:sp>
        </mc:Fallback>
      </mc:AlternateContent>
    </p:spTree>
    <p:extLst>
      <p:ext uri="{BB962C8B-B14F-4D97-AF65-F5344CB8AC3E}">
        <p14:creationId xmlns:p14="http://schemas.microsoft.com/office/powerpoint/2010/main" val="40162292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8915400" cy="533400"/>
          </a:xfrm>
        </p:spPr>
        <p:txBody>
          <a:bodyPr/>
          <a:lstStyle/>
          <a:p>
            <a:pPr>
              <a:tabLst>
                <a:tab pos="3314700" algn="l"/>
                <a:tab pos="3484563" algn="l"/>
              </a:tabLst>
            </a:pPr>
            <a:r>
              <a:rPr lang="en-US" b="1" dirty="0"/>
              <a:t>SAMPLE PROBLEM</a:t>
            </a:r>
            <a:r>
              <a:rPr lang="en-US" dirty="0"/>
              <a:t>	</a:t>
            </a:r>
            <a:r>
              <a:rPr lang="en-US" b="1" dirty="0">
                <a:solidFill>
                  <a:schemeClr val="bg1"/>
                </a:solidFill>
              </a:rPr>
              <a:t>22.1	Setup</a:t>
            </a:r>
            <a:r>
              <a:rPr lang="en-US" dirty="0"/>
              <a:t>	</a:t>
            </a:r>
          </a:p>
        </p:txBody>
      </p:sp>
      <p:sp>
        <p:nvSpPr>
          <p:cNvPr id="16" name="Text Placeholder 15"/>
          <p:cNvSpPr>
            <a:spLocks noGrp="1"/>
          </p:cNvSpPr>
          <p:nvPr>
            <p:ph type="body" sz="quarter" idx="22"/>
          </p:nvPr>
        </p:nvSpPr>
        <p:spPr>
          <a:xfrm>
            <a:off x="-27214" y="942048"/>
            <a:ext cx="8929255" cy="4620552"/>
          </a:xfrm>
        </p:spPr>
        <p:txBody>
          <a:bodyPr/>
          <a:lstStyle/>
          <a:p>
            <a:pPr>
              <a:spcBef>
                <a:spcPts val="0"/>
              </a:spcBef>
              <a:spcAft>
                <a:spcPts val="2800"/>
              </a:spcAft>
            </a:pPr>
            <a:r>
              <a:rPr lang="en-US" b="1" dirty="0">
                <a:solidFill>
                  <a:srgbClr val="43638E"/>
                </a:solidFill>
              </a:rPr>
              <a:t>Setup</a:t>
            </a:r>
          </a:p>
          <a:p>
            <a:pPr marL="514350" indent="-514350">
              <a:spcBef>
                <a:spcPts val="0"/>
              </a:spcBef>
              <a:spcAft>
                <a:spcPts val="2800"/>
              </a:spcAft>
              <a:buFont typeface="+mj-lt"/>
              <a:buAutoNum type="alphaLcParenR"/>
            </a:pPr>
            <a:r>
              <a:rPr lang="en-US" dirty="0"/>
              <a:t>The complex ion is [Ru(NH</a:t>
            </a:r>
            <a:r>
              <a:rPr lang="en-US" baseline="-25000" dirty="0"/>
              <a:t>3</a:t>
            </a:r>
            <a:r>
              <a:rPr lang="en-US" dirty="0"/>
              <a:t>)</a:t>
            </a:r>
            <a:r>
              <a:rPr lang="en-US" baseline="-25000" dirty="0"/>
              <a:t>5</a:t>
            </a:r>
            <a:r>
              <a:rPr lang="en-US" dirty="0"/>
              <a:t>(H</a:t>
            </a:r>
            <a:r>
              <a:rPr lang="en-US" baseline="-25000" dirty="0"/>
              <a:t>2</a:t>
            </a:r>
            <a:r>
              <a:rPr lang="en-US" dirty="0"/>
              <a:t>O)]</a:t>
            </a:r>
            <a:r>
              <a:rPr lang="en-US" baseline="30000" dirty="0"/>
              <a:t>2+</a:t>
            </a:r>
            <a:r>
              <a:rPr lang="en-US" dirty="0"/>
              <a:t>. Each ligand is neutral. </a:t>
            </a:r>
          </a:p>
          <a:p>
            <a:pPr marL="514350" indent="-514350">
              <a:spcBef>
                <a:spcPts val="0"/>
              </a:spcBef>
              <a:spcAft>
                <a:spcPts val="2800"/>
              </a:spcAft>
              <a:buFont typeface="+mj-lt"/>
              <a:buAutoNum type="alphaLcParenR"/>
            </a:pPr>
            <a:r>
              <a:rPr lang="en-US" dirty="0"/>
              <a:t>The complex ion is [Cr(NH</a:t>
            </a:r>
            <a:r>
              <a:rPr lang="en-US" baseline="-25000" dirty="0"/>
              <a:t>3</a:t>
            </a:r>
            <a:r>
              <a:rPr lang="en-US" dirty="0"/>
              <a:t>)</a:t>
            </a:r>
            <a:r>
              <a:rPr lang="en-US" baseline="-25000" dirty="0"/>
              <a:t>6</a:t>
            </a:r>
            <a:r>
              <a:rPr lang="en-US" dirty="0"/>
              <a:t>]</a:t>
            </a:r>
            <a:r>
              <a:rPr lang="en-US" baseline="30000" dirty="0"/>
              <a:t>3+</a:t>
            </a:r>
            <a:r>
              <a:rPr lang="en-US" dirty="0"/>
              <a:t>. Each ligand is neutral.</a:t>
            </a:r>
          </a:p>
          <a:p>
            <a:pPr marL="514350" indent="-514350">
              <a:spcBef>
                <a:spcPts val="0"/>
              </a:spcBef>
              <a:spcAft>
                <a:spcPts val="2800"/>
              </a:spcAft>
              <a:buFont typeface="+mj-lt"/>
              <a:buAutoNum type="alphaLcParenR"/>
            </a:pPr>
            <a:r>
              <a:rPr lang="en-US" dirty="0"/>
              <a:t>Fe(CO)</a:t>
            </a:r>
            <a:r>
              <a:rPr lang="en-US" baseline="-25000" dirty="0"/>
              <a:t>5</a:t>
            </a:r>
            <a:r>
              <a:rPr lang="en-US" dirty="0"/>
              <a:t> does not contain a complex ion. The ligands are CO molecules, which have a zero charge.</a:t>
            </a:r>
          </a:p>
        </p:txBody>
      </p:sp>
    </p:spTree>
    <p:extLst>
      <p:ext uri="{BB962C8B-B14F-4D97-AF65-F5344CB8AC3E}">
        <p14:creationId xmlns:p14="http://schemas.microsoft.com/office/powerpoint/2010/main" val="10614307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76200" y="152400"/>
            <a:ext cx="2133600" cy="609600"/>
          </a:xfrm>
        </p:spPr>
        <p:txBody>
          <a:bodyPr/>
          <a:lstStyle/>
          <a:p>
            <a:pPr algn="ctr">
              <a:spcBef>
                <a:spcPts val="0"/>
              </a:spcBef>
            </a:pPr>
            <a:r>
              <a:rPr lang="en-US" dirty="0">
                <a:solidFill>
                  <a:srgbClr val="FFFFFF"/>
                </a:solidFill>
              </a:rPr>
              <a:t>CHAPTER</a:t>
            </a:r>
          </a:p>
        </p:txBody>
      </p:sp>
      <p:sp>
        <p:nvSpPr>
          <p:cNvPr id="5" name="Text Placeholder 4"/>
          <p:cNvSpPr>
            <a:spLocks noGrp="1"/>
          </p:cNvSpPr>
          <p:nvPr>
            <p:ph type="body" sz="quarter" idx="12"/>
          </p:nvPr>
        </p:nvSpPr>
        <p:spPr>
          <a:xfrm>
            <a:off x="2343150" y="0"/>
            <a:ext cx="1104900" cy="914400"/>
          </a:xfrm>
        </p:spPr>
        <p:txBody>
          <a:bodyPr/>
          <a:lstStyle/>
          <a:p>
            <a:r>
              <a:rPr lang="en-US" dirty="0">
                <a:solidFill>
                  <a:srgbClr val="6E7072"/>
                </a:solidFill>
              </a:rPr>
              <a:t>22</a:t>
            </a:r>
          </a:p>
        </p:txBody>
      </p:sp>
      <p:sp>
        <p:nvSpPr>
          <p:cNvPr id="15" name="Title 14"/>
          <p:cNvSpPr>
            <a:spLocks noGrp="1"/>
          </p:cNvSpPr>
          <p:nvPr>
            <p:ph type="title"/>
          </p:nvPr>
        </p:nvSpPr>
        <p:spPr>
          <a:xfrm>
            <a:off x="3581400" y="0"/>
            <a:ext cx="4923692" cy="533400"/>
          </a:xfrm>
        </p:spPr>
        <p:txBody>
          <a:bodyPr/>
          <a:lstStyle/>
          <a:p>
            <a:pPr algn="l">
              <a:tabLst>
                <a:tab pos="3379788" algn="l"/>
              </a:tabLst>
            </a:pPr>
            <a:r>
              <a:rPr lang="en-US" dirty="0"/>
              <a:t>Coordination Chemistry </a:t>
            </a:r>
            <a:r>
              <a:rPr lang="en-US" dirty="0">
                <a:solidFill>
                  <a:schemeClr val="bg1"/>
                </a:solidFill>
              </a:rPr>
              <a:t>	</a:t>
            </a:r>
            <a:r>
              <a:rPr lang="en-US" sz="6000" dirty="0">
                <a:solidFill>
                  <a:srgbClr val="939598"/>
                </a:solidFill>
              </a:rPr>
              <a:t>	</a:t>
            </a:r>
          </a:p>
        </p:txBody>
      </p:sp>
      <p:sp>
        <p:nvSpPr>
          <p:cNvPr id="4" name="Text Placeholder 3"/>
          <p:cNvSpPr>
            <a:spLocks noGrp="1"/>
          </p:cNvSpPr>
          <p:nvPr>
            <p:ph type="body" sz="quarter" idx="13"/>
          </p:nvPr>
        </p:nvSpPr>
        <p:spPr>
          <a:xfrm>
            <a:off x="304800" y="1905000"/>
            <a:ext cx="8839200" cy="3048000"/>
          </a:xfrm>
        </p:spPr>
        <p:txBody>
          <a:bodyPr/>
          <a:lstStyle/>
          <a:p>
            <a:pPr fontAlgn="t">
              <a:spcBef>
                <a:spcPts val="0"/>
              </a:spcBef>
              <a:tabLst>
                <a:tab pos="800100" algn="l"/>
                <a:tab pos="1028700" algn="l"/>
                <a:tab pos="1200150" algn="l"/>
                <a:tab pos="1257300" algn="l"/>
              </a:tabLst>
            </a:pPr>
            <a:r>
              <a:rPr lang="en-US" dirty="0">
                <a:solidFill>
                  <a:srgbClr val="CC0000"/>
                </a:solidFill>
              </a:rPr>
              <a:t>22.1</a:t>
            </a:r>
            <a:r>
              <a:rPr lang="en-US" dirty="0"/>
              <a:t>	Coordination Compounds </a:t>
            </a:r>
          </a:p>
          <a:p>
            <a:pPr defTabSz="800100" fontAlgn="t">
              <a:spcBef>
                <a:spcPts val="0"/>
              </a:spcBef>
            </a:pPr>
            <a:r>
              <a:rPr lang="en-US" dirty="0">
                <a:solidFill>
                  <a:srgbClr val="CC0000"/>
                </a:solidFill>
              </a:rPr>
              <a:t>22.2</a:t>
            </a:r>
            <a:r>
              <a:rPr lang="en-US" dirty="0"/>
              <a:t>	Structure of Coordination Compounds </a:t>
            </a:r>
          </a:p>
          <a:p>
            <a:pPr marL="685800" indent="-685800" defTabSz="800100" fontAlgn="t">
              <a:spcBef>
                <a:spcPts val="0"/>
              </a:spcBef>
            </a:pPr>
            <a:r>
              <a:rPr lang="en-US" dirty="0">
                <a:solidFill>
                  <a:srgbClr val="CC0000"/>
                </a:solidFill>
              </a:rPr>
              <a:t>22.3</a:t>
            </a:r>
            <a:r>
              <a:rPr lang="en-US" dirty="0"/>
              <a:t>		Bonding in Coordination Compounds: Crystal Field 	Theory </a:t>
            </a:r>
          </a:p>
          <a:p>
            <a:pPr defTabSz="800100" fontAlgn="t">
              <a:spcBef>
                <a:spcPts val="0"/>
              </a:spcBef>
            </a:pPr>
            <a:r>
              <a:rPr lang="en-US" dirty="0">
                <a:solidFill>
                  <a:srgbClr val="CC0000"/>
                </a:solidFill>
              </a:rPr>
              <a:t>22.4</a:t>
            </a:r>
            <a:r>
              <a:rPr lang="en-US" dirty="0"/>
              <a:t> 	Reactions of Coordination Compounds </a:t>
            </a:r>
          </a:p>
          <a:p>
            <a:pPr defTabSz="800100" fontAlgn="t">
              <a:spcBef>
                <a:spcPts val="0"/>
              </a:spcBef>
            </a:pPr>
            <a:r>
              <a:rPr lang="en-US" dirty="0">
                <a:solidFill>
                  <a:srgbClr val="CC0000"/>
                </a:solidFill>
              </a:rPr>
              <a:t>22.5</a:t>
            </a:r>
            <a:r>
              <a:rPr lang="en-US" dirty="0"/>
              <a:t> 	Applications of Coordination Compounds </a:t>
            </a:r>
          </a:p>
        </p:txBody>
      </p:sp>
    </p:spTree>
    <p:extLst>
      <p:ext uri="{BB962C8B-B14F-4D97-AF65-F5344CB8AC3E}">
        <p14:creationId xmlns:p14="http://schemas.microsoft.com/office/powerpoint/2010/main" val="10383271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8915400" cy="533400"/>
          </a:xfrm>
        </p:spPr>
        <p:txBody>
          <a:bodyPr/>
          <a:lstStyle/>
          <a:p>
            <a:pPr>
              <a:tabLst>
                <a:tab pos="3314700" algn="l"/>
                <a:tab pos="3484563" algn="l"/>
              </a:tabLst>
            </a:pPr>
            <a:r>
              <a:rPr lang="en-US" b="1" dirty="0"/>
              <a:t>SAMPLE PROBLEM</a:t>
            </a:r>
            <a:r>
              <a:rPr lang="en-US" dirty="0"/>
              <a:t>	</a:t>
            </a:r>
            <a:r>
              <a:rPr lang="en-US" b="1" dirty="0">
                <a:solidFill>
                  <a:schemeClr val="bg1"/>
                </a:solidFill>
              </a:rPr>
              <a:t>22.1	Solution</a:t>
            </a:r>
            <a:r>
              <a:rPr lang="en-US" dirty="0"/>
              <a:t>	</a:t>
            </a:r>
          </a:p>
        </p:txBody>
      </p:sp>
      <p:sp>
        <p:nvSpPr>
          <p:cNvPr id="16" name="Text Placeholder 15"/>
          <p:cNvSpPr>
            <a:spLocks noGrp="1"/>
          </p:cNvSpPr>
          <p:nvPr>
            <p:ph type="body" sz="quarter" idx="22"/>
          </p:nvPr>
        </p:nvSpPr>
        <p:spPr>
          <a:xfrm>
            <a:off x="38100" y="952500"/>
            <a:ext cx="8929255" cy="3695700"/>
          </a:xfrm>
        </p:spPr>
        <p:txBody>
          <a:bodyPr/>
          <a:lstStyle/>
          <a:p>
            <a:pPr>
              <a:spcBef>
                <a:spcPts val="0"/>
              </a:spcBef>
              <a:spcAft>
                <a:spcPts val="2800"/>
              </a:spcAft>
            </a:pPr>
            <a:r>
              <a:rPr lang="en-US" b="1" dirty="0">
                <a:solidFill>
                  <a:srgbClr val="43638E"/>
                </a:solidFill>
              </a:rPr>
              <a:t>Solution</a:t>
            </a:r>
          </a:p>
          <a:p>
            <a:pPr marL="514350" indent="-514350">
              <a:spcBef>
                <a:spcPts val="0"/>
              </a:spcBef>
              <a:spcAft>
                <a:spcPts val="2800"/>
              </a:spcAft>
              <a:buFont typeface="+mj-lt"/>
              <a:buAutoNum type="alphaLcParenR"/>
            </a:pPr>
            <a:r>
              <a:rPr lang="en-US" dirty="0"/>
              <a:t>[Ru(NH</a:t>
            </a:r>
            <a:r>
              <a:rPr lang="en-US" baseline="-25000" dirty="0"/>
              <a:t>3</a:t>
            </a:r>
            <a:r>
              <a:rPr lang="en-US" dirty="0"/>
              <a:t>)</a:t>
            </a:r>
            <a:r>
              <a:rPr lang="en-US" baseline="-25000" dirty="0"/>
              <a:t>5</a:t>
            </a:r>
            <a:r>
              <a:rPr lang="en-US" dirty="0"/>
              <a:t>(H</a:t>
            </a:r>
            <a:r>
              <a:rPr lang="en-US" baseline="-25000" dirty="0"/>
              <a:t>2</a:t>
            </a:r>
            <a:r>
              <a:rPr lang="en-US" dirty="0"/>
              <a:t>O)]Cl</a:t>
            </a:r>
            <a:r>
              <a:rPr lang="en-US" baseline="-25000" dirty="0"/>
              <a:t>2 	</a:t>
            </a:r>
            <a:r>
              <a:rPr lang="en-US" b="1" dirty="0"/>
              <a:t>+2</a:t>
            </a:r>
          </a:p>
          <a:p>
            <a:pPr marL="514350" indent="-514350">
              <a:spcBef>
                <a:spcPts val="0"/>
              </a:spcBef>
              <a:spcAft>
                <a:spcPts val="2800"/>
              </a:spcAft>
              <a:buFont typeface="+mj-lt"/>
              <a:buAutoNum type="alphaLcParenR"/>
            </a:pPr>
            <a:r>
              <a:rPr lang="en-US" dirty="0"/>
              <a:t>[Cr(NH</a:t>
            </a:r>
            <a:r>
              <a:rPr lang="en-US" baseline="-25000" dirty="0"/>
              <a:t>3</a:t>
            </a:r>
            <a:r>
              <a:rPr lang="en-US" dirty="0"/>
              <a:t>)</a:t>
            </a:r>
            <a:r>
              <a:rPr lang="en-US" baseline="-25000" dirty="0"/>
              <a:t>6</a:t>
            </a:r>
            <a:r>
              <a:rPr lang="en-US" dirty="0"/>
              <a:t>](NO</a:t>
            </a:r>
            <a:r>
              <a:rPr lang="en-US" baseline="-25000" dirty="0"/>
              <a:t>3</a:t>
            </a:r>
            <a:r>
              <a:rPr lang="en-US" dirty="0"/>
              <a:t>)</a:t>
            </a:r>
            <a:r>
              <a:rPr lang="en-US" baseline="-25000" dirty="0"/>
              <a:t>3	</a:t>
            </a:r>
            <a:r>
              <a:rPr lang="en-US" b="1" dirty="0"/>
              <a:t>+3</a:t>
            </a:r>
            <a:endParaRPr lang="en-US" dirty="0"/>
          </a:p>
          <a:p>
            <a:pPr marL="514350" indent="-514350">
              <a:spcBef>
                <a:spcPts val="0"/>
              </a:spcBef>
              <a:spcAft>
                <a:spcPts val="2800"/>
              </a:spcAft>
              <a:buFont typeface="+mj-lt"/>
              <a:buAutoNum type="alphaLcParenR"/>
            </a:pPr>
            <a:r>
              <a:rPr lang="en-US" dirty="0"/>
              <a:t>Fe(CO)</a:t>
            </a:r>
            <a:r>
              <a:rPr lang="en-US" baseline="-25000" dirty="0"/>
              <a:t>5			</a:t>
            </a:r>
            <a:r>
              <a:rPr lang="en-US" b="1" dirty="0"/>
              <a:t>0</a:t>
            </a:r>
          </a:p>
        </p:txBody>
      </p:sp>
    </p:spTree>
    <p:extLst>
      <p:ext uri="{BB962C8B-B14F-4D97-AF65-F5344CB8AC3E}">
        <p14:creationId xmlns:p14="http://schemas.microsoft.com/office/powerpoint/2010/main" val="16409793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dirty="0">
                <a:solidFill>
                  <a:schemeClr val="bg1"/>
                </a:solidFill>
              </a:rPr>
              <a:t>22.1</a:t>
            </a:r>
            <a:r>
              <a:rPr lang="en-US" dirty="0"/>
              <a:t>	</a:t>
            </a:r>
            <a:r>
              <a:rPr lang="en-US" dirty="0">
                <a:latin typeface="Calibri"/>
              </a:rPr>
              <a:t>Coordination Compounds (15) </a:t>
            </a:r>
            <a:endParaRPr lang="en-US" dirty="0"/>
          </a:p>
        </p:txBody>
      </p:sp>
      <p:sp>
        <p:nvSpPr>
          <p:cNvPr id="16" name="Text Placeholder 15"/>
          <p:cNvSpPr>
            <a:spLocks noGrp="1"/>
          </p:cNvSpPr>
          <p:nvPr>
            <p:ph type="body" sz="quarter" idx="22"/>
          </p:nvPr>
        </p:nvSpPr>
        <p:spPr>
          <a:xfrm>
            <a:off x="5444" y="1066800"/>
            <a:ext cx="9120809" cy="555172"/>
          </a:xfrm>
        </p:spPr>
        <p:txBody>
          <a:bodyPr/>
          <a:lstStyle/>
          <a:p>
            <a:r>
              <a:rPr lang="en-US" dirty="0">
                <a:solidFill>
                  <a:srgbClr val="4F74A7"/>
                </a:solidFill>
                <a:latin typeface="Calibri"/>
              </a:rPr>
              <a:t>Nomenclature of Coordination Compounds </a:t>
            </a:r>
          </a:p>
        </p:txBody>
      </p:sp>
      <p:sp>
        <p:nvSpPr>
          <p:cNvPr id="17" name="Content Placeholder 16"/>
          <p:cNvSpPr>
            <a:spLocks noGrp="1"/>
          </p:cNvSpPr>
          <p:nvPr>
            <p:ph sz="quarter" idx="24"/>
          </p:nvPr>
        </p:nvSpPr>
        <p:spPr>
          <a:xfrm>
            <a:off x="-14910" y="1499260"/>
            <a:ext cx="9120810" cy="4291939"/>
          </a:xfrm>
        </p:spPr>
        <p:txBody>
          <a:bodyPr/>
          <a:lstStyle/>
          <a:p>
            <a:pPr>
              <a:spcBef>
                <a:spcPts val="0"/>
              </a:spcBef>
              <a:spcAft>
                <a:spcPts val="2800"/>
              </a:spcAft>
            </a:pPr>
            <a:r>
              <a:rPr lang="en-US" dirty="0"/>
              <a:t>The rules for naming ionic coordination compounds are as follows: </a:t>
            </a:r>
          </a:p>
          <a:p>
            <a:pPr marL="514350" indent="-514350">
              <a:spcBef>
                <a:spcPts val="0"/>
              </a:spcBef>
              <a:spcAft>
                <a:spcPts val="2800"/>
              </a:spcAft>
              <a:buAutoNum type="arabicPeriod"/>
            </a:pPr>
            <a:r>
              <a:rPr lang="en-US" dirty="0"/>
              <a:t>The cation is named before the anion. The rule holds regardless of whether the complex ion bears a net positive or a net negative charge. </a:t>
            </a:r>
          </a:p>
          <a:p>
            <a:pPr marL="514350" indent="-514350">
              <a:spcBef>
                <a:spcPts val="0"/>
              </a:spcBef>
              <a:spcAft>
                <a:spcPts val="2800"/>
              </a:spcAft>
              <a:buAutoNum type="arabicPeriod"/>
            </a:pPr>
            <a:r>
              <a:rPr lang="en-US" dirty="0"/>
              <a:t>Within a complex ion, the ligands are named first, in alphabetical order, and the metal ion is named last. </a:t>
            </a:r>
          </a:p>
        </p:txBody>
      </p:sp>
    </p:spTree>
    <p:extLst>
      <p:ext uri="{BB962C8B-B14F-4D97-AF65-F5344CB8AC3E}">
        <p14:creationId xmlns:p14="http://schemas.microsoft.com/office/powerpoint/2010/main" val="19831101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dirty="0">
                <a:solidFill>
                  <a:schemeClr val="bg1"/>
                </a:solidFill>
              </a:rPr>
              <a:t>22.1</a:t>
            </a:r>
            <a:r>
              <a:rPr lang="en-US" dirty="0"/>
              <a:t>	</a:t>
            </a:r>
            <a:r>
              <a:rPr lang="en-US" dirty="0">
                <a:latin typeface="Calibri"/>
              </a:rPr>
              <a:t>Coordination Compounds (16) </a:t>
            </a:r>
            <a:endParaRPr lang="en-US" dirty="0"/>
          </a:p>
        </p:txBody>
      </p:sp>
      <p:sp>
        <p:nvSpPr>
          <p:cNvPr id="16" name="Text Placeholder 15"/>
          <p:cNvSpPr>
            <a:spLocks noGrp="1"/>
          </p:cNvSpPr>
          <p:nvPr>
            <p:ph type="body" sz="quarter" idx="22"/>
          </p:nvPr>
        </p:nvSpPr>
        <p:spPr/>
        <p:txBody>
          <a:bodyPr/>
          <a:lstStyle/>
          <a:p>
            <a:r>
              <a:rPr lang="en-US" dirty="0">
                <a:solidFill>
                  <a:srgbClr val="4F74A7"/>
                </a:solidFill>
                <a:latin typeface="Calibri"/>
              </a:rPr>
              <a:t>Nomenclature of Coordination Compounds </a:t>
            </a:r>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23190" y="1752600"/>
                <a:ext cx="9120810" cy="3794402"/>
              </a:xfrm>
            </p:spPr>
            <p:txBody>
              <a:bodyPr/>
              <a:lstStyle/>
              <a:p>
                <a:pPr marL="514350" indent="-514350">
                  <a:spcBef>
                    <a:spcPts val="0"/>
                  </a:spcBef>
                  <a:spcAft>
                    <a:spcPts val="2800"/>
                  </a:spcAft>
                  <a:buFont typeface="+mj-lt"/>
                  <a:buAutoNum type="arabicPeriod" startAt="3"/>
                </a:pPr>
                <a:r>
                  <a:rPr lang="en-US" dirty="0"/>
                  <a:t>The names of anionic ligands end with the letter </a:t>
                </a:r>
                <a:r>
                  <a:rPr lang="en-US" i="1" dirty="0"/>
                  <a:t>o, </a:t>
                </a:r>
                <a:r>
                  <a:rPr lang="en-US" dirty="0"/>
                  <a:t>whereas neutral ligands are usually called by the names of the molecules. The exceptions are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2</m:t>
                        </m:r>
                      </m:sub>
                    </m:sSub>
                    <m:r>
                      <m:rPr>
                        <m:sty m:val="p"/>
                      </m:rPr>
                      <a:rPr lang="en-US" b="0" i="0" smtClean="0">
                        <a:latin typeface="Cambria Math" panose="02040503050406030204" pitchFamily="18" charset="0"/>
                      </a:rPr>
                      <m:t>O</m:t>
                    </m:r>
                  </m:oMath>
                </a14:m>
                <a:r>
                  <a:rPr lang="en-US" dirty="0"/>
                  <a:t> (aqua), </a:t>
                </a:r>
                <a14:m>
                  <m:oMath xmlns:m="http://schemas.openxmlformats.org/officeDocument/2006/math">
                    <m:r>
                      <m:rPr>
                        <m:sty m:val="p"/>
                      </m:rPr>
                      <a:rPr lang="en-US" b="0" i="0" smtClean="0">
                        <a:latin typeface="Cambria Math" panose="02040503050406030204" pitchFamily="18" charset="0"/>
                      </a:rPr>
                      <m:t>CO</m:t>
                    </m:r>
                  </m:oMath>
                </a14:m>
                <a:r>
                  <a:rPr lang="en-US" dirty="0"/>
                  <a:t> (carbonyl), and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NH</m:t>
                        </m:r>
                      </m:e>
                      <m:sub>
                        <m:r>
                          <a:rPr lang="en-US" b="0" i="1" smtClean="0">
                            <a:latin typeface="Cambria Math" panose="02040503050406030204" pitchFamily="18" charset="0"/>
                          </a:rPr>
                          <m:t>3</m:t>
                        </m:r>
                      </m:sub>
                    </m:sSub>
                  </m:oMath>
                </a14:m>
                <a:r>
                  <a:rPr lang="en-US" dirty="0"/>
                  <a:t> (ammine). </a:t>
                </a:r>
              </a:p>
              <a:p>
                <a:pPr marL="514350" indent="-514350">
                  <a:spcBef>
                    <a:spcPts val="0"/>
                  </a:spcBef>
                  <a:spcAft>
                    <a:spcPts val="2800"/>
                  </a:spcAft>
                  <a:buFont typeface="+mj-lt"/>
                  <a:buAutoNum type="arabicPeriod" startAt="3"/>
                </a:pPr>
                <a:r>
                  <a:rPr lang="en-US" dirty="0"/>
                  <a:t>When two or more of the same ligand are present, use Greek prefixes </a:t>
                </a:r>
                <a:r>
                  <a:rPr lang="en-US" i="1" dirty="0"/>
                  <a:t>di</a:t>
                </a:r>
                <a:r>
                  <a:rPr lang="en-US" dirty="0"/>
                  <a:t>, </a:t>
                </a:r>
                <a:r>
                  <a:rPr lang="en-US" i="1" dirty="0"/>
                  <a:t>tri</a:t>
                </a:r>
                <a:r>
                  <a:rPr lang="en-US" dirty="0"/>
                  <a:t>, </a:t>
                </a:r>
                <a:r>
                  <a:rPr lang="en-US" i="1" dirty="0"/>
                  <a:t>tetra</a:t>
                </a:r>
                <a:r>
                  <a:rPr lang="en-US" dirty="0"/>
                  <a:t>, </a:t>
                </a:r>
                <a:r>
                  <a:rPr lang="en-US" i="1" dirty="0" err="1"/>
                  <a:t>penta</a:t>
                </a:r>
                <a:r>
                  <a:rPr lang="en-US" dirty="0"/>
                  <a:t>, and </a:t>
                </a:r>
                <a:r>
                  <a:rPr lang="en-US" i="1" dirty="0" err="1"/>
                  <a:t>hexa</a:t>
                </a:r>
                <a:r>
                  <a:rPr lang="en-US" dirty="0"/>
                  <a:t>, to specify their number. </a:t>
                </a:r>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23190" y="1752600"/>
                <a:ext cx="9120810" cy="3794402"/>
              </a:xfrm>
              <a:blipFill rotWithShape="0">
                <a:blip r:embed="rId2"/>
                <a:stretch>
                  <a:fillRect l="-1404" t="-1768" r="-1872"/>
                </a:stretch>
              </a:blipFill>
            </p:spPr>
            <p:txBody>
              <a:bodyPr/>
              <a:lstStyle/>
              <a:p>
                <a:r>
                  <a:rPr lang="en-US">
                    <a:noFill/>
                  </a:rPr>
                  <a:t> </a:t>
                </a:r>
              </a:p>
            </p:txBody>
          </p:sp>
        </mc:Fallback>
      </mc:AlternateContent>
    </p:spTree>
    <p:extLst>
      <p:ext uri="{BB962C8B-B14F-4D97-AF65-F5344CB8AC3E}">
        <p14:creationId xmlns:p14="http://schemas.microsoft.com/office/powerpoint/2010/main" val="13709831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dirty="0">
                <a:solidFill>
                  <a:schemeClr val="bg1"/>
                </a:solidFill>
              </a:rPr>
              <a:t>22.1</a:t>
            </a:r>
            <a:r>
              <a:rPr lang="en-US" dirty="0"/>
              <a:t>	</a:t>
            </a:r>
            <a:r>
              <a:rPr lang="en-US" dirty="0">
                <a:latin typeface="Calibri"/>
              </a:rPr>
              <a:t>Coordination Compounds (17) </a:t>
            </a:r>
            <a:endParaRPr lang="en-US" dirty="0"/>
          </a:p>
        </p:txBody>
      </p:sp>
      <p:sp>
        <p:nvSpPr>
          <p:cNvPr id="16" name="Text Placeholder 15"/>
          <p:cNvSpPr>
            <a:spLocks noGrp="1"/>
          </p:cNvSpPr>
          <p:nvPr>
            <p:ph type="body" sz="quarter" idx="22"/>
          </p:nvPr>
        </p:nvSpPr>
        <p:spPr/>
        <p:txBody>
          <a:bodyPr/>
          <a:lstStyle/>
          <a:p>
            <a:r>
              <a:rPr lang="en-US" dirty="0">
                <a:solidFill>
                  <a:srgbClr val="4F74A7"/>
                </a:solidFill>
                <a:latin typeface="Calibri"/>
              </a:rPr>
              <a:t>Nomenclature of Coordination Compounds </a:t>
            </a:r>
          </a:p>
        </p:txBody>
      </p:sp>
      <p:sp>
        <p:nvSpPr>
          <p:cNvPr id="17" name="Content Placeholder 16"/>
          <p:cNvSpPr>
            <a:spLocks noGrp="1"/>
          </p:cNvSpPr>
          <p:nvPr>
            <p:ph sz="quarter" idx="24"/>
          </p:nvPr>
        </p:nvSpPr>
        <p:spPr>
          <a:xfrm>
            <a:off x="28633" y="1676400"/>
            <a:ext cx="9120810" cy="2146518"/>
          </a:xfrm>
        </p:spPr>
        <p:txBody>
          <a:bodyPr/>
          <a:lstStyle/>
          <a:p>
            <a:pPr marL="514350" indent="-514350">
              <a:spcBef>
                <a:spcPts val="0"/>
              </a:spcBef>
              <a:spcAft>
                <a:spcPts val="2800"/>
              </a:spcAft>
              <a:buFont typeface="+mj-lt"/>
              <a:buAutoNum type="arabicPeriod" startAt="5"/>
            </a:pPr>
            <a:r>
              <a:rPr lang="en-US" dirty="0"/>
              <a:t>The oxidation number of the metal is indicated in Roman numerals immediately following the name of the metal. </a:t>
            </a:r>
          </a:p>
          <a:p>
            <a:pPr marL="514350" indent="-514350">
              <a:spcBef>
                <a:spcPts val="0"/>
              </a:spcBef>
              <a:spcAft>
                <a:spcPts val="2800"/>
              </a:spcAft>
              <a:buFont typeface="+mj-lt"/>
              <a:buAutoNum type="arabicPeriod" startAt="5"/>
            </a:pPr>
            <a:r>
              <a:rPr lang="en-US" dirty="0"/>
              <a:t>If the complex is an anion, its name ends in –</a:t>
            </a:r>
            <a:r>
              <a:rPr lang="en-US" i="1" dirty="0"/>
              <a:t>ate. </a:t>
            </a:r>
            <a:endParaRPr lang="en-US" dirty="0"/>
          </a:p>
        </p:txBody>
      </p:sp>
    </p:spTree>
    <p:extLst>
      <p:ext uri="{BB962C8B-B14F-4D97-AF65-F5344CB8AC3E}">
        <p14:creationId xmlns:p14="http://schemas.microsoft.com/office/powerpoint/2010/main" val="32154144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dirty="0">
                <a:solidFill>
                  <a:schemeClr val="bg1"/>
                </a:solidFill>
              </a:rPr>
              <a:t>22.1</a:t>
            </a:r>
            <a:r>
              <a:rPr lang="en-US" dirty="0"/>
              <a:t>	</a:t>
            </a:r>
            <a:r>
              <a:rPr lang="en-US" dirty="0">
                <a:latin typeface="Calibri"/>
              </a:rPr>
              <a:t>Coordination Compounds (18) </a:t>
            </a:r>
            <a:endParaRPr lang="en-US" dirty="0"/>
          </a:p>
        </p:txBody>
      </p:sp>
      <p:sp>
        <p:nvSpPr>
          <p:cNvPr id="17" name="Text Placeholder 16"/>
          <p:cNvSpPr>
            <a:spLocks noGrp="1"/>
          </p:cNvSpPr>
          <p:nvPr>
            <p:ph type="body" sz="quarter" idx="22"/>
          </p:nvPr>
        </p:nvSpPr>
        <p:spPr>
          <a:xfrm>
            <a:off x="23191" y="1066800"/>
            <a:ext cx="9120809" cy="455159"/>
          </a:xfrm>
        </p:spPr>
        <p:txBody>
          <a:bodyPr/>
          <a:lstStyle/>
          <a:p>
            <a:r>
              <a:rPr lang="en-US" dirty="0">
                <a:solidFill>
                  <a:srgbClr val="4F74A7"/>
                </a:solidFill>
                <a:latin typeface="Calibri"/>
              </a:rPr>
              <a:t>Nomenclature of Coordination Compounds </a:t>
            </a:r>
          </a:p>
        </p:txBody>
      </p:sp>
      <p:sp>
        <p:nvSpPr>
          <p:cNvPr id="24" name="Content Placeholder 23"/>
          <p:cNvSpPr>
            <a:spLocks noGrp="1"/>
          </p:cNvSpPr>
          <p:nvPr>
            <p:ph sz="quarter" idx="24"/>
          </p:nvPr>
        </p:nvSpPr>
        <p:spPr>
          <a:xfrm>
            <a:off x="381000" y="1600200"/>
            <a:ext cx="8077200" cy="457200"/>
          </a:xfrm>
        </p:spPr>
        <p:txBody>
          <a:bodyPr/>
          <a:lstStyle/>
          <a:p>
            <a:r>
              <a:rPr lang="en-US" sz="2200" b="1" dirty="0"/>
              <a:t>TABLE 22.4 </a:t>
            </a:r>
            <a:r>
              <a:rPr lang="en-US" sz="2000" b="1" dirty="0"/>
              <a:t>Names of Common Ligands in Coordination Compounds </a:t>
            </a:r>
          </a:p>
        </p:txBody>
      </p:sp>
      <mc:AlternateContent xmlns:mc="http://schemas.openxmlformats.org/markup-compatibility/2006" xmlns:a14="http://schemas.microsoft.com/office/drawing/2010/main">
        <mc:Choice Requires="a14">
          <p:graphicFrame>
            <p:nvGraphicFramePr>
              <p:cNvPr id="20" name="Table Placeholder 36"/>
              <p:cNvGraphicFramePr>
                <a:graphicFrameLocks noGrp="1"/>
              </p:cNvGraphicFramePr>
              <p:nvPr>
                <p:ph type="tbl" sz="quarter" idx="25"/>
                <p:extLst>
                  <p:ext uri="{D42A27DB-BD31-4B8C-83A1-F6EECF244321}">
                    <p14:modId xmlns:p14="http://schemas.microsoft.com/office/powerpoint/2010/main" val="190161324"/>
                  </p:ext>
                </p:extLst>
              </p:nvPr>
            </p:nvGraphicFramePr>
            <p:xfrm>
              <a:off x="457200" y="2057400"/>
              <a:ext cx="7391400" cy="4487228"/>
            </p:xfrm>
            <a:graphic>
              <a:graphicData uri="http://schemas.openxmlformats.org/drawingml/2006/table">
                <a:tbl>
                  <a:tblPr firstRow="1" bandRow="1">
                    <a:tableStyleId>{5C22544A-7EE6-4342-B048-85BDC9FD1C3A}</a:tableStyleId>
                  </a:tblPr>
                  <a:tblGrid>
                    <a:gridCol w="3717108">
                      <a:extLst>
                        <a:ext uri="{9D8B030D-6E8A-4147-A177-3AD203B41FA5}">
                          <a16:colId xmlns="" xmlns:a16="http://schemas.microsoft.com/office/drawing/2014/main" val="20000"/>
                        </a:ext>
                      </a:extLst>
                    </a:gridCol>
                    <a:gridCol w="3674292">
                      <a:extLst>
                        <a:ext uri="{9D8B030D-6E8A-4147-A177-3AD203B41FA5}">
                          <a16:colId xmlns="" xmlns:a16="http://schemas.microsoft.com/office/drawing/2014/main" val="20001"/>
                        </a:ext>
                      </a:extLst>
                    </a:gridCol>
                  </a:tblGrid>
                  <a:tr h="313367">
                    <a:tc>
                      <a:txBody>
                        <a:bodyPr/>
                        <a:lstStyle/>
                        <a:p>
                          <a:pPr algn="ctr"/>
                          <a:r>
                            <a:rPr lang="en-US" sz="1500" b="1" i="0" dirty="0">
                              <a:solidFill>
                                <a:schemeClr val="tx1"/>
                              </a:solidFill>
                            </a:rPr>
                            <a:t>Ligand</a:t>
                          </a:r>
                        </a:p>
                      </a:txBody>
                      <a:tcP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2E3E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1" i="0" kern="1200" dirty="0">
                              <a:solidFill>
                                <a:schemeClr val="tx1"/>
                              </a:solidFill>
                              <a:effectLst/>
                              <a:latin typeface="+mn-lt"/>
                              <a:ea typeface="+mn-ea"/>
                              <a:cs typeface="+mn-cs"/>
                            </a:rPr>
                            <a:t>Name of Ligand in Coordination</a:t>
                          </a:r>
                          <a:r>
                            <a:rPr lang="en-US" sz="1500" b="1" i="0" kern="1200" baseline="0" dirty="0">
                              <a:solidFill>
                                <a:schemeClr val="tx1"/>
                              </a:solidFill>
                              <a:effectLst/>
                              <a:latin typeface="+mn-lt"/>
                              <a:ea typeface="+mn-ea"/>
                              <a:cs typeface="+mn-cs"/>
                            </a:rPr>
                            <a:t> Compound</a:t>
                          </a:r>
                          <a:endParaRPr lang="en-US" sz="1500" b="1" i="0" kern="1200" dirty="0">
                            <a:solidFill>
                              <a:schemeClr val="tx1"/>
                            </a:solidFill>
                            <a:effectLst/>
                            <a:latin typeface="+mn-lt"/>
                            <a:ea typeface="+mn-ea"/>
                            <a:cs typeface="+mn-cs"/>
                          </a:endParaRPr>
                        </a:p>
                      </a:txBody>
                      <a:tcP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2E3E5"/>
                        </a:solidFill>
                      </a:tcPr>
                    </a:tc>
                    <a:extLst>
                      <a:ext uri="{0D108BD9-81ED-4DB2-BD59-A6C34878D82A}">
                        <a16:rowId xmlns="" xmlns:a16="http://schemas.microsoft.com/office/drawing/2014/main" val="10000"/>
                      </a:ext>
                    </a:extLst>
                  </a:tr>
                  <a:tr h="313367">
                    <a:tc>
                      <a:txBody>
                        <a:bodyPr/>
                        <a:lstStyle/>
                        <a:p>
                          <a:pPr algn="ctr"/>
                          <a:r>
                            <a:rPr lang="en-US" sz="1500" i="0" dirty="0"/>
                            <a:t>Bromide(</a:t>
                          </a:r>
                          <a14:m>
                            <m:oMath xmlns:m="http://schemas.openxmlformats.org/officeDocument/2006/math">
                              <m:sSup>
                                <m:sSupPr>
                                  <m:ctrlPr>
                                    <a:rPr lang="en-US" sz="1500" i="1" smtClean="0">
                                      <a:latin typeface="Cambria Math" panose="02040503050406030204" pitchFamily="18" charset="0"/>
                                    </a:rPr>
                                  </m:ctrlPr>
                                </m:sSupPr>
                                <m:e>
                                  <m:r>
                                    <m:rPr>
                                      <m:sty m:val="p"/>
                                    </m:rPr>
                                    <a:rPr lang="en-US" sz="1500" b="0" i="0" smtClean="0">
                                      <a:latin typeface="Cambria Math" panose="02040503050406030204" pitchFamily="18" charset="0"/>
                                    </a:rPr>
                                    <m:t>Br</m:t>
                                  </m:r>
                                </m:e>
                                <m:sup>
                                  <m:r>
                                    <a:rPr lang="en-US" sz="1500" b="0" i="0" smtClean="0">
                                      <a:latin typeface="Cambria Math" panose="02040503050406030204" pitchFamily="18" charset="0"/>
                                    </a:rPr>
                                    <m:t>−</m:t>
                                  </m:r>
                                </m:sup>
                              </m:sSup>
                            </m:oMath>
                          </a14:m>
                          <a:r>
                            <a:rPr lang="en-US" sz="1500" i="0" dirty="0"/>
                            <a:t>)</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a:solidFill>
                                <a:schemeClr val="dk1"/>
                              </a:solidFill>
                              <a:effectLst/>
                              <a:latin typeface="+mn-lt"/>
                              <a:ea typeface="+mn-ea"/>
                              <a:cs typeface="+mn-cs"/>
                            </a:rPr>
                            <a:t>Bromo</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0001"/>
                      </a:ext>
                    </a:extLst>
                  </a:tr>
                  <a:tr h="3133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a:solidFill>
                                <a:schemeClr val="dk1"/>
                              </a:solidFill>
                              <a:effectLst/>
                              <a:latin typeface="+mn-lt"/>
                              <a:ea typeface="+mn-ea"/>
                              <a:cs typeface="+mn-cs"/>
                            </a:rPr>
                            <a:t>Chloride</a:t>
                          </a:r>
                          <a14:m>
                            <m:oMath xmlns:m="http://schemas.openxmlformats.org/officeDocument/2006/math">
                              <m:d>
                                <m:dPr>
                                  <m:ctrlPr>
                                    <a:rPr lang="en-US" sz="1500" i="1" kern="1200" smtClean="0">
                                      <a:solidFill>
                                        <a:schemeClr val="dk1"/>
                                      </a:solidFill>
                                      <a:effectLst/>
                                      <a:latin typeface="Cambria Math" panose="02040503050406030204" pitchFamily="18" charset="0"/>
                                      <a:ea typeface="+mn-ea"/>
                                      <a:cs typeface="+mn-cs"/>
                                    </a:rPr>
                                  </m:ctrlPr>
                                </m:dPr>
                                <m:e>
                                  <m:sSup>
                                    <m:sSupPr>
                                      <m:ctrlPr>
                                        <a:rPr lang="en-US" sz="1500" i="1" kern="1200" smtClean="0">
                                          <a:solidFill>
                                            <a:schemeClr val="dk1"/>
                                          </a:solidFill>
                                          <a:effectLst/>
                                          <a:latin typeface="Cambria Math" panose="02040503050406030204" pitchFamily="18" charset="0"/>
                                          <a:ea typeface="+mn-ea"/>
                                          <a:cs typeface="+mn-cs"/>
                                        </a:rPr>
                                      </m:ctrlPr>
                                    </m:sSupPr>
                                    <m:e>
                                      <m:r>
                                        <m:rPr>
                                          <m:sty m:val="p"/>
                                        </m:rPr>
                                        <a:rPr lang="en-US" sz="1500" b="0" i="0" kern="1200" smtClean="0">
                                          <a:solidFill>
                                            <a:schemeClr val="dk1"/>
                                          </a:solidFill>
                                          <a:effectLst/>
                                          <a:latin typeface="Cambria Math" panose="02040503050406030204" pitchFamily="18" charset="0"/>
                                          <a:ea typeface="+mn-ea"/>
                                          <a:cs typeface="+mn-cs"/>
                                        </a:rPr>
                                        <m:t>CI</m:t>
                                      </m:r>
                                    </m:e>
                                    <m:sup>
                                      <m:r>
                                        <a:rPr lang="en-US" sz="1500" b="0" i="0" kern="1200" smtClean="0">
                                          <a:solidFill>
                                            <a:schemeClr val="dk1"/>
                                          </a:solidFill>
                                          <a:effectLst/>
                                          <a:latin typeface="Cambria Math" panose="02040503050406030204" pitchFamily="18" charset="0"/>
                                          <a:ea typeface="+mn-ea"/>
                                          <a:cs typeface="+mn-cs"/>
                                        </a:rPr>
                                        <m:t>−</m:t>
                                      </m:r>
                                    </m:sup>
                                  </m:sSup>
                                </m:e>
                              </m:d>
                            </m:oMath>
                          </a14:m>
                          <a:endParaRPr lang="en-US" sz="1500" i="0" kern="1200" dirty="0">
                            <a:solidFill>
                              <a:schemeClr val="dk1"/>
                            </a:solidFill>
                            <a:effectLst/>
                            <a:latin typeface="+mn-lt"/>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a:solidFill>
                                <a:schemeClr val="dk1"/>
                              </a:solidFill>
                              <a:effectLst/>
                              <a:latin typeface="+mn-lt"/>
                              <a:ea typeface="+mn-ea"/>
                              <a:cs typeface="+mn-cs"/>
                            </a:rPr>
                            <a:t>Chloro</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0002"/>
                      </a:ext>
                    </a:extLst>
                  </a:tr>
                  <a:tr h="3133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a:solidFill>
                                <a:schemeClr val="dk1"/>
                              </a:solidFill>
                              <a:effectLst/>
                              <a:latin typeface="+mn-lt"/>
                              <a:ea typeface="+mn-ea"/>
                              <a:cs typeface="+mn-cs"/>
                            </a:rPr>
                            <a:t>Cyanide</a:t>
                          </a:r>
                          <a14:m>
                            <m:oMath xmlns:m="http://schemas.openxmlformats.org/officeDocument/2006/math">
                              <m:d>
                                <m:dPr>
                                  <m:ctrlPr>
                                    <a:rPr lang="en-US" sz="1500" i="1" kern="1200" smtClean="0">
                                      <a:solidFill>
                                        <a:schemeClr val="dk1"/>
                                      </a:solidFill>
                                      <a:effectLst/>
                                      <a:latin typeface="Cambria Math" panose="02040503050406030204" pitchFamily="18" charset="0"/>
                                      <a:ea typeface="+mn-ea"/>
                                      <a:cs typeface="+mn-cs"/>
                                    </a:rPr>
                                  </m:ctrlPr>
                                </m:dPr>
                                <m:e>
                                  <m:sSup>
                                    <m:sSupPr>
                                      <m:ctrlPr>
                                        <a:rPr lang="en-US" sz="1500" i="1" kern="1200" smtClean="0">
                                          <a:solidFill>
                                            <a:schemeClr val="dk1"/>
                                          </a:solidFill>
                                          <a:effectLst/>
                                          <a:latin typeface="Cambria Math" panose="02040503050406030204" pitchFamily="18" charset="0"/>
                                          <a:ea typeface="+mn-ea"/>
                                          <a:cs typeface="+mn-cs"/>
                                        </a:rPr>
                                      </m:ctrlPr>
                                    </m:sSupPr>
                                    <m:e>
                                      <m:r>
                                        <m:rPr>
                                          <m:sty m:val="p"/>
                                        </m:rPr>
                                        <a:rPr lang="en-US" sz="1500" b="0" i="0" kern="1200" smtClean="0">
                                          <a:solidFill>
                                            <a:schemeClr val="dk1"/>
                                          </a:solidFill>
                                          <a:effectLst/>
                                          <a:latin typeface="Cambria Math" panose="02040503050406030204" pitchFamily="18" charset="0"/>
                                          <a:ea typeface="+mn-ea"/>
                                          <a:cs typeface="+mn-cs"/>
                                        </a:rPr>
                                        <m:t>CN</m:t>
                                      </m:r>
                                    </m:e>
                                    <m:sup>
                                      <m:r>
                                        <a:rPr lang="en-US" sz="1500" b="0" i="0" kern="1200" smtClean="0">
                                          <a:solidFill>
                                            <a:schemeClr val="dk1"/>
                                          </a:solidFill>
                                          <a:effectLst/>
                                          <a:latin typeface="Cambria Math" panose="02040503050406030204" pitchFamily="18" charset="0"/>
                                          <a:ea typeface="+mn-ea"/>
                                          <a:cs typeface="+mn-cs"/>
                                        </a:rPr>
                                        <m:t>−</m:t>
                                      </m:r>
                                    </m:sup>
                                  </m:sSup>
                                </m:e>
                              </m:d>
                            </m:oMath>
                          </a14:m>
                          <a:endParaRPr lang="en-US" sz="1500" i="0" kern="1200" dirty="0">
                            <a:solidFill>
                              <a:schemeClr val="dk1"/>
                            </a:solidFill>
                            <a:effectLst/>
                            <a:latin typeface="+mn-lt"/>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a:solidFill>
                                <a:schemeClr val="dk1"/>
                              </a:solidFill>
                              <a:effectLst/>
                              <a:latin typeface="+mn-lt"/>
                              <a:ea typeface="+mn-ea"/>
                              <a:cs typeface="+mn-cs"/>
                            </a:rPr>
                            <a:t>Cyano</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0003"/>
                      </a:ext>
                    </a:extLst>
                  </a:tr>
                  <a:tr h="3133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a:solidFill>
                                <a:schemeClr val="dk1"/>
                              </a:solidFill>
                              <a:effectLst/>
                              <a:latin typeface="+mn-lt"/>
                              <a:ea typeface="+mn-ea"/>
                              <a:cs typeface="+mn-cs"/>
                            </a:rPr>
                            <a:t>Hydoxide</a:t>
                          </a:r>
                          <a14:m>
                            <m:oMath xmlns:m="http://schemas.openxmlformats.org/officeDocument/2006/math">
                              <m:d>
                                <m:dPr>
                                  <m:ctrlPr>
                                    <a:rPr lang="en-US" sz="1500" i="1" kern="1200" smtClean="0">
                                      <a:solidFill>
                                        <a:schemeClr val="dk1"/>
                                      </a:solidFill>
                                      <a:effectLst/>
                                      <a:latin typeface="Cambria Math" panose="02040503050406030204" pitchFamily="18" charset="0"/>
                                      <a:ea typeface="+mn-ea"/>
                                      <a:cs typeface="+mn-cs"/>
                                    </a:rPr>
                                  </m:ctrlPr>
                                </m:dPr>
                                <m:e>
                                  <m:sSup>
                                    <m:sSupPr>
                                      <m:ctrlPr>
                                        <a:rPr lang="en-US" sz="1500" i="1" kern="1200" smtClean="0">
                                          <a:solidFill>
                                            <a:schemeClr val="dk1"/>
                                          </a:solidFill>
                                          <a:effectLst/>
                                          <a:latin typeface="Cambria Math" panose="02040503050406030204" pitchFamily="18" charset="0"/>
                                          <a:ea typeface="+mn-ea"/>
                                          <a:cs typeface="+mn-cs"/>
                                        </a:rPr>
                                      </m:ctrlPr>
                                    </m:sSupPr>
                                    <m:e>
                                      <m:r>
                                        <m:rPr>
                                          <m:sty m:val="p"/>
                                        </m:rPr>
                                        <a:rPr lang="en-US" sz="1500" b="0" i="0" kern="1200" smtClean="0">
                                          <a:solidFill>
                                            <a:schemeClr val="dk1"/>
                                          </a:solidFill>
                                          <a:effectLst/>
                                          <a:latin typeface="Cambria Math" panose="02040503050406030204" pitchFamily="18" charset="0"/>
                                          <a:ea typeface="+mn-ea"/>
                                          <a:cs typeface="+mn-cs"/>
                                        </a:rPr>
                                        <m:t>OH</m:t>
                                      </m:r>
                                    </m:e>
                                    <m:sup>
                                      <m:r>
                                        <a:rPr lang="en-US" sz="1500" b="0" i="0" kern="1200" smtClean="0">
                                          <a:solidFill>
                                            <a:schemeClr val="dk1"/>
                                          </a:solidFill>
                                          <a:effectLst/>
                                          <a:latin typeface="Cambria Math" panose="02040503050406030204" pitchFamily="18" charset="0"/>
                                          <a:ea typeface="+mn-ea"/>
                                          <a:cs typeface="+mn-cs"/>
                                        </a:rPr>
                                        <m:t>−</m:t>
                                      </m:r>
                                    </m:sup>
                                  </m:sSup>
                                </m:e>
                              </m:d>
                            </m:oMath>
                          </a14:m>
                          <a:endParaRPr lang="en-US" sz="1500" i="0" kern="1200" dirty="0">
                            <a:solidFill>
                              <a:schemeClr val="dk1"/>
                            </a:solidFill>
                            <a:effectLst/>
                            <a:latin typeface="+mn-lt"/>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a:solidFill>
                                <a:schemeClr val="dk1"/>
                              </a:solidFill>
                              <a:effectLst/>
                              <a:latin typeface="+mn-lt"/>
                              <a:ea typeface="+mn-ea"/>
                              <a:cs typeface="+mn-cs"/>
                            </a:rPr>
                            <a:t>Hydroxo</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0004"/>
                      </a:ext>
                    </a:extLst>
                  </a:tr>
                  <a:tr h="3133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a:solidFill>
                                <a:schemeClr val="dk1"/>
                              </a:solidFill>
                              <a:effectLst/>
                              <a:latin typeface="+mn-lt"/>
                              <a:ea typeface="+mn-ea"/>
                              <a:cs typeface="+mn-cs"/>
                            </a:rPr>
                            <a:t>Oxide</a:t>
                          </a:r>
                          <a14:m>
                            <m:oMath xmlns:m="http://schemas.openxmlformats.org/officeDocument/2006/math">
                              <m:d>
                                <m:dPr>
                                  <m:ctrlPr>
                                    <a:rPr lang="en-US" sz="1500" i="1" kern="1200" smtClean="0">
                                      <a:solidFill>
                                        <a:schemeClr val="dk1"/>
                                      </a:solidFill>
                                      <a:effectLst/>
                                      <a:latin typeface="Cambria Math" panose="02040503050406030204" pitchFamily="18" charset="0"/>
                                      <a:ea typeface="+mn-ea"/>
                                      <a:cs typeface="+mn-cs"/>
                                    </a:rPr>
                                  </m:ctrlPr>
                                </m:dPr>
                                <m:e>
                                  <m:sSup>
                                    <m:sSupPr>
                                      <m:ctrlPr>
                                        <a:rPr lang="en-US" sz="1500" i="1" kern="1200" smtClean="0">
                                          <a:solidFill>
                                            <a:schemeClr val="dk1"/>
                                          </a:solidFill>
                                          <a:effectLst/>
                                          <a:latin typeface="Cambria Math" panose="02040503050406030204" pitchFamily="18" charset="0"/>
                                          <a:ea typeface="+mn-ea"/>
                                          <a:cs typeface="+mn-cs"/>
                                        </a:rPr>
                                      </m:ctrlPr>
                                    </m:sSupPr>
                                    <m:e>
                                      <m:r>
                                        <m:rPr>
                                          <m:sty m:val="p"/>
                                        </m:rPr>
                                        <a:rPr lang="en-US" sz="1500" b="0" i="0" kern="1200" smtClean="0">
                                          <a:solidFill>
                                            <a:schemeClr val="dk1"/>
                                          </a:solidFill>
                                          <a:effectLst/>
                                          <a:latin typeface="Cambria Math" panose="02040503050406030204" pitchFamily="18" charset="0"/>
                                          <a:ea typeface="+mn-ea"/>
                                          <a:cs typeface="+mn-cs"/>
                                        </a:rPr>
                                        <m:t>O</m:t>
                                      </m:r>
                                    </m:e>
                                    <m:sup>
                                      <m:r>
                                        <a:rPr lang="en-US" sz="1500" b="0" i="0" kern="1200" smtClean="0">
                                          <a:solidFill>
                                            <a:schemeClr val="dk1"/>
                                          </a:solidFill>
                                          <a:effectLst/>
                                          <a:latin typeface="Cambria Math" panose="02040503050406030204" pitchFamily="18" charset="0"/>
                                          <a:ea typeface="+mn-ea"/>
                                          <a:cs typeface="+mn-cs"/>
                                        </a:rPr>
                                        <m:t>2−</m:t>
                                      </m:r>
                                    </m:sup>
                                  </m:sSup>
                                </m:e>
                              </m:d>
                            </m:oMath>
                          </a14:m>
                          <a:endParaRPr lang="en-US" sz="1500" i="0" kern="1200" dirty="0">
                            <a:solidFill>
                              <a:schemeClr val="dk1"/>
                            </a:solidFill>
                            <a:effectLst/>
                            <a:latin typeface="+mn-lt"/>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a:solidFill>
                                <a:schemeClr val="dk1"/>
                              </a:solidFill>
                              <a:effectLst/>
                              <a:latin typeface="+mn-lt"/>
                              <a:ea typeface="+mn-ea"/>
                              <a:cs typeface="+mn-cs"/>
                            </a:rPr>
                            <a:t>Oxo</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901870734"/>
                      </a:ext>
                    </a:extLst>
                  </a:tr>
                  <a:tr h="31747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a:solidFill>
                                <a:schemeClr val="dk1"/>
                              </a:solidFill>
                              <a:effectLst/>
                              <a:latin typeface="+mn-lt"/>
                              <a:ea typeface="+mn-ea"/>
                              <a:cs typeface="+mn-cs"/>
                            </a:rPr>
                            <a:t>Carbonate</a:t>
                          </a:r>
                          <a14:m>
                            <m:oMath xmlns:m="http://schemas.openxmlformats.org/officeDocument/2006/math">
                              <m:d>
                                <m:dPr>
                                  <m:ctrlPr>
                                    <a:rPr lang="en-US" sz="1500" i="1" kern="1200" smtClean="0">
                                      <a:solidFill>
                                        <a:schemeClr val="dk1"/>
                                      </a:solidFill>
                                      <a:effectLst/>
                                      <a:latin typeface="Cambria Math" panose="02040503050406030204" pitchFamily="18" charset="0"/>
                                      <a:ea typeface="+mn-ea"/>
                                      <a:cs typeface="+mn-cs"/>
                                    </a:rPr>
                                  </m:ctrlPr>
                                </m:dPr>
                                <m:e>
                                  <m:sSubSup>
                                    <m:sSubSupPr>
                                      <m:ctrlPr>
                                        <a:rPr lang="en-US" sz="1500" i="1" kern="1200" smtClean="0">
                                          <a:solidFill>
                                            <a:schemeClr val="dk1"/>
                                          </a:solidFill>
                                          <a:effectLst/>
                                          <a:latin typeface="Cambria Math" panose="02040503050406030204" pitchFamily="18" charset="0"/>
                                          <a:ea typeface="+mn-ea"/>
                                          <a:cs typeface="+mn-cs"/>
                                        </a:rPr>
                                      </m:ctrlPr>
                                    </m:sSubSupPr>
                                    <m:e>
                                      <m:r>
                                        <m:rPr>
                                          <m:sty m:val="p"/>
                                        </m:rPr>
                                        <a:rPr lang="en-US" sz="1500" b="0" i="0" kern="1200" smtClean="0">
                                          <a:solidFill>
                                            <a:schemeClr val="dk1"/>
                                          </a:solidFill>
                                          <a:effectLst/>
                                          <a:latin typeface="Cambria Math" panose="02040503050406030204" pitchFamily="18" charset="0"/>
                                          <a:ea typeface="+mn-ea"/>
                                          <a:cs typeface="+mn-cs"/>
                                        </a:rPr>
                                        <m:t>CO</m:t>
                                      </m:r>
                                    </m:e>
                                    <m:sub>
                                      <m:r>
                                        <a:rPr lang="en-US" sz="1500" b="0" i="0" kern="1200" smtClean="0">
                                          <a:solidFill>
                                            <a:schemeClr val="dk1"/>
                                          </a:solidFill>
                                          <a:effectLst/>
                                          <a:latin typeface="Cambria Math" panose="02040503050406030204" pitchFamily="18" charset="0"/>
                                          <a:ea typeface="+mn-ea"/>
                                          <a:cs typeface="+mn-cs"/>
                                        </a:rPr>
                                        <m:t>3</m:t>
                                      </m:r>
                                    </m:sub>
                                    <m:sup>
                                      <m:r>
                                        <a:rPr lang="en-US" sz="1500" b="0" i="0" kern="1200" smtClean="0">
                                          <a:solidFill>
                                            <a:schemeClr val="dk1"/>
                                          </a:solidFill>
                                          <a:effectLst/>
                                          <a:latin typeface="Cambria Math" panose="02040503050406030204" pitchFamily="18" charset="0"/>
                                          <a:ea typeface="+mn-ea"/>
                                          <a:cs typeface="+mn-cs"/>
                                        </a:rPr>
                                        <m:t>2−</m:t>
                                      </m:r>
                                    </m:sup>
                                  </m:sSubSup>
                                </m:e>
                              </m:d>
                            </m:oMath>
                          </a14:m>
                          <a:endParaRPr lang="en-US" sz="1500" i="0" kern="1200" dirty="0">
                            <a:solidFill>
                              <a:schemeClr val="dk1"/>
                            </a:solidFill>
                            <a:effectLst/>
                            <a:latin typeface="+mn-lt"/>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a:solidFill>
                                <a:schemeClr val="dk1"/>
                              </a:solidFill>
                              <a:effectLst/>
                              <a:latin typeface="+mn-lt"/>
                              <a:ea typeface="+mn-ea"/>
                              <a:cs typeface="+mn-cs"/>
                            </a:rPr>
                            <a:t>Carbonato</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54042487"/>
                      </a:ext>
                    </a:extLst>
                  </a:tr>
                  <a:tr h="3133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a:solidFill>
                                <a:schemeClr val="dk1"/>
                              </a:solidFill>
                              <a:effectLst/>
                              <a:latin typeface="+mn-lt"/>
                              <a:ea typeface="+mn-ea"/>
                              <a:cs typeface="+mn-cs"/>
                            </a:rPr>
                            <a:t>Nitrite</a:t>
                          </a:r>
                          <a14:m>
                            <m:oMath xmlns:m="http://schemas.openxmlformats.org/officeDocument/2006/math">
                              <m:d>
                                <m:dPr>
                                  <m:ctrlPr>
                                    <a:rPr lang="en-US" sz="1500" i="1" kern="1200" smtClean="0">
                                      <a:solidFill>
                                        <a:schemeClr val="dk1"/>
                                      </a:solidFill>
                                      <a:effectLst/>
                                      <a:latin typeface="Cambria Math" panose="02040503050406030204" pitchFamily="18" charset="0"/>
                                      <a:ea typeface="+mn-ea"/>
                                      <a:cs typeface="+mn-cs"/>
                                    </a:rPr>
                                  </m:ctrlPr>
                                </m:dPr>
                                <m:e>
                                  <m:sSubSup>
                                    <m:sSubSupPr>
                                      <m:ctrlPr>
                                        <a:rPr lang="en-US" sz="1500" i="1" kern="1200" smtClean="0">
                                          <a:solidFill>
                                            <a:schemeClr val="dk1"/>
                                          </a:solidFill>
                                          <a:effectLst/>
                                          <a:latin typeface="Cambria Math" panose="02040503050406030204" pitchFamily="18" charset="0"/>
                                          <a:ea typeface="+mn-ea"/>
                                          <a:cs typeface="+mn-cs"/>
                                        </a:rPr>
                                      </m:ctrlPr>
                                    </m:sSubSupPr>
                                    <m:e>
                                      <m:r>
                                        <m:rPr>
                                          <m:sty m:val="p"/>
                                        </m:rPr>
                                        <a:rPr lang="en-US" sz="1500" b="0" i="0" kern="1200" smtClean="0">
                                          <a:solidFill>
                                            <a:schemeClr val="dk1"/>
                                          </a:solidFill>
                                          <a:effectLst/>
                                          <a:latin typeface="Cambria Math" panose="02040503050406030204" pitchFamily="18" charset="0"/>
                                          <a:ea typeface="+mn-ea"/>
                                          <a:cs typeface="+mn-cs"/>
                                        </a:rPr>
                                        <m:t>NO</m:t>
                                      </m:r>
                                    </m:e>
                                    <m:sub>
                                      <m:r>
                                        <a:rPr lang="en-US" sz="1500" b="0" i="0" kern="1200" smtClean="0">
                                          <a:solidFill>
                                            <a:schemeClr val="dk1"/>
                                          </a:solidFill>
                                          <a:effectLst/>
                                          <a:latin typeface="Cambria Math" panose="02040503050406030204" pitchFamily="18" charset="0"/>
                                          <a:ea typeface="+mn-ea"/>
                                          <a:cs typeface="+mn-cs"/>
                                        </a:rPr>
                                        <m:t>2</m:t>
                                      </m:r>
                                    </m:sub>
                                    <m:sup>
                                      <m:r>
                                        <a:rPr lang="en-US" sz="1500" b="0" i="0" kern="1200" smtClean="0">
                                          <a:solidFill>
                                            <a:schemeClr val="dk1"/>
                                          </a:solidFill>
                                          <a:effectLst/>
                                          <a:latin typeface="Cambria Math" panose="02040503050406030204" pitchFamily="18" charset="0"/>
                                          <a:ea typeface="+mn-ea"/>
                                          <a:cs typeface="+mn-cs"/>
                                        </a:rPr>
                                        <m:t>−</m:t>
                                      </m:r>
                                    </m:sup>
                                  </m:sSubSup>
                                </m:e>
                              </m:d>
                            </m:oMath>
                          </a14:m>
                          <a:endParaRPr lang="en-US" sz="1500" i="0" kern="1200" dirty="0">
                            <a:solidFill>
                              <a:schemeClr val="dk1"/>
                            </a:solidFill>
                            <a:effectLst/>
                            <a:latin typeface="+mn-lt"/>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a:solidFill>
                                <a:schemeClr val="dk1"/>
                              </a:solidFill>
                              <a:effectLst/>
                              <a:latin typeface="+mn-lt"/>
                              <a:ea typeface="+mn-ea"/>
                              <a:cs typeface="+mn-cs"/>
                            </a:rPr>
                            <a:t>Nitro</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4164306127"/>
                      </a:ext>
                    </a:extLst>
                  </a:tr>
                  <a:tr h="31579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a:solidFill>
                                <a:schemeClr val="dk1"/>
                              </a:solidFill>
                              <a:effectLst/>
                              <a:latin typeface="+mn-lt"/>
                              <a:ea typeface="+mn-ea"/>
                              <a:cs typeface="+mn-cs"/>
                            </a:rPr>
                            <a:t>Oxalate</a:t>
                          </a:r>
                          <a14:m>
                            <m:oMath xmlns:m="http://schemas.openxmlformats.org/officeDocument/2006/math">
                              <m:d>
                                <m:dPr>
                                  <m:ctrlPr>
                                    <a:rPr lang="en-US" sz="1500" i="1" kern="1200" smtClean="0">
                                      <a:solidFill>
                                        <a:schemeClr val="dk1"/>
                                      </a:solidFill>
                                      <a:effectLst/>
                                      <a:latin typeface="Cambria Math" panose="02040503050406030204" pitchFamily="18" charset="0"/>
                                      <a:ea typeface="+mn-ea"/>
                                      <a:cs typeface="+mn-cs"/>
                                    </a:rPr>
                                  </m:ctrlPr>
                                </m:dPr>
                                <m:e>
                                  <m:sSub>
                                    <m:sSubPr>
                                      <m:ctrlPr>
                                        <a:rPr lang="en-US" sz="1500" i="1" kern="1200" smtClean="0">
                                          <a:solidFill>
                                            <a:schemeClr val="dk1"/>
                                          </a:solidFill>
                                          <a:effectLst/>
                                          <a:latin typeface="Cambria Math" panose="02040503050406030204" pitchFamily="18" charset="0"/>
                                          <a:ea typeface="+mn-ea"/>
                                          <a:cs typeface="+mn-cs"/>
                                        </a:rPr>
                                      </m:ctrlPr>
                                    </m:sSubPr>
                                    <m:e>
                                      <m:r>
                                        <m:rPr>
                                          <m:sty m:val="p"/>
                                        </m:rPr>
                                        <a:rPr lang="en-US" sz="1500" b="0" i="0" kern="1200" smtClean="0">
                                          <a:solidFill>
                                            <a:schemeClr val="dk1"/>
                                          </a:solidFill>
                                          <a:effectLst/>
                                          <a:latin typeface="Cambria Math" panose="02040503050406030204" pitchFamily="18" charset="0"/>
                                          <a:ea typeface="+mn-ea"/>
                                          <a:cs typeface="+mn-cs"/>
                                        </a:rPr>
                                        <m:t>C</m:t>
                                      </m:r>
                                    </m:e>
                                    <m:sub>
                                      <m:r>
                                        <a:rPr lang="en-US" sz="1500" b="0" i="0" kern="1200" smtClean="0">
                                          <a:solidFill>
                                            <a:schemeClr val="dk1"/>
                                          </a:solidFill>
                                          <a:effectLst/>
                                          <a:latin typeface="Cambria Math" panose="02040503050406030204" pitchFamily="18" charset="0"/>
                                          <a:ea typeface="+mn-ea"/>
                                          <a:cs typeface="+mn-cs"/>
                                        </a:rPr>
                                        <m:t>2</m:t>
                                      </m:r>
                                    </m:sub>
                                  </m:sSub>
                                  <m:sSubSup>
                                    <m:sSubSupPr>
                                      <m:ctrlPr>
                                        <a:rPr lang="en-US" sz="1500" i="1" kern="1200" smtClean="0">
                                          <a:solidFill>
                                            <a:schemeClr val="dk1"/>
                                          </a:solidFill>
                                          <a:effectLst/>
                                          <a:latin typeface="Cambria Math" panose="02040503050406030204" pitchFamily="18" charset="0"/>
                                          <a:ea typeface="+mn-ea"/>
                                          <a:cs typeface="+mn-cs"/>
                                        </a:rPr>
                                      </m:ctrlPr>
                                    </m:sSubSupPr>
                                    <m:e>
                                      <m:r>
                                        <m:rPr>
                                          <m:sty m:val="p"/>
                                        </m:rPr>
                                        <a:rPr lang="en-US" sz="1500" b="0" i="0" kern="1200" smtClean="0">
                                          <a:solidFill>
                                            <a:schemeClr val="dk1"/>
                                          </a:solidFill>
                                          <a:effectLst/>
                                          <a:latin typeface="Cambria Math" panose="02040503050406030204" pitchFamily="18" charset="0"/>
                                          <a:ea typeface="+mn-ea"/>
                                          <a:cs typeface="+mn-cs"/>
                                        </a:rPr>
                                        <m:t>O</m:t>
                                      </m:r>
                                    </m:e>
                                    <m:sub>
                                      <m:r>
                                        <a:rPr lang="en-US" sz="1500" b="0" i="0" kern="1200" smtClean="0">
                                          <a:solidFill>
                                            <a:schemeClr val="dk1"/>
                                          </a:solidFill>
                                          <a:effectLst/>
                                          <a:latin typeface="Cambria Math" panose="02040503050406030204" pitchFamily="18" charset="0"/>
                                          <a:ea typeface="+mn-ea"/>
                                          <a:cs typeface="+mn-cs"/>
                                        </a:rPr>
                                        <m:t>4</m:t>
                                      </m:r>
                                    </m:sub>
                                    <m:sup>
                                      <m:r>
                                        <a:rPr lang="en-US" sz="1500" b="0" i="0" kern="1200" smtClean="0">
                                          <a:solidFill>
                                            <a:schemeClr val="dk1"/>
                                          </a:solidFill>
                                          <a:effectLst/>
                                          <a:latin typeface="Cambria Math" panose="02040503050406030204" pitchFamily="18" charset="0"/>
                                          <a:ea typeface="+mn-ea"/>
                                          <a:cs typeface="+mn-cs"/>
                                        </a:rPr>
                                        <m:t>2−</m:t>
                                      </m:r>
                                    </m:sup>
                                  </m:sSubSup>
                                </m:e>
                              </m:d>
                            </m:oMath>
                          </a14:m>
                          <a:endParaRPr lang="en-US" sz="1500" i="0" kern="1200" dirty="0">
                            <a:solidFill>
                              <a:schemeClr val="dk1"/>
                            </a:solidFill>
                            <a:effectLst/>
                            <a:latin typeface="+mn-lt"/>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a:solidFill>
                                <a:schemeClr val="dk1"/>
                              </a:solidFill>
                              <a:effectLst/>
                              <a:latin typeface="+mn-lt"/>
                              <a:ea typeface="+mn-ea"/>
                              <a:cs typeface="+mn-cs"/>
                            </a:rPr>
                            <a:t>Oxalato</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0005"/>
                      </a:ext>
                    </a:extLst>
                  </a:tr>
                  <a:tr h="3133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a:solidFill>
                                <a:schemeClr val="dk1"/>
                              </a:solidFill>
                              <a:effectLst/>
                              <a:latin typeface="+mn-lt"/>
                              <a:ea typeface="+mn-ea"/>
                              <a:cs typeface="+mn-cs"/>
                            </a:rPr>
                            <a:t>Ammonia</a:t>
                          </a:r>
                          <a14:m>
                            <m:oMath xmlns:m="http://schemas.openxmlformats.org/officeDocument/2006/math">
                              <m:d>
                                <m:dPr>
                                  <m:ctrlPr>
                                    <a:rPr lang="en-US" sz="1500" i="1" kern="1200" smtClean="0">
                                      <a:solidFill>
                                        <a:schemeClr val="dk1"/>
                                      </a:solidFill>
                                      <a:effectLst/>
                                      <a:latin typeface="Cambria Math" panose="02040503050406030204" pitchFamily="18" charset="0"/>
                                      <a:ea typeface="+mn-ea"/>
                                      <a:cs typeface="+mn-cs"/>
                                    </a:rPr>
                                  </m:ctrlPr>
                                </m:dPr>
                                <m:e>
                                  <m:sSub>
                                    <m:sSubPr>
                                      <m:ctrlPr>
                                        <a:rPr lang="en-US" sz="1500" i="1" kern="1200" smtClean="0">
                                          <a:solidFill>
                                            <a:schemeClr val="dk1"/>
                                          </a:solidFill>
                                          <a:effectLst/>
                                          <a:latin typeface="Cambria Math" panose="02040503050406030204" pitchFamily="18" charset="0"/>
                                          <a:ea typeface="+mn-ea"/>
                                          <a:cs typeface="+mn-cs"/>
                                        </a:rPr>
                                      </m:ctrlPr>
                                    </m:sSubPr>
                                    <m:e>
                                      <m:r>
                                        <m:rPr>
                                          <m:sty m:val="p"/>
                                        </m:rPr>
                                        <a:rPr lang="en-US" sz="1500" b="0" i="0" kern="1200" smtClean="0">
                                          <a:solidFill>
                                            <a:schemeClr val="dk1"/>
                                          </a:solidFill>
                                          <a:effectLst/>
                                          <a:latin typeface="Cambria Math" panose="02040503050406030204" pitchFamily="18" charset="0"/>
                                          <a:ea typeface="+mn-ea"/>
                                          <a:cs typeface="+mn-cs"/>
                                        </a:rPr>
                                        <m:t>NH</m:t>
                                      </m:r>
                                    </m:e>
                                    <m:sub>
                                      <m:r>
                                        <a:rPr lang="en-US" sz="1500" b="0" i="0" kern="1200" smtClean="0">
                                          <a:solidFill>
                                            <a:schemeClr val="dk1"/>
                                          </a:solidFill>
                                          <a:effectLst/>
                                          <a:latin typeface="Cambria Math" panose="02040503050406030204" pitchFamily="18" charset="0"/>
                                          <a:ea typeface="+mn-ea"/>
                                          <a:cs typeface="+mn-cs"/>
                                        </a:rPr>
                                        <m:t>3</m:t>
                                      </m:r>
                                    </m:sub>
                                  </m:sSub>
                                </m:e>
                              </m:d>
                            </m:oMath>
                          </a14:m>
                          <a:endParaRPr lang="en-US" sz="1500" i="0" kern="1200" dirty="0">
                            <a:solidFill>
                              <a:schemeClr val="dk1"/>
                            </a:solidFill>
                            <a:effectLst/>
                            <a:latin typeface="+mn-lt"/>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a:solidFill>
                                <a:schemeClr val="dk1"/>
                              </a:solidFill>
                              <a:effectLst/>
                              <a:latin typeface="+mn-lt"/>
                              <a:ea typeface="+mn-ea"/>
                              <a:cs typeface="+mn-cs"/>
                            </a:rPr>
                            <a:t>Ammine</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3101723476"/>
                      </a:ext>
                    </a:extLst>
                  </a:tr>
                  <a:tr h="3133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a:solidFill>
                                <a:schemeClr val="dk1"/>
                              </a:solidFill>
                              <a:effectLst/>
                              <a:latin typeface="+mn-lt"/>
                              <a:ea typeface="+mn-ea"/>
                              <a:cs typeface="+mn-cs"/>
                            </a:rPr>
                            <a:t>Carbon Monoxide</a:t>
                          </a:r>
                          <a14:m>
                            <m:oMath xmlns:m="http://schemas.openxmlformats.org/officeDocument/2006/math">
                              <m:d>
                                <m:dPr>
                                  <m:ctrlPr>
                                    <a:rPr lang="en-US" sz="1500" i="1" kern="1200" smtClean="0">
                                      <a:solidFill>
                                        <a:schemeClr val="dk1"/>
                                      </a:solidFill>
                                      <a:effectLst/>
                                      <a:latin typeface="Cambria Math" panose="02040503050406030204" pitchFamily="18" charset="0"/>
                                      <a:ea typeface="+mn-ea"/>
                                      <a:cs typeface="+mn-cs"/>
                                    </a:rPr>
                                  </m:ctrlPr>
                                </m:dPr>
                                <m:e>
                                  <m:r>
                                    <m:rPr>
                                      <m:sty m:val="p"/>
                                    </m:rPr>
                                    <a:rPr lang="en-US" sz="1500" b="0" i="0" kern="1200" smtClean="0">
                                      <a:solidFill>
                                        <a:schemeClr val="dk1"/>
                                      </a:solidFill>
                                      <a:effectLst/>
                                      <a:latin typeface="Cambria Math" panose="02040503050406030204" pitchFamily="18" charset="0"/>
                                      <a:ea typeface="+mn-ea"/>
                                      <a:cs typeface="+mn-cs"/>
                                    </a:rPr>
                                    <m:t>CO</m:t>
                                  </m:r>
                                </m:e>
                              </m:d>
                            </m:oMath>
                          </a14:m>
                          <a:endParaRPr lang="en-US" sz="1500" i="0" kern="1200" dirty="0">
                            <a:solidFill>
                              <a:schemeClr val="dk1"/>
                            </a:solidFill>
                            <a:effectLst/>
                            <a:latin typeface="+mn-lt"/>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a:solidFill>
                                <a:schemeClr val="dk1"/>
                              </a:solidFill>
                              <a:effectLst/>
                              <a:latin typeface="+mn-lt"/>
                              <a:ea typeface="+mn-ea"/>
                              <a:cs typeface="+mn-cs"/>
                            </a:rPr>
                            <a:t>Carbonyl</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208516745"/>
                      </a:ext>
                    </a:extLst>
                  </a:tr>
                  <a:tr h="3133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a:solidFill>
                                <a:schemeClr val="dk1"/>
                              </a:solidFill>
                              <a:effectLst/>
                              <a:latin typeface="+mn-lt"/>
                              <a:ea typeface="+mn-ea"/>
                              <a:cs typeface="+mn-cs"/>
                            </a:rPr>
                            <a:t>Water</a:t>
                          </a:r>
                          <a14:m>
                            <m:oMath xmlns:m="http://schemas.openxmlformats.org/officeDocument/2006/math">
                              <m:d>
                                <m:dPr>
                                  <m:ctrlPr>
                                    <a:rPr lang="en-US" sz="1500" i="1" kern="1200" smtClean="0">
                                      <a:solidFill>
                                        <a:schemeClr val="dk1"/>
                                      </a:solidFill>
                                      <a:effectLst/>
                                      <a:latin typeface="Cambria Math" panose="02040503050406030204" pitchFamily="18" charset="0"/>
                                      <a:ea typeface="+mn-ea"/>
                                      <a:cs typeface="+mn-cs"/>
                                    </a:rPr>
                                  </m:ctrlPr>
                                </m:dPr>
                                <m:e>
                                  <m:sSub>
                                    <m:sSubPr>
                                      <m:ctrlPr>
                                        <a:rPr lang="en-US" sz="1500" i="1" kern="1200" smtClean="0">
                                          <a:solidFill>
                                            <a:schemeClr val="dk1"/>
                                          </a:solidFill>
                                          <a:effectLst/>
                                          <a:latin typeface="Cambria Math" panose="02040503050406030204" pitchFamily="18" charset="0"/>
                                          <a:ea typeface="+mn-ea"/>
                                          <a:cs typeface="+mn-cs"/>
                                        </a:rPr>
                                      </m:ctrlPr>
                                    </m:sSubPr>
                                    <m:e>
                                      <m:r>
                                        <m:rPr>
                                          <m:sty m:val="p"/>
                                        </m:rPr>
                                        <a:rPr lang="en-US" sz="1500" b="0" i="0" kern="1200" smtClean="0">
                                          <a:solidFill>
                                            <a:schemeClr val="dk1"/>
                                          </a:solidFill>
                                          <a:effectLst/>
                                          <a:latin typeface="Cambria Math" panose="02040503050406030204" pitchFamily="18" charset="0"/>
                                          <a:ea typeface="+mn-ea"/>
                                          <a:cs typeface="+mn-cs"/>
                                        </a:rPr>
                                        <m:t>H</m:t>
                                      </m:r>
                                    </m:e>
                                    <m:sub>
                                      <m:r>
                                        <a:rPr lang="en-US" sz="1500" b="0" i="0" kern="1200" smtClean="0">
                                          <a:solidFill>
                                            <a:schemeClr val="dk1"/>
                                          </a:solidFill>
                                          <a:effectLst/>
                                          <a:latin typeface="Cambria Math" panose="02040503050406030204" pitchFamily="18" charset="0"/>
                                          <a:ea typeface="+mn-ea"/>
                                          <a:cs typeface="+mn-cs"/>
                                        </a:rPr>
                                        <m:t>2</m:t>
                                      </m:r>
                                    </m:sub>
                                  </m:sSub>
                                  <m:r>
                                    <m:rPr>
                                      <m:sty m:val="p"/>
                                    </m:rPr>
                                    <a:rPr lang="en-US" sz="1500" b="0" i="0" kern="1200" smtClean="0">
                                      <a:solidFill>
                                        <a:schemeClr val="dk1"/>
                                      </a:solidFill>
                                      <a:effectLst/>
                                      <a:latin typeface="Cambria Math" panose="02040503050406030204" pitchFamily="18" charset="0"/>
                                      <a:ea typeface="+mn-ea"/>
                                      <a:cs typeface="+mn-cs"/>
                                    </a:rPr>
                                    <m:t>O</m:t>
                                  </m:r>
                                </m:e>
                              </m:d>
                            </m:oMath>
                          </a14:m>
                          <a:endParaRPr lang="en-US" sz="1500" i="0" kern="1200" dirty="0">
                            <a:solidFill>
                              <a:schemeClr val="dk1"/>
                            </a:solidFill>
                            <a:effectLst/>
                            <a:latin typeface="+mn-lt"/>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a:solidFill>
                                <a:schemeClr val="dk1"/>
                              </a:solidFill>
                              <a:effectLst/>
                              <a:latin typeface="+mn-lt"/>
                              <a:ea typeface="+mn-ea"/>
                              <a:cs typeface="+mn-cs"/>
                            </a:rPr>
                            <a:t>Aqua</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980188100"/>
                      </a:ext>
                    </a:extLst>
                  </a:tr>
                  <a:tr h="3133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a:solidFill>
                                <a:schemeClr val="dk1"/>
                              </a:solidFill>
                              <a:effectLst/>
                              <a:latin typeface="+mn-lt"/>
                              <a:ea typeface="+mn-ea"/>
                              <a:cs typeface="+mn-cs"/>
                            </a:rPr>
                            <a:t>Ethylenediamine</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a:solidFill>
                                <a:schemeClr val="dk1"/>
                              </a:solidFill>
                              <a:effectLst/>
                              <a:latin typeface="+mn-lt"/>
                              <a:ea typeface="+mn-ea"/>
                              <a:cs typeface="+mn-cs"/>
                            </a:rPr>
                            <a:t>Ethylenediamine</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2086134218"/>
                      </a:ext>
                    </a:extLst>
                  </a:tr>
                  <a:tr h="3133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a:solidFill>
                                <a:schemeClr val="dk1"/>
                              </a:solidFill>
                              <a:effectLst/>
                              <a:latin typeface="+mn-lt"/>
                              <a:ea typeface="+mn-ea"/>
                              <a:cs typeface="+mn-cs"/>
                            </a:rPr>
                            <a:t>Ethylenediaminetetraacetate</a:t>
                          </a:r>
                        </a:p>
                      </a:txBody>
                      <a:tcP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3F3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a:solidFill>
                                <a:schemeClr val="dk1"/>
                              </a:solidFill>
                              <a:effectLst/>
                              <a:latin typeface="+mn-lt"/>
                              <a:ea typeface="+mn-ea"/>
                              <a:cs typeface="+mn-cs"/>
                            </a:rPr>
                            <a:t>Ethylenediaminetetraacetate</a:t>
                          </a:r>
                        </a:p>
                      </a:txBody>
                      <a:tcP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3037458563"/>
                      </a:ext>
                    </a:extLst>
                  </a:tr>
                </a:tbl>
              </a:graphicData>
            </a:graphic>
          </p:graphicFrame>
        </mc:Choice>
        <mc:Fallback xmlns="">
          <p:graphicFrame>
            <p:nvGraphicFramePr>
              <p:cNvPr id="20" name="Table Placeholder 36"/>
              <p:cNvGraphicFramePr>
                <a:graphicFrameLocks noGrp="1"/>
              </p:cNvGraphicFramePr>
              <p:nvPr>
                <p:ph type="tbl" sz="quarter" idx="25"/>
                <p:extLst>
                  <p:ext uri="{D42A27DB-BD31-4B8C-83A1-F6EECF244321}">
                    <p14:modId xmlns:p14="http://schemas.microsoft.com/office/powerpoint/2010/main" val="190161324"/>
                  </p:ext>
                </p:extLst>
              </p:nvPr>
            </p:nvGraphicFramePr>
            <p:xfrm>
              <a:off x="457200" y="2057400"/>
              <a:ext cx="7391400" cy="4487228"/>
            </p:xfrm>
            <a:graphic>
              <a:graphicData uri="http://schemas.openxmlformats.org/drawingml/2006/table">
                <a:tbl>
                  <a:tblPr firstRow="1" bandRow="1">
                    <a:tableStyleId>{5C22544A-7EE6-4342-B048-85BDC9FD1C3A}</a:tableStyleId>
                  </a:tblPr>
                  <a:tblGrid>
                    <a:gridCol w="3717108">
                      <a:extLst>
                        <a:ext uri="{9D8B030D-6E8A-4147-A177-3AD203B41FA5}">
                          <a16:colId xmlns:a16="http://schemas.microsoft.com/office/drawing/2014/main" xmlns:a14="http://schemas.microsoft.com/office/drawing/2010/main" xmlns="" val="20000"/>
                        </a:ext>
                      </a:extLst>
                    </a:gridCol>
                    <a:gridCol w="3674292">
                      <a:extLst>
                        <a:ext uri="{9D8B030D-6E8A-4147-A177-3AD203B41FA5}">
                          <a16:colId xmlns:a16="http://schemas.microsoft.com/office/drawing/2014/main" xmlns:a14="http://schemas.microsoft.com/office/drawing/2010/main" xmlns="" val="20001"/>
                        </a:ext>
                      </a:extLst>
                    </a:gridCol>
                  </a:tblGrid>
                  <a:tr h="320040">
                    <a:tc>
                      <a:txBody>
                        <a:bodyPr/>
                        <a:lstStyle/>
                        <a:p>
                          <a:pPr algn="ctr"/>
                          <a:r>
                            <a:rPr lang="en-US" sz="1500" b="1" i="0" dirty="0">
                              <a:solidFill>
                                <a:schemeClr val="tx1"/>
                              </a:solidFill>
                            </a:rPr>
                            <a:t>Ligand</a:t>
                          </a:r>
                        </a:p>
                      </a:txBody>
                      <a:tcP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2E3E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1" i="0" kern="1200" dirty="0">
                              <a:solidFill>
                                <a:schemeClr val="tx1"/>
                              </a:solidFill>
                              <a:effectLst/>
                              <a:latin typeface="+mn-lt"/>
                              <a:ea typeface="+mn-ea"/>
                              <a:cs typeface="+mn-cs"/>
                            </a:rPr>
                            <a:t>Name of Ligand in Coordination</a:t>
                          </a:r>
                          <a:r>
                            <a:rPr lang="en-US" sz="1500" b="1" i="0" kern="1200" baseline="0" dirty="0">
                              <a:solidFill>
                                <a:schemeClr val="tx1"/>
                              </a:solidFill>
                              <a:effectLst/>
                              <a:latin typeface="+mn-lt"/>
                              <a:ea typeface="+mn-ea"/>
                              <a:cs typeface="+mn-cs"/>
                            </a:rPr>
                            <a:t> Compound</a:t>
                          </a:r>
                          <a:endParaRPr lang="en-US" sz="1500" b="1" i="0" kern="1200" dirty="0">
                            <a:solidFill>
                              <a:schemeClr val="tx1"/>
                            </a:solidFill>
                            <a:effectLst/>
                            <a:latin typeface="+mn-lt"/>
                            <a:ea typeface="+mn-ea"/>
                            <a:cs typeface="+mn-cs"/>
                          </a:endParaRPr>
                        </a:p>
                      </a:txBody>
                      <a:tcP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2E3E5"/>
                        </a:solidFill>
                      </a:tcPr>
                    </a:tc>
                    <a:extLst>
                      <a:ext uri="{0D108BD9-81ED-4DB2-BD59-A6C34878D82A}">
                        <a16:rowId xmlns:a16="http://schemas.microsoft.com/office/drawing/2014/main" xmlns:a14="http://schemas.microsoft.com/office/drawing/2010/main" xmlns="" val="10000"/>
                      </a:ext>
                    </a:extLst>
                  </a:tr>
                  <a:tr h="320040">
                    <a:tc>
                      <a:txBody>
                        <a:bodyPr/>
                        <a:lstStyle/>
                        <a:p>
                          <a:endParaRPr lang="en-US"/>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rotWithShape="0">
                          <a:blip r:embed="rId2"/>
                          <a:stretch>
                            <a:fillRect t="-105769" r="-99016" b="-1236538"/>
                          </a:stretch>
                        </a:blip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err="1">
                              <a:solidFill>
                                <a:schemeClr val="dk1"/>
                              </a:solidFill>
                              <a:effectLst/>
                              <a:latin typeface="+mn-lt"/>
                              <a:ea typeface="+mn-ea"/>
                              <a:cs typeface="+mn-cs"/>
                            </a:rPr>
                            <a:t>Bromo</a:t>
                          </a:r>
                          <a:endParaRPr lang="en-US" sz="1500" i="0" kern="1200" dirty="0">
                            <a:solidFill>
                              <a:schemeClr val="dk1"/>
                            </a:solidFill>
                            <a:effectLst/>
                            <a:latin typeface="+mn-lt"/>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a14="http://schemas.microsoft.com/office/drawing/2010/main" xmlns="" val="10001"/>
                      </a:ext>
                    </a:extLst>
                  </a:tr>
                  <a:tr h="320040">
                    <a:tc>
                      <a:txBody>
                        <a:bodyPr/>
                        <a:lstStyle/>
                        <a:p>
                          <a:endParaRPr lang="en-US"/>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rotWithShape="0">
                          <a:blip r:embed="rId2"/>
                          <a:stretch>
                            <a:fillRect t="-201887" r="-99016" b="-1113208"/>
                          </a:stretch>
                        </a:blip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err="1">
                              <a:solidFill>
                                <a:schemeClr val="dk1"/>
                              </a:solidFill>
                              <a:effectLst/>
                              <a:latin typeface="+mn-lt"/>
                              <a:ea typeface="+mn-ea"/>
                              <a:cs typeface="+mn-cs"/>
                            </a:rPr>
                            <a:t>Chloro</a:t>
                          </a:r>
                          <a:endParaRPr lang="en-US" sz="1500" i="0" kern="1200" dirty="0">
                            <a:solidFill>
                              <a:schemeClr val="dk1"/>
                            </a:solidFill>
                            <a:effectLst/>
                            <a:latin typeface="+mn-lt"/>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a14="http://schemas.microsoft.com/office/drawing/2010/main" xmlns="" val="10002"/>
                      </a:ext>
                    </a:extLst>
                  </a:tr>
                  <a:tr h="320040">
                    <a:tc>
                      <a:txBody>
                        <a:bodyPr/>
                        <a:lstStyle/>
                        <a:p>
                          <a:endParaRPr lang="en-US"/>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rotWithShape="0">
                          <a:blip r:embed="rId2"/>
                          <a:stretch>
                            <a:fillRect t="-307692" r="-99016" b="-1034615"/>
                          </a:stretch>
                        </a:blip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err="1">
                              <a:solidFill>
                                <a:schemeClr val="dk1"/>
                              </a:solidFill>
                              <a:effectLst/>
                              <a:latin typeface="+mn-lt"/>
                              <a:ea typeface="+mn-ea"/>
                              <a:cs typeface="+mn-cs"/>
                            </a:rPr>
                            <a:t>Cyano</a:t>
                          </a:r>
                          <a:endParaRPr lang="en-US" sz="1500" i="0" kern="1200" dirty="0">
                            <a:solidFill>
                              <a:schemeClr val="dk1"/>
                            </a:solidFill>
                            <a:effectLst/>
                            <a:latin typeface="+mn-lt"/>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a14="http://schemas.microsoft.com/office/drawing/2010/main" xmlns="" val="10003"/>
                      </a:ext>
                    </a:extLst>
                  </a:tr>
                  <a:tr h="320040">
                    <a:tc>
                      <a:txBody>
                        <a:bodyPr/>
                        <a:lstStyle/>
                        <a:p>
                          <a:endParaRPr lang="en-US"/>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rotWithShape="0">
                          <a:blip r:embed="rId2"/>
                          <a:stretch>
                            <a:fillRect t="-400000" r="-99016" b="-915094"/>
                          </a:stretch>
                        </a:blip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err="1">
                              <a:solidFill>
                                <a:schemeClr val="dk1"/>
                              </a:solidFill>
                              <a:effectLst/>
                              <a:latin typeface="+mn-lt"/>
                              <a:ea typeface="+mn-ea"/>
                              <a:cs typeface="+mn-cs"/>
                            </a:rPr>
                            <a:t>Hydroxo</a:t>
                          </a:r>
                          <a:endParaRPr lang="en-US" sz="1500" i="0" kern="1200" dirty="0">
                            <a:solidFill>
                              <a:schemeClr val="dk1"/>
                            </a:solidFill>
                            <a:effectLst/>
                            <a:latin typeface="+mn-lt"/>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a14="http://schemas.microsoft.com/office/drawing/2010/main" xmlns="" val="10004"/>
                      </a:ext>
                    </a:extLst>
                  </a:tr>
                  <a:tr h="320040">
                    <a:tc>
                      <a:txBody>
                        <a:bodyPr/>
                        <a:lstStyle/>
                        <a:p>
                          <a:endParaRPr lang="en-US"/>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rotWithShape="0">
                          <a:blip r:embed="rId2"/>
                          <a:stretch>
                            <a:fillRect t="-509615" r="-99016" b="-832692"/>
                          </a:stretch>
                        </a:blip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a:solidFill>
                                <a:schemeClr val="dk1"/>
                              </a:solidFill>
                              <a:effectLst/>
                              <a:latin typeface="+mn-lt"/>
                              <a:ea typeface="+mn-ea"/>
                              <a:cs typeface="+mn-cs"/>
                            </a:rPr>
                            <a:t>Oxo</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a14="http://schemas.microsoft.com/office/drawing/2010/main" xmlns="" val="1901870734"/>
                      </a:ext>
                    </a:extLst>
                  </a:tr>
                  <a:tr h="324231">
                    <a:tc>
                      <a:txBody>
                        <a:bodyPr/>
                        <a:lstStyle/>
                        <a:p>
                          <a:endParaRPr lang="en-US"/>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rotWithShape="0">
                          <a:blip r:embed="rId2"/>
                          <a:stretch>
                            <a:fillRect t="-587037" r="-99016" b="-701852"/>
                          </a:stretch>
                        </a:blip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err="1">
                              <a:solidFill>
                                <a:schemeClr val="dk1"/>
                              </a:solidFill>
                              <a:effectLst/>
                              <a:latin typeface="+mn-lt"/>
                              <a:ea typeface="+mn-ea"/>
                              <a:cs typeface="+mn-cs"/>
                            </a:rPr>
                            <a:t>Carbonato</a:t>
                          </a:r>
                          <a:endParaRPr lang="en-US" sz="1500" i="0" kern="1200" dirty="0">
                            <a:solidFill>
                              <a:schemeClr val="dk1"/>
                            </a:solidFill>
                            <a:effectLst/>
                            <a:latin typeface="+mn-lt"/>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a14="http://schemas.microsoft.com/office/drawing/2010/main" xmlns="" val="54042487"/>
                      </a:ext>
                    </a:extLst>
                  </a:tr>
                  <a:tr h="320040">
                    <a:tc>
                      <a:txBody>
                        <a:bodyPr/>
                        <a:lstStyle/>
                        <a:p>
                          <a:endParaRPr lang="en-US"/>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rotWithShape="0">
                          <a:blip r:embed="rId2"/>
                          <a:stretch>
                            <a:fillRect t="-713462" r="-99016" b="-628846"/>
                          </a:stretch>
                        </a:blip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a:solidFill>
                                <a:schemeClr val="dk1"/>
                              </a:solidFill>
                              <a:effectLst/>
                              <a:latin typeface="+mn-lt"/>
                              <a:ea typeface="+mn-ea"/>
                              <a:cs typeface="+mn-cs"/>
                            </a:rPr>
                            <a:t>Nitro</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a14="http://schemas.microsoft.com/office/drawing/2010/main" xmlns="" val="4164306127"/>
                      </a:ext>
                    </a:extLst>
                  </a:tr>
                  <a:tr h="322517">
                    <a:tc>
                      <a:txBody>
                        <a:bodyPr/>
                        <a:lstStyle/>
                        <a:p>
                          <a:endParaRPr lang="en-US"/>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rotWithShape="0">
                          <a:blip r:embed="rId2"/>
                          <a:stretch>
                            <a:fillRect t="-798113" r="-99016" b="-516981"/>
                          </a:stretch>
                        </a:blip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err="1">
                              <a:solidFill>
                                <a:schemeClr val="dk1"/>
                              </a:solidFill>
                              <a:effectLst/>
                              <a:latin typeface="+mn-lt"/>
                              <a:ea typeface="+mn-ea"/>
                              <a:cs typeface="+mn-cs"/>
                            </a:rPr>
                            <a:t>Oxalato</a:t>
                          </a:r>
                          <a:endParaRPr lang="en-US" sz="1500" i="0" kern="1200" dirty="0">
                            <a:solidFill>
                              <a:schemeClr val="dk1"/>
                            </a:solidFill>
                            <a:effectLst/>
                            <a:latin typeface="+mn-lt"/>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a14="http://schemas.microsoft.com/office/drawing/2010/main" xmlns="" val="10005"/>
                      </a:ext>
                    </a:extLst>
                  </a:tr>
                  <a:tr h="320040">
                    <a:tc>
                      <a:txBody>
                        <a:bodyPr/>
                        <a:lstStyle/>
                        <a:p>
                          <a:endParaRPr lang="en-US"/>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rotWithShape="0">
                          <a:blip r:embed="rId2"/>
                          <a:stretch>
                            <a:fillRect t="-898113" r="-99016" b="-416981"/>
                          </a:stretch>
                        </a:blip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a:solidFill>
                                <a:schemeClr val="dk1"/>
                              </a:solidFill>
                              <a:effectLst/>
                              <a:latin typeface="+mn-lt"/>
                              <a:ea typeface="+mn-ea"/>
                              <a:cs typeface="+mn-cs"/>
                            </a:rPr>
                            <a:t>Ammine</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a14="http://schemas.microsoft.com/office/drawing/2010/main" xmlns="" val="3101723476"/>
                      </a:ext>
                    </a:extLst>
                  </a:tr>
                  <a:tr h="320040">
                    <a:tc>
                      <a:txBody>
                        <a:bodyPr/>
                        <a:lstStyle/>
                        <a:p>
                          <a:endParaRPr lang="en-US"/>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rotWithShape="0">
                          <a:blip r:embed="rId2"/>
                          <a:stretch>
                            <a:fillRect t="-1017308" r="-99016" b="-325000"/>
                          </a:stretch>
                        </a:blip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a:solidFill>
                                <a:schemeClr val="dk1"/>
                              </a:solidFill>
                              <a:effectLst/>
                              <a:latin typeface="+mn-lt"/>
                              <a:ea typeface="+mn-ea"/>
                              <a:cs typeface="+mn-cs"/>
                            </a:rPr>
                            <a:t>Carbonyl</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a14="http://schemas.microsoft.com/office/drawing/2010/main" xmlns="" val="208516745"/>
                      </a:ext>
                    </a:extLst>
                  </a:tr>
                  <a:tr h="320040">
                    <a:tc>
                      <a:txBody>
                        <a:bodyPr/>
                        <a:lstStyle/>
                        <a:p>
                          <a:endParaRPr lang="en-US"/>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rotWithShape="0">
                          <a:blip r:embed="rId2"/>
                          <a:stretch>
                            <a:fillRect t="-1096226" r="-99016" b="-218868"/>
                          </a:stretch>
                        </a:blip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a:solidFill>
                                <a:schemeClr val="dk1"/>
                              </a:solidFill>
                              <a:effectLst/>
                              <a:latin typeface="+mn-lt"/>
                              <a:ea typeface="+mn-ea"/>
                              <a:cs typeface="+mn-cs"/>
                            </a:rPr>
                            <a:t>Aqua</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a14="http://schemas.microsoft.com/office/drawing/2010/main" xmlns="" val="980188100"/>
                      </a:ext>
                    </a:extLst>
                  </a:tr>
                  <a:tr h="3200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err="1">
                              <a:solidFill>
                                <a:schemeClr val="dk1"/>
                              </a:solidFill>
                              <a:effectLst/>
                              <a:latin typeface="+mn-lt"/>
                              <a:ea typeface="+mn-ea"/>
                              <a:cs typeface="+mn-cs"/>
                            </a:rPr>
                            <a:t>Ethylenediamine</a:t>
                          </a:r>
                          <a:endParaRPr lang="en-US" sz="1500" i="0" kern="1200" dirty="0">
                            <a:solidFill>
                              <a:schemeClr val="dk1"/>
                            </a:solidFill>
                            <a:effectLst/>
                            <a:latin typeface="+mn-lt"/>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err="1">
                              <a:solidFill>
                                <a:schemeClr val="dk1"/>
                              </a:solidFill>
                              <a:effectLst/>
                              <a:latin typeface="+mn-lt"/>
                              <a:ea typeface="+mn-ea"/>
                              <a:cs typeface="+mn-cs"/>
                            </a:rPr>
                            <a:t>Ethylenediamine</a:t>
                          </a:r>
                          <a:endParaRPr lang="en-US" sz="1500" i="0" kern="1200" dirty="0">
                            <a:solidFill>
                              <a:schemeClr val="dk1"/>
                            </a:solidFill>
                            <a:effectLst/>
                            <a:latin typeface="+mn-lt"/>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a14="http://schemas.microsoft.com/office/drawing/2010/main" xmlns="" val="2086134218"/>
                      </a:ext>
                    </a:extLst>
                  </a:tr>
                  <a:tr h="3200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err="1">
                              <a:solidFill>
                                <a:schemeClr val="dk1"/>
                              </a:solidFill>
                              <a:effectLst/>
                              <a:latin typeface="+mn-lt"/>
                              <a:ea typeface="+mn-ea"/>
                              <a:cs typeface="+mn-cs"/>
                            </a:rPr>
                            <a:t>Ethylenediaminetetraacetate</a:t>
                          </a:r>
                          <a:endParaRPr lang="en-US" sz="1500" i="0" kern="1200" dirty="0">
                            <a:solidFill>
                              <a:schemeClr val="dk1"/>
                            </a:solidFill>
                            <a:effectLst/>
                            <a:latin typeface="+mn-lt"/>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3F3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i="0" kern="1200" dirty="0" err="1">
                              <a:solidFill>
                                <a:schemeClr val="dk1"/>
                              </a:solidFill>
                              <a:effectLst/>
                              <a:latin typeface="+mn-lt"/>
                              <a:ea typeface="+mn-ea"/>
                              <a:cs typeface="+mn-cs"/>
                            </a:rPr>
                            <a:t>Ethylenediaminetetraacetate</a:t>
                          </a:r>
                          <a:endParaRPr lang="en-US" sz="1500" i="0" kern="1200" dirty="0">
                            <a:solidFill>
                              <a:schemeClr val="dk1"/>
                            </a:solidFill>
                            <a:effectLst/>
                            <a:latin typeface="+mn-lt"/>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a14="http://schemas.microsoft.com/office/drawing/2010/main" xmlns="" val="3037458563"/>
                      </a:ext>
                    </a:extLst>
                  </a:tr>
                </a:tbl>
              </a:graphicData>
            </a:graphic>
          </p:graphicFrame>
        </mc:Fallback>
      </mc:AlternateContent>
      <p:sp>
        <p:nvSpPr>
          <p:cNvPr id="18" name="Text Placeholder 17"/>
          <p:cNvSpPr>
            <a:spLocks noGrp="1"/>
          </p:cNvSpPr>
          <p:nvPr>
            <p:ph type="body" sz="quarter" idx="23"/>
          </p:nvPr>
        </p:nvSpPr>
        <p:spPr>
          <a:xfrm>
            <a:off x="4140" y="1524000"/>
            <a:ext cx="8839200" cy="228600"/>
          </a:xfrm>
        </p:spPr>
        <p:txBody>
          <a:bodyPr/>
          <a:lstStyle/>
          <a:p>
            <a:r>
              <a:rPr lang="en-US" dirty="0"/>
              <a:t>Copyright © The McGraw-Hill Companies, Inc. Permission required for reproduction or display</a:t>
            </a:r>
          </a:p>
        </p:txBody>
      </p:sp>
    </p:spTree>
    <p:extLst>
      <p:ext uri="{BB962C8B-B14F-4D97-AF65-F5344CB8AC3E}">
        <p14:creationId xmlns:p14="http://schemas.microsoft.com/office/powerpoint/2010/main" val="23554480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dirty="0">
                <a:solidFill>
                  <a:schemeClr val="bg1"/>
                </a:solidFill>
              </a:rPr>
              <a:t>22.1</a:t>
            </a:r>
            <a:r>
              <a:rPr lang="en-US" dirty="0"/>
              <a:t>	</a:t>
            </a:r>
            <a:r>
              <a:rPr lang="en-US" dirty="0">
                <a:latin typeface="Calibri"/>
              </a:rPr>
              <a:t>Coordination Compounds (19)</a:t>
            </a:r>
            <a:endParaRPr lang="en-US" dirty="0"/>
          </a:p>
        </p:txBody>
      </p:sp>
      <p:sp>
        <p:nvSpPr>
          <p:cNvPr id="18" name="Text Placeholder 17"/>
          <p:cNvSpPr>
            <a:spLocks noGrp="1"/>
          </p:cNvSpPr>
          <p:nvPr>
            <p:ph type="body" sz="quarter" idx="22"/>
          </p:nvPr>
        </p:nvSpPr>
        <p:spPr>
          <a:xfrm>
            <a:off x="-14910" y="1066800"/>
            <a:ext cx="9120809" cy="457200"/>
          </a:xfrm>
        </p:spPr>
        <p:txBody>
          <a:bodyPr/>
          <a:lstStyle/>
          <a:p>
            <a:r>
              <a:rPr lang="en-US" dirty="0">
                <a:solidFill>
                  <a:srgbClr val="4F74A7"/>
                </a:solidFill>
                <a:latin typeface="Calibri"/>
              </a:rPr>
              <a:t>Nomenclature of Coordination Compounds </a:t>
            </a:r>
          </a:p>
        </p:txBody>
      </p:sp>
      <p:sp>
        <p:nvSpPr>
          <p:cNvPr id="19" name="Content Placeholder 18"/>
          <p:cNvSpPr>
            <a:spLocks noGrp="1"/>
          </p:cNvSpPr>
          <p:nvPr>
            <p:ph sz="quarter" idx="24"/>
          </p:nvPr>
        </p:nvSpPr>
        <p:spPr>
          <a:xfrm>
            <a:off x="685800" y="1562100"/>
            <a:ext cx="8435720" cy="342900"/>
          </a:xfrm>
        </p:spPr>
        <p:txBody>
          <a:bodyPr/>
          <a:lstStyle/>
          <a:p>
            <a:r>
              <a:rPr lang="en-US" sz="2200" b="1" dirty="0"/>
              <a:t>TABLE 22.5 Name of Anions Containing Metal Atoms</a:t>
            </a:r>
          </a:p>
        </p:txBody>
      </p:sp>
      <p:graphicFrame>
        <p:nvGraphicFramePr>
          <p:cNvPr id="20" name="Table Placeholder 36"/>
          <p:cNvGraphicFramePr>
            <a:graphicFrameLocks noGrp="1"/>
          </p:cNvGraphicFramePr>
          <p:nvPr>
            <p:ph type="tbl" sz="quarter" idx="25"/>
            <p:extLst>
              <p:ext uri="{D42A27DB-BD31-4B8C-83A1-F6EECF244321}">
                <p14:modId xmlns:p14="http://schemas.microsoft.com/office/powerpoint/2010/main" val="2461713191"/>
              </p:ext>
            </p:extLst>
          </p:nvPr>
        </p:nvGraphicFramePr>
        <p:xfrm>
          <a:off x="762000" y="1981200"/>
          <a:ext cx="7239000" cy="4572000"/>
        </p:xfrm>
        <a:graphic>
          <a:graphicData uri="http://schemas.openxmlformats.org/drawingml/2006/table">
            <a:tbl>
              <a:tblPr firstRow="1" bandRow="1">
                <a:tableStyleId>{5C22544A-7EE6-4342-B048-85BDC9FD1C3A}</a:tableStyleId>
              </a:tblPr>
              <a:tblGrid>
                <a:gridCol w="3619500">
                  <a:extLst>
                    <a:ext uri="{9D8B030D-6E8A-4147-A177-3AD203B41FA5}">
                      <a16:colId xmlns="" xmlns:a16="http://schemas.microsoft.com/office/drawing/2014/main" val="20000"/>
                    </a:ext>
                  </a:extLst>
                </a:gridCol>
                <a:gridCol w="3619500">
                  <a:extLst>
                    <a:ext uri="{9D8B030D-6E8A-4147-A177-3AD203B41FA5}">
                      <a16:colId xmlns="" xmlns:a16="http://schemas.microsoft.com/office/drawing/2014/main" val="20001"/>
                    </a:ext>
                  </a:extLst>
                </a:gridCol>
              </a:tblGrid>
              <a:tr h="289560">
                <a:tc>
                  <a:txBody>
                    <a:bodyPr/>
                    <a:lstStyle/>
                    <a:p>
                      <a:pPr algn="ctr"/>
                      <a:r>
                        <a:rPr lang="en-US" sz="1400" b="1" dirty="0">
                          <a:solidFill>
                            <a:schemeClr val="tx1"/>
                          </a:solidFill>
                        </a:rPr>
                        <a:t>Metal</a:t>
                      </a:r>
                    </a:p>
                  </a:txBody>
                  <a:tcPr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2E3E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effectLst/>
                          <a:latin typeface="+mn-lt"/>
                          <a:ea typeface="+mn-ea"/>
                          <a:cs typeface="+mn-cs"/>
                        </a:rPr>
                        <a:t>Name of Metal in Anionic Complex</a:t>
                      </a:r>
                    </a:p>
                  </a:txBody>
                  <a:tcPr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2E3E5"/>
                    </a:solidFill>
                  </a:tcPr>
                </a:tc>
                <a:extLst>
                  <a:ext uri="{0D108BD9-81ED-4DB2-BD59-A6C34878D82A}">
                    <a16:rowId xmlns="" xmlns:a16="http://schemas.microsoft.com/office/drawing/2014/main" val="10000"/>
                  </a:ext>
                </a:extLst>
              </a:tr>
              <a:tr h="289560">
                <a:tc>
                  <a:txBody>
                    <a:bodyPr/>
                    <a:lstStyle/>
                    <a:p>
                      <a:pPr algn="ctr"/>
                      <a:r>
                        <a:rPr lang="en-US" sz="1400" dirty="0"/>
                        <a:t>Aluminum</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Aluminate</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0001"/>
                  </a:ext>
                </a:extLst>
              </a:tr>
              <a:tr h="28956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Chromium</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Chromate</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0002"/>
                  </a:ext>
                </a:extLst>
              </a:tr>
              <a:tr h="28956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Cobalt</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Cobaltate</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0003"/>
                  </a:ext>
                </a:extLst>
              </a:tr>
              <a:tr h="28956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Copper</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Cuprate</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0004"/>
                  </a:ext>
                </a:extLst>
              </a:tr>
              <a:tr h="28956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Gold</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Aurate</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0005"/>
                  </a:ext>
                </a:extLst>
              </a:tr>
              <a:tr h="28956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Iron</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Ferrate</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440887033"/>
                  </a:ext>
                </a:extLst>
              </a:tr>
              <a:tr h="28956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Lead</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Plumbate</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586849147"/>
                  </a:ext>
                </a:extLst>
              </a:tr>
              <a:tr h="28956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Manganese</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Manganate</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2366857054"/>
                  </a:ext>
                </a:extLst>
              </a:tr>
              <a:tr h="28956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Molybdenum</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Molybdate</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2406406880"/>
                  </a:ext>
                </a:extLst>
              </a:tr>
              <a:tr h="28956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Nickel</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Nickelate</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2085825268"/>
                  </a:ext>
                </a:extLst>
              </a:tr>
              <a:tr h="28956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Silver</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Argentate</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2623549697"/>
                  </a:ext>
                </a:extLst>
              </a:tr>
              <a:tr h="28956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Tin</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Stannate</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35695910"/>
                  </a:ext>
                </a:extLst>
              </a:tr>
              <a:tr h="28956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Tungsten</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Tungstate</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3293126109"/>
                  </a:ext>
                </a:extLst>
              </a:tr>
              <a:tr h="28956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Zinc</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Zincate</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853704599"/>
                  </a:ext>
                </a:extLst>
              </a:tr>
            </a:tbl>
          </a:graphicData>
        </a:graphic>
      </p:graphicFrame>
      <p:sp>
        <p:nvSpPr>
          <p:cNvPr id="17" name="Text Placeholder 16"/>
          <p:cNvSpPr>
            <a:spLocks noGrp="1"/>
          </p:cNvSpPr>
          <p:nvPr>
            <p:ph type="body" sz="quarter" idx="23"/>
          </p:nvPr>
        </p:nvSpPr>
        <p:spPr>
          <a:xfrm>
            <a:off x="125895" y="1447800"/>
            <a:ext cx="8839200" cy="228600"/>
          </a:xfrm>
        </p:spPr>
        <p:txBody>
          <a:bodyPr/>
          <a:lstStyle/>
          <a:p>
            <a:r>
              <a:rPr lang="en-US" dirty="0"/>
              <a:t>Copyright © The McGraw-Hill Companies, Inc. Permission required for reproduction or display</a:t>
            </a:r>
          </a:p>
        </p:txBody>
      </p:sp>
    </p:spTree>
    <p:extLst>
      <p:ext uri="{BB962C8B-B14F-4D97-AF65-F5344CB8AC3E}">
        <p14:creationId xmlns:p14="http://schemas.microsoft.com/office/powerpoint/2010/main" val="23047480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8915400" cy="533400"/>
          </a:xfrm>
        </p:spPr>
        <p:txBody>
          <a:bodyPr/>
          <a:lstStyle/>
          <a:p>
            <a:pPr>
              <a:tabLst>
                <a:tab pos="3314700" algn="l"/>
                <a:tab pos="3429000" algn="l"/>
              </a:tabLst>
            </a:pPr>
            <a:r>
              <a:rPr lang="en-US" b="1" dirty="0"/>
              <a:t>SAMPLE PROBLEM</a:t>
            </a:r>
            <a:r>
              <a:rPr lang="en-US" b="1" dirty="0">
                <a:solidFill>
                  <a:srgbClr val="FFFF00"/>
                </a:solidFill>
              </a:rPr>
              <a:t>	</a:t>
            </a:r>
            <a:r>
              <a:rPr lang="en-US" b="1" dirty="0">
                <a:solidFill>
                  <a:schemeClr val="bg1"/>
                </a:solidFill>
              </a:rPr>
              <a:t>22.2	</a:t>
            </a:r>
            <a:r>
              <a:rPr lang="en-US" dirty="0"/>
              <a:t>	</a:t>
            </a:r>
          </a:p>
        </p:txBody>
      </p:sp>
      <p:sp>
        <p:nvSpPr>
          <p:cNvPr id="16" name="Text Placeholder 15"/>
          <p:cNvSpPr>
            <a:spLocks noGrp="1"/>
          </p:cNvSpPr>
          <p:nvPr>
            <p:ph type="body" sz="quarter" idx="22"/>
          </p:nvPr>
        </p:nvSpPr>
        <p:spPr>
          <a:xfrm>
            <a:off x="0" y="914400"/>
            <a:ext cx="8929255" cy="2590800"/>
          </a:xfrm>
        </p:spPr>
        <p:txBody>
          <a:bodyPr/>
          <a:lstStyle/>
          <a:p>
            <a:pPr>
              <a:spcBef>
                <a:spcPts val="0"/>
              </a:spcBef>
              <a:spcAft>
                <a:spcPts val="2800"/>
              </a:spcAft>
            </a:pPr>
            <a:r>
              <a:rPr lang="en-US" dirty="0"/>
              <a:t>Write the names of the following coordination compounds: </a:t>
            </a:r>
          </a:p>
          <a:p>
            <a:pPr marL="514350" indent="-514350">
              <a:spcBef>
                <a:spcPts val="0"/>
              </a:spcBef>
              <a:spcAft>
                <a:spcPts val="2800"/>
              </a:spcAft>
              <a:buAutoNum type="alphaLcParenBoth"/>
            </a:pPr>
            <a:r>
              <a:rPr lang="en-US" dirty="0"/>
              <a:t>[Co(NH</a:t>
            </a:r>
            <a:r>
              <a:rPr lang="en-US" baseline="-25000" dirty="0"/>
              <a:t>3</a:t>
            </a:r>
            <a:r>
              <a:rPr lang="en-US" dirty="0"/>
              <a:t>)</a:t>
            </a:r>
            <a:r>
              <a:rPr lang="en-US" baseline="-25000" dirty="0"/>
              <a:t>4</a:t>
            </a:r>
            <a:r>
              <a:rPr lang="en-US" dirty="0"/>
              <a:t>Cl</a:t>
            </a:r>
            <a:r>
              <a:rPr lang="en-US" baseline="-25000" dirty="0"/>
              <a:t>2</a:t>
            </a:r>
            <a:r>
              <a:rPr lang="en-US" dirty="0"/>
              <a:t>]Cl</a:t>
            </a:r>
          </a:p>
          <a:p>
            <a:pPr marL="514350" indent="-514350">
              <a:spcBef>
                <a:spcPts val="0"/>
              </a:spcBef>
              <a:spcAft>
                <a:spcPts val="2800"/>
              </a:spcAft>
              <a:buAutoNum type="alphaLcParenBoth"/>
            </a:pPr>
            <a:r>
              <a:rPr lang="en-US" dirty="0"/>
              <a:t>K</a:t>
            </a:r>
            <a:r>
              <a:rPr lang="en-US" baseline="-25000" dirty="0"/>
              <a:t>3</a:t>
            </a:r>
            <a:r>
              <a:rPr lang="en-US" dirty="0"/>
              <a:t>[Fe(CN)</a:t>
            </a:r>
            <a:r>
              <a:rPr lang="en-US" baseline="-25000" dirty="0"/>
              <a:t>6</a:t>
            </a:r>
            <a:r>
              <a:rPr lang="en-US" dirty="0"/>
              <a:t>] </a:t>
            </a:r>
          </a:p>
        </p:txBody>
      </p:sp>
    </p:spTree>
    <p:extLst>
      <p:ext uri="{BB962C8B-B14F-4D97-AF65-F5344CB8AC3E}">
        <p14:creationId xmlns:p14="http://schemas.microsoft.com/office/powerpoint/2010/main" val="884165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8915400" cy="533400"/>
          </a:xfrm>
        </p:spPr>
        <p:txBody>
          <a:bodyPr/>
          <a:lstStyle/>
          <a:p>
            <a:pPr>
              <a:tabLst>
                <a:tab pos="3379788" algn="l"/>
                <a:tab pos="3484563" algn="l"/>
              </a:tabLst>
            </a:pPr>
            <a:r>
              <a:rPr lang="en-US" b="1" dirty="0"/>
              <a:t>SAMPLE PROBLEM</a:t>
            </a:r>
            <a:r>
              <a:rPr lang="en-US" b="1" dirty="0">
                <a:solidFill>
                  <a:srgbClr val="FFFF00"/>
                </a:solidFill>
              </a:rPr>
              <a:t>	</a:t>
            </a:r>
            <a:r>
              <a:rPr lang="en-US" b="1" dirty="0">
                <a:solidFill>
                  <a:schemeClr val="bg1"/>
                </a:solidFill>
              </a:rPr>
              <a:t>22.2	Setup	</a:t>
            </a:r>
            <a:r>
              <a:rPr lang="en-US" dirty="0"/>
              <a:t>	</a:t>
            </a:r>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22"/>
              </p:nvPr>
            </p:nvSpPr>
            <p:spPr>
              <a:xfrm>
                <a:off x="0" y="914400"/>
                <a:ext cx="9144000" cy="5404034"/>
              </a:xfrm>
            </p:spPr>
            <p:txBody>
              <a:bodyPr/>
              <a:lstStyle/>
              <a:p>
                <a:pPr>
                  <a:spcBef>
                    <a:spcPts val="0"/>
                  </a:spcBef>
                </a:pPr>
                <a:r>
                  <a:rPr lang="en-US" b="1" dirty="0">
                    <a:solidFill>
                      <a:srgbClr val="43638E"/>
                    </a:solidFill>
                  </a:rPr>
                  <a:t>Setup</a:t>
                </a:r>
              </a:p>
              <a:p>
                <a:pPr marL="514350" indent="-514350">
                  <a:spcBef>
                    <a:spcPts val="0"/>
                  </a:spcBef>
                  <a:spcAft>
                    <a:spcPts val="2800"/>
                  </a:spcAft>
                  <a:buFont typeface="+mj-lt"/>
                  <a:buAutoNum type="alphaLcParenR"/>
                </a:pPr>
                <a:r>
                  <a:rPr lang="en-US" dirty="0"/>
                  <a:t>The cation is a complex ion with a charge of +1. The counter ion is </a:t>
                </a:r>
                <a14:m>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Cl</m:t>
                        </m:r>
                      </m:e>
                      <m:sup>
                        <m:r>
                          <a:rPr lang="en-US" b="0" i="0" smtClean="0">
                            <a:latin typeface="Cambria Math" panose="02040503050406030204" pitchFamily="18" charset="0"/>
                          </a:rPr>
                          <m:t>−</m:t>
                        </m:r>
                      </m:sup>
                    </m:sSup>
                  </m:oMath>
                </a14:m>
                <a:r>
                  <a:rPr lang="en-US" dirty="0"/>
                  <a:t>. The oxidation state of cobalt +3. </a:t>
                </a:r>
              </a:p>
              <a:p>
                <a:pPr marL="514350" indent="-514350">
                  <a:spcBef>
                    <a:spcPts val="0"/>
                  </a:spcBef>
                  <a:spcAft>
                    <a:spcPts val="2800"/>
                  </a:spcAft>
                  <a:buFont typeface="+mj-lt"/>
                  <a:buAutoNum type="alphaLcParenR"/>
                </a:pPr>
                <a:r>
                  <a:rPr lang="en-US" dirty="0"/>
                  <a:t>The cation is </a:t>
                </a:r>
                <a14:m>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K</m:t>
                        </m:r>
                      </m:e>
                      <m:sup>
                        <m:r>
                          <a:rPr lang="en-US" i="0" smtClean="0">
                            <a:latin typeface="Cambria Math" panose="02040503050406030204" pitchFamily="18" charset="0"/>
                            <a:ea typeface="Cambria Math" panose="02040503050406030204" pitchFamily="18" charset="0"/>
                          </a:rPr>
                          <m:t>+</m:t>
                        </m:r>
                      </m:sup>
                    </m:sSup>
                  </m:oMath>
                </a14:m>
                <a:r>
                  <a:rPr lang="en-US" dirty="0"/>
                  <a:t>, and the anion is a complex ion with a charge of ‒3. The oxidation state of iron +3. </a:t>
                </a:r>
              </a:p>
              <a:p>
                <a:pPr>
                  <a:spcBef>
                    <a:spcPts val="0"/>
                  </a:spcBef>
                </a:pPr>
                <a:r>
                  <a:rPr lang="en-US" b="1" dirty="0">
                    <a:solidFill>
                      <a:srgbClr val="43638E"/>
                    </a:solidFill>
                  </a:rPr>
                  <a:t>Solution</a:t>
                </a:r>
              </a:p>
              <a:p>
                <a:pPr marL="514350" indent="-514350">
                  <a:spcBef>
                    <a:spcPts val="576"/>
                  </a:spcBef>
                  <a:spcAft>
                    <a:spcPts val="2800"/>
                  </a:spcAft>
                  <a:buFont typeface="+mj-lt"/>
                  <a:buAutoNum type="alphaLcParenR"/>
                </a:pPr>
                <a:r>
                  <a:rPr lang="en-US" dirty="0"/>
                  <a:t>[Co(NH</a:t>
                </a:r>
                <a:r>
                  <a:rPr lang="en-US" baseline="-25000" dirty="0"/>
                  <a:t>3</a:t>
                </a:r>
                <a:r>
                  <a:rPr lang="en-US" dirty="0"/>
                  <a:t>)</a:t>
                </a:r>
                <a:r>
                  <a:rPr lang="en-US" baseline="-25000" dirty="0"/>
                  <a:t>4</a:t>
                </a:r>
                <a:r>
                  <a:rPr lang="en-US" dirty="0"/>
                  <a:t>Cl</a:t>
                </a:r>
                <a:r>
                  <a:rPr lang="en-US" baseline="-25000" dirty="0"/>
                  <a:t>2</a:t>
                </a:r>
                <a:r>
                  <a:rPr lang="en-US" dirty="0"/>
                  <a:t>]Cl </a:t>
                </a:r>
                <a:r>
                  <a:rPr lang="en-US" b="1" dirty="0"/>
                  <a:t>Tetraamminedichlorocobalt(III) chloride </a:t>
                </a:r>
                <a:endParaRPr lang="en-US" dirty="0"/>
              </a:p>
              <a:p>
                <a:pPr marL="514350" indent="-514350">
                  <a:spcBef>
                    <a:spcPts val="0"/>
                  </a:spcBef>
                  <a:spcAft>
                    <a:spcPts val="2800"/>
                  </a:spcAft>
                  <a:buFont typeface="+mj-lt"/>
                  <a:buAutoNum type="alphaLcParenR"/>
                </a:pPr>
                <a:r>
                  <a:rPr lang="en-US" dirty="0"/>
                  <a:t>K</a:t>
                </a:r>
                <a:r>
                  <a:rPr lang="en-US" baseline="-25000" dirty="0"/>
                  <a:t>3</a:t>
                </a:r>
                <a:r>
                  <a:rPr lang="en-US" dirty="0"/>
                  <a:t>[Fe(CN)</a:t>
                </a:r>
                <a:r>
                  <a:rPr lang="en-US" baseline="-25000" dirty="0"/>
                  <a:t>6</a:t>
                </a:r>
                <a:r>
                  <a:rPr lang="en-US" dirty="0"/>
                  <a:t>] 	</a:t>
                </a:r>
                <a:r>
                  <a:rPr lang="en-US" b="1" dirty="0"/>
                  <a:t>Potassium hexacyanoferrate(III) </a:t>
                </a:r>
              </a:p>
            </p:txBody>
          </p:sp>
        </mc:Choice>
        <mc:Fallback xmlns="">
          <p:sp>
            <p:nvSpPr>
              <p:cNvPr id="16" name="Text Placeholder 15"/>
              <p:cNvSpPr>
                <a:spLocks noGrp="1" noRot="1" noChangeAspect="1" noMove="1" noResize="1" noEditPoints="1" noAdjustHandles="1" noChangeArrowheads="1" noChangeShapeType="1" noTextEdit="1"/>
              </p:cNvSpPr>
              <p:nvPr>
                <p:ph type="body" sz="quarter" idx="22"/>
              </p:nvPr>
            </p:nvSpPr>
            <p:spPr>
              <a:xfrm>
                <a:off x="0" y="914400"/>
                <a:ext cx="9144000" cy="5404034"/>
              </a:xfrm>
              <a:blipFill rotWithShape="0">
                <a:blip r:embed="rId2"/>
                <a:stretch>
                  <a:fillRect l="-1400" t="-1016"/>
                </a:stretch>
              </a:blipFill>
            </p:spPr>
            <p:txBody>
              <a:bodyPr/>
              <a:lstStyle/>
              <a:p>
                <a:r>
                  <a:rPr lang="en-US">
                    <a:noFill/>
                  </a:rPr>
                  <a:t> </a:t>
                </a:r>
              </a:p>
            </p:txBody>
          </p:sp>
        </mc:Fallback>
      </mc:AlternateContent>
    </p:spTree>
    <p:extLst>
      <p:ext uri="{BB962C8B-B14F-4D97-AF65-F5344CB8AC3E}">
        <p14:creationId xmlns:p14="http://schemas.microsoft.com/office/powerpoint/2010/main" val="38754647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8915400" cy="533400"/>
          </a:xfrm>
        </p:spPr>
        <p:txBody>
          <a:bodyPr/>
          <a:lstStyle/>
          <a:p>
            <a:pPr>
              <a:tabLst>
                <a:tab pos="3379788" algn="l"/>
                <a:tab pos="3484563" algn="l"/>
              </a:tabLst>
            </a:pPr>
            <a:r>
              <a:rPr lang="en-US" b="1" dirty="0"/>
              <a:t>SAMPLE PROBLEM</a:t>
            </a:r>
            <a:r>
              <a:rPr lang="en-US" b="1" dirty="0">
                <a:solidFill>
                  <a:srgbClr val="FFFF00"/>
                </a:solidFill>
              </a:rPr>
              <a:t>	</a:t>
            </a:r>
            <a:r>
              <a:rPr lang="en-US" b="1" dirty="0">
                <a:solidFill>
                  <a:schemeClr val="bg1"/>
                </a:solidFill>
              </a:rPr>
              <a:t>22.3	</a:t>
            </a:r>
            <a:r>
              <a:rPr lang="en-US" dirty="0"/>
              <a:t>	</a:t>
            </a:r>
          </a:p>
        </p:txBody>
      </p:sp>
      <p:sp>
        <p:nvSpPr>
          <p:cNvPr id="16" name="Text Placeholder 15"/>
          <p:cNvSpPr>
            <a:spLocks noGrp="1"/>
          </p:cNvSpPr>
          <p:nvPr>
            <p:ph type="body" sz="quarter" idx="22"/>
          </p:nvPr>
        </p:nvSpPr>
        <p:spPr>
          <a:xfrm>
            <a:off x="0" y="914400"/>
            <a:ext cx="9182100" cy="2514600"/>
          </a:xfrm>
        </p:spPr>
        <p:txBody>
          <a:bodyPr/>
          <a:lstStyle/>
          <a:p>
            <a:pPr>
              <a:spcBef>
                <a:spcPts val="0"/>
              </a:spcBef>
              <a:spcAft>
                <a:spcPts val="2800"/>
              </a:spcAft>
            </a:pPr>
            <a:r>
              <a:rPr lang="en-US" dirty="0"/>
              <a:t>Write formulas for the following compounds: </a:t>
            </a:r>
          </a:p>
          <a:p>
            <a:pPr marL="514350" indent="-514350">
              <a:spcBef>
                <a:spcPts val="0"/>
              </a:spcBef>
              <a:spcAft>
                <a:spcPts val="2800"/>
              </a:spcAft>
              <a:buAutoNum type="alphaLcParenBoth"/>
            </a:pPr>
            <a:r>
              <a:rPr lang="en-US" dirty="0" err="1"/>
              <a:t>pentaamminechlorocobalt</a:t>
            </a:r>
            <a:r>
              <a:rPr lang="en-US" dirty="0"/>
              <a:t>(III) chloride</a:t>
            </a:r>
          </a:p>
          <a:p>
            <a:pPr>
              <a:spcBef>
                <a:spcPts val="0"/>
              </a:spcBef>
              <a:spcAft>
                <a:spcPts val="2800"/>
              </a:spcAft>
            </a:pPr>
            <a:r>
              <a:rPr lang="en-US" dirty="0"/>
              <a:t>(b) </a:t>
            </a:r>
            <a:r>
              <a:rPr lang="en-US" dirty="0" err="1"/>
              <a:t>dichloro</a:t>
            </a:r>
            <a:r>
              <a:rPr lang="en-US" i="1" dirty="0" err="1"/>
              <a:t>bis</a:t>
            </a:r>
            <a:r>
              <a:rPr lang="en-US" dirty="0"/>
              <a:t>(</a:t>
            </a:r>
            <a:r>
              <a:rPr lang="en-US" dirty="0" err="1"/>
              <a:t>ethylenediamine</a:t>
            </a:r>
            <a:r>
              <a:rPr lang="en-US" dirty="0"/>
              <a:t>)platinum(IV) nitrate </a:t>
            </a:r>
          </a:p>
        </p:txBody>
      </p:sp>
    </p:spTree>
    <p:extLst>
      <p:ext uri="{BB962C8B-B14F-4D97-AF65-F5344CB8AC3E}">
        <p14:creationId xmlns:p14="http://schemas.microsoft.com/office/powerpoint/2010/main" val="32215385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8915400" cy="533400"/>
          </a:xfrm>
        </p:spPr>
        <p:txBody>
          <a:bodyPr/>
          <a:lstStyle/>
          <a:p>
            <a:pPr>
              <a:tabLst>
                <a:tab pos="3314700" algn="l"/>
                <a:tab pos="3484563" algn="l"/>
              </a:tabLst>
            </a:pPr>
            <a:r>
              <a:rPr lang="en-US" b="1" dirty="0"/>
              <a:t>SAMPLE PROBLEM</a:t>
            </a:r>
            <a:r>
              <a:rPr lang="en-US" b="1" dirty="0">
                <a:solidFill>
                  <a:srgbClr val="FFFF00"/>
                </a:solidFill>
              </a:rPr>
              <a:t>	</a:t>
            </a:r>
            <a:r>
              <a:rPr lang="en-US" b="1" dirty="0">
                <a:solidFill>
                  <a:schemeClr val="bg1"/>
                </a:solidFill>
              </a:rPr>
              <a:t>22.3	Setup	</a:t>
            </a:r>
            <a:r>
              <a:rPr lang="en-US" dirty="0"/>
              <a:t>	</a:t>
            </a:r>
          </a:p>
        </p:txBody>
      </p:sp>
      <p:sp>
        <p:nvSpPr>
          <p:cNvPr id="16" name="Text Placeholder 15"/>
          <p:cNvSpPr>
            <a:spLocks noGrp="1"/>
          </p:cNvSpPr>
          <p:nvPr>
            <p:ph type="body" sz="quarter" idx="22"/>
          </p:nvPr>
        </p:nvSpPr>
        <p:spPr>
          <a:xfrm>
            <a:off x="0" y="1066800"/>
            <a:ext cx="9144000" cy="4267200"/>
          </a:xfrm>
        </p:spPr>
        <p:txBody>
          <a:bodyPr/>
          <a:lstStyle/>
          <a:p>
            <a:pPr>
              <a:spcBef>
                <a:spcPts val="0"/>
              </a:spcBef>
              <a:spcAft>
                <a:spcPts val="2800"/>
              </a:spcAft>
            </a:pPr>
            <a:r>
              <a:rPr lang="en-US" b="1" dirty="0">
                <a:solidFill>
                  <a:srgbClr val="43638E"/>
                </a:solidFill>
              </a:rPr>
              <a:t>Setup</a:t>
            </a:r>
          </a:p>
          <a:p>
            <a:pPr marL="514350" indent="-514350">
              <a:spcBef>
                <a:spcPts val="0"/>
              </a:spcBef>
              <a:spcAft>
                <a:spcPts val="2800"/>
              </a:spcAft>
              <a:buFont typeface="+mj-lt"/>
              <a:buAutoNum type="alphaLcParenR"/>
            </a:pPr>
            <a:r>
              <a:rPr lang="en-US" dirty="0"/>
              <a:t>There are five NH</a:t>
            </a:r>
            <a:r>
              <a:rPr lang="en-US" baseline="-25000" dirty="0"/>
              <a:t>3</a:t>
            </a:r>
            <a:r>
              <a:rPr lang="en-US" dirty="0"/>
              <a:t> molecules and one Cl</a:t>
            </a:r>
            <a:r>
              <a:rPr lang="en-US" baseline="30000" dirty="0"/>
              <a:t>‒</a:t>
            </a:r>
            <a:r>
              <a:rPr lang="en-US" dirty="0"/>
              <a:t> ion. The overall charge on the complex ion +2. There are two chloride ions as counter ions. </a:t>
            </a:r>
          </a:p>
          <a:p>
            <a:pPr marL="514350" indent="-514350">
              <a:spcBef>
                <a:spcPts val="0"/>
              </a:spcBef>
              <a:spcAft>
                <a:spcPts val="2800"/>
              </a:spcAft>
              <a:buFont typeface="+mj-lt"/>
              <a:buAutoNum type="alphaLcParenR"/>
            </a:pPr>
            <a:r>
              <a:rPr lang="en-US" dirty="0"/>
              <a:t>There are two bidentate </a:t>
            </a:r>
            <a:r>
              <a:rPr lang="en-US" dirty="0" err="1"/>
              <a:t>ethylenediamines</a:t>
            </a:r>
            <a:r>
              <a:rPr lang="en-US" dirty="0"/>
              <a:t> and two Cl</a:t>
            </a:r>
            <a:r>
              <a:rPr lang="en-US" baseline="30000" dirty="0"/>
              <a:t>‒</a:t>
            </a:r>
            <a:r>
              <a:rPr lang="en-US" dirty="0"/>
              <a:t> ions. The overall charge on the complex ion +2. There are two nitrate ions as counter ions. </a:t>
            </a:r>
          </a:p>
        </p:txBody>
      </p:sp>
    </p:spTree>
    <p:extLst>
      <p:ext uri="{BB962C8B-B14F-4D97-AF65-F5344CB8AC3E}">
        <p14:creationId xmlns:p14="http://schemas.microsoft.com/office/powerpoint/2010/main" val="13887746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0"/>
            <a:ext cx="9144000" cy="609600"/>
          </a:xfrm>
        </p:spPr>
        <p:txBody>
          <a:bodyPr/>
          <a:lstStyle/>
          <a:p>
            <a:pPr marL="179388" indent="0"/>
            <a:r>
              <a:rPr lang="en-US" dirty="0">
                <a:solidFill>
                  <a:schemeClr val="bg1"/>
                </a:solidFill>
              </a:rPr>
              <a:t>22.1</a:t>
            </a:r>
            <a:r>
              <a:rPr lang="en-US" dirty="0"/>
              <a:t>	</a:t>
            </a:r>
            <a:r>
              <a:rPr lang="en-US" dirty="0">
                <a:solidFill>
                  <a:srgbClr val="CE171F"/>
                </a:solidFill>
                <a:latin typeface="Calibri"/>
              </a:rPr>
              <a:t>Coordination Compounds </a:t>
            </a:r>
            <a:endParaRPr lang="en-US" dirty="0">
              <a:solidFill>
                <a:srgbClr val="CE171F"/>
              </a:solidFill>
            </a:endParaRPr>
          </a:p>
        </p:txBody>
      </p:sp>
      <p:sp>
        <p:nvSpPr>
          <p:cNvPr id="6" name="Text Placeholder 5"/>
          <p:cNvSpPr>
            <a:spLocks noGrp="1"/>
          </p:cNvSpPr>
          <p:nvPr>
            <p:ph type="body" sz="quarter" idx="12"/>
          </p:nvPr>
        </p:nvSpPr>
        <p:spPr>
          <a:xfrm>
            <a:off x="1676400" y="1219200"/>
            <a:ext cx="5943600" cy="533400"/>
          </a:xfrm>
        </p:spPr>
        <p:txBody>
          <a:bodyPr/>
          <a:lstStyle/>
          <a:p>
            <a:r>
              <a:rPr lang="en-US" dirty="0"/>
              <a:t>Topics</a:t>
            </a:r>
          </a:p>
        </p:txBody>
      </p:sp>
      <p:sp>
        <p:nvSpPr>
          <p:cNvPr id="7" name="Text Placeholder 6"/>
          <p:cNvSpPr>
            <a:spLocks noGrp="1"/>
          </p:cNvSpPr>
          <p:nvPr>
            <p:ph type="body" sz="quarter" idx="13"/>
          </p:nvPr>
        </p:nvSpPr>
        <p:spPr>
          <a:xfrm>
            <a:off x="152400" y="1866900"/>
            <a:ext cx="8991600" cy="1638300"/>
          </a:xfrm>
        </p:spPr>
        <p:txBody>
          <a:bodyPr/>
          <a:lstStyle/>
          <a:p>
            <a:pPr fontAlgn="t">
              <a:spcBef>
                <a:spcPts val="0"/>
              </a:spcBef>
            </a:pPr>
            <a:r>
              <a:rPr lang="en-US" dirty="0"/>
              <a:t>Properties of Transition Metals </a:t>
            </a:r>
          </a:p>
          <a:p>
            <a:pPr fontAlgn="t">
              <a:spcBef>
                <a:spcPts val="0"/>
              </a:spcBef>
            </a:pPr>
            <a:r>
              <a:rPr lang="en-US" dirty="0"/>
              <a:t>Ligands </a:t>
            </a:r>
          </a:p>
          <a:p>
            <a:pPr fontAlgn="t">
              <a:spcBef>
                <a:spcPts val="0"/>
              </a:spcBef>
            </a:pPr>
            <a:r>
              <a:rPr lang="en-US" dirty="0"/>
              <a:t>Nomenclature of Coordination Compounds </a:t>
            </a:r>
          </a:p>
        </p:txBody>
      </p:sp>
    </p:spTree>
    <p:extLst>
      <p:ext uri="{BB962C8B-B14F-4D97-AF65-F5344CB8AC3E}">
        <p14:creationId xmlns:p14="http://schemas.microsoft.com/office/powerpoint/2010/main" val="35130892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8915400" cy="533400"/>
          </a:xfrm>
        </p:spPr>
        <p:txBody>
          <a:bodyPr/>
          <a:lstStyle/>
          <a:p>
            <a:pPr>
              <a:tabLst>
                <a:tab pos="3314700" algn="l"/>
                <a:tab pos="3484563" algn="l"/>
              </a:tabLst>
            </a:pPr>
            <a:r>
              <a:rPr lang="en-US" b="1" dirty="0"/>
              <a:t>SAMPLE PROBLEM</a:t>
            </a:r>
            <a:r>
              <a:rPr lang="en-US" b="1" dirty="0">
                <a:solidFill>
                  <a:srgbClr val="FFFF00"/>
                </a:solidFill>
              </a:rPr>
              <a:t>	</a:t>
            </a:r>
            <a:r>
              <a:rPr lang="en-US" b="1" dirty="0">
                <a:solidFill>
                  <a:schemeClr val="bg1"/>
                </a:solidFill>
              </a:rPr>
              <a:t>22.3	Solution	</a:t>
            </a:r>
            <a:r>
              <a:rPr lang="en-US" dirty="0"/>
              <a:t>	</a:t>
            </a:r>
          </a:p>
        </p:txBody>
      </p:sp>
      <p:sp>
        <p:nvSpPr>
          <p:cNvPr id="16" name="Text Placeholder 15"/>
          <p:cNvSpPr>
            <a:spLocks noGrp="1"/>
          </p:cNvSpPr>
          <p:nvPr>
            <p:ph type="body" sz="quarter" idx="22"/>
          </p:nvPr>
        </p:nvSpPr>
        <p:spPr>
          <a:xfrm>
            <a:off x="0" y="914400"/>
            <a:ext cx="9144000" cy="3200400"/>
          </a:xfrm>
        </p:spPr>
        <p:txBody>
          <a:bodyPr/>
          <a:lstStyle/>
          <a:p>
            <a:pPr>
              <a:spcBef>
                <a:spcPts val="0"/>
              </a:spcBef>
              <a:spcAft>
                <a:spcPts val="2800"/>
              </a:spcAft>
            </a:pPr>
            <a:r>
              <a:rPr lang="en-US" b="1" dirty="0">
                <a:solidFill>
                  <a:srgbClr val="43638E"/>
                </a:solidFill>
              </a:rPr>
              <a:t>Solution</a:t>
            </a:r>
          </a:p>
          <a:p>
            <a:pPr marL="514350" indent="-514350">
              <a:spcBef>
                <a:spcPts val="0"/>
              </a:spcBef>
              <a:spcAft>
                <a:spcPts val="2800"/>
              </a:spcAft>
              <a:buFont typeface="+mj-lt"/>
              <a:buAutoNum type="alphaLcParenR"/>
            </a:pPr>
            <a:r>
              <a:rPr lang="en-US" dirty="0"/>
              <a:t>[Co(NH</a:t>
            </a:r>
            <a:r>
              <a:rPr lang="en-US" baseline="-25000" dirty="0"/>
              <a:t>3</a:t>
            </a:r>
            <a:r>
              <a:rPr lang="en-US" dirty="0"/>
              <a:t>)</a:t>
            </a:r>
            <a:r>
              <a:rPr lang="en-US" baseline="-25000" dirty="0"/>
              <a:t>5</a:t>
            </a:r>
            <a:r>
              <a:rPr lang="en-US" dirty="0"/>
              <a:t>Cl]Cl</a:t>
            </a:r>
            <a:r>
              <a:rPr lang="en-US" baseline="-25000" dirty="0"/>
              <a:t>2 </a:t>
            </a:r>
            <a:r>
              <a:rPr lang="en-US" dirty="0"/>
              <a:t>(pentaamminechlorocobalt(III) chloride)	</a:t>
            </a:r>
          </a:p>
          <a:p>
            <a:pPr marL="514350" indent="-514350">
              <a:spcBef>
                <a:spcPts val="0"/>
              </a:spcBef>
              <a:buFont typeface="+mj-lt"/>
              <a:buAutoNum type="alphaLcParenR"/>
            </a:pPr>
            <a:r>
              <a:rPr lang="en-US" dirty="0"/>
              <a:t>[Pt(</a:t>
            </a:r>
            <a:r>
              <a:rPr lang="en-US" dirty="0" err="1"/>
              <a:t>en</a:t>
            </a:r>
            <a:r>
              <a:rPr lang="en-US" dirty="0"/>
              <a:t>)</a:t>
            </a:r>
            <a:r>
              <a:rPr lang="en-US" baseline="-25000" dirty="0"/>
              <a:t>2</a:t>
            </a:r>
            <a:r>
              <a:rPr lang="en-US" dirty="0"/>
              <a:t>Cl</a:t>
            </a:r>
            <a:r>
              <a:rPr lang="en-US" baseline="-25000" dirty="0"/>
              <a:t>2</a:t>
            </a:r>
            <a:r>
              <a:rPr lang="en-US" dirty="0"/>
              <a:t>](NO</a:t>
            </a:r>
            <a:r>
              <a:rPr lang="en-US" baseline="-25000" dirty="0"/>
              <a:t>3</a:t>
            </a:r>
            <a:r>
              <a:rPr lang="en-US" dirty="0"/>
              <a:t>)</a:t>
            </a:r>
            <a:r>
              <a:rPr lang="en-US" baseline="-25000" dirty="0"/>
              <a:t>2 </a:t>
            </a:r>
            <a:r>
              <a:rPr lang="en-US" dirty="0"/>
              <a:t>(dichloro</a:t>
            </a:r>
            <a:r>
              <a:rPr lang="en-US" i="1" dirty="0"/>
              <a:t>bis</a:t>
            </a:r>
            <a:r>
              <a:rPr lang="en-US" dirty="0"/>
              <a:t>(</a:t>
            </a:r>
            <a:r>
              <a:rPr lang="en-US" dirty="0" err="1"/>
              <a:t>ethylenediamine</a:t>
            </a:r>
            <a:r>
              <a:rPr lang="en-US" dirty="0"/>
              <a:t>)platinum(IV) nitrate)</a:t>
            </a:r>
            <a:endParaRPr lang="en-US" b="1" baseline="-25000" dirty="0"/>
          </a:p>
        </p:txBody>
      </p:sp>
    </p:spTree>
    <p:extLst>
      <p:ext uri="{BB962C8B-B14F-4D97-AF65-F5344CB8AC3E}">
        <p14:creationId xmlns:p14="http://schemas.microsoft.com/office/powerpoint/2010/main" val="29278687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marL="228600" indent="0"/>
            <a:r>
              <a:rPr lang="en-US" dirty="0">
                <a:solidFill>
                  <a:schemeClr val="bg1"/>
                </a:solidFill>
              </a:rPr>
              <a:t>22.2</a:t>
            </a:r>
            <a:r>
              <a:rPr lang="en-US" dirty="0"/>
              <a:t>	</a:t>
            </a:r>
            <a:r>
              <a:rPr lang="en-US" dirty="0">
                <a:solidFill>
                  <a:srgbClr val="CE171F"/>
                </a:solidFill>
                <a:latin typeface="Calibri"/>
              </a:rPr>
              <a:t>Structure of Coordination Compounds </a:t>
            </a:r>
            <a:endParaRPr lang="en-US" dirty="0">
              <a:solidFill>
                <a:srgbClr val="CE171F"/>
              </a:solidFill>
            </a:endParaRPr>
          </a:p>
        </p:txBody>
      </p:sp>
      <p:sp>
        <p:nvSpPr>
          <p:cNvPr id="16" name="Content Placeholder 15"/>
          <p:cNvSpPr>
            <a:spLocks noGrp="1"/>
          </p:cNvSpPr>
          <p:nvPr>
            <p:ph type="body" sz="quarter" idx="12"/>
          </p:nvPr>
        </p:nvSpPr>
        <p:spPr>
          <a:prstGeom prst="rect">
            <a:avLst/>
          </a:prstGeom>
        </p:spPr>
        <p:txBody>
          <a:bodyPr/>
          <a:lstStyle/>
          <a:p>
            <a:r>
              <a:rPr lang="en-US" dirty="0"/>
              <a:t>Topics</a:t>
            </a:r>
          </a:p>
        </p:txBody>
      </p:sp>
      <p:sp>
        <p:nvSpPr>
          <p:cNvPr id="3" name="Text Placeholder 2"/>
          <p:cNvSpPr>
            <a:spLocks noGrp="1"/>
          </p:cNvSpPr>
          <p:nvPr>
            <p:ph type="body" sz="quarter" idx="13"/>
          </p:nvPr>
        </p:nvSpPr>
        <p:spPr>
          <a:xfrm>
            <a:off x="17585" y="1905000"/>
            <a:ext cx="9144000" cy="533400"/>
          </a:xfrm>
        </p:spPr>
        <p:txBody>
          <a:bodyPr/>
          <a:lstStyle/>
          <a:p>
            <a:r>
              <a:rPr lang="en-US" dirty="0"/>
              <a:t>Structure of Coordination Compounds</a:t>
            </a:r>
          </a:p>
        </p:txBody>
      </p:sp>
    </p:spTree>
    <p:extLst>
      <p:ext uri="{BB962C8B-B14F-4D97-AF65-F5344CB8AC3E}">
        <p14:creationId xmlns:p14="http://schemas.microsoft.com/office/powerpoint/2010/main" val="39033189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bg1"/>
                </a:solidFill>
              </a:rPr>
              <a:t>22.2</a:t>
            </a:r>
            <a:r>
              <a:rPr lang="en-US" dirty="0"/>
              <a:t>	</a:t>
            </a:r>
            <a:r>
              <a:rPr lang="en-US" dirty="0">
                <a:latin typeface="Calibri"/>
              </a:rPr>
              <a:t>Structure of Coordination Compounds (1) </a:t>
            </a:r>
            <a:endParaRPr lang="en-US" dirty="0"/>
          </a:p>
        </p:txBody>
      </p:sp>
      <p:sp>
        <p:nvSpPr>
          <p:cNvPr id="16" name="Text Placeholder 15"/>
          <p:cNvSpPr>
            <a:spLocks noGrp="1"/>
          </p:cNvSpPr>
          <p:nvPr>
            <p:ph type="body" sz="quarter" idx="22"/>
          </p:nvPr>
        </p:nvSpPr>
        <p:spPr/>
        <p:txBody>
          <a:bodyPr/>
          <a:lstStyle/>
          <a:p>
            <a:r>
              <a:rPr lang="en-US" dirty="0">
                <a:solidFill>
                  <a:srgbClr val="4F74A7"/>
                </a:solidFill>
                <a:latin typeface="Calibri"/>
              </a:rPr>
              <a:t>Structure of Coordination Compounds</a:t>
            </a:r>
          </a:p>
        </p:txBody>
      </p:sp>
      <p:graphicFrame>
        <p:nvGraphicFramePr>
          <p:cNvPr id="3" name="Table Placeholder 2"/>
          <p:cNvGraphicFramePr>
            <a:graphicFrameLocks noGrp="1"/>
          </p:cNvGraphicFramePr>
          <p:nvPr>
            <p:ph type="tbl" sz="quarter" idx="23"/>
            <p:extLst>
              <p:ext uri="{D42A27DB-BD31-4B8C-83A1-F6EECF244321}">
                <p14:modId xmlns:p14="http://schemas.microsoft.com/office/powerpoint/2010/main" val="92263865"/>
              </p:ext>
            </p:extLst>
          </p:nvPr>
        </p:nvGraphicFramePr>
        <p:xfrm>
          <a:off x="533400" y="1584001"/>
          <a:ext cx="7848600" cy="1889760"/>
        </p:xfrm>
        <a:graphic>
          <a:graphicData uri="http://schemas.openxmlformats.org/drawingml/2006/table">
            <a:tbl>
              <a:tblPr firstRow="1" bandRow="1">
                <a:tableStyleId>{5C22544A-7EE6-4342-B048-85BDC9FD1C3A}</a:tableStyleId>
              </a:tblPr>
              <a:tblGrid>
                <a:gridCol w="3581908">
                  <a:extLst>
                    <a:ext uri="{9D8B030D-6E8A-4147-A177-3AD203B41FA5}">
                      <a16:colId xmlns="" xmlns:a16="http://schemas.microsoft.com/office/drawing/2014/main" val="20000"/>
                    </a:ext>
                  </a:extLst>
                </a:gridCol>
                <a:gridCol w="4266692">
                  <a:extLst>
                    <a:ext uri="{9D8B030D-6E8A-4147-A177-3AD203B41FA5}">
                      <a16:colId xmlns="" xmlns:a16="http://schemas.microsoft.com/office/drawing/2014/main" val="20001"/>
                    </a:ext>
                  </a:extLst>
                </a:gridCol>
              </a:tblGrid>
              <a:tr h="370840">
                <a:tc>
                  <a:txBody>
                    <a:bodyPr/>
                    <a:lstStyle/>
                    <a:p>
                      <a:r>
                        <a:rPr lang="en-US" sz="2800" dirty="0">
                          <a:solidFill>
                            <a:sysClr val="windowText" lastClr="000000"/>
                          </a:solidFill>
                        </a:rPr>
                        <a:t>Coordination Number</a:t>
                      </a:r>
                    </a:p>
                  </a:txBody>
                  <a:tcPr>
                    <a:lnB w="19050" cap="flat" cmpd="sng" algn="ctr">
                      <a:solidFill>
                        <a:schemeClr val="tx1"/>
                      </a:solidFill>
                      <a:prstDash val="solid"/>
                      <a:round/>
                      <a:headEnd type="none" w="med" len="med"/>
                      <a:tailEnd type="none" w="med" len="med"/>
                    </a:lnB>
                    <a:solidFill>
                      <a:schemeClr val="bg1"/>
                    </a:solidFill>
                  </a:tcPr>
                </a:tc>
                <a:tc>
                  <a:txBody>
                    <a:bodyPr/>
                    <a:lstStyle/>
                    <a:p>
                      <a:pPr marL="231775" indent="0"/>
                      <a:r>
                        <a:rPr lang="en-US" sz="2800" dirty="0">
                          <a:solidFill>
                            <a:sysClr val="windowText" lastClr="000000"/>
                          </a:solidFill>
                        </a:rPr>
                        <a:t>Structure</a:t>
                      </a:r>
                    </a:p>
                  </a:txBody>
                  <a:tcPr>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396240">
                <a:tc>
                  <a:txBody>
                    <a:bodyPr/>
                    <a:lstStyle/>
                    <a:p>
                      <a:pPr algn="ctr"/>
                      <a:r>
                        <a:rPr lang="en-US" sz="2400" dirty="0">
                          <a:solidFill>
                            <a:sysClr val="windowText" lastClr="000000"/>
                          </a:solidFill>
                        </a:rPr>
                        <a:t>2</a:t>
                      </a:r>
                    </a:p>
                  </a:txBody>
                  <a:tcPr>
                    <a:lnT w="19050" cap="flat" cmpd="sng" algn="ctr">
                      <a:solidFill>
                        <a:schemeClr val="tx1"/>
                      </a:solidFill>
                      <a:prstDash val="solid"/>
                      <a:round/>
                      <a:headEnd type="none" w="med" len="med"/>
                      <a:tailEnd type="none" w="med" len="med"/>
                    </a:lnT>
                    <a:solidFill>
                      <a:schemeClr val="bg1"/>
                    </a:solidFill>
                  </a:tcPr>
                </a:tc>
                <a:tc>
                  <a:txBody>
                    <a:bodyPr/>
                    <a:lstStyle/>
                    <a:p>
                      <a:pPr marL="231775" indent="0"/>
                      <a:r>
                        <a:rPr lang="en-US" sz="2400" dirty="0">
                          <a:solidFill>
                            <a:sysClr val="windowText" lastClr="000000"/>
                          </a:solidFill>
                        </a:rPr>
                        <a:t>Linear</a:t>
                      </a:r>
                    </a:p>
                  </a:txBody>
                  <a:tcPr>
                    <a:lnT w="19050" cap="flat" cmpd="sng" algn="ctr">
                      <a:solidFill>
                        <a:schemeClr val="tx1"/>
                      </a:solidFill>
                      <a:prstDash val="solid"/>
                      <a:round/>
                      <a:headEnd type="none" w="med" len="med"/>
                      <a:tailEnd type="none" w="med" len="med"/>
                    </a:lnT>
                    <a:solidFill>
                      <a:schemeClr val="bg1"/>
                    </a:solidFill>
                  </a:tcPr>
                </a:tc>
                <a:extLst>
                  <a:ext uri="{0D108BD9-81ED-4DB2-BD59-A6C34878D82A}">
                    <a16:rowId xmlns="" xmlns:a16="http://schemas.microsoft.com/office/drawing/2014/main" val="10001"/>
                  </a:ext>
                </a:extLst>
              </a:tr>
              <a:tr h="370840">
                <a:tc>
                  <a:txBody>
                    <a:bodyPr/>
                    <a:lstStyle/>
                    <a:p>
                      <a:pPr algn="ctr"/>
                      <a:r>
                        <a:rPr lang="en-US" sz="2400" dirty="0">
                          <a:solidFill>
                            <a:sysClr val="windowText" lastClr="000000"/>
                          </a:solidFill>
                        </a:rPr>
                        <a:t>4</a:t>
                      </a:r>
                    </a:p>
                  </a:txBody>
                  <a:tcPr>
                    <a:solidFill>
                      <a:schemeClr val="bg1"/>
                    </a:solidFill>
                  </a:tcPr>
                </a:tc>
                <a:tc>
                  <a:txBody>
                    <a:bodyPr/>
                    <a:lstStyle/>
                    <a:p>
                      <a:pPr marL="231775" indent="0"/>
                      <a:r>
                        <a:rPr lang="en-US" sz="2400" dirty="0">
                          <a:solidFill>
                            <a:sysClr val="windowText" lastClr="000000"/>
                          </a:solidFill>
                        </a:rPr>
                        <a:t>Tetrahedral</a:t>
                      </a:r>
                      <a:r>
                        <a:rPr lang="en-US" sz="2400" baseline="0" dirty="0">
                          <a:solidFill>
                            <a:sysClr val="windowText" lastClr="000000"/>
                          </a:solidFill>
                        </a:rPr>
                        <a:t> or square planar</a:t>
                      </a:r>
                      <a:endParaRPr lang="en-US" sz="2400" dirty="0">
                        <a:solidFill>
                          <a:sysClr val="windowText" lastClr="000000"/>
                        </a:solidFill>
                      </a:endParaRPr>
                    </a:p>
                  </a:txBody>
                  <a:tcPr>
                    <a:solidFill>
                      <a:schemeClr val="bg1"/>
                    </a:solidFill>
                  </a:tcPr>
                </a:tc>
                <a:extLst>
                  <a:ext uri="{0D108BD9-81ED-4DB2-BD59-A6C34878D82A}">
                    <a16:rowId xmlns="" xmlns:a16="http://schemas.microsoft.com/office/drawing/2014/main" val="10002"/>
                  </a:ext>
                </a:extLst>
              </a:tr>
              <a:tr h="370840">
                <a:tc>
                  <a:txBody>
                    <a:bodyPr/>
                    <a:lstStyle/>
                    <a:p>
                      <a:pPr algn="ctr"/>
                      <a:r>
                        <a:rPr lang="en-US" sz="2400" dirty="0">
                          <a:solidFill>
                            <a:sysClr val="windowText" lastClr="000000"/>
                          </a:solidFill>
                        </a:rPr>
                        <a:t>6</a:t>
                      </a:r>
                    </a:p>
                  </a:txBody>
                  <a:tcPr>
                    <a:solidFill>
                      <a:schemeClr val="bg1"/>
                    </a:solidFill>
                  </a:tcPr>
                </a:tc>
                <a:tc>
                  <a:txBody>
                    <a:bodyPr/>
                    <a:lstStyle/>
                    <a:p>
                      <a:pPr marL="231775" indent="0"/>
                      <a:r>
                        <a:rPr lang="en-US" sz="2400" dirty="0">
                          <a:solidFill>
                            <a:sysClr val="windowText" lastClr="000000"/>
                          </a:solidFill>
                        </a:rPr>
                        <a:t>Octahedral</a:t>
                      </a:r>
                    </a:p>
                  </a:txBody>
                  <a:tcPr>
                    <a:solidFill>
                      <a:schemeClr val="bg1"/>
                    </a:solidFill>
                  </a:tcPr>
                </a:tc>
                <a:extLst>
                  <a:ext uri="{0D108BD9-81ED-4DB2-BD59-A6C34878D82A}">
                    <a16:rowId xmlns="" xmlns:a16="http://schemas.microsoft.com/office/drawing/2014/main" val="10003"/>
                  </a:ext>
                </a:extLst>
              </a:tr>
            </a:tbl>
          </a:graphicData>
        </a:graphic>
      </p:graphicFrame>
      <p:pic>
        <p:nvPicPr>
          <p:cNvPr id="15" name="Picture 3" descr="Common geometries of complex ions include linear, tetrahedral, square planar, and octahedral."/>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1358099" y="3886200"/>
            <a:ext cx="5894401" cy="227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60564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dirty="0">
                <a:solidFill>
                  <a:schemeClr val="bg1"/>
                </a:solidFill>
              </a:rPr>
              <a:t>22.2</a:t>
            </a:r>
            <a:r>
              <a:rPr lang="en-US" dirty="0"/>
              <a:t>	</a:t>
            </a:r>
            <a:r>
              <a:rPr lang="en-US" dirty="0">
                <a:latin typeface="Calibri"/>
              </a:rPr>
              <a:t>Structure of Coordination Compounds (2) </a:t>
            </a:r>
            <a:endParaRPr lang="en-US" dirty="0"/>
          </a:p>
        </p:txBody>
      </p:sp>
      <p:sp>
        <p:nvSpPr>
          <p:cNvPr id="16" name="Text Placeholder 15"/>
          <p:cNvSpPr>
            <a:spLocks noGrp="1"/>
          </p:cNvSpPr>
          <p:nvPr>
            <p:ph type="body" sz="quarter" idx="22"/>
          </p:nvPr>
        </p:nvSpPr>
        <p:spPr/>
        <p:txBody>
          <a:bodyPr/>
          <a:lstStyle/>
          <a:p>
            <a:r>
              <a:rPr lang="en-US" dirty="0">
                <a:solidFill>
                  <a:srgbClr val="4F74A7"/>
                </a:solidFill>
                <a:latin typeface="Calibri"/>
              </a:rPr>
              <a:t>Structure of Coordination Compounds</a:t>
            </a:r>
          </a:p>
        </p:txBody>
      </p:sp>
      <p:sp>
        <p:nvSpPr>
          <p:cNvPr id="17" name="Content Placeholder 16"/>
          <p:cNvSpPr>
            <a:spLocks noGrp="1"/>
          </p:cNvSpPr>
          <p:nvPr>
            <p:ph sz="quarter" idx="24"/>
          </p:nvPr>
        </p:nvSpPr>
        <p:spPr>
          <a:xfrm>
            <a:off x="23190" y="1676400"/>
            <a:ext cx="9120810" cy="3794402"/>
          </a:xfrm>
        </p:spPr>
        <p:txBody>
          <a:bodyPr/>
          <a:lstStyle/>
          <a:p>
            <a:pPr>
              <a:spcBef>
                <a:spcPts val="0"/>
              </a:spcBef>
              <a:spcAft>
                <a:spcPts val="2800"/>
              </a:spcAft>
            </a:pPr>
            <a:r>
              <a:rPr lang="en-US" dirty="0"/>
              <a:t>Compounds in which ligands are arranged differently around the central atom are known as </a:t>
            </a:r>
            <a:r>
              <a:rPr lang="en-US" b="1" i="1" dirty="0"/>
              <a:t>stereoisomers</a:t>
            </a:r>
            <a:r>
              <a:rPr lang="en-US" b="1" dirty="0"/>
              <a:t>.</a:t>
            </a:r>
            <a:r>
              <a:rPr lang="en-US" dirty="0"/>
              <a:t> </a:t>
            </a:r>
          </a:p>
          <a:p>
            <a:pPr>
              <a:spcBef>
                <a:spcPts val="0"/>
              </a:spcBef>
              <a:spcAft>
                <a:spcPts val="2800"/>
              </a:spcAft>
            </a:pPr>
            <a:r>
              <a:rPr lang="en-US" dirty="0"/>
              <a:t>Stereoisomers have distinctly different physical and chemical properties. </a:t>
            </a:r>
          </a:p>
          <a:p>
            <a:pPr>
              <a:spcBef>
                <a:spcPts val="0"/>
              </a:spcBef>
              <a:spcAft>
                <a:spcPts val="2800"/>
              </a:spcAft>
            </a:pPr>
            <a:r>
              <a:rPr lang="en-US" dirty="0"/>
              <a:t>Coordination compounds may exhibit two types of stereoisomerism: </a:t>
            </a:r>
            <a:r>
              <a:rPr lang="en-US" i="1" dirty="0"/>
              <a:t>geometric </a:t>
            </a:r>
            <a:r>
              <a:rPr lang="en-US" dirty="0"/>
              <a:t>and </a:t>
            </a:r>
            <a:r>
              <a:rPr lang="en-US" i="1" dirty="0"/>
              <a:t>optical. </a:t>
            </a:r>
            <a:endParaRPr lang="en-US" dirty="0"/>
          </a:p>
        </p:txBody>
      </p:sp>
    </p:spTree>
    <p:extLst>
      <p:ext uri="{BB962C8B-B14F-4D97-AF65-F5344CB8AC3E}">
        <p14:creationId xmlns:p14="http://schemas.microsoft.com/office/powerpoint/2010/main" val="41284246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dirty="0">
                <a:solidFill>
                  <a:schemeClr val="bg1"/>
                </a:solidFill>
              </a:rPr>
              <a:t>22.2</a:t>
            </a:r>
            <a:r>
              <a:rPr lang="en-US" dirty="0"/>
              <a:t>	</a:t>
            </a:r>
            <a:r>
              <a:rPr lang="en-US" dirty="0">
                <a:latin typeface="Calibri"/>
              </a:rPr>
              <a:t>Structure of Coordination Compounds (3) </a:t>
            </a:r>
            <a:endParaRPr lang="en-US" dirty="0"/>
          </a:p>
        </p:txBody>
      </p:sp>
      <p:sp>
        <p:nvSpPr>
          <p:cNvPr id="16" name="Text Placeholder 15"/>
          <p:cNvSpPr>
            <a:spLocks noGrp="1"/>
          </p:cNvSpPr>
          <p:nvPr>
            <p:ph type="body" sz="quarter" idx="22"/>
          </p:nvPr>
        </p:nvSpPr>
        <p:spPr/>
        <p:txBody>
          <a:bodyPr/>
          <a:lstStyle/>
          <a:p>
            <a:r>
              <a:rPr lang="en-US" dirty="0">
                <a:solidFill>
                  <a:srgbClr val="4F74A7"/>
                </a:solidFill>
                <a:latin typeface="Calibri"/>
              </a:rPr>
              <a:t>Structure of Coordination Compounds</a:t>
            </a:r>
          </a:p>
        </p:txBody>
      </p:sp>
      <p:sp>
        <p:nvSpPr>
          <p:cNvPr id="17" name="Content Placeholder 16"/>
          <p:cNvSpPr>
            <a:spLocks noGrp="1"/>
          </p:cNvSpPr>
          <p:nvPr>
            <p:ph sz="quarter" idx="24"/>
          </p:nvPr>
        </p:nvSpPr>
        <p:spPr>
          <a:xfrm>
            <a:off x="-14910" y="1600200"/>
            <a:ext cx="9120810" cy="4419600"/>
          </a:xfrm>
        </p:spPr>
        <p:txBody>
          <a:bodyPr/>
          <a:lstStyle/>
          <a:p>
            <a:pPr>
              <a:spcBef>
                <a:spcPts val="0"/>
              </a:spcBef>
              <a:spcAft>
                <a:spcPts val="2800"/>
              </a:spcAft>
            </a:pPr>
            <a:r>
              <a:rPr lang="en-US" b="1" i="1" dirty="0"/>
              <a:t>Geometrical isomers </a:t>
            </a:r>
            <a:r>
              <a:rPr lang="en-US" dirty="0"/>
              <a:t>are stereoisomers that cannot be interconverted without breaking chemical bonds. </a:t>
            </a:r>
          </a:p>
          <a:p>
            <a:pPr>
              <a:spcBef>
                <a:spcPts val="0"/>
              </a:spcBef>
              <a:spcAft>
                <a:spcPts val="2800"/>
              </a:spcAft>
            </a:pPr>
            <a:r>
              <a:rPr lang="en-US" dirty="0"/>
              <a:t>Geometric isomers come in pairs: </a:t>
            </a:r>
            <a:r>
              <a:rPr lang="en-US" i="1" dirty="0"/>
              <a:t>cis </a:t>
            </a:r>
            <a:r>
              <a:rPr lang="en-US" dirty="0"/>
              <a:t>and </a:t>
            </a:r>
            <a:r>
              <a:rPr lang="en-US" i="1" dirty="0"/>
              <a:t>trans. </a:t>
            </a:r>
          </a:p>
          <a:p>
            <a:pPr>
              <a:spcBef>
                <a:spcPts val="1800"/>
              </a:spcBef>
              <a:spcAft>
                <a:spcPts val="1200"/>
              </a:spcAft>
            </a:pPr>
            <a:r>
              <a:rPr lang="en-US" i="1" dirty="0"/>
              <a:t>Cis </a:t>
            </a:r>
            <a:r>
              <a:rPr lang="en-US" dirty="0"/>
              <a:t>means that two particular atoms are adjacent to each other.</a:t>
            </a:r>
          </a:p>
          <a:p>
            <a:pPr>
              <a:spcBef>
                <a:spcPts val="1800"/>
              </a:spcBef>
              <a:spcAft>
                <a:spcPts val="4200"/>
              </a:spcAft>
            </a:pPr>
            <a:r>
              <a:rPr lang="en-US" i="1" dirty="0"/>
              <a:t>Trans </a:t>
            </a:r>
            <a:r>
              <a:rPr lang="en-US" dirty="0"/>
              <a:t>means that the atoms are on opposite sides in the structural formula. </a:t>
            </a:r>
          </a:p>
        </p:txBody>
      </p:sp>
    </p:spTree>
    <p:extLst>
      <p:ext uri="{BB962C8B-B14F-4D97-AF65-F5344CB8AC3E}">
        <p14:creationId xmlns:p14="http://schemas.microsoft.com/office/powerpoint/2010/main" val="10972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dirty="0">
                <a:solidFill>
                  <a:schemeClr val="bg1"/>
                </a:solidFill>
              </a:rPr>
              <a:t>22.2</a:t>
            </a:r>
            <a:r>
              <a:rPr lang="en-US" dirty="0"/>
              <a:t>	</a:t>
            </a:r>
            <a:r>
              <a:rPr lang="en-US" dirty="0">
                <a:latin typeface="Calibri"/>
              </a:rPr>
              <a:t>Structure of Coordination Compounds (4) </a:t>
            </a:r>
            <a:endParaRPr lang="en-US" dirty="0"/>
          </a:p>
        </p:txBody>
      </p:sp>
      <p:sp>
        <p:nvSpPr>
          <p:cNvPr id="16" name="Text Placeholder 15"/>
          <p:cNvSpPr>
            <a:spLocks noGrp="1"/>
          </p:cNvSpPr>
          <p:nvPr>
            <p:ph type="body" sz="quarter" idx="22"/>
          </p:nvPr>
        </p:nvSpPr>
        <p:spPr>
          <a:xfrm>
            <a:off x="23190" y="1142999"/>
            <a:ext cx="9120809" cy="609601"/>
          </a:xfrm>
        </p:spPr>
        <p:txBody>
          <a:bodyPr/>
          <a:lstStyle/>
          <a:p>
            <a:r>
              <a:rPr lang="en-US" dirty="0">
                <a:solidFill>
                  <a:srgbClr val="4F74A7"/>
                </a:solidFill>
                <a:latin typeface="Calibri"/>
              </a:rPr>
              <a:t>Structure of Coordination Compounds</a:t>
            </a:r>
          </a:p>
        </p:txBody>
      </p:sp>
      <p:sp>
        <p:nvSpPr>
          <p:cNvPr id="18" name="Content Placeholder 17"/>
          <p:cNvSpPr>
            <a:spLocks noGrp="1"/>
          </p:cNvSpPr>
          <p:nvPr>
            <p:ph sz="quarter" idx="24"/>
          </p:nvPr>
        </p:nvSpPr>
        <p:spPr>
          <a:xfrm>
            <a:off x="0" y="1715289"/>
            <a:ext cx="9120810" cy="951139"/>
          </a:xfrm>
        </p:spPr>
        <p:txBody>
          <a:bodyPr/>
          <a:lstStyle/>
          <a:p>
            <a:r>
              <a:rPr lang="en-US" dirty="0"/>
              <a:t>The </a:t>
            </a:r>
            <a:r>
              <a:rPr lang="en-US" i="1" dirty="0"/>
              <a:t>cis </a:t>
            </a:r>
            <a:r>
              <a:rPr lang="en-US" dirty="0"/>
              <a:t>and </a:t>
            </a:r>
            <a:r>
              <a:rPr lang="en-US" i="1" dirty="0"/>
              <a:t>trans </a:t>
            </a:r>
            <a:r>
              <a:rPr lang="en-US" dirty="0"/>
              <a:t>isomers generally have different colors, melting points, dipole moments, and chemical reactivities. </a:t>
            </a:r>
          </a:p>
        </p:txBody>
      </p:sp>
      <p:pic>
        <p:nvPicPr>
          <p:cNvPr id="17" name="Picture 3" descr="The cis and trans isomers of diamminedichloroplatinum(II) are shown. "/>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915934" y="3767474"/>
            <a:ext cx="3693060" cy="2027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The cis and trans isomers of diamminedichloroplatinum(II) are shown.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6800" y="3767474"/>
            <a:ext cx="3747348" cy="2056968"/>
          </a:xfrm>
          <a:prstGeom prst="rect">
            <a:avLst/>
          </a:prstGeom>
        </p:spPr>
      </p:pic>
    </p:spTree>
    <p:extLst>
      <p:ext uri="{BB962C8B-B14F-4D97-AF65-F5344CB8AC3E}">
        <p14:creationId xmlns:p14="http://schemas.microsoft.com/office/powerpoint/2010/main" val="7225196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dirty="0">
                <a:solidFill>
                  <a:schemeClr val="bg1"/>
                </a:solidFill>
              </a:rPr>
              <a:t>22.2</a:t>
            </a:r>
            <a:r>
              <a:rPr lang="en-US" dirty="0"/>
              <a:t>	</a:t>
            </a:r>
            <a:r>
              <a:rPr lang="en-US" dirty="0">
                <a:latin typeface="Calibri"/>
              </a:rPr>
              <a:t>Structure of Coordination Compounds (5) </a:t>
            </a:r>
            <a:endParaRPr lang="en-US" dirty="0"/>
          </a:p>
        </p:txBody>
      </p:sp>
      <p:sp>
        <p:nvSpPr>
          <p:cNvPr id="16" name="Text Placeholder 15"/>
          <p:cNvSpPr>
            <a:spLocks noGrp="1"/>
          </p:cNvSpPr>
          <p:nvPr>
            <p:ph type="body" sz="quarter" idx="22"/>
          </p:nvPr>
        </p:nvSpPr>
        <p:spPr/>
        <p:txBody>
          <a:bodyPr/>
          <a:lstStyle/>
          <a:p>
            <a:r>
              <a:rPr lang="en-US" dirty="0">
                <a:solidFill>
                  <a:srgbClr val="4F74A7"/>
                </a:solidFill>
                <a:latin typeface="Calibri"/>
              </a:rPr>
              <a:t>Structure of Coordination Compounds</a:t>
            </a:r>
          </a:p>
        </p:txBody>
      </p:sp>
      <p:pic>
        <p:nvPicPr>
          <p:cNvPr id="14" name="Picture 3" descr="The cis and trans isomers of tetraamminedichlorocobalt(III) ion, [Co(NH3)4Cl2]+, are shown. The ion has only two geometric isomers."/>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1389965" y="2273862"/>
            <a:ext cx="6319563"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64052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dirty="0">
                <a:solidFill>
                  <a:schemeClr val="bg1"/>
                </a:solidFill>
              </a:rPr>
              <a:t>22.2</a:t>
            </a:r>
            <a:r>
              <a:rPr lang="en-US" dirty="0"/>
              <a:t>	</a:t>
            </a:r>
            <a:r>
              <a:rPr lang="en-US" dirty="0">
                <a:latin typeface="Calibri"/>
              </a:rPr>
              <a:t>Structure of Coordination Compounds (6)</a:t>
            </a:r>
            <a:endParaRPr lang="en-US" dirty="0"/>
          </a:p>
        </p:txBody>
      </p:sp>
      <p:sp>
        <p:nvSpPr>
          <p:cNvPr id="16" name="Text Placeholder 15"/>
          <p:cNvSpPr>
            <a:spLocks noGrp="1"/>
          </p:cNvSpPr>
          <p:nvPr>
            <p:ph type="body" sz="quarter" idx="22"/>
          </p:nvPr>
        </p:nvSpPr>
        <p:spPr/>
        <p:txBody>
          <a:bodyPr/>
          <a:lstStyle/>
          <a:p>
            <a:r>
              <a:rPr lang="en-US" dirty="0">
                <a:solidFill>
                  <a:srgbClr val="4F74A7"/>
                </a:solidFill>
                <a:latin typeface="Calibri"/>
              </a:rPr>
              <a:t>Structure of Coordination Compounds</a:t>
            </a:r>
          </a:p>
        </p:txBody>
      </p:sp>
      <p:sp>
        <p:nvSpPr>
          <p:cNvPr id="17" name="Content Placeholder 16"/>
          <p:cNvSpPr>
            <a:spLocks noGrp="1"/>
          </p:cNvSpPr>
          <p:nvPr>
            <p:ph sz="quarter" idx="24"/>
          </p:nvPr>
        </p:nvSpPr>
        <p:spPr>
          <a:xfrm>
            <a:off x="-21771" y="1539598"/>
            <a:ext cx="9120810" cy="4632602"/>
          </a:xfrm>
        </p:spPr>
        <p:txBody>
          <a:bodyPr/>
          <a:lstStyle/>
          <a:p>
            <a:pPr>
              <a:spcBef>
                <a:spcPts val="0"/>
              </a:spcBef>
              <a:spcAft>
                <a:spcPts val="2800"/>
              </a:spcAft>
            </a:pPr>
            <a:r>
              <a:rPr lang="en-US" b="1" i="1" dirty="0"/>
              <a:t>Optical isomers </a:t>
            </a:r>
            <a:r>
              <a:rPr lang="en-US" dirty="0"/>
              <a:t>are nonsuperimposable mirror images. </a:t>
            </a:r>
          </a:p>
          <a:p>
            <a:pPr>
              <a:spcBef>
                <a:spcPts val="0"/>
              </a:spcBef>
              <a:spcAft>
                <a:spcPts val="2800"/>
              </a:spcAft>
            </a:pPr>
            <a:r>
              <a:rPr lang="en-US" dirty="0"/>
              <a:t>Optical isomers also come in pairs. </a:t>
            </a:r>
          </a:p>
          <a:p>
            <a:pPr>
              <a:spcBef>
                <a:spcPts val="0"/>
              </a:spcBef>
              <a:spcAft>
                <a:spcPts val="2800"/>
              </a:spcAft>
            </a:pPr>
            <a:r>
              <a:rPr lang="en-US" dirty="0"/>
              <a:t>The optical isomers of a compound have </a:t>
            </a:r>
            <a:r>
              <a:rPr lang="en-US" i="1" dirty="0"/>
              <a:t>identical </a:t>
            </a:r>
            <a:r>
              <a:rPr lang="en-US" dirty="0"/>
              <a:t>physical and chemical properties.</a:t>
            </a:r>
          </a:p>
          <a:p>
            <a:pPr>
              <a:spcBef>
                <a:spcPts val="0"/>
              </a:spcBef>
              <a:spcAft>
                <a:spcPts val="2800"/>
              </a:spcAft>
            </a:pPr>
            <a:r>
              <a:rPr lang="en-US" dirty="0"/>
              <a:t>Optical isomers differ from each other in their interactions with plane-polarized light.</a:t>
            </a:r>
          </a:p>
        </p:txBody>
      </p:sp>
    </p:spTree>
    <p:extLst>
      <p:ext uri="{BB962C8B-B14F-4D97-AF65-F5344CB8AC3E}">
        <p14:creationId xmlns:p14="http://schemas.microsoft.com/office/powerpoint/2010/main" val="19735124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a:solidFill>
                  <a:schemeClr val="bg1"/>
                </a:solidFill>
              </a:rPr>
              <a:t>22.2</a:t>
            </a:r>
            <a:r>
              <a:rPr lang="en-US" dirty="0"/>
              <a:t>	</a:t>
            </a:r>
            <a:r>
              <a:rPr lang="en-US" dirty="0">
                <a:latin typeface="Calibri"/>
              </a:rPr>
              <a:t>Structure of Coordination Compounds (7) </a:t>
            </a:r>
            <a:endParaRPr lang="en-US" dirty="0"/>
          </a:p>
        </p:txBody>
      </p:sp>
      <p:sp>
        <p:nvSpPr>
          <p:cNvPr id="17" name="Text Placeholder 16"/>
          <p:cNvSpPr>
            <a:spLocks noGrp="1"/>
          </p:cNvSpPr>
          <p:nvPr>
            <p:ph type="body" sz="quarter" idx="22"/>
          </p:nvPr>
        </p:nvSpPr>
        <p:spPr/>
        <p:txBody>
          <a:bodyPr/>
          <a:lstStyle/>
          <a:p>
            <a:r>
              <a:rPr lang="en-US" dirty="0">
                <a:solidFill>
                  <a:srgbClr val="4F74A7"/>
                </a:solidFill>
                <a:latin typeface="Calibri"/>
              </a:rPr>
              <a:t>Structure of Coordination Compounds</a:t>
            </a:r>
          </a:p>
        </p:txBody>
      </p:sp>
      <p:sp>
        <p:nvSpPr>
          <p:cNvPr id="18" name="Content Placeholder 17"/>
          <p:cNvSpPr>
            <a:spLocks noGrp="1"/>
          </p:cNvSpPr>
          <p:nvPr>
            <p:ph sz="quarter" idx="24"/>
          </p:nvPr>
        </p:nvSpPr>
        <p:spPr>
          <a:xfrm>
            <a:off x="76200" y="2537043"/>
            <a:ext cx="3786810" cy="3276600"/>
          </a:xfrm>
        </p:spPr>
        <p:txBody>
          <a:bodyPr/>
          <a:lstStyle/>
          <a:p>
            <a:r>
              <a:rPr lang="en-US" dirty="0"/>
              <a:t>The structural relationship between two optical isomers is analogous to the relationship between your left and right hands. </a:t>
            </a:r>
          </a:p>
        </p:txBody>
      </p:sp>
      <p:pic>
        <p:nvPicPr>
          <p:cNvPr id="15" name="Picture 3" descr="A left hand and its mirror image are shown."/>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145650" y="1777814"/>
            <a:ext cx="3672100" cy="4548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179687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a:solidFill>
                  <a:schemeClr val="bg1"/>
                </a:solidFill>
              </a:rPr>
              <a:t>22.2</a:t>
            </a:r>
            <a:r>
              <a:rPr lang="en-US" dirty="0"/>
              <a:t>	</a:t>
            </a:r>
            <a:r>
              <a:rPr lang="en-US" dirty="0">
                <a:latin typeface="Calibri"/>
              </a:rPr>
              <a:t>Structure of Coordination Compounds (8) </a:t>
            </a:r>
            <a:endParaRPr lang="en-US" dirty="0"/>
          </a:p>
        </p:txBody>
      </p:sp>
      <p:sp>
        <p:nvSpPr>
          <p:cNvPr id="17" name="Text Placeholder 16"/>
          <p:cNvSpPr>
            <a:spLocks noGrp="1"/>
          </p:cNvSpPr>
          <p:nvPr>
            <p:ph type="body" sz="quarter" idx="22"/>
          </p:nvPr>
        </p:nvSpPr>
        <p:spPr/>
        <p:txBody>
          <a:bodyPr/>
          <a:lstStyle/>
          <a:p>
            <a:r>
              <a:rPr lang="en-US" dirty="0">
                <a:solidFill>
                  <a:srgbClr val="4F74A7"/>
                </a:solidFill>
                <a:latin typeface="Calibri"/>
              </a:rPr>
              <a:t>Structure of Coordination Compounds</a:t>
            </a:r>
          </a:p>
        </p:txBody>
      </p:sp>
      <p:sp>
        <p:nvSpPr>
          <p:cNvPr id="18" name="Content Placeholder 17"/>
          <p:cNvSpPr>
            <a:spLocks noGrp="1"/>
          </p:cNvSpPr>
          <p:nvPr>
            <p:ph sz="quarter" idx="24"/>
          </p:nvPr>
        </p:nvSpPr>
        <p:spPr>
          <a:xfrm>
            <a:off x="23190" y="1612466"/>
            <a:ext cx="9120810" cy="2200112"/>
          </a:xfrm>
        </p:spPr>
        <p:txBody>
          <a:bodyPr/>
          <a:lstStyle/>
          <a:p>
            <a:pPr>
              <a:spcBef>
                <a:spcPts val="0"/>
              </a:spcBef>
              <a:spcAft>
                <a:spcPts val="2800"/>
              </a:spcAft>
            </a:pPr>
            <a:r>
              <a:rPr lang="en-US" dirty="0"/>
              <a:t>The </a:t>
            </a:r>
            <a:r>
              <a:rPr lang="en-US" i="1" dirty="0"/>
              <a:t>cis </a:t>
            </a:r>
            <a:r>
              <a:rPr lang="en-US" dirty="0"/>
              <a:t>and </a:t>
            </a:r>
            <a:r>
              <a:rPr lang="en-US" i="1" dirty="0"/>
              <a:t>trans </a:t>
            </a:r>
            <a:r>
              <a:rPr lang="en-US" dirty="0"/>
              <a:t>isomers of dichloro</a:t>
            </a:r>
            <a:r>
              <a:rPr lang="en-US" i="1" dirty="0"/>
              <a:t>bis</a:t>
            </a:r>
            <a:r>
              <a:rPr lang="en-US" dirty="0"/>
              <a:t>(</a:t>
            </a:r>
            <a:r>
              <a:rPr lang="en-US" dirty="0" err="1"/>
              <a:t>ethylenediamine</a:t>
            </a:r>
            <a:r>
              <a:rPr lang="en-US" dirty="0"/>
              <a:t>)cobalt(III) ion and the mirror image of each. </a:t>
            </a:r>
          </a:p>
          <a:p>
            <a:pPr>
              <a:spcBef>
                <a:spcPts val="0"/>
              </a:spcBef>
            </a:pPr>
            <a:r>
              <a:rPr lang="en-US" dirty="0"/>
              <a:t>The </a:t>
            </a:r>
            <a:r>
              <a:rPr lang="en-US" i="1" dirty="0"/>
              <a:t>cis </a:t>
            </a:r>
            <a:r>
              <a:rPr lang="en-US" dirty="0"/>
              <a:t>isomer and its mirror image are </a:t>
            </a:r>
            <a:r>
              <a:rPr lang="en-US" i="1" dirty="0"/>
              <a:t>optical isomers.</a:t>
            </a:r>
            <a:endParaRPr lang="en-US" dirty="0"/>
          </a:p>
        </p:txBody>
      </p:sp>
      <p:pic>
        <p:nvPicPr>
          <p:cNvPr id="2" name="Picture 1" descr="The cis and trans isomers of dichlorobis(ethylenediamine)cobalt(III) ion and their mirror images are shown.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00" y="4099311"/>
            <a:ext cx="3066288" cy="2303838"/>
          </a:xfrm>
          <a:prstGeom prst="rect">
            <a:avLst/>
          </a:prstGeom>
        </p:spPr>
      </p:pic>
      <p:pic>
        <p:nvPicPr>
          <p:cNvPr id="3" name="Picture 2" descr="The cis and trans isomers of dichlorobis(ethylenediamine)cobalt(III) ion and their mirror images are shown.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3000" y="4099311"/>
            <a:ext cx="3066288" cy="2303838"/>
          </a:xfrm>
          <a:prstGeom prst="rect">
            <a:avLst/>
          </a:prstGeom>
        </p:spPr>
      </p:pic>
    </p:spTree>
    <p:extLst>
      <p:ext uri="{BB962C8B-B14F-4D97-AF65-F5344CB8AC3E}">
        <p14:creationId xmlns:p14="http://schemas.microsoft.com/office/powerpoint/2010/main" val="6682928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3190" y="0"/>
            <a:ext cx="9044610" cy="517801"/>
          </a:xfrm>
        </p:spPr>
        <p:txBody>
          <a:bodyPr/>
          <a:lstStyle/>
          <a:p>
            <a:r>
              <a:rPr lang="en-US" dirty="0">
                <a:solidFill>
                  <a:schemeClr val="bg1"/>
                </a:solidFill>
              </a:rPr>
              <a:t>22.1</a:t>
            </a:r>
            <a:r>
              <a:rPr lang="en-US" dirty="0"/>
              <a:t>	</a:t>
            </a:r>
            <a:r>
              <a:rPr lang="en-US" dirty="0">
                <a:latin typeface="Calibri"/>
              </a:rPr>
              <a:t>Coordination Compounds (1) </a:t>
            </a:r>
            <a:endParaRPr lang="en-US" dirty="0"/>
          </a:p>
        </p:txBody>
      </p:sp>
      <p:sp>
        <p:nvSpPr>
          <p:cNvPr id="17" name="Text Placeholder 16"/>
          <p:cNvSpPr>
            <a:spLocks noGrp="1"/>
          </p:cNvSpPr>
          <p:nvPr>
            <p:ph type="body" sz="quarter" idx="22"/>
          </p:nvPr>
        </p:nvSpPr>
        <p:spPr>
          <a:xfrm>
            <a:off x="0" y="1142999"/>
            <a:ext cx="9120809" cy="472799"/>
          </a:xfrm>
        </p:spPr>
        <p:txBody>
          <a:bodyPr/>
          <a:lstStyle/>
          <a:p>
            <a:r>
              <a:rPr lang="en-US" dirty="0">
                <a:solidFill>
                  <a:srgbClr val="4F74A7"/>
                </a:solidFill>
                <a:latin typeface="Calibri"/>
              </a:rPr>
              <a:t>Properties of Transition Metals </a:t>
            </a:r>
          </a:p>
        </p:txBody>
      </p:sp>
      <p:sp>
        <p:nvSpPr>
          <p:cNvPr id="18" name="Content Placeholder 17"/>
          <p:cNvSpPr>
            <a:spLocks noGrp="1"/>
          </p:cNvSpPr>
          <p:nvPr>
            <p:ph sz="quarter" idx="24"/>
          </p:nvPr>
        </p:nvSpPr>
        <p:spPr>
          <a:xfrm>
            <a:off x="23190" y="1615798"/>
            <a:ext cx="9120810" cy="4632602"/>
          </a:xfrm>
        </p:spPr>
        <p:txBody>
          <a:bodyPr/>
          <a:lstStyle/>
          <a:p>
            <a:pPr>
              <a:spcBef>
                <a:spcPts val="0"/>
              </a:spcBef>
              <a:spcAft>
                <a:spcPts val="2800"/>
              </a:spcAft>
            </a:pPr>
            <a:r>
              <a:rPr lang="en-US" b="1" i="1" dirty="0"/>
              <a:t>Coordination compounds </a:t>
            </a:r>
            <a:r>
              <a:rPr lang="en-US" dirty="0"/>
              <a:t>contain </a:t>
            </a:r>
            <a:r>
              <a:rPr lang="en-US" i="1" dirty="0"/>
              <a:t>coordinate covalent </a:t>
            </a:r>
            <a:r>
              <a:rPr lang="en-US" dirty="0"/>
              <a:t>bonds formed by the reactions of metal ions with groups of </a:t>
            </a:r>
            <a:r>
              <a:rPr lang="en-US" i="1" dirty="0"/>
              <a:t>anions </a:t>
            </a:r>
            <a:r>
              <a:rPr lang="en-US" dirty="0"/>
              <a:t>or </a:t>
            </a:r>
            <a:r>
              <a:rPr lang="en-US" i="1" dirty="0"/>
              <a:t>polar molecules. </a:t>
            </a:r>
            <a:endParaRPr lang="en-US" dirty="0"/>
          </a:p>
          <a:p>
            <a:pPr>
              <a:spcBef>
                <a:spcPts val="0"/>
              </a:spcBef>
              <a:spcAft>
                <a:spcPts val="2800"/>
              </a:spcAft>
            </a:pPr>
            <a:r>
              <a:rPr lang="en-US" dirty="0"/>
              <a:t>A coordinate covalent bond is a covalent bond in which one of the atoms donates </a:t>
            </a:r>
            <a:r>
              <a:rPr lang="en-US" i="1" dirty="0"/>
              <a:t>both </a:t>
            </a:r>
            <a:r>
              <a:rPr lang="en-US" dirty="0"/>
              <a:t>of the electrons that constitute the bond. </a:t>
            </a:r>
          </a:p>
          <a:p>
            <a:pPr>
              <a:spcBef>
                <a:spcPts val="0"/>
              </a:spcBef>
            </a:pPr>
            <a:r>
              <a:rPr lang="en-US" dirty="0"/>
              <a:t>A coordination compound often consists of a </a:t>
            </a:r>
            <a:r>
              <a:rPr lang="en-US" i="1" dirty="0"/>
              <a:t>complex </a:t>
            </a:r>
            <a:r>
              <a:rPr lang="en-US" dirty="0"/>
              <a:t>ion and one or more </a:t>
            </a:r>
            <a:r>
              <a:rPr lang="en-US" i="1" dirty="0"/>
              <a:t>counter </a:t>
            </a:r>
            <a:r>
              <a:rPr lang="en-US" dirty="0"/>
              <a:t>ions. </a:t>
            </a:r>
          </a:p>
        </p:txBody>
      </p:sp>
    </p:spTree>
    <p:extLst>
      <p:ext uri="{BB962C8B-B14F-4D97-AF65-F5344CB8AC3E}">
        <p14:creationId xmlns:p14="http://schemas.microsoft.com/office/powerpoint/2010/main" val="4369628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dirty="0">
                <a:solidFill>
                  <a:schemeClr val="bg1"/>
                </a:solidFill>
                <a:latin typeface="Calibri"/>
              </a:rPr>
              <a:t>22.2</a:t>
            </a:r>
            <a:r>
              <a:rPr lang="en-US" dirty="0">
                <a:latin typeface="Calibri"/>
              </a:rPr>
              <a:t>	Structure of Coordination Compounds (9)</a:t>
            </a:r>
            <a:endParaRPr lang="en-US" dirty="0"/>
          </a:p>
        </p:txBody>
      </p:sp>
      <p:sp>
        <p:nvSpPr>
          <p:cNvPr id="16" name="Text Placeholder 15"/>
          <p:cNvSpPr>
            <a:spLocks noGrp="1"/>
          </p:cNvSpPr>
          <p:nvPr>
            <p:ph type="body" sz="quarter" idx="22"/>
          </p:nvPr>
        </p:nvSpPr>
        <p:spPr/>
        <p:txBody>
          <a:bodyPr/>
          <a:lstStyle/>
          <a:p>
            <a:r>
              <a:rPr lang="en-US" dirty="0">
                <a:solidFill>
                  <a:srgbClr val="4F74A7"/>
                </a:solidFill>
                <a:latin typeface="Calibri"/>
              </a:rPr>
              <a:t>Structure of Coordination Compounds</a:t>
            </a:r>
          </a:p>
        </p:txBody>
      </p:sp>
      <p:sp>
        <p:nvSpPr>
          <p:cNvPr id="17" name="Content Placeholder 16"/>
          <p:cNvSpPr>
            <a:spLocks noGrp="1"/>
          </p:cNvSpPr>
          <p:nvPr>
            <p:ph sz="quarter" idx="24"/>
          </p:nvPr>
        </p:nvSpPr>
        <p:spPr>
          <a:xfrm>
            <a:off x="23190" y="1905000"/>
            <a:ext cx="9120810" cy="2843334"/>
          </a:xfrm>
        </p:spPr>
        <p:txBody>
          <a:bodyPr/>
          <a:lstStyle/>
          <a:p>
            <a:pPr>
              <a:spcBef>
                <a:spcPts val="0"/>
              </a:spcBef>
              <a:spcAft>
                <a:spcPts val="2800"/>
              </a:spcAft>
            </a:pPr>
            <a:r>
              <a:rPr lang="en-US" dirty="0"/>
              <a:t>Optical isomers are described as </a:t>
            </a:r>
            <a:r>
              <a:rPr lang="en-US" i="1" dirty="0"/>
              <a:t>chiral. </a:t>
            </a:r>
          </a:p>
          <a:p>
            <a:pPr>
              <a:spcBef>
                <a:spcPts val="0"/>
              </a:spcBef>
              <a:spcAft>
                <a:spcPts val="2800"/>
              </a:spcAft>
            </a:pPr>
            <a:r>
              <a:rPr lang="en-US" dirty="0"/>
              <a:t>Chiral molecules are nonsuperimposable. </a:t>
            </a:r>
          </a:p>
          <a:p>
            <a:pPr>
              <a:spcBef>
                <a:spcPts val="0"/>
              </a:spcBef>
              <a:spcAft>
                <a:spcPts val="2800"/>
              </a:spcAft>
            </a:pPr>
            <a:r>
              <a:rPr lang="en-US" dirty="0"/>
              <a:t>Isomers that are superimposable with their mirror images are said to be </a:t>
            </a:r>
            <a:r>
              <a:rPr lang="en-US" i="1" dirty="0"/>
              <a:t>achiral. </a:t>
            </a:r>
          </a:p>
        </p:txBody>
      </p:sp>
    </p:spTree>
    <p:extLst>
      <p:ext uri="{BB962C8B-B14F-4D97-AF65-F5344CB8AC3E}">
        <p14:creationId xmlns:p14="http://schemas.microsoft.com/office/powerpoint/2010/main" val="158097892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dirty="0">
                <a:solidFill>
                  <a:schemeClr val="bg1"/>
                </a:solidFill>
                <a:latin typeface="Calibri"/>
              </a:rPr>
              <a:t>22.2</a:t>
            </a:r>
            <a:r>
              <a:rPr lang="en-US" dirty="0">
                <a:latin typeface="Calibri"/>
              </a:rPr>
              <a:t>	Structure of Coordination Compounds (10)</a:t>
            </a:r>
            <a:endParaRPr lang="en-US" dirty="0"/>
          </a:p>
        </p:txBody>
      </p:sp>
      <p:sp>
        <p:nvSpPr>
          <p:cNvPr id="16" name="Text Placeholder 15"/>
          <p:cNvSpPr>
            <a:spLocks noGrp="1"/>
          </p:cNvSpPr>
          <p:nvPr>
            <p:ph type="body" sz="quarter" idx="22"/>
          </p:nvPr>
        </p:nvSpPr>
        <p:spPr/>
        <p:txBody>
          <a:bodyPr/>
          <a:lstStyle/>
          <a:p>
            <a:r>
              <a:rPr lang="en-US" dirty="0">
                <a:solidFill>
                  <a:srgbClr val="4F74A7"/>
                </a:solidFill>
                <a:latin typeface="Calibri"/>
              </a:rPr>
              <a:t>Structure of Coordination Compounds</a:t>
            </a:r>
            <a:endParaRPr lang="en-US" dirty="0">
              <a:solidFill>
                <a:srgbClr val="4F74A7"/>
              </a:solidFill>
            </a:endParaRPr>
          </a:p>
        </p:txBody>
      </p:sp>
      <p:sp>
        <p:nvSpPr>
          <p:cNvPr id="17" name="Content Placeholder 16"/>
          <p:cNvSpPr>
            <a:spLocks noGrp="1"/>
          </p:cNvSpPr>
          <p:nvPr>
            <p:ph sz="quarter" idx="24"/>
          </p:nvPr>
        </p:nvSpPr>
        <p:spPr>
          <a:xfrm>
            <a:off x="23190" y="1676400"/>
            <a:ext cx="9120810" cy="3794402"/>
          </a:xfrm>
        </p:spPr>
        <p:txBody>
          <a:bodyPr/>
          <a:lstStyle/>
          <a:p>
            <a:pPr>
              <a:spcBef>
                <a:spcPts val="0"/>
              </a:spcBef>
              <a:spcAft>
                <a:spcPts val="2800"/>
              </a:spcAft>
            </a:pPr>
            <a:r>
              <a:rPr lang="en-US" dirty="0"/>
              <a:t>Chiral molecules are optically active because of their ability to rotate polarized light as it passes through them. </a:t>
            </a:r>
          </a:p>
          <a:p>
            <a:pPr>
              <a:spcBef>
                <a:spcPts val="0"/>
              </a:spcBef>
              <a:spcAft>
                <a:spcPts val="2800"/>
              </a:spcAft>
            </a:pPr>
            <a:r>
              <a:rPr lang="en-US" dirty="0"/>
              <a:t>Unlike ordinary light, which vibrates in all directions, plane-polarized light vibrates only in a single plane. </a:t>
            </a:r>
          </a:p>
          <a:p>
            <a:pPr>
              <a:spcBef>
                <a:spcPts val="0"/>
              </a:spcBef>
              <a:spcAft>
                <a:spcPts val="2800"/>
              </a:spcAft>
            </a:pPr>
            <a:r>
              <a:rPr lang="en-US" dirty="0"/>
              <a:t>We use a </a:t>
            </a:r>
            <a:r>
              <a:rPr lang="en-US" b="1" i="1" dirty="0" err="1"/>
              <a:t>polarimeter</a:t>
            </a:r>
            <a:r>
              <a:rPr lang="en-US" b="1" i="1" dirty="0"/>
              <a:t> </a:t>
            </a:r>
            <a:r>
              <a:rPr lang="en-US" dirty="0"/>
              <a:t>to measure the rotation of polarized light by optical isomers. </a:t>
            </a:r>
          </a:p>
        </p:txBody>
      </p:sp>
    </p:spTree>
    <p:extLst>
      <p:ext uri="{BB962C8B-B14F-4D97-AF65-F5344CB8AC3E}">
        <p14:creationId xmlns:p14="http://schemas.microsoft.com/office/powerpoint/2010/main" val="4822546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dirty="0">
                <a:solidFill>
                  <a:schemeClr val="bg1"/>
                </a:solidFill>
                <a:latin typeface="Calibri"/>
              </a:rPr>
              <a:t>22.2</a:t>
            </a:r>
            <a:r>
              <a:rPr lang="en-US" dirty="0">
                <a:latin typeface="Calibri"/>
              </a:rPr>
              <a:t>	Structure of Coordination Compounds (11)</a:t>
            </a:r>
            <a:endParaRPr lang="en-US" dirty="0"/>
          </a:p>
        </p:txBody>
      </p:sp>
      <p:sp>
        <p:nvSpPr>
          <p:cNvPr id="16" name="Text Placeholder 15"/>
          <p:cNvSpPr>
            <a:spLocks noGrp="1"/>
          </p:cNvSpPr>
          <p:nvPr>
            <p:ph type="body" sz="quarter" idx="22"/>
          </p:nvPr>
        </p:nvSpPr>
        <p:spPr/>
        <p:txBody>
          <a:bodyPr/>
          <a:lstStyle/>
          <a:p>
            <a:r>
              <a:rPr lang="en-US" dirty="0">
                <a:solidFill>
                  <a:srgbClr val="4F74A7"/>
                </a:solidFill>
                <a:latin typeface="Calibri"/>
              </a:rPr>
              <a:t>Structure of Coordination Compounds</a:t>
            </a:r>
          </a:p>
        </p:txBody>
      </p:sp>
      <p:sp>
        <p:nvSpPr>
          <p:cNvPr id="17" name="Content Placeholder 16"/>
          <p:cNvSpPr>
            <a:spLocks noGrp="1"/>
          </p:cNvSpPr>
          <p:nvPr>
            <p:ph sz="quarter" idx="24"/>
          </p:nvPr>
        </p:nvSpPr>
        <p:spPr>
          <a:xfrm>
            <a:off x="11595" y="1676400"/>
            <a:ext cx="9120810" cy="4114800"/>
          </a:xfrm>
        </p:spPr>
        <p:txBody>
          <a:bodyPr/>
          <a:lstStyle/>
          <a:p>
            <a:pPr>
              <a:spcBef>
                <a:spcPts val="0"/>
              </a:spcBef>
              <a:spcAft>
                <a:spcPts val="2800"/>
              </a:spcAft>
            </a:pPr>
            <a:r>
              <a:rPr lang="en-US" dirty="0"/>
              <a:t>If the plane of polarization is rotated to the right, the isomer is </a:t>
            </a:r>
            <a:r>
              <a:rPr lang="en-US" b="1" i="1" dirty="0"/>
              <a:t>dextrorotatory </a:t>
            </a:r>
            <a:r>
              <a:rPr lang="en-US" dirty="0"/>
              <a:t>and is labeled </a:t>
            </a:r>
            <a:r>
              <a:rPr lang="en-US" i="1" dirty="0"/>
              <a:t>d.</a:t>
            </a:r>
          </a:p>
          <a:p>
            <a:pPr>
              <a:spcBef>
                <a:spcPts val="0"/>
              </a:spcBef>
              <a:spcAft>
                <a:spcPts val="2800"/>
              </a:spcAft>
            </a:pPr>
            <a:r>
              <a:rPr lang="en-US" dirty="0"/>
              <a:t>If the rotation is to the left, the isomer is </a:t>
            </a:r>
            <a:r>
              <a:rPr lang="en-US" b="1" i="1" dirty="0"/>
              <a:t>levorotatory </a:t>
            </a:r>
            <a:r>
              <a:rPr lang="en-US" dirty="0"/>
              <a:t>and is labeled </a:t>
            </a:r>
            <a:r>
              <a:rPr lang="en-US" i="1" dirty="0"/>
              <a:t>l. </a:t>
            </a:r>
          </a:p>
          <a:p>
            <a:pPr>
              <a:spcBef>
                <a:spcPts val="0"/>
              </a:spcBef>
              <a:spcAft>
                <a:spcPts val="2800"/>
              </a:spcAft>
            </a:pPr>
            <a:r>
              <a:rPr lang="en-US" dirty="0"/>
              <a:t>The </a:t>
            </a:r>
            <a:r>
              <a:rPr lang="en-US" i="1" dirty="0"/>
              <a:t>d </a:t>
            </a:r>
            <a:r>
              <a:rPr lang="en-US" dirty="0"/>
              <a:t>and </a:t>
            </a:r>
            <a:r>
              <a:rPr lang="en-US" i="1" dirty="0"/>
              <a:t>l </a:t>
            </a:r>
            <a:r>
              <a:rPr lang="en-US" dirty="0"/>
              <a:t>isomers of a chiral substance, called </a:t>
            </a:r>
            <a:r>
              <a:rPr lang="en-US" b="1" i="1" dirty="0"/>
              <a:t>enantiomers, </a:t>
            </a:r>
            <a:r>
              <a:rPr lang="en-US" dirty="0"/>
              <a:t>always rotate the plane of polarization by the same amount, but in opposite directions. </a:t>
            </a:r>
          </a:p>
        </p:txBody>
      </p:sp>
    </p:spTree>
    <p:extLst>
      <p:ext uri="{BB962C8B-B14F-4D97-AF65-F5344CB8AC3E}">
        <p14:creationId xmlns:p14="http://schemas.microsoft.com/office/powerpoint/2010/main" val="29650881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a:solidFill>
                  <a:schemeClr val="bg1"/>
                </a:solidFill>
                <a:latin typeface="Calibri"/>
              </a:rPr>
              <a:t>22.2</a:t>
            </a:r>
            <a:r>
              <a:rPr lang="en-US" dirty="0">
                <a:latin typeface="Calibri"/>
              </a:rPr>
              <a:t>	Structure of Coordination Compounds (12)</a:t>
            </a:r>
            <a:endParaRPr lang="en-US" dirty="0"/>
          </a:p>
        </p:txBody>
      </p:sp>
      <p:sp>
        <p:nvSpPr>
          <p:cNvPr id="17" name="Text Placeholder 16"/>
          <p:cNvSpPr>
            <a:spLocks noGrp="1"/>
          </p:cNvSpPr>
          <p:nvPr>
            <p:ph type="body" sz="quarter" idx="22"/>
          </p:nvPr>
        </p:nvSpPr>
        <p:spPr>
          <a:xfrm>
            <a:off x="23191" y="1066800"/>
            <a:ext cx="9044610" cy="533402"/>
          </a:xfrm>
        </p:spPr>
        <p:txBody>
          <a:bodyPr/>
          <a:lstStyle/>
          <a:p>
            <a:r>
              <a:rPr lang="en-US" dirty="0">
                <a:solidFill>
                  <a:srgbClr val="4F74A7"/>
                </a:solidFill>
                <a:latin typeface="Calibri"/>
              </a:rPr>
              <a:t>Structure of Coordination Compounds</a:t>
            </a:r>
            <a:endParaRPr lang="en-US" dirty="0">
              <a:solidFill>
                <a:srgbClr val="4F74A7"/>
              </a:solidFill>
            </a:endParaRPr>
          </a:p>
        </p:txBody>
      </p:sp>
      <p:sp>
        <p:nvSpPr>
          <p:cNvPr id="18" name="Content Placeholder 17"/>
          <p:cNvSpPr>
            <a:spLocks noGrp="1"/>
          </p:cNvSpPr>
          <p:nvPr>
            <p:ph sz="quarter" idx="24"/>
          </p:nvPr>
        </p:nvSpPr>
        <p:spPr>
          <a:xfrm>
            <a:off x="23190" y="1676401"/>
            <a:ext cx="9120810" cy="838200"/>
          </a:xfrm>
        </p:spPr>
        <p:txBody>
          <a:bodyPr/>
          <a:lstStyle/>
          <a:p>
            <a:r>
              <a:rPr lang="en-US" dirty="0"/>
              <a:t>In an equimolar mixture of two enantiomers, called a </a:t>
            </a:r>
            <a:r>
              <a:rPr lang="en-US" b="1" i="1" dirty="0"/>
              <a:t>racemic mixture, </a:t>
            </a:r>
            <a:r>
              <a:rPr lang="en-US" dirty="0"/>
              <a:t>the net rotation is zero.</a:t>
            </a:r>
          </a:p>
        </p:txBody>
      </p:sp>
      <p:pic>
        <p:nvPicPr>
          <p:cNvPr id="15" name="Picture 3" descr="The operation of a polarimeter is diagrammed."/>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788567" y="2668270"/>
            <a:ext cx="7414465" cy="3659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51596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0"/>
            <a:ext cx="9144000" cy="990600"/>
          </a:xfrm>
        </p:spPr>
        <p:txBody>
          <a:bodyPr/>
          <a:lstStyle/>
          <a:p>
            <a:pPr marL="1428750" indent="-1143000">
              <a:tabLst>
                <a:tab pos="1428750" algn="l"/>
                <a:tab pos="1485900" algn="l"/>
                <a:tab pos="1543050" algn="l"/>
                <a:tab pos="1600200" algn="l"/>
              </a:tabLst>
            </a:pPr>
            <a:r>
              <a:rPr lang="en-US" dirty="0">
                <a:solidFill>
                  <a:schemeClr val="bg1"/>
                </a:solidFill>
              </a:rPr>
              <a:t>22.3	</a:t>
            </a:r>
            <a:r>
              <a:rPr lang="en-US" dirty="0">
                <a:latin typeface="Calibri"/>
              </a:rPr>
              <a:t>Bonding in Coordination Compounds: Crystal Field Theory </a:t>
            </a:r>
            <a:endParaRPr lang="en-US" dirty="0">
              <a:solidFill>
                <a:schemeClr val="bg1"/>
              </a:solidFill>
            </a:endParaRPr>
          </a:p>
        </p:txBody>
      </p:sp>
      <p:sp>
        <p:nvSpPr>
          <p:cNvPr id="16" name="Content Placeholder 15"/>
          <p:cNvSpPr>
            <a:spLocks noGrp="1"/>
          </p:cNvSpPr>
          <p:nvPr>
            <p:ph type="body" sz="quarter" idx="12"/>
          </p:nvPr>
        </p:nvSpPr>
        <p:spPr>
          <a:prstGeom prst="rect">
            <a:avLst/>
          </a:prstGeom>
        </p:spPr>
        <p:txBody>
          <a:bodyPr/>
          <a:lstStyle/>
          <a:p>
            <a:pPr fontAlgn="t">
              <a:spcBef>
                <a:spcPts val="0"/>
              </a:spcBef>
            </a:pPr>
            <a:r>
              <a:rPr lang="en-US" dirty="0"/>
              <a:t>Topics</a:t>
            </a:r>
          </a:p>
        </p:txBody>
      </p:sp>
      <p:sp>
        <p:nvSpPr>
          <p:cNvPr id="2" name="Text Placeholder 1"/>
          <p:cNvSpPr>
            <a:spLocks noGrp="1"/>
          </p:cNvSpPr>
          <p:nvPr>
            <p:ph type="body" sz="quarter" idx="13"/>
          </p:nvPr>
        </p:nvSpPr>
        <p:spPr>
          <a:xfrm>
            <a:off x="0" y="1905000"/>
            <a:ext cx="9144000" cy="1981200"/>
          </a:xfrm>
        </p:spPr>
        <p:txBody>
          <a:bodyPr/>
          <a:lstStyle/>
          <a:p>
            <a:pPr fontAlgn="t">
              <a:spcBef>
                <a:spcPts val="0"/>
              </a:spcBef>
            </a:pPr>
            <a:r>
              <a:rPr lang="en-US" dirty="0"/>
              <a:t>Crystal Field Splitting in Octahedral Complexes </a:t>
            </a:r>
          </a:p>
          <a:p>
            <a:pPr fontAlgn="t">
              <a:spcBef>
                <a:spcPts val="0"/>
              </a:spcBef>
            </a:pPr>
            <a:r>
              <a:rPr lang="en-US" dirty="0"/>
              <a:t>Color </a:t>
            </a:r>
          </a:p>
          <a:p>
            <a:pPr fontAlgn="t">
              <a:spcBef>
                <a:spcPts val="0"/>
              </a:spcBef>
            </a:pPr>
            <a:r>
              <a:rPr lang="en-US" dirty="0"/>
              <a:t>Magnetic Properties </a:t>
            </a:r>
          </a:p>
          <a:p>
            <a:pPr fontAlgn="t">
              <a:spcBef>
                <a:spcPts val="0"/>
              </a:spcBef>
            </a:pPr>
            <a:r>
              <a:rPr lang="en-US" dirty="0"/>
              <a:t>Tetrahedral and Square Planar Complexes </a:t>
            </a:r>
          </a:p>
        </p:txBody>
      </p:sp>
    </p:spTree>
    <p:extLst>
      <p:ext uri="{BB962C8B-B14F-4D97-AF65-F5344CB8AC3E}">
        <p14:creationId xmlns:p14="http://schemas.microsoft.com/office/powerpoint/2010/main" val="7881884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1"/>
            <a:ext cx="9120810" cy="999011"/>
          </a:xfrm>
        </p:spPr>
        <p:txBody>
          <a:bodyPr/>
          <a:lstStyle/>
          <a:p>
            <a:pPr marL="1485900" indent="-1249363"/>
            <a:r>
              <a:rPr lang="en-US" dirty="0">
                <a:solidFill>
                  <a:schemeClr val="bg1"/>
                </a:solidFill>
              </a:rPr>
              <a:t>22.3	</a:t>
            </a:r>
            <a:r>
              <a:rPr lang="en-US" dirty="0">
                <a:latin typeface="Calibri"/>
              </a:rPr>
              <a:t>Bonding in Coordination Compounds: Crystal Field Theory (1) </a:t>
            </a:r>
            <a:endParaRPr lang="en-US" dirty="0"/>
          </a:p>
        </p:txBody>
      </p:sp>
      <p:sp>
        <p:nvSpPr>
          <p:cNvPr id="16" name="Text Placeholder 15"/>
          <p:cNvSpPr>
            <a:spLocks noGrp="1"/>
          </p:cNvSpPr>
          <p:nvPr>
            <p:ph type="body" sz="quarter" idx="22"/>
          </p:nvPr>
        </p:nvSpPr>
        <p:spPr>
          <a:xfrm>
            <a:off x="23190" y="1142999"/>
            <a:ext cx="9120809" cy="457201"/>
          </a:xfrm>
        </p:spPr>
        <p:txBody>
          <a:bodyPr/>
          <a:lstStyle/>
          <a:p>
            <a:r>
              <a:rPr lang="en-US" dirty="0">
                <a:solidFill>
                  <a:srgbClr val="4F74A7"/>
                </a:solidFill>
                <a:latin typeface="Calibri"/>
              </a:rPr>
              <a:t>Crystal Field Splitting in Octahedral Complexes </a:t>
            </a:r>
          </a:p>
        </p:txBody>
      </p:sp>
      <p:sp>
        <p:nvSpPr>
          <p:cNvPr id="17" name="Content Placeholder 16"/>
          <p:cNvSpPr>
            <a:spLocks noGrp="1"/>
          </p:cNvSpPr>
          <p:nvPr>
            <p:ph sz="quarter" idx="24"/>
          </p:nvPr>
        </p:nvSpPr>
        <p:spPr>
          <a:xfrm>
            <a:off x="23190" y="1744188"/>
            <a:ext cx="9120810" cy="4656612"/>
          </a:xfrm>
        </p:spPr>
        <p:txBody>
          <a:bodyPr/>
          <a:lstStyle/>
          <a:p>
            <a:pPr>
              <a:spcBef>
                <a:spcPts val="576"/>
              </a:spcBef>
              <a:spcAft>
                <a:spcPts val="2800"/>
              </a:spcAft>
            </a:pPr>
            <a:r>
              <a:rPr lang="en-US" dirty="0"/>
              <a:t>Crystal field theory accounts for the color and magnetic properties of many coordination compounds. </a:t>
            </a:r>
          </a:p>
          <a:p>
            <a:pPr>
              <a:spcBef>
                <a:spcPts val="0"/>
              </a:spcBef>
            </a:pPr>
            <a:r>
              <a:rPr lang="en-US" dirty="0"/>
              <a:t>In a complex ion, two types of electrostatic interaction come into play. </a:t>
            </a:r>
          </a:p>
          <a:p>
            <a:pPr marL="514350" indent="-514350">
              <a:spcBef>
                <a:spcPts val="0"/>
              </a:spcBef>
              <a:buFont typeface="+mj-lt"/>
              <a:buAutoNum type="arabicPeriod"/>
            </a:pPr>
            <a:r>
              <a:rPr lang="en-US" dirty="0"/>
              <a:t>the attraction between the positive metal ion and the negatively charged ligand</a:t>
            </a:r>
          </a:p>
          <a:p>
            <a:pPr marL="514350" indent="-514350">
              <a:spcBef>
                <a:spcPts val="0"/>
              </a:spcBef>
              <a:spcAft>
                <a:spcPts val="2800"/>
              </a:spcAft>
              <a:buFont typeface="+mj-lt"/>
              <a:buAutoNum type="arabicPeriod"/>
            </a:pPr>
            <a:r>
              <a:rPr lang="en-US" dirty="0"/>
              <a:t>the electrostatic repulsion between the lone pairs on the ligands and the electrons in the </a:t>
            </a:r>
            <a:r>
              <a:rPr lang="en-US" i="1" dirty="0"/>
              <a:t>d </a:t>
            </a:r>
            <a:r>
              <a:rPr lang="en-US" dirty="0"/>
              <a:t>orbitals of the metals</a:t>
            </a:r>
          </a:p>
        </p:txBody>
      </p:sp>
    </p:spTree>
    <p:extLst>
      <p:ext uri="{BB962C8B-B14F-4D97-AF65-F5344CB8AC3E}">
        <p14:creationId xmlns:p14="http://schemas.microsoft.com/office/powerpoint/2010/main" val="117577822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120810" cy="990600"/>
          </a:xfrm>
        </p:spPr>
        <p:txBody>
          <a:bodyPr/>
          <a:lstStyle/>
          <a:p>
            <a:pPr marL="1485900" indent="-1249363"/>
            <a:r>
              <a:rPr lang="en-US" dirty="0">
                <a:solidFill>
                  <a:schemeClr val="bg1"/>
                </a:solidFill>
              </a:rPr>
              <a:t>22.3	</a:t>
            </a:r>
            <a:r>
              <a:rPr lang="en-US" dirty="0">
                <a:latin typeface="Calibri"/>
              </a:rPr>
              <a:t>Bonding in Coordination Compounds: Crystal Field Theory (2) </a:t>
            </a:r>
            <a:endParaRPr lang="en-US" dirty="0"/>
          </a:p>
        </p:txBody>
      </p:sp>
      <p:sp>
        <p:nvSpPr>
          <p:cNvPr id="16" name="Text Placeholder 15"/>
          <p:cNvSpPr>
            <a:spLocks noGrp="1"/>
          </p:cNvSpPr>
          <p:nvPr>
            <p:ph type="body" sz="quarter" idx="22"/>
          </p:nvPr>
        </p:nvSpPr>
        <p:spPr/>
        <p:txBody>
          <a:bodyPr/>
          <a:lstStyle/>
          <a:p>
            <a:r>
              <a:rPr lang="en-US" dirty="0">
                <a:solidFill>
                  <a:srgbClr val="4F74A7"/>
                </a:solidFill>
                <a:latin typeface="Calibri"/>
              </a:rPr>
              <a:t>Crystal Field Splitting in Octahedral Complexes </a:t>
            </a:r>
          </a:p>
        </p:txBody>
      </p:sp>
      <p:sp>
        <p:nvSpPr>
          <p:cNvPr id="17" name="Content Placeholder 16"/>
          <p:cNvSpPr>
            <a:spLocks noGrp="1"/>
          </p:cNvSpPr>
          <p:nvPr>
            <p:ph sz="quarter" idx="24"/>
          </p:nvPr>
        </p:nvSpPr>
        <p:spPr>
          <a:xfrm>
            <a:off x="0" y="1752600"/>
            <a:ext cx="9120810" cy="4343400"/>
          </a:xfrm>
        </p:spPr>
        <p:txBody>
          <a:bodyPr/>
          <a:lstStyle/>
          <a:p>
            <a:pPr>
              <a:spcBef>
                <a:spcPts val="0"/>
              </a:spcBef>
              <a:spcAft>
                <a:spcPts val="2800"/>
              </a:spcAft>
            </a:pPr>
            <a:r>
              <a:rPr lang="en-US" dirty="0"/>
              <a:t>The </a:t>
            </a:r>
            <a:r>
              <a:rPr lang="en-US" i="1" dirty="0"/>
              <a:t>d </a:t>
            </a:r>
            <a:r>
              <a:rPr lang="en-US" dirty="0"/>
              <a:t>orbitals have different orientations but the same energy, in the absence of an external disturbance.</a:t>
            </a:r>
          </a:p>
          <a:p>
            <a:pPr>
              <a:spcBef>
                <a:spcPts val="0"/>
              </a:spcBef>
              <a:spcAft>
                <a:spcPts val="2800"/>
              </a:spcAft>
            </a:pPr>
            <a:r>
              <a:rPr lang="en-US" dirty="0"/>
              <a:t>In an octahedral complex, a central metal atom is surrounded by six lone pairs of electrons, so all five </a:t>
            </a:r>
            <a:r>
              <a:rPr lang="en-US" i="1" dirty="0"/>
              <a:t>d </a:t>
            </a:r>
            <a:r>
              <a:rPr lang="en-US" dirty="0"/>
              <a:t>orbitals experience electrostatic repulsion. </a:t>
            </a:r>
          </a:p>
          <a:p>
            <a:pPr>
              <a:spcBef>
                <a:spcPts val="0"/>
              </a:spcBef>
              <a:spcAft>
                <a:spcPts val="2800"/>
              </a:spcAft>
            </a:pPr>
            <a:r>
              <a:rPr lang="en-US" dirty="0"/>
              <a:t>The magnitude of this repulsion depends on the orientation of the </a:t>
            </a:r>
            <a:r>
              <a:rPr lang="en-US" i="1" dirty="0"/>
              <a:t>d </a:t>
            </a:r>
            <a:r>
              <a:rPr lang="en-US" dirty="0"/>
              <a:t>orbital that is involved. </a:t>
            </a:r>
          </a:p>
        </p:txBody>
      </p:sp>
    </p:spTree>
    <p:extLst>
      <p:ext uri="{BB962C8B-B14F-4D97-AF65-F5344CB8AC3E}">
        <p14:creationId xmlns:p14="http://schemas.microsoft.com/office/powerpoint/2010/main" val="16611879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120810" cy="1022091"/>
          </a:xfrm>
        </p:spPr>
        <p:txBody>
          <a:bodyPr/>
          <a:lstStyle/>
          <a:p>
            <a:pPr marL="1485900" indent="-1249363"/>
            <a:r>
              <a:rPr lang="en-US" dirty="0">
                <a:solidFill>
                  <a:schemeClr val="bg1"/>
                </a:solidFill>
              </a:rPr>
              <a:t>22.3	</a:t>
            </a:r>
            <a:r>
              <a:rPr lang="en-US" dirty="0">
                <a:latin typeface="Calibri"/>
              </a:rPr>
              <a:t>Bonding in Coordination Compounds: Crystal Field Theory (3) </a:t>
            </a:r>
            <a:endParaRPr lang="en-US" dirty="0"/>
          </a:p>
        </p:txBody>
      </p:sp>
      <p:sp>
        <p:nvSpPr>
          <p:cNvPr id="16" name="Text Placeholder 15"/>
          <p:cNvSpPr>
            <a:spLocks noGrp="1"/>
          </p:cNvSpPr>
          <p:nvPr>
            <p:ph type="body" sz="quarter" idx="22"/>
          </p:nvPr>
        </p:nvSpPr>
        <p:spPr/>
        <p:txBody>
          <a:bodyPr/>
          <a:lstStyle/>
          <a:p>
            <a:r>
              <a:rPr lang="en-US" dirty="0">
                <a:solidFill>
                  <a:srgbClr val="4F74A7"/>
                </a:solidFill>
                <a:latin typeface="Calibri"/>
              </a:rPr>
              <a:t>Crystal Field Splitting in Octahedral Complexes </a:t>
            </a:r>
          </a:p>
        </p:txBody>
      </p:sp>
      <p:sp>
        <p:nvSpPr>
          <p:cNvPr id="17" name="Content Placeholder 16"/>
          <p:cNvSpPr>
            <a:spLocks noGrp="1"/>
          </p:cNvSpPr>
          <p:nvPr>
            <p:ph sz="quarter" idx="24"/>
          </p:nvPr>
        </p:nvSpPr>
        <p:spPr>
          <a:xfrm>
            <a:off x="-9468" y="1752600"/>
            <a:ext cx="9153467" cy="4648200"/>
          </a:xfrm>
        </p:spPr>
        <p:txBody>
          <a:bodyPr/>
          <a:lstStyle/>
          <a:p>
            <a:pPr>
              <a:spcBef>
                <a:spcPts val="0"/>
              </a:spcBef>
              <a:spcAft>
                <a:spcPts val="2800"/>
              </a:spcAft>
            </a:pPr>
            <a:r>
              <a:rPr lang="en-US" dirty="0"/>
              <a:t>The lobes of the </a:t>
            </a:r>
            <a:r>
              <a:rPr lang="en-US" i="1" dirty="0"/>
              <a:t>d</a:t>
            </a:r>
            <a:r>
              <a:rPr lang="en-US" i="1" baseline="-25000" dirty="0"/>
              <a:t>x</a:t>
            </a:r>
            <a:r>
              <a:rPr lang="en-US" baseline="-25000" dirty="0"/>
              <a:t>2</a:t>
            </a:r>
            <a:r>
              <a:rPr lang="en-US" dirty="0"/>
              <a:t> </a:t>
            </a:r>
            <a:r>
              <a:rPr lang="en-US" baseline="-25000" dirty="0"/>
              <a:t>‒ </a:t>
            </a:r>
            <a:r>
              <a:rPr lang="en-US" i="1" baseline="-25000" dirty="0"/>
              <a:t>y</a:t>
            </a:r>
            <a:r>
              <a:rPr lang="en-US" baseline="-25000" dirty="0"/>
              <a:t>2 </a:t>
            </a:r>
            <a:r>
              <a:rPr lang="en-US" dirty="0"/>
              <a:t>orbital point toward the corners of the octahedron along the </a:t>
            </a:r>
            <a:r>
              <a:rPr lang="en-US" i="1" dirty="0"/>
              <a:t>x </a:t>
            </a:r>
            <a:r>
              <a:rPr lang="en-US" dirty="0"/>
              <a:t>and </a:t>
            </a:r>
            <a:r>
              <a:rPr lang="en-US" i="1" dirty="0"/>
              <a:t>y </a:t>
            </a:r>
            <a:r>
              <a:rPr lang="en-US" dirty="0"/>
              <a:t>axes, where the lone-pair electrons are positioned. </a:t>
            </a:r>
          </a:p>
          <a:p>
            <a:pPr>
              <a:spcBef>
                <a:spcPts val="0"/>
              </a:spcBef>
              <a:spcAft>
                <a:spcPts val="2800"/>
              </a:spcAft>
            </a:pPr>
            <a:r>
              <a:rPr lang="en-US" dirty="0"/>
              <a:t>An electron residing in this orbital would experience a greater repulsion from the ligands than an electron would in the </a:t>
            </a:r>
            <a:r>
              <a:rPr lang="en-US" i="1" dirty="0"/>
              <a:t>d</a:t>
            </a:r>
            <a:r>
              <a:rPr lang="en-US" i="1" baseline="-25000" dirty="0"/>
              <a:t>xy</a:t>
            </a:r>
            <a:r>
              <a:rPr lang="en-US" dirty="0"/>
              <a:t>,</a:t>
            </a:r>
            <a:r>
              <a:rPr lang="en-US" i="1" dirty="0"/>
              <a:t> d</a:t>
            </a:r>
            <a:r>
              <a:rPr lang="en-US" i="1" baseline="-25000" dirty="0"/>
              <a:t>yz</a:t>
            </a:r>
            <a:r>
              <a:rPr lang="en-US" dirty="0"/>
              <a:t>,</a:t>
            </a:r>
            <a:r>
              <a:rPr lang="en-US" i="1" dirty="0"/>
              <a:t> </a:t>
            </a:r>
            <a:r>
              <a:rPr lang="en-US" dirty="0"/>
              <a:t>or </a:t>
            </a:r>
            <a:r>
              <a:rPr lang="en-US" i="1" dirty="0"/>
              <a:t>d</a:t>
            </a:r>
            <a:r>
              <a:rPr lang="en-US" i="1" baseline="-25000" dirty="0"/>
              <a:t>xz</a:t>
            </a:r>
            <a:r>
              <a:rPr lang="en-US" i="1" dirty="0"/>
              <a:t> </a:t>
            </a:r>
            <a:r>
              <a:rPr lang="en-US" dirty="0"/>
              <a:t>orbitals. </a:t>
            </a:r>
          </a:p>
          <a:p>
            <a:pPr>
              <a:spcBef>
                <a:spcPts val="0"/>
              </a:spcBef>
              <a:spcAft>
                <a:spcPts val="2800"/>
              </a:spcAft>
            </a:pPr>
            <a:r>
              <a:rPr lang="en-US" dirty="0"/>
              <a:t>The energy of the </a:t>
            </a:r>
            <a:r>
              <a:rPr lang="en-US" i="1" dirty="0"/>
              <a:t>d</a:t>
            </a:r>
            <a:r>
              <a:rPr lang="en-US" i="1" baseline="-25000" dirty="0"/>
              <a:t>x</a:t>
            </a:r>
            <a:r>
              <a:rPr lang="en-US" baseline="-25000" dirty="0"/>
              <a:t>2</a:t>
            </a:r>
            <a:r>
              <a:rPr lang="en-US" dirty="0"/>
              <a:t> </a:t>
            </a:r>
            <a:r>
              <a:rPr lang="en-US" baseline="-25000" dirty="0"/>
              <a:t>‒ </a:t>
            </a:r>
            <a:r>
              <a:rPr lang="en-US" i="1" baseline="-25000" dirty="0"/>
              <a:t>y</a:t>
            </a:r>
            <a:r>
              <a:rPr lang="en-US" baseline="-25000" dirty="0"/>
              <a:t>2 </a:t>
            </a:r>
            <a:r>
              <a:rPr lang="en-US" dirty="0"/>
              <a:t>orbital is increased relative to the </a:t>
            </a:r>
            <a:r>
              <a:rPr lang="en-US" i="1" dirty="0"/>
              <a:t>d</a:t>
            </a:r>
            <a:r>
              <a:rPr lang="en-US" i="1" baseline="-25000" dirty="0"/>
              <a:t>xy</a:t>
            </a:r>
            <a:r>
              <a:rPr lang="en-US" dirty="0"/>
              <a:t>,</a:t>
            </a:r>
            <a:r>
              <a:rPr lang="en-US" i="1" dirty="0"/>
              <a:t> d</a:t>
            </a:r>
            <a:r>
              <a:rPr lang="en-US" i="1" baseline="-25000" dirty="0"/>
              <a:t>yz</a:t>
            </a:r>
            <a:r>
              <a:rPr lang="en-US" dirty="0"/>
              <a:t>,</a:t>
            </a:r>
            <a:r>
              <a:rPr lang="en-US" i="1" dirty="0"/>
              <a:t> </a:t>
            </a:r>
            <a:r>
              <a:rPr lang="en-US" dirty="0"/>
              <a:t>or </a:t>
            </a:r>
            <a:r>
              <a:rPr lang="en-US" i="1" dirty="0"/>
              <a:t>d</a:t>
            </a:r>
            <a:r>
              <a:rPr lang="en-US" i="1" baseline="-25000" dirty="0"/>
              <a:t>xz</a:t>
            </a:r>
            <a:r>
              <a:rPr lang="en-US" i="1" dirty="0"/>
              <a:t> </a:t>
            </a:r>
            <a:r>
              <a:rPr lang="en-US" dirty="0"/>
              <a:t>orbitals. </a:t>
            </a:r>
          </a:p>
        </p:txBody>
      </p:sp>
    </p:spTree>
    <p:extLst>
      <p:ext uri="{BB962C8B-B14F-4D97-AF65-F5344CB8AC3E}">
        <p14:creationId xmlns:p14="http://schemas.microsoft.com/office/powerpoint/2010/main" val="26201696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3190" y="-76200"/>
            <a:ext cx="9044610" cy="990600"/>
          </a:xfrm>
        </p:spPr>
        <p:txBody>
          <a:bodyPr/>
          <a:lstStyle/>
          <a:p>
            <a:pPr marL="1436688" indent="-1322388"/>
            <a:r>
              <a:rPr lang="en-US" dirty="0">
                <a:solidFill>
                  <a:schemeClr val="bg1"/>
                </a:solidFill>
              </a:rPr>
              <a:t>22.3	</a:t>
            </a:r>
            <a:r>
              <a:rPr lang="en-US" dirty="0">
                <a:latin typeface="Calibri"/>
              </a:rPr>
              <a:t>Bonding in Coordination Compounds: Crystal Field Theory (4)</a:t>
            </a:r>
            <a:endParaRPr lang="en-US" dirty="0"/>
          </a:p>
        </p:txBody>
      </p:sp>
      <p:sp>
        <p:nvSpPr>
          <p:cNvPr id="17" name="Text Placeholder 16"/>
          <p:cNvSpPr>
            <a:spLocks noGrp="1"/>
          </p:cNvSpPr>
          <p:nvPr>
            <p:ph type="body" sz="quarter" idx="22"/>
          </p:nvPr>
        </p:nvSpPr>
        <p:spPr/>
        <p:txBody>
          <a:bodyPr/>
          <a:lstStyle/>
          <a:p>
            <a:r>
              <a:rPr lang="en-US" dirty="0">
                <a:solidFill>
                  <a:srgbClr val="4F74A7"/>
                </a:solidFill>
                <a:latin typeface="Calibri"/>
              </a:rPr>
              <a:t>Crystal Field Splitting in Octahedral Complexes </a:t>
            </a:r>
          </a:p>
        </p:txBody>
      </p:sp>
      <p:sp>
        <p:nvSpPr>
          <p:cNvPr id="18" name="Content Placeholder 17"/>
          <p:cNvSpPr>
            <a:spLocks noGrp="1"/>
          </p:cNvSpPr>
          <p:nvPr>
            <p:ph sz="quarter" idx="24"/>
          </p:nvPr>
        </p:nvSpPr>
        <p:spPr>
          <a:xfrm>
            <a:off x="23190" y="1676400"/>
            <a:ext cx="9120810" cy="838200"/>
          </a:xfrm>
        </p:spPr>
        <p:txBody>
          <a:bodyPr/>
          <a:lstStyle/>
          <a:p>
            <a:r>
              <a:rPr lang="en-US" dirty="0"/>
              <a:t>The </a:t>
            </a:r>
            <a:r>
              <a:rPr lang="en-US" i="1" dirty="0"/>
              <a:t>d</a:t>
            </a:r>
            <a:r>
              <a:rPr lang="en-US" i="1" baseline="-25000" dirty="0"/>
              <a:t>z</a:t>
            </a:r>
            <a:r>
              <a:rPr lang="en-US" baseline="-25000" dirty="0"/>
              <a:t>2</a:t>
            </a:r>
            <a:r>
              <a:rPr lang="en-US" dirty="0"/>
              <a:t> orbital’s energy is also greater, because its lobes are pointed at the ligands along the </a:t>
            </a:r>
            <a:r>
              <a:rPr lang="en-US" i="1" dirty="0"/>
              <a:t>z </a:t>
            </a:r>
            <a:r>
              <a:rPr lang="en-US" dirty="0"/>
              <a:t>axis. </a:t>
            </a:r>
          </a:p>
        </p:txBody>
      </p:sp>
      <p:pic>
        <p:nvPicPr>
          <p:cNvPr id="15" name="Picture 3" descr="The five d orbitals are octahedral. The metal atom is at the center and the six lone pairs on the donor atoms of the ligands are at the corners."/>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1994126" y="2693420"/>
            <a:ext cx="4850948" cy="3707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636536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3190" y="0"/>
            <a:ext cx="9120810" cy="990601"/>
          </a:xfrm>
        </p:spPr>
        <p:txBody>
          <a:bodyPr/>
          <a:lstStyle/>
          <a:p>
            <a:pPr marL="1485900" indent="-1249363"/>
            <a:r>
              <a:rPr lang="en-US" dirty="0">
                <a:solidFill>
                  <a:schemeClr val="bg1"/>
                </a:solidFill>
              </a:rPr>
              <a:t>22.3	</a:t>
            </a:r>
            <a:r>
              <a:rPr lang="en-US" dirty="0">
                <a:latin typeface="Calibri"/>
              </a:rPr>
              <a:t>Bonding in Coordination Compounds: Crystal Field Theory (5) </a:t>
            </a:r>
            <a:endParaRPr lang="en-US" dirty="0"/>
          </a:p>
        </p:txBody>
      </p:sp>
      <p:sp>
        <p:nvSpPr>
          <p:cNvPr id="17" name="Text Placeholder 16"/>
          <p:cNvSpPr>
            <a:spLocks noGrp="1"/>
          </p:cNvSpPr>
          <p:nvPr>
            <p:ph type="body" sz="quarter" idx="22"/>
          </p:nvPr>
        </p:nvSpPr>
        <p:spPr/>
        <p:txBody>
          <a:bodyPr/>
          <a:lstStyle/>
          <a:p>
            <a:r>
              <a:rPr lang="en-US" dirty="0">
                <a:solidFill>
                  <a:srgbClr val="4F74A7"/>
                </a:solidFill>
                <a:latin typeface="Calibri"/>
              </a:rPr>
              <a:t>Crystal Field Splitting in Octahedral Complexes </a:t>
            </a:r>
          </a:p>
        </p:txBody>
      </p:sp>
      <p:sp>
        <p:nvSpPr>
          <p:cNvPr id="18" name="Content Placeholder 17"/>
          <p:cNvSpPr>
            <a:spLocks noGrp="1"/>
          </p:cNvSpPr>
          <p:nvPr>
            <p:ph sz="quarter" idx="24"/>
          </p:nvPr>
        </p:nvSpPr>
        <p:spPr>
          <a:xfrm>
            <a:off x="0" y="1744106"/>
            <a:ext cx="9120810" cy="1058182"/>
          </a:xfrm>
        </p:spPr>
        <p:txBody>
          <a:bodyPr/>
          <a:lstStyle/>
          <a:p>
            <a:r>
              <a:rPr lang="en-US" dirty="0"/>
              <a:t>The five </a:t>
            </a:r>
            <a:r>
              <a:rPr lang="en-US" i="1" dirty="0"/>
              <a:t>d </a:t>
            </a:r>
            <a:r>
              <a:rPr lang="en-US" dirty="0"/>
              <a:t>orbitals in an octahedral complex are split between two sets of energy levels. </a:t>
            </a:r>
          </a:p>
        </p:txBody>
      </p:sp>
      <p:pic>
        <p:nvPicPr>
          <p:cNvPr id="15" name="Picture 3" descr="The crystal field splitting (Δ) is the energy difference between two sets&#10;of d orbitals in a metal atom when ligands are present."/>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2515535" y="2971800"/>
            <a:ext cx="5171086" cy="305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80239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a:xfrm>
            <a:off x="23190" y="0"/>
            <a:ext cx="9044610" cy="517801"/>
          </a:xfrm>
        </p:spPr>
        <p:txBody>
          <a:bodyPr/>
          <a:lstStyle/>
          <a:p>
            <a:pPr marL="1379538"/>
            <a:r>
              <a:rPr lang="en-US" dirty="0">
                <a:solidFill>
                  <a:schemeClr val="bg1"/>
                </a:solidFill>
              </a:rPr>
              <a:t>22.1</a:t>
            </a:r>
            <a:r>
              <a:rPr lang="en-US" dirty="0"/>
              <a:t>	</a:t>
            </a:r>
            <a:r>
              <a:rPr lang="en-US" dirty="0">
                <a:latin typeface="Calibri"/>
              </a:rPr>
              <a:t> Coordination Compounds (2) </a:t>
            </a:r>
            <a:r>
              <a:rPr lang="en-US" dirty="0"/>
              <a:t>	</a:t>
            </a:r>
          </a:p>
        </p:txBody>
      </p:sp>
      <p:sp>
        <p:nvSpPr>
          <p:cNvPr id="20" name="Text Placeholder 19"/>
          <p:cNvSpPr>
            <a:spLocks noGrp="1"/>
          </p:cNvSpPr>
          <p:nvPr>
            <p:ph type="body" sz="quarter" idx="22"/>
          </p:nvPr>
        </p:nvSpPr>
        <p:spPr/>
        <p:txBody>
          <a:bodyPr/>
          <a:lstStyle/>
          <a:p>
            <a:r>
              <a:rPr lang="en-US" dirty="0">
                <a:solidFill>
                  <a:srgbClr val="4F74A7"/>
                </a:solidFill>
                <a:latin typeface="Calibri"/>
              </a:rPr>
              <a:t>Properties of Transition Metals </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25"/>
              </p:nvPr>
            </p:nvSpPr>
            <p:spPr>
              <a:xfrm>
                <a:off x="0" y="1610193"/>
                <a:ext cx="9044610" cy="3019219"/>
              </a:xfrm>
            </p:spPr>
            <p:txBody>
              <a:bodyPr/>
              <a:lstStyle/>
              <a:p>
                <a:pPr>
                  <a:spcAft>
                    <a:spcPts val="2800"/>
                  </a:spcAft>
                </a:pPr>
                <a:r>
                  <a:rPr lang="en-US" dirty="0"/>
                  <a:t>Use square brackets to separate the complex ion from the counter ion. </a:t>
                </a:r>
                <a:endParaRPr lang="en-US" i="1"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groupChr>
                        <m:groupChrPr>
                          <m:chr m:val="⏟"/>
                          <m:ctrlPr>
                            <a:rPr lang="en-US" i="1" smtClean="0">
                              <a:latin typeface="Cambria Math" panose="02040503050406030204" pitchFamily="18" charset="0"/>
                            </a:rPr>
                          </m:ctrlPr>
                        </m:groupChrPr>
                        <m:e>
                          <m:sSub>
                            <m:sSubPr>
                              <m:ctrlPr>
                                <a:rPr lang="en-US" i="1">
                                  <a:latin typeface="Cambria Math" panose="02040503050406030204" pitchFamily="18" charset="0"/>
                                </a:rPr>
                              </m:ctrlPr>
                            </m:sSubPr>
                            <m:e>
                              <m:r>
                                <m:rPr>
                                  <m:sty m:val="p"/>
                                </m:rPr>
                                <a:rPr lang="en-US" i="0">
                                  <a:latin typeface="Cambria Math" panose="02040503050406030204" pitchFamily="18" charset="0"/>
                                </a:rPr>
                                <m:t>K</m:t>
                              </m:r>
                            </m:e>
                            <m:sub>
                              <m:r>
                                <a:rPr lang="en-US" i="1">
                                  <a:latin typeface="Cambria Math" panose="02040503050406030204" pitchFamily="18" charset="0"/>
                                </a:rPr>
                                <m:t>2</m:t>
                              </m:r>
                            </m:sub>
                          </m:sSub>
                          <m:d>
                            <m:dPr>
                              <m:begChr m:val="["/>
                              <m:endChr m:val="]"/>
                              <m:ctrlPr>
                                <a:rPr lang="en-US" i="1">
                                  <a:latin typeface="Cambria Math" panose="02040503050406030204" pitchFamily="18" charset="0"/>
                                </a:rPr>
                              </m:ctrlPr>
                            </m:dPr>
                            <m:e>
                              <m:r>
                                <m:rPr>
                                  <m:sty m:val="p"/>
                                </m:rPr>
                                <a:rPr lang="en-US" i="0">
                                  <a:latin typeface="Cambria Math" panose="02040503050406030204" pitchFamily="18" charset="0"/>
                                </a:rPr>
                                <m:t>Pt</m:t>
                              </m:r>
                              <m:sSub>
                                <m:sSubPr>
                                  <m:ctrlPr>
                                    <a:rPr lang="en-US" i="1">
                                      <a:latin typeface="Cambria Math" panose="02040503050406030204" pitchFamily="18" charset="0"/>
                                    </a:rPr>
                                  </m:ctrlPr>
                                </m:sSubPr>
                                <m:e>
                                  <m:r>
                                    <m:rPr>
                                      <m:sty m:val="p"/>
                                    </m:rPr>
                                    <a:rPr lang="en-US" b="0" i="0" smtClean="0">
                                      <a:latin typeface="Cambria Math" panose="02040503050406030204" pitchFamily="18" charset="0"/>
                                    </a:rPr>
                                    <m:t>Cl</m:t>
                                  </m:r>
                                </m:e>
                                <m:sub>
                                  <m:r>
                                    <a:rPr lang="en-US" i="0">
                                      <a:latin typeface="Cambria Math" panose="02040503050406030204" pitchFamily="18" charset="0"/>
                                    </a:rPr>
                                    <m:t>6</m:t>
                                  </m:r>
                                </m:sub>
                              </m:sSub>
                            </m:e>
                          </m:d>
                        </m:e>
                      </m:groupChr>
                    </m:oMath>
                  </m:oMathPara>
                </a14:m>
                <a:endParaRPr lang="en-US" dirty="0"/>
              </a:p>
              <a:p>
                <a:pPr marL="404813"/>
                <a:r>
                  <a:rPr lang="en-US" sz="2200" dirty="0"/>
                  <a:t>This compound consists of complex ion </a:t>
                </a:r>
                <a14:m>
                  <m:oMath xmlns:m="http://schemas.openxmlformats.org/officeDocument/2006/math">
                    <m:r>
                      <m:rPr>
                        <m:sty m:val="p"/>
                      </m:rPr>
                      <a:rPr lang="en-US" sz="2200" b="0" i="0" smtClean="0">
                        <a:latin typeface="Cambria Math" panose="02040503050406030204" pitchFamily="18" charset="0"/>
                      </a:rPr>
                      <m:t>Pt</m:t>
                    </m:r>
                    <m:sSubSup>
                      <m:sSubSupPr>
                        <m:ctrlPr>
                          <a:rPr lang="en-US" sz="2200" b="0" i="1" smtClean="0">
                            <a:latin typeface="Cambria Math" panose="02040503050406030204" pitchFamily="18" charset="0"/>
                          </a:rPr>
                        </m:ctrlPr>
                      </m:sSubSupPr>
                      <m:e>
                        <m:r>
                          <m:rPr>
                            <m:sty m:val="p"/>
                          </m:rPr>
                          <a:rPr lang="en-US" sz="2200" b="0" i="0" smtClean="0">
                            <a:latin typeface="Cambria Math" panose="02040503050406030204" pitchFamily="18" charset="0"/>
                          </a:rPr>
                          <m:t>Cl</m:t>
                        </m:r>
                      </m:e>
                      <m:sub>
                        <m:r>
                          <a:rPr lang="en-US" sz="2200" b="0" i="0" smtClean="0">
                            <a:latin typeface="Cambria Math" panose="02040503050406030204" pitchFamily="18" charset="0"/>
                          </a:rPr>
                          <m:t>6</m:t>
                        </m:r>
                      </m:sub>
                      <m:sup>
                        <m:r>
                          <a:rPr lang="en-US" sz="2200" b="0" i="0" smtClean="0">
                            <a:latin typeface="Cambria Math" panose="02040503050406030204" pitchFamily="18" charset="0"/>
                          </a:rPr>
                          <m:t>2−</m:t>
                        </m:r>
                      </m:sup>
                    </m:sSubSup>
                  </m:oMath>
                </a14:m>
                <a:r>
                  <a:rPr lang="en-US" sz="2200" dirty="0"/>
                  <a:t> and two </a:t>
                </a:r>
                <a14:m>
                  <m:oMath xmlns:m="http://schemas.openxmlformats.org/officeDocument/2006/math">
                    <m:sSup>
                      <m:sSupPr>
                        <m:ctrlPr>
                          <a:rPr lang="en-US" sz="2200" i="1" smtClean="0">
                            <a:latin typeface="Cambria Math" panose="02040503050406030204" pitchFamily="18" charset="0"/>
                          </a:rPr>
                        </m:ctrlPr>
                      </m:sSupPr>
                      <m:e>
                        <m:r>
                          <m:rPr>
                            <m:sty m:val="p"/>
                          </m:rPr>
                          <a:rPr lang="en-US" sz="2200" b="0" i="0" smtClean="0">
                            <a:latin typeface="Cambria Math" panose="02040503050406030204" pitchFamily="18" charset="0"/>
                          </a:rPr>
                          <m:t>K</m:t>
                        </m:r>
                      </m:e>
                      <m:sup>
                        <m:r>
                          <a:rPr lang="en-US" sz="2200" b="0" i="0" smtClean="0">
                            <a:latin typeface="Cambria Math" panose="02040503050406030204" pitchFamily="18" charset="0"/>
                          </a:rPr>
                          <m:t>+ </m:t>
                        </m:r>
                      </m:sup>
                    </m:sSup>
                  </m:oMath>
                </a14:m>
                <a:r>
                  <a:rPr lang="en-US" sz="2200" dirty="0"/>
                  <a:t> counter ions.</a:t>
                </a:r>
              </a:p>
            </p:txBody>
          </p:sp>
        </mc:Choice>
        <mc:Fallback xmlns="">
          <p:sp>
            <p:nvSpPr>
              <p:cNvPr id="21" name="Text Placeholder 20"/>
              <p:cNvSpPr>
                <a:spLocks noGrp="1" noRot="1" noChangeAspect="1" noMove="1" noResize="1" noEditPoints="1" noAdjustHandles="1" noChangeArrowheads="1" noChangeShapeType="1" noTextEdit="1"/>
              </p:cNvSpPr>
              <p:nvPr>
                <p:ph type="body" sz="quarter" idx="25"/>
              </p:nvPr>
            </p:nvSpPr>
            <p:spPr>
              <a:xfrm>
                <a:off x="0" y="1610193"/>
                <a:ext cx="9044610" cy="3019219"/>
              </a:xfrm>
              <a:blipFill>
                <a:blip r:embed="rId2"/>
                <a:stretch>
                  <a:fillRect l="-1348" t="-1818"/>
                </a:stretch>
              </a:blipFill>
            </p:spPr>
            <p:txBody>
              <a:bodyPr/>
              <a:lstStyle/>
              <a:p>
                <a:r>
                  <a:rPr lang="en-US">
                    <a:noFill/>
                  </a:rPr>
                  <a:t> </a:t>
                </a:r>
              </a:p>
            </p:txBody>
          </p:sp>
        </mc:Fallback>
      </mc:AlternateContent>
      <p:sp>
        <p:nvSpPr>
          <p:cNvPr id="22" name="Content Placeholder 21"/>
          <p:cNvSpPr>
            <a:spLocks noGrp="1"/>
          </p:cNvSpPr>
          <p:nvPr>
            <p:ph sz="quarter" idx="26"/>
          </p:nvPr>
        </p:nvSpPr>
        <p:spPr>
          <a:xfrm>
            <a:off x="0" y="4490357"/>
            <a:ext cx="9144000" cy="1072243"/>
          </a:xfrm>
        </p:spPr>
        <p:txBody>
          <a:bodyPr/>
          <a:lstStyle/>
          <a:p>
            <a:r>
              <a:rPr lang="en-US" dirty="0"/>
              <a:t>Most of the metals in coordination compounds are transition metals. </a:t>
            </a:r>
          </a:p>
        </p:txBody>
      </p:sp>
    </p:spTree>
    <p:extLst>
      <p:ext uri="{BB962C8B-B14F-4D97-AF65-F5344CB8AC3E}">
        <p14:creationId xmlns:p14="http://schemas.microsoft.com/office/powerpoint/2010/main" val="362146257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120810" cy="990600"/>
          </a:xfrm>
        </p:spPr>
        <p:txBody>
          <a:bodyPr/>
          <a:lstStyle/>
          <a:p>
            <a:pPr marL="1485900" indent="-1371600"/>
            <a:r>
              <a:rPr lang="en-US" dirty="0">
                <a:solidFill>
                  <a:schemeClr val="bg1"/>
                </a:solidFill>
              </a:rPr>
              <a:t>22.3	</a:t>
            </a:r>
            <a:r>
              <a:rPr lang="en-US" dirty="0">
                <a:latin typeface="Calibri"/>
              </a:rPr>
              <a:t>Bonding in Coordination Compounds: Crystal Field Theory (6)</a:t>
            </a:r>
            <a:endParaRPr lang="en-US" dirty="0"/>
          </a:p>
        </p:txBody>
      </p:sp>
      <p:sp>
        <p:nvSpPr>
          <p:cNvPr id="16" name="Text Placeholder 15"/>
          <p:cNvSpPr>
            <a:spLocks noGrp="1"/>
          </p:cNvSpPr>
          <p:nvPr>
            <p:ph type="body" sz="quarter" idx="22"/>
          </p:nvPr>
        </p:nvSpPr>
        <p:spPr/>
        <p:txBody>
          <a:bodyPr/>
          <a:lstStyle/>
          <a:p>
            <a:r>
              <a:rPr lang="en-US" dirty="0">
                <a:solidFill>
                  <a:srgbClr val="4F74A7"/>
                </a:solidFill>
                <a:latin typeface="Calibri"/>
              </a:rPr>
              <a:t>Crystal Field Splitting in Octahedral Complexes </a:t>
            </a:r>
          </a:p>
        </p:txBody>
      </p:sp>
      <p:sp>
        <p:nvSpPr>
          <p:cNvPr id="17" name="Content Placeholder 16"/>
          <p:cNvSpPr>
            <a:spLocks noGrp="1"/>
          </p:cNvSpPr>
          <p:nvPr>
            <p:ph sz="quarter" idx="24"/>
          </p:nvPr>
        </p:nvSpPr>
        <p:spPr>
          <a:xfrm>
            <a:off x="11595" y="1752600"/>
            <a:ext cx="9120810" cy="4267200"/>
          </a:xfrm>
        </p:spPr>
        <p:txBody>
          <a:bodyPr/>
          <a:lstStyle/>
          <a:p>
            <a:pPr>
              <a:spcBef>
                <a:spcPts val="0"/>
              </a:spcBef>
              <a:spcAft>
                <a:spcPts val="2800"/>
              </a:spcAft>
            </a:pPr>
            <a:r>
              <a:rPr lang="en-US" dirty="0"/>
              <a:t>The </a:t>
            </a:r>
            <a:r>
              <a:rPr lang="en-US" b="1" i="1" dirty="0"/>
              <a:t>crystal field splitting </a:t>
            </a:r>
            <a:r>
              <a:rPr lang="en-US" b="1" dirty="0"/>
              <a:t>(</a:t>
            </a:r>
            <a:r>
              <a:rPr lang="el-GR" dirty="0"/>
              <a:t>Δ</a:t>
            </a:r>
            <a:r>
              <a:rPr lang="en-US" b="1" dirty="0"/>
              <a:t>)</a:t>
            </a:r>
            <a:r>
              <a:rPr lang="en-US" b="1" i="1" dirty="0"/>
              <a:t> </a:t>
            </a:r>
            <a:r>
              <a:rPr lang="en-US" dirty="0"/>
              <a:t>is the energy difference between two sets of </a:t>
            </a:r>
            <a:r>
              <a:rPr lang="en-US" i="1" dirty="0"/>
              <a:t>d </a:t>
            </a:r>
            <a:r>
              <a:rPr lang="en-US" dirty="0"/>
              <a:t>orbitals in a metal atom when ligands are present. </a:t>
            </a:r>
          </a:p>
          <a:p>
            <a:pPr>
              <a:spcBef>
                <a:spcPts val="0"/>
              </a:spcBef>
              <a:spcAft>
                <a:spcPts val="2800"/>
              </a:spcAft>
            </a:pPr>
            <a:r>
              <a:rPr lang="en-US" dirty="0"/>
              <a:t>The magnitude of </a:t>
            </a:r>
            <a:r>
              <a:rPr lang="el-GR" dirty="0"/>
              <a:t>Δ</a:t>
            </a:r>
            <a:r>
              <a:rPr lang="en-US" dirty="0"/>
              <a:t> depends on the metal and the nature of the ligands. </a:t>
            </a:r>
          </a:p>
          <a:p>
            <a:pPr>
              <a:spcBef>
                <a:spcPts val="0"/>
              </a:spcBef>
              <a:spcAft>
                <a:spcPts val="2800"/>
              </a:spcAft>
            </a:pPr>
            <a:r>
              <a:rPr lang="en-US" dirty="0"/>
              <a:t>It has a direct effect on the color and magnetic properties of complex ions.</a:t>
            </a:r>
          </a:p>
        </p:txBody>
      </p:sp>
    </p:spTree>
    <p:extLst>
      <p:ext uri="{BB962C8B-B14F-4D97-AF65-F5344CB8AC3E}">
        <p14:creationId xmlns:p14="http://schemas.microsoft.com/office/powerpoint/2010/main" val="43091268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a:xfrm>
            <a:off x="23190" y="0"/>
            <a:ext cx="9120810" cy="990600"/>
          </a:xfrm>
        </p:spPr>
        <p:txBody>
          <a:bodyPr/>
          <a:lstStyle/>
          <a:p>
            <a:r>
              <a:rPr lang="en-US" dirty="0">
                <a:solidFill>
                  <a:schemeClr val="bg1"/>
                </a:solidFill>
              </a:rPr>
              <a:t>22.3	</a:t>
            </a:r>
            <a:r>
              <a:rPr lang="en-US" dirty="0">
                <a:latin typeface="Calibri"/>
              </a:rPr>
              <a:t>Bonding in Coordination Compounds: Crystal Field Theory (7) </a:t>
            </a:r>
            <a:endParaRPr lang="en-US" dirty="0"/>
          </a:p>
        </p:txBody>
      </p:sp>
      <p:sp>
        <p:nvSpPr>
          <p:cNvPr id="20" name="Text Placeholder 19"/>
          <p:cNvSpPr>
            <a:spLocks noGrp="1"/>
          </p:cNvSpPr>
          <p:nvPr>
            <p:ph type="body" sz="quarter" idx="22"/>
          </p:nvPr>
        </p:nvSpPr>
        <p:spPr/>
        <p:txBody>
          <a:bodyPr/>
          <a:lstStyle/>
          <a:p>
            <a:r>
              <a:rPr lang="en-US" dirty="0">
                <a:solidFill>
                  <a:srgbClr val="4F74A7"/>
                </a:solidFill>
                <a:latin typeface="Calibri"/>
              </a:rPr>
              <a:t>Color</a:t>
            </a:r>
            <a:endParaRPr lang="en-US" dirty="0">
              <a:solidFill>
                <a:srgbClr val="4F74A7"/>
              </a:solidFill>
            </a:endParaRPr>
          </a:p>
        </p:txBody>
      </p:sp>
      <p:sp>
        <p:nvSpPr>
          <p:cNvPr id="21" name="Text Placeholder 20"/>
          <p:cNvSpPr>
            <a:spLocks noGrp="1"/>
          </p:cNvSpPr>
          <p:nvPr>
            <p:ph type="body" sz="quarter" idx="25"/>
          </p:nvPr>
        </p:nvSpPr>
        <p:spPr>
          <a:xfrm>
            <a:off x="0" y="1676400"/>
            <a:ext cx="9044610" cy="2046513"/>
          </a:xfrm>
        </p:spPr>
        <p:txBody>
          <a:bodyPr/>
          <a:lstStyle/>
          <a:p>
            <a:pPr>
              <a:spcBef>
                <a:spcPts val="0"/>
              </a:spcBef>
              <a:spcAft>
                <a:spcPts val="2800"/>
              </a:spcAft>
            </a:pPr>
            <a:r>
              <a:rPr lang="en-US" dirty="0"/>
              <a:t>White light is a combination of all colors. </a:t>
            </a:r>
          </a:p>
          <a:p>
            <a:pPr>
              <a:spcBef>
                <a:spcPts val="0"/>
              </a:spcBef>
              <a:spcAft>
                <a:spcPts val="2800"/>
              </a:spcAft>
            </a:pPr>
            <a:r>
              <a:rPr lang="en-US" dirty="0"/>
              <a:t>A substance appears black if it absorbs all the visible light that strikes it. </a:t>
            </a:r>
          </a:p>
        </p:txBody>
      </p:sp>
      <p:sp>
        <p:nvSpPr>
          <p:cNvPr id="22" name="Content Placeholder 21"/>
          <p:cNvSpPr>
            <a:spLocks noGrp="1"/>
          </p:cNvSpPr>
          <p:nvPr>
            <p:ph sz="quarter" idx="26"/>
          </p:nvPr>
        </p:nvSpPr>
        <p:spPr>
          <a:xfrm>
            <a:off x="34076" y="3701142"/>
            <a:ext cx="8816010" cy="952500"/>
          </a:xfrm>
        </p:spPr>
        <p:txBody>
          <a:bodyPr/>
          <a:lstStyle/>
          <a:p>
            <a:r>
              <a:rPr lang="en-US" dirty="0"/>
              <a:t>An object appears green if it absorbs all light but reflects the green component. </a:t>
            </a:r>
          </a:p>
        </p:txBody>
      </p:sp>
    </p:spTree>
    <p:extLst>
      <p:ext uri="{BB962C8B-B14F-4D97-AF65-F5344CB8AC3E}">
        <p14:creationId xmlns:p14="http://schemas.microsoft.com/office/powerpoint/2010/main" val="162737313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3190" y="-1"/>
            <a:ext cx="9120810" cy="1000675"/>
          </a:xfrm>
        </p:spPr>
        <p:txBody>
          <a:bodyPr/>
          <a:lstStyle/>
          <a:p>
            <a:r>
              <a:rPr lang="en-US" dirty="0">
                <a:solidFill>
                  <a:schemeClr val="bg1"/>
                </a:solidFill>
              </a:rPr>
              <a:t>22.3	</a:t>
            </a:r>
            <a:r>
              <a:rPr lang="en-US" dirty="0">
                <a:latin typeface="Calibri"/>
              </a:rPr>
              <a:t>Bonding in Coordination Compounds: Crystal Field Theory (8)</a:t>
            </a:r>
            <a:endParaRPr lang="en-US" dirty="0"/>
          </a:p>
        </p:txBody>
      </p:sp>
      <p:sp>
        <p:nvSpPr>
          <p:cNvPr id="18" name="Text Placeholder 17"/>
          <p:cNvSpPr>
            <a:spLocks noGrp="1"/>
          </p:cNvSpPr>
          <p:nvPr>
            <p:ph type="body" sz="quarter" idx="22"/>
          </p:nvPr>
        </p:nvSpPr>
        <p:spPr>
          <a:xfrm>
            <a:off x="23190" y="1066800"/>
            <a:ext cx="9120809" cy="609601"/>
          </a:xfrm>
        </p:spPr>
        <p:txBody>
          <a:bodyPr/>
          <a:lstStyle/>
          <a:p>
            <a:r>
              <a:rPr lang="en-US" dirty="0">
                <a:solidFill>
                  <a:srgbClr val="4F74A7"/>
                </a:solidFill>
                <a:latin typeface="Calibri"/>
              </a:rPr>
              <a:t>Color</a:t>
            </a:r>
            <a:endParaRPr lang="en-US" dirty="0">
              <a:solidFill>
                <a:srgbClr val="4F74A7"/>
              </a:solidFill>
            </a:endParaRPr>
          </a:p>
        </p:txBody>
      </p:sp>
      <p:sp>
        <p:nvSpPr>
          <p:cNvPr id="19" name="Text Placeholder 18"/>
          <p:cNvSpPr>
            <a:spLocks noGrp="1"/>
          </p:cNvSpPr>
          <p:nvPr>
            <p:ph type="body" sz="quarter" idx="25"/>
          </p:nvPr>
        </p:nvSpPr>
        <p:spPr>
          <a:xfrm>
            <a:off x="-1" y="1600200"/>
            <a:ext cx="9044610" cy="929998"/>
          </a:xfrm>
        </p:spPr>
        <p:txBody>
          <a:bodyPr/>
          <a:lstStyle/>
          <a:p>
            <a:r>
              <a:rPr lang="en-US" dirty="0"/>
              <a:t>An object also looks green if it reflects all colors except red, the </a:t>
            </a:r>
            <a:r>
              <a:rPr lang="en-US" i="1" dirty="0"/>
              <a:t>complementary </a:t>
            </a:r>
            <a:r>
              <a:rPr lang="en-US" dirty="0"/>
              <a:t>color of green.</a:t>
            </a:r>
          </a:p>
        </p:txBody>
      </p:sp>
      <p:sp>
        <p:nvSpPr>
          <p:cNvPr id="20" name="Content Placeholder 19"/>
          <p:cNvSpPr>
            <a:spLocks noGrp="1"/>
          </p:cNvSpPr>
          <p:nvPr>
            <p:ph sz="quarter" idx="26"/>
          </p:nvPr>
        </p:nvSpPr>
        <p:spPr>
          <a:xfrm>
            <a:off x="0" y="3129723"/>
            <a:ext cx="4015410" cy="2286000"/>
          </a:xfrm>
        </p:spPr>
        <p:txBody>
          <a:bodyPr/>
          <a:lstStyle/>
          <a:p>
            <a:r>
              <a:rPr lang="en-US" dirty="0"/>
              <a:t>The best way to measure crystal field splitting is to use spectroscopy to determine the wavelength at which light is absorbed.</a:t>
            </a:r>
          </a:p>
        </p:txBody>
      </p:sp>
      <p:pic>
        <p:nvPicPr>
          <p:cNvPr id="15" name="Picture 3" descr="A color wheel with appropriate wavelengths is shown. Complementary colors, such as red and green, are on opposite sides of the wheel."/>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465656" y="2667000"/>
            <a:ext cx="3727328" cy="3129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709579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3190" y="0"/>
            <a:ext cx="9120810" cy="990600"/>
          </a:xfrm>
        </p:spPr>
        <p:txBody>
          <a:bodyPr/>
          <a:lstStyle/>
          <a:p>
            <a:pPr marL="1485900" indent="-1257300"/>
            <a:r>
              <a:rPr lang="en-US" dirty="0">
                <a:solidFill>
                  <a:schemeClr val="bg1"/>
                </a:solidFill>
              </a:rPr>
              <a:t>22.3	</a:t>
            </a:r>
            <a:r>
              <a:rPr lang="en-US" dirty="0">
                <a:latin typeface="Calibri"/>
              </a:rPr>
              <a:t>Bonding in Coordination Compounds: Crystal Field Theory (9) </a:t>
            </a:r>
            <a:endParaRPr lang="en-US" dirty="0"/>
          </a:p>
        </p:txBody>
      </p:sp>
      <p:sp>
        <p:nvSpPr>
          <p:cNvPr id="17" name="Text Placeholder 16"/>
          <p:cNvSpPr>
            <a:spLocks noGrp="1"/>
          </p:cNvSpPr>
          <p:nvPr>
            <p:ph type="body" sz="quarter" idx="22"/>
          </p:nvPr>
        </p:nvSpPr>
        <p:spPr>
          <a:xfrm>
            <a:off x="23190" y="1142999"/>
            <a:ext cx="9120809" cy="457201"/>
          </a:xfrm>
        </p:spPr>
        <p:txBody>
          <a:bodyPr/>
          <a:lstStyle/>
          <a:p>
            <a:r>
              <a:rPr lang="en-US" dirty="0">
                <a:solidFill>
                  <a:srgbClr val="4F74A7"/>
                </a:solidFill>
                <a:latin typeface="Calibri"/>
              </a:rPr>
              <a:t>Color</a:t>
            </a:r>
            <a:endParaRPr lang="en-US" dirty="0">
              <a:solidFill>
                <a:srgbClr val="4F74A7"/>
              </a:solidFill>
            </a:endParaRPr>
          </a:p>
        </p:txBody>
      </p:sp>
      <p:sp>
        <p:nvSpPr>
          <p:cNvPr id="18" name="Content Placeholder 17"/>
          <p:cNvSpPr>
            <a:spLocks noGrp="1"/>
          </p:cNvSpPr>
          <p:nvPr>
            <p:ph sz="quarter" idx="24"/>
          </p:nvPr>
        </p:nvSpPr>
        <p:spPr>
          <a:xfrm>
            <a:off x="0" y="2558484"/>
            <a:ext cx="3405810" cy="2677656"/>
          </a:xfrm>
        </p:spPr>
        <p:txBody>
          <a:bodyPr/>
          <a:lstStyle/>
          <a:p>
            <a:pPr>
              <a:spcBef>
                <a:spcPts val="0"/>
              </a:spcBef>
            </a:pPr>
            <a:r>
              <a:rPr lang="en-US" dirty="0"/>
              <a:t>The [</a:t>
            </a:r>
            <a:r>
              <a:rPr lang="en-US" dirty="0" err="1"/>
              <a:t>Ti</a:t>
            </a:r>
            <a:r>
              <a:rPr lang="en-US" dirty="0"/>
              <a:t>(H</a:t>
            </a:r>
            <a:r>
              <a:rPr lang="en-US" baseline="-25000" dirty="0"/>
              <a:t>2</a:t>
            </a:r>
            <a:r>
              <a:rPr lang="en-US" dirty="0"/>
              <a:t>O)</a:t>
            </a:r>
            <a:r>
              <a:rPr lang="en-US" baseline="-25000" dirty="0"/>
              <a:t>6</a:t>
            </a:r>
            <a:r>
              <a:rPr lang="en-US" dirty="0"/>
              <a:t>]</a:t>
            </a:r>
            <a:r>
              <a:rPr lang="en-US" baseline="30000" dirty="0"/>
              <a:t>3+</a:t>
            </a:r>
            <a:r>
              <a:rPr lang="en-US" dirty="0"/>
              <a:t> ion absorbs light in the visible region of the spectrum with a</a:t>
            </a:r>
          </a:p>
          <a:p>
            <a:pPr>
              <a:spcBef>
                <a:spcPts val="0"/>
              </a:spcBef>
            </a:pPr>
            <a:r>
              <a:rPr lang="en-US" dirty="0"/>
              <a:t>maximum absorption at 498 nm. </a:t>
            </a:r>
          </a:p>
        </p:txBody>
      </p:sp>
      <p:pic>
        <p:nvPicPr>
          <p:cNvPr id="15" name="Picture 3" descr="Photon absorption increases the energy level of electrons. The absorption spectrum of [Ti(H2O)6]3+ is shown. "/>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3276600" y="1307353"/>
            <a:ext cx="5428397" cy="1894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Photon absorption increases the energy level of electrons. The absorption spectrum of [Ti(H2O)6]3+ is shown.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3594" y="3366305"/>
            <a:ext cx="3402718" cy="3104822"/>
          </a:xfrm>
          <a:prstGeom prst="rect">
            <a:avLst/>
          </a:prstGeom>
        </p:spPr>
      </p:pic>
    </p:spTree>
    <p:extLst>
      <p:ext uri="{BB962C8B-B14F-4D97-AF65-F5344CB8AC3E}">
        <p14:creationId xmlns:p14="http://schemas.microsoft.com/office/powerpoint/2010/main" val="363980738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3190" y="1"/>
            <a:ext cx="9120810" cy="990600"/>
          </a:xfrm>
        </p:spPr>
        <p:txBody>
          <a:bodyPr/>
          <a:lstStyle/>
          <a:p>
            <a:r>
              <a:rPr lang="en-US" dirty="0">
                <a:solidFill>
                  <a:schemeClr val="bg1"/>
                </a:solidFill>
              </a:rPr>
              <a:t>22.3	</a:t>
            </a:r>
            <a:r>
              <a:rPr lang="en-US" dirty="0">
                <a:latin typeface="Calibri"/>
              </a:rPr>
              <a:t>Bonding in Coordination Compounds: Crystal Field Theory (10)</a:t>
            </a:r>
            <a:endParaRPr lang="en-US" dirty="0"/>
          </a:p>
        </p:txBody>
      </p:sp>
      <p:sp>
        <p:nvSpPr>
          <p:cNvPr id="17" name="Text Placeholder 16"/>
          <p:cNvSpPr>
            <a:spLocks noGrp="1"/>
          </p:cNvSpPr>
          <p:nvPr>
            <p:ph type="body" sz="quarter" idx="22"/>
          </p:nvPr>
        </p:nvSpPr>
        <p:spPr/>
        <p:txBody>
          <a:bodyPr/>
          <a:lstStyle/>
          <a:p>
            <a:r>
              <a:rPr lang="en-US" dirty="0">
                <a:solidFill>
                  <a:srgbClr val="4F74A7"/>
                </a:solidFill>
                <a:latin typeface="Calibri"/>
              </a:rPr>
              <a:t>Color</a:t>
            </a:r>
            <a:endParaRPr lang="en-US" dirty="0">
              <a:solidFill>
                <a:srgbClr val="4F74A7"/>
              </a:solidFill>
            </a:endParaRPr>
          </a:p>
        </p:txBody>
      </p:sp>
      <mc:AlternateContent xmlns:mc="http://schemas.openxmlformats.org/markup-compatibility/2006" xmlns:a14="http://schemas.microsoft.com/office/drawing/2010/main">
        <mc:Choice Requires="a14">
          <p:sp>
            <p:nvSpPr>
              <p:cNvPr id="19" name="Text Placeholder 18"/>
              <p:cNvSpPr>
                <a:spLocks noGrp="1"/>
              </p:cNvSpPr>
              <p:nvPr>
                <p:ph type="body" sz="quarter" idx="25"/>
              </p:nvPr>
            </p:nvSpPr>
            <p:spPr>
              <a:xfrm>
                <a:off x="0" y="1610934"/>
                <a:ext cx="9044610" cy="1894266"/>
              </a:xfrm>
            </p:spPr>
            <p:txBody>
              <a:bodyPr/>
              <a:lstStyle/>
              <a:p>
                <a:pPr>
                  <a:spcAft>
                    <a:spcPts val="2800"/>
                  </a:spcAft>
                </a:pPr>
                <a:r>
                  <a:rPr lang="en-US" dirty="0"/>
                  <a:t>To calculate the crystal field splitting energy, recall</a:t>
                </a:r>
              </a:p>
              <a:p>
                <a:pPr marL="4457700" indent="-2171700" defTabSz="866775">
                  <a:spcAft>
                    <a:spcPts val="2800"/>
                  </a:spcAft>
                  <a:tabLst>
                    <a:tab pos="2057400" algn="l"/>
                    <a:tab pos="4400550" algn="l"/>
                    <a:tab pos="4514850" algn="l"/>
                    <a:tab pos="5086350" algn="l"/>
                    <a:tab pos="5600700" algn="l"/>
                    <a:tab pos="6229350" algn="l"/>
                  </a:tabLst>
                </a:pPr>
                <a14:m>
                  <m:oMath xmlns:m="http://schemas.openxmlformats.org/officeDocument/2006/math">
                    <m:r>
                      <m:rPr>
                        <m:sty m:val="p"/>
                      </m:rPr>
                      <a:rPr lang="el-GR" i="1" smtClean="0">
                        <a:latin typeface="Cambria Math" panose="02040503050406030204" pitchFamily="18" charset="0"/>
                        <a:ea typeface="Cambria Math" panose="02040503050406030204" pitchFamily="18" charset="0"/>
                      </a:rPr>
                      <m:t>Δ</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h</m:t>
                    </m:r>
                    <m:r>
                      <a:rPr lang="en-US" b="0" i="1" smtClean="0">
                        <a:latin typeface="Cambria Math" panose="02040503050406030204" pitchFamily="18" charset="0"/>
                        <a:ea typeface="Cambria Math" panose="02040503050406030204" pitchFamily="18" charset="0"/>
                      </a:rPr>
                      <m:t>𝜈</m:t>
                    </m:r>
                    <m:r>
                      <a:rPr lang="en-US" b="0" i="1" smtClean="0">
                        <a:latin typeface="Cambria Math" panose="02040503050406030204" pitchFamily="18" charset="0"/>
                        <a:ea typeface="Cambria Math" panose="02040503050406030204" pitchFamily="18" charset="0"/>
                      </a:rPr>
                      <m:t> </m:t>
                    </m:r>
                  </m:oMath>
                </a14:m>
                <a:r>
                  <a:rPr lang="en-US" dirty="0"/>
                  <a:t>			 </a:t>
                </a:r>
                <a14:m>
                  <m:oMath xmlns:m="http://schemas.openxmlformats.org/officeDocument/2006/math">
                    <m:r>
                      <a:rPr lang="en-US" b="0" i="1" dirty="0" smtClean="0">
                        <a:latin typeface="Cambria Math" panose="02040503050406030204" pitchFamily="18" charset="0"/>
                      </a:rPr>
                      <m:t>𝑣</m:t>
                    </m:r>
                    <m:r>
                      <a:rPr lang="en-US" b="0" i="1" dirty="0" smtClean="0">
                        <a:latin typeface="Cambria Math" panose="02040503050406030204" pitchFamily="18" charset="0"/>
                        <a:ea typeface="Cambria Math" panose="02040503050406030204" pitchFamily="18" charset="0"/>
                      </a:rPr>
                      <m:t>=</m:t>
                    </m:r>
                    <m:f>
                      <m:fPr>
                        <m:ctrlPr>
                          <a:rPr lang="en-US" b="0" i="1" dirty="0" smtClean="0">
                            <a:latin typeface="Cambria Math" panose="02040503050406030204" pitchFamily="18" charset="0"/>
                            <a:ea typeface="Cambria Math" panose="02040503050406030204" pitchFamily="18" charset="0"/>
                          </a:rPr>
                        </m:ctrlPr>
                      </m:fPr>
                      <m:num>
                        <m:r>
                          <a:rPr lang="en-US" b="0" i="1" dirty="0" smtClean="0">
                            <a:latin typeface="Cambria Math" panose="02040503050406030204" pitchFamily="18" charset="0"/>
                            <a:ea typeface="Cambria Math" panose="02040503050406030204" pitchFamily="18" charset="0"/>
                          </a:rPr>
                          <m:t>𝑐</m:t>
                        </m:r>
                      </m:num>
                      <m:den>
                        <m:r>
                          <a:rPr lang="en-US" b="0" i="1" dirty="0" smtClean="0">
                            <a:latin typeface="Cambria Math" panose="02040503050406030204" pitchFamily="18" charset="0"/>
                            <a:ea typeface="Cambria Math" panose="02040503050406030204" pitchFamily="18" charset="0"/>
                          </a:rPr>
                          <m:t>𝜆</m:t>
                        </m:r>
                      </m:den>
                    </m:f>
                  </m:oMath>
                </a14:m>
                <a:endParaRPr lang="en-US" dirty="0"/>
              </a:p>
            </p:txBody>
          </p:sp>
        </mc:Choice>
        <mc:Fallback xmlns="">
          <p:sp>
            <p:nvSpPr>
              <p:cNvPr id="19" name="Text Placeholder 18"/>
              <p:cNvSpPr>
                <a:spLocks noGrp="1" noRot="1" noChangeAspect="1" noMove="1" noResize="1" noEditPoints="1" noAdjustHandles="1" noChangeArrowheads="1" noChangeShapeType="1" noTextEdit="1"/>
              </p:cNvSpPr>
              <p:nvPr>
                <p:ph type="body" sz="quarter" idx="25"/>
              </p:nvPr>
            </p:nvSpPr>
            <p:spPr>
              <a:xfrm>
                <a:off x="0" y="1610934"/>
                <a:ext cx="9044610" cy="1894266"/>
              </a:xfrm>
              <a:blipFill rotWithShape="0">
                <a:blip r:embed="rId2"/>
                <a:stretch>
                  <a:fillRect l="-1348" t="-289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Content Placeholder 19"/>
              <p:cNvSpPr>
                <a:spLocks noGrp="1"/>
              </p:cNvSpPr>
              <p:nvPr>
                <p:ph sz="quarter" idx="26"/>
              </p:nvPr>
            </p:nvSpPr>
            <p:spPr>
              <a:xfrm>
                <a:off x="0" y="3505200"/>
                <a:ext cx="8816010" cy="2580620"/>
              </a:xfrm>
            </p:spPr>
            <p:txBody>
              <a:bodyPr/>
              <a:lstStyle/>
              <a:p>
                <a:pPr>
                  <a:spcAft>
                    <a:spcPts val="2800"/>
                  </a:spcAft>
                </a:pPr>
                <a:r>
                  <a:rPr lang="en-US" dirty="0"/>
                  <a:t>Therefore,</a:t>
                </a:r>
              </a:p>
              <a:p>
                <a:pPr>
                  <a:spcAft>
                    <a:spcPts val="2800"/>
                  </a:spcAft>
                </a:pPr>
                <a14:m>
                  <m:oMathPara xmlns:m="http://schemas.openxmlformats.org/officeDocument/2006/math">
                    <m:oMathParaPr>
                      <m:jc m:val="centerGroup"/>
                    </m:oMathParaPr>
                    <m:oMath xmlns:m="http://schemas.openxmlformats.org/officeDocument/2006/math">
                      <m:r>
                        <m:rPr>
                          <m:sty m:val="p"/>
                        </m:rPr>
                        <a:rPr lang="el-GR" sz="2400" i="1" smtClean="0">
                          <a:latin typeface="Cambria Math" panose="02040503050406030204" pitchFamily="18" charset="0"/>
                          <a:ea typeface="Cambria Math" panose="02040503050406030204" pitchFamily="18" charset="0"/>
                        </a:rPr>
                        <m:t>Δ</m:t>
                      </m:r>
                      <m:r>
                        <a:rPr lang="en-US" sz="2400" b="0" i="1" smtClean="0">
                          <a:latin typeface="Cambria Math" panose="02040503050406030204" pitchFamily="18" charset="0"/>
                          <a:ea typeface="Cambria Math" panose="02040503050406030204" pitchFamily="18" charset="0"/>
                        </a:rPr>
                        <m:t>=</m:t>
                      </m:r>
                      <m:f>
                        <m:fPr>
                          <m:ctrlPr>
                            <a:rPr lang="en-US" sz="2400" b="0" i="1" smtClean="0">
                              <a:latin typeface="Cambria Math" panose="02040503050406030204" pitchFamily="18" charset="0"/>
                              <a:ea typeface="Cambria Math" panose="02040503050406030204" pitchFamily="18" charset="0"/>
                            </a:rPr>
                          </m:ctrlPr>
                        </m:fPr>
                        <m:num>
                          <m:r>
                            <a:rPr lang="en-US" sz="2400" b="0" i="1" smtClean="0">
                              <a:latin typeface="Cambria Math" panose="02040503050406030204" pitchFamily="18" charset="0"/>
                              <a:ea typeface="Cambria Math" panose="02040503050406030204" pitchFamily="18" charset="0"/>
                            </a:rPr>
                            <m:t>h𝑐</m:t>
                          </m:r>
                        </m:num>
                        <m:den>
                          <m:r>
                            <a:rPr lang="en-US" sz="2400" b="0" i="1" smtClean="0">
                              <a:latin typeface="Cambria Math" panose="02040503050406030204" pitchFamily="18" charset="0"/>
                              <a:ea typeface="Cambria Math" panose="02040503050406030204" pitchFamily="18" charset="0"/>
                            </a:rPr>
                            <m:t>𝜆</m:t>
                          </m:r>
                        </m:den>
                      </m:f>
                      <m:r>
                        <a:rPr lang="en-US" sz="2400" b="0" i="1" smtClean="0">
                          <a:latin typeface="Cambria Math" panose="02040503050406030204" pitchFamily="18" charset="0"/>
                          <a:ea typeface="Cambria Math" panose="02040503050406030204" pitchFamily="18" charset="0"/>
                        </a:rPr>
                        <m:t>=</m:t>
                      </m:r>
                      <m:f>
                        <m:fPr>
                          <m:ctrlPr>
                            <a:rPr lang="en-US" sz="2400" b="0" i="1" smtClean="0">
                              <a:latin typeface="Cambria Math" panose="02040503050406030204" pitchFamily="18" charset="0"/>
                              <a:ea typeface="Cambria Math" panose="02040503050406030204" pitchFamily="18" charset="0"/>
                            </a:rPr>
                          </m:ctrlPr>
                        </m:fPr>
                        <m:num>
                          <m:d>
                            <m:dPr>
                              <m:ctrlPr>
                                <a:rPr lang="en-US" sz="2400" b="0" i="1" smtClean="0">
                                  <a:latin typeface="Cambria Math" panose="02040503050406030204" pitchFamily="18" charset="0"/>
                                  <a:ea typeface="Cambria Math" panose="02040503050406030204" pitchFamily="18" charset="0"/>
                                </a:rPr>
                              </m:ctrlPr>
                            </m:dPr>
                            <m:e>
                              <m:r>
                                <a:rPr lang="en-US" sz="2400" b="0" i="0" smtClean="0">
                                  <a:latin typeface="Cambria Math" panose="02040503050406030204" pitchFamily="18" charset="0"/>
                                  <a:ea typeface="Cambria Math" panose="02040503050406030204" pitchFamily="18" charset="0"/>
                                </a:rPr>
                                <m:t>6.63×</m:t>
                              </m:r>
                              <m:sSup>
                                <m:sSupPr>
                                  <m:ctrlPr>
                                    <a:rPr lang="en-US" sz="2400" b="0" i="1" smtClean="0">
                                      <a:latin typeface="Cambria Math" panose="02040503050406030204" pitchFamily="18" charset="0"/>
                                      <a:ea typeface="Cambria Math" panose="02040503050406030204" pitchFamily="18" charset="0"/>
                                    </a:rPr>
                                  </m:ctrlPr>
                                </m:sSupPr>
                                <m:e>
                                  <m:r>
                                    <a:rPr lang="en-US" sz="2400" b="0" i="0" smtClean="0">
                                      <a:latin typeface="Cambria Math" panose="02040503050406030204" pitchFamily="18" charset="0"/>
                                      <a:ea typeface="Cambria Math" panose="02040503050406030204" pitchFamily="18" charset="0"/>
                                    </a:rPr>
                                    <m:t>10</m:t>
                                  </m:r>
                                </m:e>
                                <m:sup>
                                  <m:r>
                                    <a:rPr lang="en-US" sz="2400" b="0" i="0" smtClean="0">
                                      <a:latin typeface="Cambria Math" panose="02040503050406030204" pitchFamily="18" charset="0"/>
                                      <a:ea typeface="Cambria Math" panose="02040503050406030204" pitchFamily="18" charset="0"/>
                                    </a:rPr>
                                    <m:t>−34</m:t>
                                  </m:r>
                                </m:sup>
                              </m:sSup>
                              <m:r>
                                <a:rPr lang="en-US" sz="2400" b="0" i="0" smtClean="0">
                                  <a:latin typeface="Cambria Math" panose="02040503050406030204" pitchFamily="18" charset="0"/>
                                  <a:ea typeface="Cambria Math" panose="02040503050406030204" pitchFamily="18" charset="0"/>
                                </a:rPr>
                                <m:t> </m:t>
                              </m:r>
                              <m:r>
                                <m:rPr>
                                  <m:sty m:val="p"/>
                                </m:rPr>
                                <a:rPr lang="en-US" sz="2400" b="0" i="0" smtClean="0">
                                  <a:latin typeface="Cambria Math" panose="02040503050406030204" pitchFamily="18" charset="0"/>
                                  <a:ea typeface="Cambria Math" panose="02040503050406030204" pitchFamily="18" charset="0"/>
                                </a:rPr>
                                <m:t>J</m:t>
                              </m:r>
                              <m:r>
                                <a:rPr lang="en-US" sz="2400" b="0" i="0" smtClean="0">
                                  <a:latin typeface="Cambria Math" panose="02040503050406030204" pitchFamily="18" charset="0"/>
                                  <a:ea typeface="Cambria Math" panose="02040503050406030204" pitchFamily="18" charset="0"/>
                                </a:rPr>
                                <m:t>.</m:t>
                              </m:r>
                              <m:r>
                                <m:rPr>
                                  <m:sty m:val="p"/>
                                </m:rPr>
                                <a:rPr lang="en-US" sz="2400" b="0" i="0" smtClean="0">
                                  <a:latin typeface="Cambria Math" panose="02040503050406030204" pitchFamily="18" charset="0"/>
                                  <a:ea typeface="Cambria Math" panose="02040503050406030204" pitchFamily="18" charset="0"/>
                                </a:rPr>
                                <m:t>s</m:t>
                              </m:r>
                            </m:e>
                          </m:d>
                          <m:d>
                            <m:dPr>
                              <m:ctrlPr>
                                <a:rPr lang="en-US" sz="2400" b="0" i="1" smtClean="0">
                                  <a:latin typeface="Cambria Math" panose="02040503050406030204" pitchFamily="18" charset="0"/>
                                  <a:ea typeface="Cambria Math" panose="02040503050406030204" pitchFamily="18" charset="0"/>
                                </a:rPr>
                              </m:ctrlPr>
                            </m:dPr>
                            <m:e>
                              <m:r>
                                <a:rPr lang="en-US" sz="2400" b="0" i="0" smtClean="0">
                                  <a:latin typeface="Cambria Math" panose="02040503050406030204" pitchFamily="18" charset="0"/>
                                  <a:ea typeface="Cambria Math" panose="02040503050406030204" pitchFamily="18" charset="0"/>
                                </a:rPr>
                                <m:t>3.00×</m:t>
                              </m:r>
                              <m:sSup>
                                <m:sSupPr>
                                  <m:ctrlPr>
                                    <a:rPr lang="en-US" sz="2400" b="0" i="1" smtClean="0">
                                      <a:latin typeface="Cambria Math" panose="02040503050406030204" pitchFamily="18" charset="0"/>
                                      <a:ea typeface="Cambria Math" panose="02040503050406030204" pitchFamily="18" charset="0"/>
                                    </a:rPr>
                                  </m:ctrlPr>
                                </m:sSupPr>
                                <m:e>
                                  <m:r>
                                    <a:rPr lang="en-US" sz="2400" b="0" i="0" smtClean="0">
                                      <a:latin typeface="Cambria Math" panose="02040503050406030204" pitchFamily="18" charset="0"/>
                                      <a:ea typeface="Cambria Math" panose="02040503050406030204" pitchFamily="18" charset="0"/>
                                    </a:rPr>
                                    <m:t>10</m:t>
                                  </m:r>
                                </m:e>
                                <m:sup>
                                  <m:r>
                                    <a:rPr lang="en-US" sz="2400" b="0" i="0" smtClean="0">
                                      <a:latin typeface="Cambria Math" panose="02040503050406030204" pitchFamily="18" charset="0"/>
                                      <a:ea typeface="Cambria Math" panose="02040503050406030204" pitchFamily="18" charset="0"/>
                                    </a:rPr>
                                    <m:t>8</m:t>
                                  </m:r>
                                </m:sup>
                              </m:sSup>
                              <m:r>
                                <a:rPr lang="en-US" sz="2400" b="0" i="0" smtClean="0">
                                  <a:latin typeface="Cambria Math" panose="02040503050406030204" pitchFamily="18" charset="0"/>
                                  <a:ea typeface="Cambria Math" panose="02040503050406030204" pitchFamily="18" charset="0"/>
                                </a:rPr>
                                <m:t> </m:t>
                              </m:r>
                              <m:r>
                                <m:rPr>
                                  <m:sty m:val="p"/>
                                </m:rPr>
                                <a:rPr lang="en-US" sz="2400" b="0" i="0" smtClean="0">
                                  <a:latin typeface="Cambria Math" panose="02040503050406030204" pitchFamily="18" charset="0"/>
                                  <a:ea typeface="Cambria Math" panose="02040503050406030204" pitchFamily="18" charset="0"/>
                                </a:rPr>
                                <m:t>m</m:t>
                              </m:r>
                              <m:r>
                                <a:rPr lang="en-US" sz="2400" b="0" i="0" smtClean="0">
                                  <a:latin typeface="Cambria Math" panose="02040503050406030204" pitchFamily="18" charset="0"/>
                                  <a:ea typeface="Cambria Math" panose="02040503050406030204" pitchFamily="18" charset="0"/>
                                </a:rPr>
                                <m:t>/</m:t>
                              </m:r>
                              <m:r>
                                <m:rPr>
                                  <m:sty m:val="p"/>
                                </m:rPr>
                                <a:rPr lang="en-US" sz="2400" b="0" i="0" smtClean="0">
                                  <a:latin typeface="Cambria Math" panose="02040503050406030204" pitchFamily="18" charset="0"/>
                                  <a:ea typeface="Cambria Math" panose="02040503050406030204" pitchFamily="18" charset="0"/>
                                </a:rPr>
                                <m:t>s</m:t>
                              </m:r>
                            </m:e>
                          </m:d>
                        </m:num>
                        <m:den>
                          <m:d>
                            <m:dPr>
                              <m:ctrlPr>
                                <a:rPr lang="en-US" sz="2400" b="0" i="1" smtClean="0">
                                  <a:latin typeface="Cambria Math" panose="02040503050406030204" pitchFamily="18" charset="0"/>
                                  <a:ea typeface="Cambria Math" panose="02040503050406030204" pitchFamily="18" charset="0"/>
                                </a:rPr>
                              </m:ctrlPr>
                            </m:dPr>
                            <m:e>
                              <m:r>
                                <a:rPr lang="en-US" sz="2400" b="0" i="0" smtClean="0">
                                  <a:latin typeface="Cambria Math" panose="02040503050406030204" pitchFamily="18" charset="0"/>
                                  <a:ea typeface="Cambria Math" panose="02040503050406030204" pitchFamily="18" charset="0"/>
                                </a:rPr>
                                <m:t>498 </m:t>
                              </m:r>
                              <m:r>
                                <m:rPr>
                                  <m:sty m:val="p"/>
                                </m:rPr>
                                <a:rPr lang="en-US" sz="2400" b="0" i="0" smtClean="0">
                                  <a:latin typeface="Cambria Math" panose="02040503050406030204" pitchFamily="18" charset="0"/>
                                  <a:ea typeface="Cambria Math" panose="02040503050406030204" pitchFamily="18" charset="0"/>
                                </a:rPr>
                                <m:t>nm</m:t>
                              </m:r>
                            </m:e>
                          </m:d>
                          <m:d>
                            <m:dPr>
                              <m:ctrlPr>
                                <a:rPr lang="en-US" sz="2400" b="0" i="1" smtClean="0">
                                  <a:latin typeface="Cambria Math" panose="02040503050406030204" pitchFamily="18" charset="0"/>
                                  <a:ea typeface="Cambria Math" panose="02040503050406030204" pitchFamily="18" charset="0"/>
                                </a:rPr>
                              </m:ctrlPr>
                            </m:dPr>
                            <m:e>
                              <m:r>
                                <a:rPr lang="en-US" sz="2400" b="0" i="0" smtClean="0">
                                  <a:latin typeface="Cambria Math" panose="02040503050406030204" pitchFamily="18" charset="0"/>
                                  <a:ea typeface="Cambria Math" panose="02040503050406030204" pitchFamily="18" charset="0"/>
                                </a:rPr>
                                <m:t>1×</m:t>
                              </m:r>
                              <m:sSup>
                                <m:sSupPr>
                                  <m:ctrlPr>
                                    <a:rPr lang="en-US" sz="2400" b="0" i="1" smtClean="0">
                                      <a:latin typeface="Cambria Math" panose="02040503050406030204" pitchFamily="18" charset="0"/>
                                      <a:ea typeface="Cambria Math" panose="02040503050406030204" pitchFamily="18" charset="0"/>
                                    </a:rPr>
                                  </m:ctrlPr>
                                </m:sSupPr>
                                <m:e>
                                  <m:r>
                                    <a:rPr lang="en-US" sz="2400" b="0" i="0" smtClean="0">
                                      <a:latin typeface="Cambria Math" panose="02040503050406030204" pitchFamily="18" charset="0"/>
                                      <a:ea typeface="Cambria Math" panose="02040503050406030204" pitchFamily="18" charset="0"/>
                                    </a:rPr>
                                    <m:t>10</m:t>
                                  </m:r>
                                </m:e>
                                <m:sup>
                                  <m:r>
                                    <a:rPr lang="en-US" sz="2400" b="0" i="0" smtClean="0">
                                      <a:latin typeface="Cambria Math" panose="02040503050406030204" pitchFamily="18" charset="0"/>
                                      <a:ea typeface="Cambria Math" panose="02040503050406030204" pitchFamily="18" charset="0"/>
                                    </a:rPr>
                                    <m:t>−9</m:t>
                                  </m:r>
                                </m:sup>
                              </m:sSup>
                              <m:r>
                                <a:rPr lang="en-US" sz="2400" b="0" i="0" smtClean="0">
                                  <a:latin typeface="Cambria Math" panose="02040503050406030204" pitchFamily="18" charset="0"/>
                                  <a:ea typeface="Cambria Math" panose="02040503050406030204" pitchFamily="18" charset="0"/>
                                </a:rPr>
                                <m:t> </m:t>
                              </m:r>
                              <m:r>
                                <m:rPr>
                                  <m:sty m:val="p"/>
                                </m:rPr>
                                <a:rPr lang="en-US" sz="2400" i="0">
                                  <a:latin typeface="Cambria Math" panose="02040503050406030204" pitchFamily="18" charset="0"/>
                                  <a:ea typeface="Cambria Math" panose="02040503050406030204" pitchFamily="18" charset="0"/>
                                </a:rPr>
                                <m:t>m</m:t>
                              </m:r>
                              <m:r>
                                <a:rPr lang="en-US" sz="2400" i="0">
                                  <a:latin typeface="Cambria Math" panose="02040503050406030204" pitchFamily="18" charset="0"/>
                                  <a:ea typeface="Cambria Math" panose="02040503050406030204" pitchFamily="18" charset="0"/>
                                </a:rPr>
                                <m:t>/</m:t>
                              </m:r>
                              <m:r>
                                <m:rPr>
                                  <m:sty m:val="p"/>
                                </m:rPr>
                                <a:rPr lang="en-US" sz="2400" i="0">
                                  <a:latin typeface="Cambria Math" panose="02040503050406030204" pitchFamily="18" charset="0"/>
                                  <a:ea typeface="Cambria Math" panose="02040503050406030204" pitchFamily="18" charset="0"/>
                                </a:rPr>
                                <m:t>nm</m:t>
                              </m:r>
                            </m:e>
                          </m:d>
                        </m:den>
                      </m:f>
                      <m:r>
                        <a:rPr lang="en-US" sz="2400" b="0" i="0" smtClean="0">
                          <a:latin typeface="Cambria Math" panose="02040503050406030204" pitchFamily="18" charset="0"/>
                          <a:ea typeface="Cambria Math" panose="02040503050406030204" pitchFamily="18" charset="0"/>
                        </a:rPr>
                        <m:t>=3.99×</m:t>
                      </m:r>
                      <m:sSup>
                        <m:sSupPr>
                          <m:ctrlPr>
                            <a:rPr lang="en-US" sz="2400" b="0" i="1" smtClean="0">
                              <a:latin typeface="Cambria Math" panose="02040503050406030204" pitchFamily="18" charset="0"/>
                              <a:ea typeface="Cambria Math" panose="02040503050406030204" pitchFamily="18" charset="0"/>
                            </a:rPr>
                          </m:ctrlPr>
                        </m:sSupPr>
                        <m:e>
                          <m:r>
                            <a:rPr lang="en-US" sz="2400" b="0" i="0" smtClean="0">
                              <a:latin typeface="Cambria Math" panose="02040503050406030204" pitchFamily="18" charset="0"/>
                              <a:ea typeface="Cambria Math" panose="02040503050406030204" pitchFamily="18" charset="0"/>
                            </a:rPr>
                            <m:t>10</m:t>
                          </m:r>
                        </m:e>
                        <m:sup>
                          <m:r>
                            <a:rPr lang="en-US" sz="2400" b="0" i="0" smtClean="0">
                              <a:latin typeface="Cambria Math" panose="02040503050406030204" pitchFamily="18" charset="0"/>
                              <a:ea typeface="Cambria Math" panose="02040503050406030204" pitchFamily="18" charset="0"/>
                            </a:rPr>
                            <m:t>−19</m:t>
                          </m:r>
                        </m:sup>
                      </m:sSup>
                      <m:r>
                        <a:rPr lang="en-US" sz="2400" b="0" i="0" smtClean="0">
                          <a:latin typeface="Cambria Math" panose="02040503050406030204" pitchFamily="18" charset="0"/>
                          <a:ea typeface="Cambria Math" panose="02040503050406030204" pitchFamily="18" charset="0"/>
                        </a:rPr>
                        <m:t> </m:t>
                      </m:r>
                      <m:r>
                        <m:rPr>
                          <m:sty m:val="p"/>
                        </m:rPr>
                        <a:rPr lang="en-US" sz="2400" b="0" i="0" smtClean="0">
                          <a:latin typeface="Cambria Math" panose="02040503050406030204" pitchFamily="18" charset="0"/>
                          <a:ea typeface="Cambria Math" panose="02040503050406030204" pitchFamily="18" charset="0"/>
                        </a:rPr>
                        <m:t>J</m:t>
                      </m:r>
                    </m:oMath>
                  </m:oMathPara>
                </a14:m>
                <a:endParaRPr lang="en-US" sz="2400" dirty="0"/>
              </a:p>
              <a:p>
                <a:pPr>
                  <a:spcAft>
                    <a:spcPts val="2800"/>
                  </a:spcAft>
                </a:pPr>
                <a:r>
                  <a:rPr lang="en-US" dirty="0"/>
                  <a:t>This is the energy required to excite </a:t>
                </a:r>
                <a:r>
                  <a:rPr lang="en-US" i="1" dirty="0"/>
                  <a:t>one </a:t>
                </a:r>
                <a:r>
                  <a:rPr lang="en-US" dirty="0"/>
                  <a:t>[</a:t>
                </a:r>
                <a:r>
                  <a:rPr lang="en-US" dirty="0" err="1"/>
                  <a:t>Ti</a:t>
                </a:r>
                <a:r>
                  <a:rPr lang="en-US" dirty="0"/>
                  <a:t>(H</a:t>
                </a:r>
                <a:r>
                  <a:rPr lang="en-US" baseline="-25000" dirty="0"/>
                  <a:t>2</a:t>
                </a:r>
                <a:r>
                  <a:rPr lang="en-US" dirty="0"/>
                  <a:t>O)</a:t>
                </a:r>
                <a:r>
                  <a:rPr lang="en-US" baseline="-25000" dirty="0"/>
                  <a:t>6</a:t>
                </a:r>
                <a:r>
                  <a:rPr lang="en-US" dirty="0"/>
                  <a:t>]</a:t>
                </a:r>
                <a:r>
                  <a:rPr lang="en-US" baseline="30000" dirty="0"/>
                  <a:t>3+</a:t>
                </a:r>
                <a:r>
                  <a:rPr lang="en-US" dirty="0"/>
                  <a:t> ion. </a:t>
                </a:r>
              </a:p>
            </p:txBody>
          </p:sp>
        </mc:Choice>
        <mc:Fallback xmlns="">
          <p:sp>
            <p:nvSpPr>
              <p:cNvPr id="20" name="Content Placeholder 19"/>
              <p:cNvSpPr>
                <a:spLocks noGrp="1" noRot="1" noChangeAspect="1" noMove="1" noResize="1" noEditPoints="1" noAdjustHandles="1" noChangeArrowheads="1" noChangeShapeType="1" noTextEdit="1"/>
              </p:cNvSpPr>
              <p:nvPr>
                <p:ph sz="quarter" idx="26"/>
              </p:nvPr>
            </p:nvSpPr>
            <p:spPr>
              <a:xfrm>
                <a:off x="0" y="3505200"/>
                <a:ext cx="8816010" cy="2580620"/>
              </a:xfrm>
              <a:blipFill>
                <a:blip r:embed="rId3"/>
                <a:stretch>
                  <a:fillRect l="-1383" t="-2128" b="-5201"/>
                </a:stretch>
              </a:blipFill>
            </p:spPr>
            <p:txBody>
              <a:bodyPr/>
              <a:lstStyle/>
              <a:p>
                <a:r>
                  <a:rPr lang="en-US">
                    <a:noFill/>
                  </a:rPr>
                  <a:t> </a:t>
                </a:r>
              </a:p>
            </p:txBody>
          </p:sp>
        </mc:Fallback>
      </mc:AlternateContent>
    </p:spTree>
    <p:extLst>
      <p:ext uri="{BB962C8B-B14F-4D97-AF65-F5344CB8AC3E}">
        <p14:creationId xmlns:p14="http://schemas.microsoft.com/office/powerpoint/2010/main" val="127492524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120810" cy="990600"/>
          </a:xfrm>
        </p:spPr>
        <p:txBody>
          <a:bodyPr/>
          <a:lstStyle/>
          <a:p>
            <a:pPr marL="1485900" indent="-1306513"/>
            <a:r>
              <a:rPr lang="en-US" dirty="0">
                <a:solidFill>
                  <a:schemeClr val="bg1"/>
                </a:solidFill>
              </a:rPr>
              <a:t>22.3	</a:t>
            </a:r>
            <a:r>
              <a:rPr lang="en-US" dirty="0">
                <a:latin typeface="Calibri"/>
              </a:rPr>
              <a:t>Bonding in Coordination Compounds: Crystal Field Theory (11) </a:t>
            </a:r>
            <a:endParaRPr lang="en-US" dirty="0"/>
          </a:p>
        </p:txBody>
      </p:sp>
      <p:sp>
        <p:nvSpPr>
          <p:cNvPr id="16" name="Text Placeholder 15"/>
          <p:cNvSpPr>
            <a:spLocks noGrp="1"/>
          </p:cNvSpPr>
          <p:nvPr>
            <p:ph type="body" sz="quarter" idx="22"/>
          </p:nvPr>
        </p:nvSpPr>
        <p:spPr/>
        <p:txBody>
          <a:bodyPr/>
          <a:lstStyle/>
          <a:p>
            <a:r>
              <a:rPr lang="en-US" dirty="0">
                <a:solidFill>
                  <a:srgbClr val="4F74A7"/>
                </a:solidFill>
              </a:rPr>
              <a:t>Color</a:t>
            </a:r>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0" y="1676400"/>
                <a:ext cx="9120810" cy="3505200"/>
              </a:xfrm>
            </p:spPr>
            <p:txBody>
              <a:bodyPr/>
              <a:lstStyle/>
              <a:p>
                <a:pPr>
                  <a:spcAft>
                    <a:spcPts val="5600"/>
                  </a:spcAft>
                </a:pPr>
                <a:r>
                  <a:rPr lang="en-US" dirty="0"/>
                  <a:t>To express this energy difference in units of kJ/</a:t>
                </a:r>
                <a:r>
                  <a:rPr lang="en-US" dirty="0" err="1"/>
                  <a:t>mol</a:t>
                </a:r>
                <a:r>
                  <a:rPr lang="en-US" dirty="0"/>
                  <a:t>, we write </a:t>
                </a:r>
              </a:p>
              <a:p>
                <a:pPr>
                  <a:spcAft>
                    <a:spcPts val="2800"/>
                  </a:spcAft>
                </a:pPr>
                <a14:m>
                  <m:oMathPara xmlns:m="http://schemas.openxmlformats.org/officeDocument/2006/math">
                    <m:oMathParaPr>
                      <m:jc m:val="center"/>
                    </m:oMathParaPr>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m:t>
                      </m:r>
                      <m:d>
                        <m:dPr>
                          <m:ctrlPr>
                            <a:rPr lang="en-US" b="0" i="1" smtClean="0">
                              <a:latin typeface="Cambria Math" panose="02040503050406030204" pitchFamily="18" charset="0"/>
                              <a:ea typeface="Cambria Math" panose="02040503050406030204" pitchFamily="18" charset="0"/>
                            </a:rPr>
                          </m:ctrlPr>
                        </m:dPr>
                        <m:e>
                          <m:r>
                            <a:rPr lang="en-US" b="0" i="0" smtClean="0">
                              <a:latin typeface="Cambria Math" panose="02040503050406030204" pitchFamily="18" charset="0"/>
                              <a:ea typeface="Cambria Math" panose="02040503050406030204" pitchFamily="18" charset="0"/>
                            </a:rPr>
                            <m:t>3.99×</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−19</m:t>
                              </m:r>
                            </m:sup>
                          </m:sSup>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J</m:t>
                          </m:r>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ion</m:t>
                          </m:r>
                        </m:e>
                      </m:d>
                      <m:d>
                        <m:dPr>
                          <m:ctrlPr>
                            <a:rPr lang="en-US" b="0" i="1" smtClean="0">
                              <a:latin typeface="Cambria Math" panose="02040503050406030204" pitchFamily="18" charset="0"/>
                              <a:ea typeface="Cambria Math" panose="02040503050406030204" pitchFamily="18" charset="0"/>
                            </a:rPr>
                          </m:ctrlPr>
                        </m:dPr>
                        <m:e>
                          <m:r>
                            <a:rPr lang="en-US" b="0" i="0" smtClean="0">
                              <a:latin typeface="Cambria Math" panose="02040503050406030204" pitchFamily="18" charset="0"/>
                              <a:ea typeface="Cambria Math" panose="02040503050406030204" pitchFamily="18" charset="0"/>
                            </a:rPr>
                            <m:t>6.02×</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23</m:t>
                              </m:r>
                            </m:sup>
                          </m:sSup>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ions</m:t>
                          </m:r>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mol</m:t>
                          </m:r>
                        </m:e>
                      </m:d>
                    </m:oMath>
                  </m:oMathPara>
                </a14:m>
                <a:endParaRPr lang="en-US" b="0" dirty="0">
                  <a:ea typeface="Cambria Math" panose="02040503050406030204" pitchFamily="18" charset="0"/>
                </a:endParaRPr>
              </a:p>
              <a:p>
                <a:pPr marL="1097280">
                  <a:spcAft>
                    <a:spcPts val="2800"/>
                  </a:spcAft>
                </a:pPr>
                <a14:m>
                  <m:oMathPara xmlns:m="http://schemas.openxmlformats.org/officeDocument/2006/math">
                    <m:oMathParaPr>
                      <m:jc m:val="left"/>
                    </m:oMathParaPr>
                    <m:oMath xmlns:m="http://schemas.openxmlformats.org/officeDocument/2006/math">
                      <m:r>
                        <a:rPr lang="en-US" b="0" i="0" smtClean="0">
                          <a:latin typeface="Cambria Math" panose="02040503050406030204" pitchFamily="18" charset="0"/>
                        </a:rPr>
                        <m:t>=240,000 </m:t>
                      </m:r>
                      <m:r>
                        <m:rPr>
                          <m:sty m:val="p"/>
                        </m:rPr>
                        <a:rPr lang="en-US" b="0" i="0" smtClean="0">
                          <a:latin typeface="Cambria Math" panose="02040503050406030204" pitchFamily="18" charset="0"/>
                        </a:rPr>
                        <m:t>J</m:t>
                      </m:r>
                      <m:r>
                        <a:rPr lang="en-US" b="0" i="0" smtClean="0">
                          <a:latin typeface="Cambria Math" panose="02040503050406030204" pitchFamily="18" charset="0"/>
                        </a:rPr>
                        <m:t>/</m:t>
                      </m:r>
                      <m:r>
                        <m:rPr>
                          <m:sty m:val="p"/>
                        </m:rPr>
                        <a:rPr lang="en-US" b="0" i="0" smtClean="0">
                          <a:latin typeface="Cambria Math" panose="02040503050406030204" pitchFamily="18" charset="0"/>
                        </a:rPr>
                        <m:t>mol</m:t>
                      </m:r>
                    </m:oMath>
                  </m:oMathPara>
                </a14:m>
                <a:endParaRPr lang="en-US" dirty="0"/>
              </a:p>
              <a:p>
                <a:pPr marL="1097280">
                  <a:spcAft>
                    <a:spcPts val="2800"/>
                  </a:spcAft>
                </a:pPr>
                <a14:m>
                  <m:oMathPara xmlns:m="http://schemas.openxmlformats.org/officeDocument/2006/math">
                    <m:oMathParaPr>
                      <m:jc m:val="left"/>
                    </m:oMathParaPr>
                    <m:oMath xmlns:m="http://schemas.openxmlformats.org/officeDocument/2006/math">
                      <m:r>
                        <a:rPr lang="en-US" b="0" i="0" smtClean="0">
                          <a:latin typeface="Cambria Math" panose="02040503050406030204" pitchFamily="18" charset="0"/>
                        </a:rPr>
                        <m:t>=240 </m:t>
                      </m:r>
                      <m:r>
                        <m:rPr>
                          <m:sty m:val="p"/>
                        </m:rPr>
                        <a:rPr lang="en-US" b="0" i="0" smtClean="0">
                          <a:latin typeface="Cambria Math" panose="02040503050406030204" pitchFamily="18" charset="0"/>
                        </a:rPr>
                        <m:t>kJ</m:t>
                      </m:r>
                      <m:r>
                        <a:rPr lang="en-US" b="0" i="0" smtClean="0">
                          <a:latin typeface="Cambria Math" panose="02040503050406030204" pitchFamily="18" charset="0"/>
                        </a:rPr>
                        <m:t>/</m:t>
                      </m:r>
                      <m:r>
                        <m:rPr>
                          <m:sty m:val="p"/>
                        </m:rPr>
                        <a:rPr lang="en-US" b="0" i="0" smtClean="0">
                          <a:latin typeface="Cambria Math" panose="02040503050406030204" pitchFamily="18" charset="0"/>
                        </a:rPr>
                        <m:t>mol</m:t>
                      </m:r>
                    </m:oMath>
                  </m:oMathPara>
                </a14:m>
                <a:endParaRPr lang="en-US" dirty="0"/>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0" y="1676400"/>
                <a:ext cx="9120810" cy="3505200"/>
              </a:xfrm>
              <a:blipFill>
                <a:blip r:embed="rId2"/>
                <a:stretch>
                  <a:fillRect l="-1337" t="-1565"/>
                </a:stretch>
              </a:blipFill>
            </p:spPr>
            <p:txBody>
              <a:bodyPr/>
              <a:lstStyle/>
              <a:p>
                <a:r>
                  <a:rPr lang="en-US">
                    <a:noFill/>
                  </a:rPr>
                  <a:t> </a:t>
                </a:r>
              </a:p>
            </p:txBody>
          </p:sp>
        </mc:Fallback>
      </mc:AlternateContent>
    </p:spTree>
    <p:extLst>
      <p:ext uri="{BB962C8B-B14F-4D97-AF65-F5344CB8AC3E}">
        <p14:creationId xmlns:p14="http://schemas.microsoft.com/office/powerpoint/2010/main" val="176686466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3189" y="0"/>
            <a:ext cx="9120809" cy="990600"/>
          </a:xfrm>
        </p:spPr>
        <p:txBody>
          <a:bodyPr/>
          <a:lstStyle/>
          <a:p>
            <a:r>
              <a:rPr lang="en-US" dirty="0">
                <a:solidFill>
                  <a:schemeClr val="bg1"/>
                </a:solidFill>
              </a:rPr>
              <a:t>22.3	</a:t>
            </a:r>
            <a:r>
              <a:rPr lang="en-US" dirty="0">
                <a:latin typeface="Calibri"/>
              </a:rPr>
              <a:t>Bonding in Coordination Compounds: Crystal Field Theory (12) </a:t>
            </a:r>
            <a:endParaRPr lang="en-US" dirty="0"/>
          </a:p>
        </p:txBody>
      </p:sp>
      <p:sp>
        <p:nvSpPr>
          <p:cNvPr id="17" name="Text Placeholder 16"/>
          <p:cNvSpPr>
            <a:spLocks noGrp="1"/>
          </p:cNvSpPr>
          <p:nvPr>
            <p:ph type="body" sz="quarter" idx="22"/>
          </p:nvPr>
        </p:nvSpPr>
        <p:spPr/>
        <p:txBody>
          <a:bodyPr/>
          <a:lstStyle/>
          <a:p>
            <a:r>
              <a:rPr lang="en-US" dirty="0">
                <a:solidFill>
                  <a:srgbClr val="4F74A7"/>
                </a:solidFill>
              </a:rPr>
              <a:t>Color</a:t>
            </a:r>
          </a:p>
        </p:txBody>
      </p:sp>
      <mc:AlternateContent xmlns:mc="http://schemas.openxmlformats.org/markup-compatibility/2006" xmlns:a14="http://schemas.microsoft.com/office/drawing/2010/main">
        <mc:Choice Requires="a14">
          <p:sp>
            <p:nvSpPr>
              <p:cNvPr id="19" name="Text Placeholder 18"/>
              <p:cNvSpPr>
                <a:spLocks noGrp="1"/>
              </p:cNvSpPr>
              <p:nvPr>
                <p:ph type="body" sz="quarter" idx="25"/>
              </p:nvPr>
            </p:nvSpPr>
            <p:spPr>
              <a:xfrm>
                <a:off x="0" y="1616074"/>
                <a:ext cx="9144000" cy="1736727"/>
              </a:xfrm>
            </p:spPr>
            <p:txBody>
              <a:bodyPr/>
              <a:lstStyle/>
              <a:p>
                <a:pPr>
                  <a:spcBef>
                    <a:spcPts val="0"/>
                  </a:spcBef>
                  <a:spcAft>
                    <a:spcPts val="2800"/>
                  </a:spcAft>
                </a:pPr>
                <a:r>
                  <a:rPr lang="en-US" dirty="0"/>
                  <a:t>Chemists have calculated the crystal field splitting for each ligand and established the following </a:t>
                </a:r>
                <a:r>
                  <a:rPr lang="en-US" b="1" i="1" dirty="0" err="1"/>
                  <a:t>spectrochemical</a:t>
                </a:r>
                <a:r>
                  <a:rPr lang="en-US" b="1" i="1" dirty="0"/>
                  <a:t> series,</a:t>
                </a:r>
              </a:p>
              <a:p>
                <a:pPr/>
                <a14:m>
                  <m:oMathPara xmlns:m="http://schemas.openxmlformats.org/officeDocument/2006/math">
                    <m:oMathParaPr>
                      <m:jc m:val="centerGroup"/>
                    </m:oMathParaPr>
                    <m:oMath xmlns:m="http://schemas.openxmlformats.org/officeDocument/2006/math">
                      <m:sSup>
                        <m:sSupPr>
                          <m:ctrlPr>
                            <a:rPr lang="en-US" sz="2400" i="1" smtClean="0">
                              <a:latin typeface="Cambria Math" panose="02040503050406030204" pitchFamily="18" charset="0"/>
                            </a:rPr>
                          </m:ctrlPr>
                        </m:sSupPr>
                        <m:e>
                          <m:r>
                            <m:rPr>
                              <m:sty m:val="p"/>
                            </m:rPr>
                            <a:rPr lang="en-US" sz="2400" b="0" i="0" smtClean="0">
                              <a:latin typeface="Cambria Math" panose="02040503050406030204" pitchFamily="18" charset="0"/>
                            </a:rPr>
                            <m:t>I</m:t>
                          </m:r>
                        </m:e>
                        <m:sup>
                          <m:r>
                            <a:rPr lang="en-US" sz="2400" b="0" i="0" smtClean="0">
                              <a:latin typeface="Cambria Math" panose="02040503050406030204" pitchFamily="18" charset="0"/>
                            </a:rPr>
                            <m:t>−</m:t>
                          </m:r>
                        </m:sup>
                      </m:sSup>
                      <m:r>
                        <a:rPr lang="en-US" sz="2400" b="0" i="0" smtClean="0">
                          <a:latin typeface="Cambria Math" panose="02040503050406030204" pitchFamily="18" charset="0"/>
                          <a:ea typeface="Cambria Math" panose="02040503050406030204" pitchFamily="18" charset="0"/>
                        </a:rPr>
                        <m:t>&lt;</m:t>
                      </m:r>
                      <m:sSup>
                        <m:sSupPr>
                          <m:ctrlPr>
                            <a:rPr lang="en-US" sz="2400" i="1" smtClean="0">
                              <a:latin typeface="Cambria Math" panose="02040503050406030204" pitchFamily="18" charset="0"/>
                              <a:ea typeface="Cambria Math" panose="02040503050406030204" pitchFamily="18" charset="0"/>
                            </a:rPr>
                          </m:ctrlPr>
                        </m:sSupPr>
                        <m:e>
                          <m:r>
                            <m:rPr>
                              <m:sty m:val="p"/>
                            </m:rPr>
                            <a:rPr lang="en-US" sz="2400" b="0" i="0" smtClean="0">
                              <a:latin typeface="Cambria Math" panose="02040503050406030204" pitchFamily="18" charset="0"/>
                              <a:ea typeface="Cambria Math" panose="02040503050406030204" pitchFamily="18" charset="0"/>
                            </a:rPr>
                            <m:t>Br</m:t>
                          </m:r>
                        </m:e>
                        <m:sup>
                          <m:r>
                            <a:rPr lang="en-US" sz="2400" b="0" i="0" smtClean="0">
                              <a:latin typeface="Cambria Math" panose="02040503050406030204" pitchFamily="18" charset="0"/>
                              <a:ea typeface="Cambria Math" panose="02040503050406030204" pitchFamily="18" charset="0"/>
                            </a:rPr>
                            <m:t>−</m:t>
                          </m:r>
                        </m:sup>
                      </m:sSup>
                      <m:r>
                        <a:rPr lang="en-US" sz="2400" b="0" i="0" smtClean="0">
                          <a:latin typeface="Cambria Math" panose="02040503050406030204" pitchFamily="18" charset="0"/>
                          <a:ea typeface="Cambria Math" panose="02040503050406030204" pitchFamily="18" charset="0"/>
                        </a:rPr>
                        <m:t>&lt;</m:t>
                      </m:r>
                      <m:sSup>
                        <m:sSupPr>
                          <m:ctrlPr>
                            <a:rPr lang="en-US" sz="2400" i="1" smtClean="0">
                              <a:latin typeface="Cambria Math" panose="02040503050406030204" pitchFamily="18" charset="0"/>
                              <a:ea typeface="Cambria Math" panose="02040503050406030204" pitchFamily="18" charset="0"/>
                            </a:rPr>
                          </m:ctrlPr>
                        </m:sSupPr>
                        <m:e>
                          <m:r>
                            <m:rPr>
                              <m:sty m:val="p"/>
                            </m:rPr>
                            <a:rPr lang="en-US" sz="2400" b="0" i="0" smtClean="0">
                              <a:latin typeface="Cambria Math" panose="02040503050406030204" pitchFamily="18" charset="0"/>
                              <a:ea typeface="Cambria Math" panose="02040503050406030204" pitchFamily="18" charset="0"/>
                            </a:rPr>
                            <m:t>Cl</m:t>
                          </m:r>
                        </m:e>
                        <m:sup>
                          <m:r>
                            <a:rPr lang="en-US" sz="2400" b="0" i="0" smtClean="0">
                              <a:latin typeface="Cambria Math" panose="02040503050406030204" pitchFamily="18" charset="0"/>
                              <a:ea typeface="Cambria Math" panose="02040503050406030204" pitchFamily="18" charset="0"/>
                            </a:rPr>
                            <m:t>−</m:t>
                          </m:r>
                        </m:sup>
                      </m:sSup>
                      <m:r>
                        <a:rPr lang="en-US" sz="2400" b="0" i="0" smtClean="0">
                          <a:latin typeface="Cambria Math" panose="02040503050406030204" pitchFamily="18" charset="0"/>
                          <a:ea typeface="Cambria Math" panose="02040503050406030204" pitchFamily="18" charset="0"/>
                        </a:rPr>
                        <m:t>&lt;</m:t>
                      </m:r>
                      <m:sSup>
                        <m:sSupPr>
                          <m:ctrlPr>
                            <a:rPr lang="en-US" sz="2400" i="1" smtClean="0">
                              <a:latin typeface="Cambria Math" panose="02040503050406030204" pitchFamily="18" charset="0"/>
                              <a:ea typeface="Cambria Math" panose="02040503050406030204" pitchFamily="18" charset="0"/>
                            </a:rPr>
                          </m:ctrlPr>
                        </m:sSupPr>
                        <m:e>
                          <m:r>
                            <m:rPr>
                              <m:sty m:val="p"/>
                            </m:rPr>
                            <a:rPr lang="en-US" sz="2400" b="0" i="0" smtClean="0">
                              <a:latin typeface="Cambria Math" panose="02040503050406030204" pitchFamily="18" charset="0"/>
                              <a:ea typeface="Cambria Math" panose="02040503050406030204" pitchFamily="18" charset="0"/>
                            </a:rPr>
                            <m:t>OH</m:t>
                          </m:r>
                        </m:e>
                        <m:sup>
                          <m:r>
                            <a:rPr lang="en-US" sz="2400" b="0" i="0" smtClean="0">
                              <a:latin typeface="Cambria Math" panose="02040503050406030204" pitchFamily="18" charset="0"/>
                              <a:ea typeface="Cambria Math" panose="02040503050406030204" pitchFamily="18" charset="0"/>
                            </a:rPr>
                            <m:t>−</m:t>
                          </m:r>
                        </m:sup>
                      </m:sSup>
                      <m:r>
                        <a:rPr lang="en-US" sz="2400" b="0" i="0" smtClean="0">
                          <a:latin typeface="Cambria Math" panose="02040503050406030204" pitchFamily="18" charset="0"/>
                          <a:ea typeface="Cambria Math" panose="02040503050406030204" pitchFamily="18" charset="0"/>
                        </a:rPr>
                        <m:t>&lt;</m:t>
                      </m:r>
                      <m:sSup>
                        <m:sSupPr>
                          <m:ctrlPr>
                            <a:rPr lang="en-US" sz="2400" i="1" smtClean="0">
                              <a:latin typeface="Cambria Math" panose="02040503050406030204" pitchFamily="18" charset="0"/>
                              <a:ea typeface="Cambria Math" panose="02040503050406030204" pitchFamily="18" charset="0"/>
                            </a:rPr>
                          </m:ctrlPr>
                        </m:sSupPr>
                        <m:e>
                          <m:r>
                            <m:rPr>
                              <m:sty m:val="p"/>
                            </m:rPr>
                            <a:rPr lang="en-US" sz="2400" b="0" i="0" smtClean="0">
                              <a:latin typeface="Cambria Math" panose="02040503050406030204" pitchFamily="18" charset="0"/>
                              <a:ea typeface="Cambria Math" panose="02040503050406030204" pitchFamily="18" charset="0"/>
                            </a:rPr>
                            <m:t>F</m:t>
                          </m:r>
                        </m:e>
                        <m:sup>
                          <m:r>
                            <a:rPr lang="en-US" sz="2400" b="0" i="0" smtClean="0">
                              <a:latin typeface="Cambria Math" panose="02040503050406030204" pitchFamily="18" charset="0"/>
                              <a:ea typeface="Cambria Math" panose="02040503050406030204" pitchFamily="18" charset="0"/>
                            </a:rPr>
                            <m:t>−</m:t>
                          </m:r>
                        </m:sup>
                      </m:sSup>
                      <m:r>
                        <a:rPr lang="en-US" sz="2400" b="0" i="0" smtClean="0">
                          <a:latin typeface="Cambria Math" panose="02040503050406030204" pitchFamily="18" charset="0"/>
                          <a:ea typeface="Cambria Math" panose="02040503050406030204" pitchFamily="18" charset="0"/>
                        </a:rPr>
                        <m:t>&lt;</m:t>
                      </m:r>
                      <m:sSub>
                        <m:sSubPr>
                          <m:ctrlPr>
                            <a:rPr lang="en-US" sz="2400" i="1" smtClean="0">
                              <a:latin typeface="Cambria Math" panose="02040503050406030204" pitchFamily="18" charset="0"/>
                              <a:ea typeface="Cambria Math" panose="02040503050406030204" pitchFamily="18" charset="0"/>
                            </a:rPr>
                          </m:ctrlPr>
                        </m:sSubPr>
                        <m:e>
                          <m:r>
                            <m:rPr>
                              <m:sty m:val="p"/>
                            </m:rPr>
                            <a:rPr lang="en-US" sz="2400" b="0" i="0" smtClean="0">
                              <a:latin typeface="Cambria Math" panose="02040503050406030204" pitchFamily="18" charset="0"/>
                              <a:ea typeface="Cambria Math" panose="02040503050406030204" pitchFamily="18" charset="0"/>
                            </a:rPr>
                            <m:t>H</m:t>
                          </m:r>
                        </m:e>
                        <m:sub>
                          <m:r>
                            <a:rPr lang="en-US" sz="2400" b="0" i="0" smtClean="0">
                              <a:latin typeface="Cambria Math" panose="02040503050406030204" pitchFamily="18" charset="0"/>
                              <a:ea typeface="Cambria Math" panose="02040503050406030204" pitchFamily="18" charset="0"/>
                            </a:rPr>
                            <m:t>2</m:t>
                          </m:r>
                        </m:sub>
                      </m:sSub>
                      <m:r>
                        <m:rPr>
                          <m:sty m:val="p"/>
                        </m:rPr>
                        <a:rPr lang="en-US" sz="2400" b="0" i="0" smtClean="0">
                          <a:latin typeface="Cambria Math" panose="02040503050406030204" pitchFamily="18" charset="0"/>
                          <a:ea typeface="Cambria Math" panose="02040503050406030204" pitchFamily="18" charset="0"/>
                        </a:rPr>
                        <m:t>O</m:t>
                      </m:r>
                      <m:r>
                        <a:rPr lang="en-US" sz="2400" b="0" i="0" smtClean="0">
                          <a:latin typeface="Cambria Math" panose="02040503050406030204" pitchFamily="18" charset="0"/>
                          <a:ea typeface="Cambria Math" panose="02040503050406030204" pitchFamily="18" charset="0"/>
                        </a:rPr>
                        <m:t>&lt;</m:t>
                      </m:r>
                      <m:sSub>
                        <m:sSubPr>
                          <m:ctrlPr>
                            <a:rPr lang="en-US" sz="2400" i="1" smtClean="0">
                              <a:latin typeface="Cambria Math" panose="02040503050406030204" pitchFamily="18" charset="0"/>
                              <a:ea typeface="Cambria Math" panose="02040503050406030204" pitchFamily="18" charset="0"/>
                            </a:rPr>
                          </m:ctrlPr>
                        </m:sSubPr>
                        <m:e>
                          <m:r>
                            <m:rPr>
                              <m:sty m:val="p"/>
                            </m:rPr>
                            <a:rPr lang="en-US" sz="2400" b="0" i="0" smtClean="0">
                              <a:latin typeface="Cambria Math" panose="02040503050406030204" pitchFamily="18" charset="0"/>
                              <a:ea typeface="Cambria Math" panose="02040503050406030204" pitchFamily="18" charset="0"/>
                            </a:rPr>
                            <m:t>NH</m:t>
                          </m:r>
                        </m:e>
                        <m:sub>
                          <m:r>
                            <a:rPr lang="en-US" sz="2400" b="0" i="0" smtClean="0">
                              <a:latin typeface="Cambria Math" panose="02040503050406030204" pitchFamily="18" charset="0"/>
                              <a:ea typeface="Cambria Math" panose="02040503050406030204" pitchFamily="18" charset="0"/>
                            </a:rPr>
                            <m:t>3</m:t>
                          </m:r>
                        </m:sub>
                      </m:sSub>
                      <m:r>
                        <a:rPr lang="en-US" sz="2400" b="0" i="0" smtClean="0">
                          <a:latin typeface="Cambria Math" panose="02040503050406030204" pitchFamily="18" charset="0"/>
                          <a:ea typeface="Cambria Math" panose="02040503050406030204" pitchFamily="18" charset="0"/>
                        </a:rPr>
                        <m:t>&lt;</m:t>
                      </m:r>
                      <m:r>
                        <m:rPr>
                          <m:sty m:val="p"/>
                        </m:rPr>
                        <a:rPr lang="en-US" sz="2400" b="0" i="0" smtClean="0">
                          <a:latin typeface="Cambria Math" panose="02040503050406030204" pitchFamily="18" charset="0"/>
                          <a:ea typeface="Cambria Math" panose="02040503050406030204" pitchFamily="18" charset="0"/>
                        </a:rPr>
                        <m:t>en</m:t>
                      </m:r>
                      <m:r>
                        <a:rPr lang="en-US" sz="2400" b="0" i="0" smtClean="0">
                          <a:latin typeface="Cambria Math" panose="02040503050406030204" pitchFamily="18" charset="0"/>
                          <a:ea typeface="Cambria Math" panose="02040503050406030204" pitchFamily="18" charset="0"/>
                        </a:rPr>
                        <m:t>&lt;</m:t>
                      </m:r>
                      <m:sSup>
                        <m:sSupPr>
                          <m:ctrlPr>
                            <a:rPr lang="en-US" sz="2400" i="1" smtClean="0">
                              <a:latin typeface="Cambria Math" panose="02040503050406030204" pitchFamily="18" charset="0"/>
                              <a:ea typeface="Cambria Math" panose="02040503050406030204" pitchFamily="18" charset="0"/>
                            </a:rPr>
                          </m:ctrlPr>
                        </m:sSupPr>
                        <m:e>
                          <m:r>
                            <m:rPr>
                              <m:sty m:val="p"/>
                            </m:rPr>
                            <a:rPr lang="en-US" sz="2400" b="0" i="0" smtClean="0">
                              <a:latin typeface="Cambria Math" panose="02040503050406030204" pitchFamily="18" charset="0"/>
                              <a:ea typeface="Cambria Math" panose="02040503050406030204" pitchFamily="18" charset="0"/>
                            </a:rPr>
                            <m:t>CN</m:t>
                          </m:r>
                        </m:e>
                        <m:sup>
                          <m:r>
                            <a:rPr lang="en-US" sz="2400" b="0" i="0" smtClean="0">
                              <a:latin typeface="Cambria Math" panose="02040503050406030204" pitchFamily="18" charset="0"/>
                              <a:ea typeface="Cambria Math" panose="02040503050406030204" pitchFamily="18" charset="0"/>
                            </a:rPr>
                            <m:t>−</m:t>
                          </m:r>
                        </m:sup>
                      </m:sSup>
                      <m:r>
                        <a:rPr lang="en-US" sz="2400" b="0" i="0" smtClean="0">
                          <a:latin typeface="Cambria Math" panose="02040503050406030204" pitchFamily="18" charset="0"/>
                          <a:ea typeface="Cambria Math" panose="02040503050406030204" pitchFamily="18" charset="0"/>
                        </a:rPr>
                        <m:t>&lt;</m:t>
                      </m:r>
                      <m:r>
                        <m:rPr>
                          <m:sty m:val="p"/>
                        </m:rPr>
                        <a:rPr lang="en-US" sz="2400" b="0" i="0" smtClean="0">
                          <a:latin typeface="Cambria Math" panose="02040503050406030204" pitchFamily="18" charset="0"/>
                          <a:ea typeface="Cambria Math" panose="02040503050406030204" pitchFamily="18" charset="0"/>
                        </a:rPr>
                        <m:t>CO</m:t>
                      </m:r>
                    </m:oMath>
                  </m:oMathPara>
                </a14:m>
                <a:endParaRPr lang="en-US" sz="2400" dirty="0"/>
              </a:p>
            </p:txBody>
          </p:sp>
        </mc:Choice>
        <mc:Fallback xmlns="">
          <p:sp>
            <p:nvSpPr>
              <p:cNvPr id="19" name="Text Placeholder 18"/>
              <p:cNvSpPr>
                <a:spLocks noGrp="1" noRot="1" noChangeAspect="1" noMove="1" noResize="1" noEditPoints="1" noAdjustHandles="1" noChangeArrowheads="1" noChangeShapeType="1" noTextEdit="1"/>
              </p:cNvSpPr>
              <p:nvPr>
                <p:ph type="body" sz="quarter" idx="25"/>
              </p:nvPr>
            </p:nvSpPr>
            <p:spPr>
              <a:xfrm>
                <a:off x="0" y="1616074"/>
                <a:ext cx="9144000" cy="1736727"/>
              </a:xfrm>
              <a:blipFill rotWithShape="0">
                <a:blip r:embed="rId2"/>
                <a:stretch>
                  <a:fillRect l="-1333" t="-3158"/>
                </a:stretch>
              </a:blipFill>
            </p:spPr>
            <p:txBody>
              <a:bodyPr/>
              <a:lstStyle/>
              <a:p>
                <a:r>
                  <a:rPr lang="en-US">
                    <a:noFill/>
                  </a:rPr>
                  <a:t> </a:t>
                </a:r>
              </a:p>
            </p:txBody>
          </p:sp>
        </mc:Fallback>
      </mc:AlternateContent>
      <p:sp>
        <p:nvSpPr>
          <p:cNvPr id="18" name="Content Placeholder 17"/>
          <p:cNvSpPr>
            <a:spLocks noGrp="1"/>
          </p:cNvSpPr>
          <p:nvPr>
            <p:ph sz="quarter" idx="26"/>
          </p:nvPr>
        </p:nvSpPr>
        <p:spPr>
          <a:xfrm>
            <a:off x="-31268" y="3505200"/>
            <a:ext cx="9175268" cy="3048001"/>
          </a:xfrm>
        </p:spPr>
        <p:txBody>
          <a:bodyPr/>
          <a:lstStyle/>
          <a:p>
            <a:pPr>
              <a:spcBef>
                <a:spcPts val="0"/>
              </a:spcBef>
              <a:spcAft>
                <a:spcPts val="2800"/>
              </a:spcAft>
            </a:pPr>
            <a:r>
              <a:rPr lang="en-US" dirty="0"/>
              <a:t>These ligands are arranged in the order of increasing </a:t>
            </a:r>
            <a:r>
              <a:rPr lang="el-GR" dirty="0"/>
              <a:t>Δ</a:t>
            </a:r>
            <a:r>
              <a:rPr lang="en-US" dirty="0"/>
              <a:t>. </a:t>
            </a:r>
          </a:p>
          <a:p>
            <a:pPr>
              <a:spcBef>
                <a:spcPts val="0"/>
              </a:spcBef>
              <a:spcAft>
                <a:spcPts val="2800"/>
              </a:spcAft>
            </a:pPr>
            <a:r>
              <a:rPr lang="en-US" dirty="0"/>
              <a:t>CO and CN</a:t>
            </a:r>
            <a:r>
              <a:rPr lang="en-US" baseline="30000" dirty="0"/>
              <a:t>‒</a:t>
            </a:r>
            <a:r>
              <a:rPr lang="en-US" dirty="0"/>
              <a:t> are called </a:t>
            </a:r>
            <a:r>
              <a:rPr lang="en-US" i="1" dirty="0"/>
              <a:t>strong-field ligands, </a:t>
            </a:r>
            <a:r>
              <a:rPr lang="en-US" dirty="0"/>
              <a:t>because they cause a large splitting of the </a:t>
            </a:r>
            <a:r>
              <a:rPr lang="en-US" i="1" dirty="0"/>
              <a:t>d </a:t>
            </a:r>
            <a:r>
              <a:rPr lang="en-US" dirty="0"/>
              <a:t>orbital energy levels. </a:t>
            </a:r>
          </a:p>
          <a:p>
            <a:pPr>
              <a:spcBef>
                <a:spcPts val="0"/>
              </a:spcBef>
              <a:spcAft>
                <a:spcPts val="2800"/>
              </a:spcAft>
            </a:pPr>
            <a:r>
              <a:rPr lang="en-US" dirty="0"/>
              <a:t>The halide ions and hydroxide ion are </a:t>
            </a:r>
            <a:r>
              <a:rPr lang="en-US" i="1" dirty="0"/>
              <a:t>weak-field ligands, </a:t>
            </a:r>
            <a:r>
              <a:rPr lang="en-US" dirty="0"/>
              <a:t>because they split the </a:t>
            </a:r>
            <a:r>
              <a:rPr lang="en-US" i="1" dirty="0"/>
              <a:t>d </a:t>
            </a:r>
            <a:r>
              <a:rPr lang="en-US" dirty="0"/>
              <a:t>orbitals to a lesser extent.</a:t>
            </a:r>
          </a:p>
        </p:txBody>
      </p:sp>
    </p:spTree>
    <p:extLst>
      <p:ext uri="{BB962C8B-B14F-4D97-AF65-F5344CB8AC3E}">
        <p14:creationId xmlns:p14="http://schemas.microsoft.com/office/powerpoint/2010/main" val="672589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3190" y="-1"/>
            <a:ext cx="9120810" cy="1012371"/>
          </a:xfrm>
        </p:spPr>
        <p:txBody>
          <a:bodyPr/>
          <a:lstStyle/>
          <a:p>
            <a:r>
              <a:rPr lang="en-US" dirty="0">
                <a:solidFill>
                  <a:schemeClr val="bg1"/>
                </a:solidFill>
              </a:rPr>
              <a:t>22.3	</a:t>
            </a:r>
            <a:r>
              <a:rPr lang="en-US" dirty="0">
                <a:latin typeface="Calibri"/>
              </a:rPr>
              <a:t>Bonding in Coordination Compounds: Crystal Field Theory (13) </a:t>
            </a:r>
            <a:endParaRPr lang="en-US" dirty="0"/>
          </a:p>
        </p:txBody>
      </p:sp>
      <p:sp>
        <p:nvSpPr>
          <p:cNvPr id="19" name="Text Placeholder 18"/>
          <p:cNvSpPr>
            <a:spLocks noGrp="1"/>
          </p:cNvSpPr>
          <p:nvPr>
            <p:ph type="body" sz="quarter" idx="22"/>
          </p:nvPr>
        </p:nvSpPr>
        <p:spPr/>
        <p:txBody>
          <a:bodyPr/>
          <a:lstStyle/>
          <a:p>
            <a:r>
              <a:rPr lang="en-US" dirty="0">
                <a:solidFill>
                  <a:srgbClr val="4F74A7"/>
                </a:solidFill>
                <a:latin typeface="Calibri"/>
              </a:rPr>
              <a:t>Magnetic Properties </a:t>
            </a:r>
          </a:p>
        </p:txBody>
      </p:sp>
      <p:sp>
        <p:nvSpPr>
          <p:cNvPr id="20" name="Text Placeholder 19"/>
          <p:cNvSpPr>
            <a:spLocks noGrp="1"/>
          </p:cNvSpPr>
          <p:nvPr>
            <p:ph type="body" sz="quarter" idx="25"/>
          </p:nvPr>
        </p:nvSpPr>
        <p:spPr>
          <a:xfrm>
            <a:off x="0" y="1752600"/>
            <a:ext cx="9044610" cy="968514"/>
          </a:xfrm>
        </p:spPr>
        <p:txBody>
          <a:bodyPr/>
          <a:lstStyle/>
          <a:p>
            <a:r>
              <a:rPr lang="en-US" dirty="0"/>
              <a:t>The magnitude of the crystal field splitting also determines the magnetic properties of a complex ion. </a:t>
            </a:r>
          </a:p>
        </p:txBody>
      </p:sp>
      <p:sp>
        <p:nvSpPr>
          <p:cNvPr id="21" name="Content Placeholder 20"/>
          <p:cNvSpPr>
            <a:spLocks noGrp="1"/>
          </p:cNvSpPr>
          <p:nvPr>
            <p:ph sz="quarter" idx="26"/>
          </p:nvPr>
        </p:nvSpPr>
        <p:spPr>
          <a:xfrm>
            <a:off x="152400" y="3129292"/>
            <a:ext cx="2971800" cy="3370459"/>
          </a:xfrm>
        </p:spPr>
        <p:txBody>
          <a:bodyPr/>
          <a:lstStyle/>
          <a:p>
            <a:pPr>
              <a:spcBef>
                <a:spcPts val="0"/>
              </a:spcBef>
            </a:pPr>
            <a:r>
              <a:rPr lang="en-US" dirty="0"/>
              <a:t>The configuration of Fe</a:t>
            </a:r>
            <a:r>
              <a:rPr lang="en-US" baseline="30000" dirty="0"/>
              <a:t>3+</a:t>
            </a:r>
            <a:r>
              <a:rPr lang="en-US" dirty="0"/>
              <a:t> is [</a:t>
            </a:r>
            <a:r>
              <a:rPr lang="en-US" dirty="0" err="1"/>
              <a:t>Ar</a:t>
            </a:r>
            <a:r>
              <a:rPr lang="en-US" dirty="0"/>
              <a:t>]3</a:t>
            </a:r>
            <a:r>
              <a:rPr lang="en-US" i="1" dirty="0"/>
              <a:t>d</a:t>
            </a:r>
            <a:r>
              <a:rPr lang="en-US" baseline="30000" dirty="0"/>
              <a:t>5</a:t>
            </a:r>
            <a:r>
              <a:rPr lang="en-US" dirty="0"/>
              <a:t>, and there are two possible ways to distribute the five </a:t>
            </a:r>
            <a:r>
              <a:rPr lang="en-US" i="1" dirty="0"/>
              <a:t>d </a:t>
            </a:r>
            <a:r>
              <a:rPr lang="en-US" dirty="0"/>
              <a:t>electrons among the </a:t>
            </a:r>
            <a:r>
              <a:rPr lang="en-US" i="1" dirty="0"/>
              <a:t>d </a:t>
            </a:r>
            <a:r>
              <a:rPr lang="en-US" dirty="0"/>
              <a:t>orbitals. </a:t>
            </a:r>
          </a:p>
        </p:txBody>
      </p:sp>
      <p:pic>
        <p:nvPicPr>
          <p:cNvPr id="16" name="Picture 3" descr="Energy-level diagrams are shown for the Fe3+ ion, for [FeF6]3, and for [Fe(CN)6]3 complex ions. "/>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3958650" y="2895600"/>
            <a:ext cx="4507218" cy="3201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359787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120810" cy="990600"/>
          </a:xfrm>
        </p:spPr>
        <p:txBody>
          <a:bodyPr/>
          <a:lstStyle/>
          <a:p>
            <a:pPr marL="1485900" indent="-1249363"/>
            <a:r>
              <a:rPr lang="en-US" dirty="0">
                <a:solidFill>
                  <a:schemeClr val="bg1"/>
                </a:solidFill>
              </a:rPr>
              <a:t>22.3	</a:t>
            </a:r>
            <a:r>
              <a:rPr lang="en-US" dirty="0">
                <a:latin typeface="Calibri"/>
              </a:rPr>
              <a:t>Bonding in Coordination Compounds: Crystal Field Theory (14) </a:t>
            </a:r>
            <a:endParaRPr lang="en-US" dirty="0"/>
          </a:p>
        </p:txBody>
      </p:sp>
      <p:sp>
        <p:nvSpPr>
          <p:cNvPr id="16" name="Text Placeholder 15"/>
          <p:cNvSpPr>
            <a:spLocks noGrp="1"/>
          </p:cNvSpPr>
          <p:nvPr>
            <p:ph type="body" sz="quarter" idx="22"/>
          </p:nvPr>
        </p:nvSpPr>
        <p:spPr/>
        <p:txBody>
          <a:bodyPr/>
          <a:lstStyle/>
          <a:p>
            <a:r>
              <a:rPr lang="en-US" dirty="0">
                <a:solidFill>
                  <a:srgbClr val="4F74A7"/>
                </a:solidFill>
                <a:latin typeface="Calibri"/>
              </a:rPr>
              <a:t>Magnetic Properties </a:t>
            </a:r>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14910" y="1676400"/>
                <a:ext cx="9120810" cy="3794402"/>
              </a:xfrm>
            </p:spPr>
            <p:txBody>
              <a:bodyPr/>
              <a:lstStyle/>
              <a:p>
                <a:pPr>
                  <a:spcBef>
                    <a:spcPts val="0"/>
                  </a:spcBef>
                  <a:spcAft>
                    <a:spcPts val="2800"/>
                  </a:spcAft>
                </a:pPr>
                <a:r>
                  <a:rPr lang="en-US" dirty="0"/>
                  <a:t>The actual arrangement of the electrons is determined by the amount of stability gained by having maximum parallel spins versus the investment in energy required to promote electrons to higher </a:t>
                </a:r>
                <a:r>
                  <a:rPr lang="en-US" i="1" dirty="0"/>
                  <a:t>d </a:t>
                </a:r>
                <a:r>
                  <a:rPr lang="en-US" dirty="0"/>
                  <a:t>orbitals. </a:t>
                </a:r>
              </a:p>
              <a:p>
                <a:pPr>
                  <a:spcBef>
                    <a:spcPts val="0"/>
                  </a:spcBef>
                  <a:spcAft>
                    <a:spcPts val="2800"/>
                  </a:spcAft>
                </a:pPr>
                <a:r>
                  <a:rPr lang="en-US" dirty="0"/>
                  <a:t>Because </a:t>
                </a:r>
                <a14:m>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F</m:t>
                        </m:r>
                      </m:e>
                      <m:sup>
                        <m:r>
                          <a:rPr lang="en-US" b="0" i="0" smtClean="0">
                            <a:latin typeface="Cambria Math" panose="02040503050406030204" pitchFamily="18" charset="0"/>
                          </a:rPr>
                          <m:t>−</m:t>
                        </m:r>
                      </m:sup>
                    </m:sSup>
                    <m:r>
                      <a:rPr lang="en-US" b="0" i="0" smtClean="0">
                        <a:latin typeface="Cambria Math" panose="02040503050406030204" pitchFamily="18" charset="0"/>
                      </a:rPr>
                      <m:t> </m:t>
                    </m:r>
                  </m:oMath>
                </a14:m>
                <a:r>
                  <a:rPr lang="en-US" dirty="0"/>
                  <a:t>is a weak-field ligand, the five </a:t>
                </a:r>
                <a:r>
                  <a:rPr lang="en-US" i="1" dirty="0"/>
                  <a:t>d </a:t>
                </a:r>
                <a:r>
                  <a:rPr lang="en-US" dirty="0"/>
                  <a:t>electrons enter five separate </a:t>
                </a:r>
                <a:r>
                  <a:rPr lang="en-US" i="1" dirty="0"/>
                  <a:t>d </a:t>
                </a:r>
                <a:r>
                  <a:rPr lang="en-US" dirty="0"/>
                  <a:t>orbitals with parallel spins to create a high-spin complex. </a:t>
                </a:r>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14910" y="1676400"/>
                <a:ext cx="9120810" cy="3794402"/>
              </a:xfrm>
              <a:blipFill>
                <a:blip r:embed="rId2"/>
                <a:stretch>
                  <a:fillRect l="-1404" t="-1447" r="-1471"/>
                </a:stretch>
              </a:blipFill>
            </p:spPr>
            <p:txBody>
              <a:bodyPr/>
              <a:lstStyle/>
              <a:p>
                <a:r>
                  <a:rPr lang="en-US">
                    <a:noFill/>
                  </a:rPr>
                  <a:t> </a:t>
                </a:r>
              </a:p>
            </p:txBody>
          </p:sp>
        </mc:Fallback>
      </mc:AlternateContent>
    </p:spTree>
    <p:extLst>
      <p:ext uri="{BB962C8B-B14F-4D97-AF65-F5344CB8AC3E}">
        <p14:creationId xmlns:p14="http://schemas.microsoft.com/office/powerpoint/2010/main" val="25857462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120810" cy="990600"/>
          </a:xfrm>
        </p:spPr>
        <p:txBody>
          <a:bodyPr/>
          <a:lstStyle/>
          <a:p>
            <a:pPr marL="1485900" indent="-1306513"/>
            <a:r>
              <a:rPr lang="en-US" dirty="0">
                <a:solidFill>
                  <a:schemeClr val="bg1"/>
                </a:solidFill>
              </a:rPr>
              <a:t>22.3	</a:t>
            </a:r>
            <a:r>
              <a:rPr lang="en-US" dirty="0">
                <a:latin typeface="Calibri"/>
              </a:rPr>
              <a:t>Bonding in Coordination Compounds: Crystal Field Theory (15)</a:t>
            </a:r>
            <a:endParaRPr lang="en-US" dirty="0"/>
          </a:p>
        </p:txBody>
      </p:sp>
      <p:sp>
        <p:nvSpPr>
          <p:cNvPr id="16" name="Text Placeholder 15"/>
          <p:cNvSpPr>
            <a:spLocks noGrp="1"/>
          </p:cNvSpPr>
          <p:nvPr>
            <p:ph type="body" sz="quarter" idx="22"/>
          </p:nvPr>
        </p:nvSpPr>
        <p:spPr/>
        <p:txBody>
          <a:bodyPr/>
          <a:lstStyle/>
          <a:p>
            <a:r>
              <a:rPr lang="en-US" dirty="0">
                <a:solidFill>
                  <a:srgbClr val="4F74A7"/>
                </a:solidFill>
                <a:latin typeface="Calibri"/>
              </a:rPr>
              <a:t>Magnetic Properties </a:t>
            </a:r>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23190" y="1790470"/>
                <a:ext cx="9120810" cy="2939373"/>
              </a:xfrm>
            </p:spPr>
            <p:txBody>
              <a:bodyPr/>
              <a:lstStyle/>
              <a:p>
                <a:pPr>
                  <a:spcBef>
                    <a:spcPts val="0"/>
                  </a:spcBef>
                  <a:spcAft>
                    <a:spcPts val="2800"/>
                  </a:spcAft>
                </a:pPr>
                <a:r>
                  <a:rPr lang="en-US" dirty="0"/>
                  <a:t>The </a:t>
                </a:r>
                <a14:m>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CN</m:t>
                        </m:r>
                      </m:e>
                      <m:sup>
                        <m:r>
                          <a:rPr lang="en-US" b="0" i="0" smtClean="0">
                            <a:latin typeface="Cambria Math" panose="02040503050406030204" pitchFamily="18" charset="0"/>
                          </a:rPr>
                          <m:t>−</m:t>
                        </m:r>
                      </m:sup>
                    </m:sSup>
                    <m:r>
                      <a:rPr lang="en-US" b="0" i="0" smtClean="0">
                        <a:latin typeface="Cambria Math" panose="02040503050406030204" pitchFamily="18" charset="0"/>
                      </a:rPr>
                      <m:t> </m:t>
                    </m:r>
                  </m:oMath>
                </a14:m>
                <a:r>
                  <a:rPr lang="en-US" dirty="0"/>
                  <a:t>is a strong-field ligand, so it is energetically preferable for all five electrons to be in the lower orbitals, thus forming a low-spin complex. </a:t>
                </a:r>
              </a:p>
              <a:p>
                <a:pPr>
                  <a:spcBef>
                    <a:spcPts val="0"/>
                  </a:spcBef>
                  <a:spcAft>
                    <a:spcPts val="2800"/>
                  </a:spcAft>
                </a:pPr>
                <a:r>
                  <a:rPr lang="en-US" dirty="0"/>
                  <a:t>High-spin complexes are more paramagnetic than low-spin complexes</a:t>
                </a:r>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23190" y="1790470"/>
                <a:ext cx="9120810" cy="2939373"/>
              </a:xfrm>
              <a:blipFill>
                <a:blip r:embed="rId2"/>
                <a:stretch>
                  <a:fillRect l="-1404" t="-2075"/>
                </a:stretch>
              </a:blipFill>
            </p:spPr>
            <p:txBody>
              <a:bodyPr/>
              <a:lstStyle/>
              <a:p>
                <a:r>
                  <a:rPr lang="en-US">
                    <a:noFill/>
                  </a:rPr>
                  <a:t> </a:t>
                </a:r>
              </a:p>
            </p:txBody>
          </p:sp>
        </mc:Fallback>
      </mc:AlternateContent>
    </p:spTree>
    <p:extLst>
      <p:ext uri="{BB962C8B-B14F-4D97-AF65-F5344CB8AC3E}">
        <p14:creationId xmlns:p14="http://schemas.microsoft.com/office/powerpoint/2010/main" val="13450023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a:solidFill>
                  <a:schemeClr val="bg1"/>
                </a:solidFill>
              </a:rPr>
              <a:t>22.1</a:t>
            </a:r>
            <a:r>
              <a:rPr lang="en-US" dirty="0"/>
              <a:t>	</a:t>
            </a:r>
            <a:r>
              <a:rPr lang="en-US" dirty="0">
                <a:latin typeface="Calibri"/>
              </a:rPr>
              <a:t>Coordination Compounds (3) </a:t>
            </a:r>
            <a:endParaRPr lang="en-US" dirty="0"/>
          </a:p>
        </p:txBody>
      </p:sp>
      <p:sp>
        <p:nvSpPr>
          <p:cNvPr id="17" name="Text Placeholder 16"/>
          <p:cNvSpPr>
            <a:spLocks noGrp="1"/>
          </p:cNvSpPr>
          <p:nvPr>
            <p:ph type="body" sz="quarter" idx="22"/>
          </p:nvPr>
        </p:nvSpPr>
        <p:spPr>
          <a:xfrm>
            <a:off x="23190" y="1142999"/>
            <a:ext cx="9120809" cy="609601"/>
          </a:xfrm>
        </p:spPr>
        <p:txBody>
          <a:bodyPr/>
          <a:lstStyle/>
          <a:p>
            <a:r>
              <a:rPr lang="en-US" dirty="0">
                <a:latin typeface="Calibri"/>
              </a:rPr>
              <a:t>Properties of Transition Metals </a:t>
            </a:r>
          </a:p>
        </p:txBody>
      </p:sp>
      <p:sp>
        <p:nvSpPr>
          <p:cNvPr id="18" name="Content Placeholder 17"/>
          <p:cNvSpPr>
            <a:spLocks noGrp="1"/>
          </p:cNvSpPr>
          <p:nvPr>
            <p:ph sz="quarter" idx="24"/>
          </p:nvPr>
        </p:nvSpPr>
        <p:spPr>
          <a:xfrm>
            <a:off x="23190" y="1591636"/>
            <a:ext cx="9120810" cy="1267528"/>
          </a:xfrm>
        </p:spPr>
        <p:txBody>
          <a:bodyPr/>
          <a:lstStyle/>
          <a:p>
            <a:r>
              <a:rPr lang="en-US" dirty="0"/>
              <a:t>Transition metals (green) have incompletely filled </a:t>
            </a:r>
            <a:r>
              <a:rPr lang="en-US" i="1" dirty="0"/>
              <a:t>d </a:t>
            </a:r>
            <a:r>
              <a:rPr lang="en-US" dirty="0"/>
              <a:t>subshells or form ions with incompletely filled </a:t>
            </a:r>
            <a:r>
              <a:rPr lang="en-US" i="1" dirty="0"/>
              <a:t>d </a:t>
            </a:r>
            <a:r>
              <a:rPr lang="en-US" dirty="0"/>
              <a:t>subshells. </a:t>
            </a:r>
          </a:p>
        </p:txBody>
      </p:sp>
      <p:pic>
        <p:nvPicPr>
          <p:cNvPr id="3" name="Picture 2" descr="The transition metals are shown within the periodic tabl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7495" y="2887386"/>
            <a:ext cx="6149010" cy="3340996"/>
          </a:xfrm>
          <a:prstGeom prst="rect">
            <a:avLst/>
          </a:prstGeom>
        </p:spPr>
      </p:pic>
    </p:spTree>
    <p:extLst>
      <p:ext uri="{BB962C8B-B14F-4D97-AF65-F5344CB8AC3E}">
        <p14:creationId xmlns:p14="http://schemas.microsoft.com/office/powerpoint/2010/main" val="64131877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3190" y="0"/>
            <a:ext cx="9120810" cy="990600"/>
          </a:xfrm>
        </p:spPr>
        <p:txBody>
          <a:bodyPr/>
          <a:lstStyle/>
          <a:p>
            <a:pPr marL="1485900" indent="-1249363"/>
            <a:r>
              <a:rPr lang="en-US" dirty="0">
                <a:solidFill>
                  <a:schemeClr val="bg1"/>
                </a:solidFill>
              </a:rPr>
              <a:t>22.3	</a:t>
            </a:r>
            <a:r>
              <a:rPr lang="en-US" dirty="0">
                <a:latin typeface="Calibri"/>
              </a:rPr>
              <a:t>Bonding in Coordination Compounds: Crystal Field Theory (16)</a:t>
            </a:r>
            <a:endParaRPr lang="en-US" dirty="0"/>
          </a:p>
        </p:txBody>
      </p:sp>
      <p:sp>
        <p:nvSpPr>
          <p:cNvPr id="17" name="Text Placeholder 16"/>
          <p:cNvSpPr>
            <a:spLocks noGrp="1"/>
          </p:cNvSpPr>
          <p:nvPr>
            <p:ph type="body" sz="quarter" idx="22"/>
          </p:nvPr>
        </p:nvSpPr>
        <p:spPr/>
        <p:txBody>
          <a:bodyPr/>
          <a:lstStyle/>
          <a:p>
            <a:r>
              <a:rPr lang="en-US" dirty="0">
                <a:solidFill>
                  <a:srgbClr val="4F74A7"/>
                </a:solidFill>
                <a:latin typeface="Calibri"/>
              </a:rPr>
              <a:t>Magnetic Properties </a:t>
            </a:r>
          </a:p>
        </p:txBody>
      </p:sp>
      <p:sp>
        <p:nvSpPr>
          <p:cNvPr id="18" name="Content Placeholder 17"/>
          <p:cNvSpPr>
            <a:spLocks noGrp="1"/>
          </p:cNvSpPr>
          <p:nvPr>
            <p:ph sz="quarter" idx="24"/>
          </p:nvPr>
        </p:nvSpPr>
        <p:spPr>
          <a:xfrm>
            <a:off x="381000" y="2072998"/>
            <a:ext cx="3276600" cy="3565802"/>
          </a:xfrm>
        </p:spPr>
        <p:txBody>
          <a:bodyPr/>
          <a:lstStyle/>
          <a:p>
            <a:r>
              <a:rPr lang="en-US" dirty="0"/>
              <a:t>A distinction between low- and high-spin complexes can be made only if the metal ion contains &gt; 3 and &lt; 8 </a:t>
            </a:r>
            <a:r>
              <a:rPr lang="en-US" i="1" dirty="0"/>
              <a:t>d </a:t>
            </a:r>
            <a:r>
              <a:rPr lang="en-US" dirty="0"/>
              <a:t>electrons </a:t>
            </a:r>
          </a:p>
        </p:txBody>
      </p:sp>
      <p:pic>
        <p:nvPicPr>
          <p:cNvPr id="2" name="Picture 1" descr="Orbital diagrams are shown for the high-spin and low-spin octahedral complexes corresponding to the electron configurations of d4, d5, d6, and d7.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6083" y="679015"/>
            <a:ext cx="3059578" cy="1357738"/>
          </a:xfrm>
          <a:prstGeom prst="rect">
            <a:avLst/>
          </a:prstGeom>
        </p:spPr>
      </p:pic>
      <p:pic>
        <p:nvPicPr>
          <p:cNvPr id="3" name="Picture 2" descr="Orbital diagrams are shown for the high-spin and low-spin octahedral complexes corresponding to the electron configurations of d4, d5, d6, and d7.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95544" y="2174438"/>
            <a:ext cx="2200656" cy="1384412"/>
          </a:xfrm>
          <a:prstGeom prst="rect">
            <a:avLst/>
          </a:prstGeom>
        </p:spPr>
      </p:pic>
      <p:pic>
        <p:nvPicPr>
          <p:cNvPr id="4" name="Picture 3" descr="Orbital diagrams are shown for the high-spin and low-spin octahedral complexes corresponding to the electron configurations of d4, d5, d6, and d7. "/>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95544" y="3650815"/>
            <a:ext cx="2200656" cy="1357738"/>
          </a:xfrm>
          <a:prstGeom prst="rect">
            <a:avLst/>
          </a:prstGeom>
        </p:spPr>
      </p:pic>
      <p:pic>
        <p:nvPicPr>
          <p:cNvPr id="5" name="Picture 4" descr="Orbital diagrams are shown for the high-spin and low-spin octahedral complexes corresponding to the electron configurations of d4, d5, d6, and d7. "/>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95544" y="5090042"/>
            <a:ext cx="2200656" cy="1365740"/>
          </a:xfrm>
          <a:prstGeom prst="rect">
            <a:avLst/>
          </a:prstGeom>
        </p:spPr>
      </p:pic>
    </p:spTree>
    <p:extLst>
      <p:ext uri="{BB962C8B-B14F-4D97-AF65-F5344CB8AC3E}">
        <p14:creationId xmlns:p14="http://schemas.microsoft.com/office/powerpoint/2010/main" val="290179904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8915400" cy="533400"/>
          </a:xfrm>
        </p:spPr>
        <p:txBody>
          <a:bodyPr/>
          <a:lstStyle/>
          <a:p>
            <a:pPr>
              <a:tabLst>
                <a:tab pos="3314700" algn="l"/>
                <a:tab pos="3484563" algn="l"/>
              </a:tabLst>
            </a:pPr>
            <a:r>
              <a:rPr lang="en-US" b="1" dirty="0"/>
              <a:t>SAMPLE PROBLEM</a:t>
            </a:r>
            <a:r>
              <a:rPr lang="en-US" b="1" dirty="0">
                <a:solidFill>
                  <a:srgbClr val="FFFF00"/>
                </a:solidFill>
              </a:rPr>
              <a:t>	</a:t>
            </a:r>
            <a:r>
              <a:rPr lang="en-US" b="1" dirty="0">
                <a:solidFill>
                  <a:schemeClr val="bg1"/>
                </a:solidFill>
              </a:rPr>
              <a:t>22.4		</a:t>
            </a:r>
            <a:r>
              <a:rPr lang="en-US" dirty="0"/>
              <a:t>	</a:t>
            </a:r>
          </a:p>
        </p:txBody>
      </p:sp>
      <p:sp>
        <p:nvSpPr>
          <p:cNvPr id="16" name="Text Placeholder 15"/>
          <p:cNvSpPr>
            <a:spLocks noGrp="1"/>
          </p:cNvSpPr>
          <p:nvPr>
            <p:ph type="body" sz="quarter" idx="22"/>
          </p:nvPr>
        </p:nvSpPr>
        <p:spPr>
          <a:xfrm>
            <a:off x="76199" y="990600"/>
            <a:ext cx="8776855" cy="990600"/>
          </a:xfrm>
        </p:spPr>
        <p:txBody>
          <a:bodyPr/>
          <a:lstStyle/>
          <a:p>
            <a:r>
              <a:rPr lang="en-US" dirty="0"/>
              <a:t>Predict the number of unpaired spins in the [Cr(</a:t>
            </a:r>
            <a:r>
              <a:rPr lang="en-US" dirty="0" err="1"/>
              <a:t>en</a:t>
            </a:r>
            <a:r>
              <a:rPr lang="en-US" dirty="0"/>
              <a:t>)</a:t>
            </a:r>
            <a:r>
              <a:rPr lang="en-US" baseline="-25000" dirty="0"/>
              <a:t>3</a:t>
            </a:r>
            <a:r>
              <a:rPr lang="en-US" dirty="0"/>
              <a:t>]</a:t>
            </a:r>
            <a:r>
              <a:rPr lang="en-US" baseline="30000" dirty="0"/>
              <a:t>2+</a:t>
            </a:r>
            <a:r>
              <a:rPr lang="en-US" dirty="0"/>
              <a:t> ion. </a:t>
            </a:r>
          </a:p>
        </p:txBody>
      </p:sp>
    </p:spTree>
    <p:extLst>
      <p:ext uri="{BB962C8B-B14F-4D97-AF65-F5344CB8AC3E}">
        <p14:creationId xmlns:p14="http://schemas.microsoft.com/office/powerpoint/2010/main" val="407610440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8915400" cy="533400"/>
          </a:xfrm>
        </p:spPr>
        <p:txBody>
          <a:bodyPr/>
          <a:lstStyle/>
          <a:p>
            <a:pPr>
              <a:tabLst>
                <a:tab pos="3314700" algn="l"/>
                <a:tab pos="3484563" algn="l"/>
              </a:tabLst>
            </a:pPr>
            <a:r>
              <a:rPr lang="en-US" b="1" dirty="0"/>
              <a:t>SAMPLE PROBLEM</a:t>
            </a:r>
            <a:r>
              <a:rPr lang="en-US" b="1" dirty="0">
                <a:solidFill>
                  <a:srgbClr val="FFFF00"/>
                </a:solidFill>
              </a:rPr>
              <a:t>	</a:t>
            </a:r>
            <a:r>
              <a:rPr lang="en-US" b="1" dirty="0">
                <a:solidFill>
                  <a:schemeClr val="bg1"/>
                </a:solidFill>
              </a:rPr>
              <a:t>22.4	Setup		</a:t>
            </a:r>
            <a:r>
              <a:rPr lang="en-US" dirty="0"/>
              <a:t>	</a:t>
            </a:r>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22"/>
              </p:nvPr>
            </p:nvSpPr>
            <p:spPr>
              <a:xfrm>
                <a:off x="0" y="990600"/>
                <a:ext cx="9144000" cy="4114800"/>
              </a:xfrm>
            </p:spPr>
            <p:txBody>
              <a:bodyPr/>
              <a:lstStyle/>
              <a:p>
                <a:pPr>
                  <a:spcBef>
                    <a:spcPts val="0"/>
                  </a:spcBef>
                </a:pPr>
                <a:r>
                  <a:rPr lang="en-US" b="1" dirty="0">
                    <a:solidFill>
                      <a:srgbClr val="43638E"/>
                    </a:solidFill>
                  </a:rPr>
                  <a:t>Setup</a:t>
                </a:r>
              </a:p>
              <a:p>
                <a:pPr>
                  <a:spcBef>
                    <a:spcPts val="0"/>
                  </a:spcBef>
                  <a:spcAft>
                    <a:spcPts val="2800"/>
                  </a:spcAft>
                </a:pPr>
                <a:r>
                  <a:rPr lang="en-US" dirty="0"/>
                  <a:t>The electron configuration of </a:t>
                </a:r>
                <a14:m>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Cr</m:t>
                        </m:r>
                      </m:e>
                      <m:sup>
                        <m:r>
                          <a:rPr lang="en-US" b="0" i="1" smtClean="0">
                            <a:latin typeface="Cambria Math" panose="02040503050406030204" pitchFamily="18" charset="0"/>
                          </a:rPr>
                          <m:t>2+</m:t>
                        </m:r>
                      </m:sup>
                    </m:sSup>
                  </m:oMath>
                </a14:m>
                <a:r>
                  <a:rPr lang="en-US" dirty="0"/>
                  <a:t> is </a:t>
                </a:r>
                <a14:m>
                  <m:oMath xmlns:m="http://schemas.openxmlformats.org/officeDocument/2006/math">
                    <m:d>
                      <m:dPr>
                        <m:begChr m:val="["/>
                        <m:endChr m:val="]"/>
                        <m:ctrlPr>
                          <a:rPr lang="en-US" i="1" smtClean="0">
                            <a:latin typeface="Cambria Math" panose="02040503050406030204" pitchFamily="18" charset="0"/>
                          </a:rPr>
                        </m:ctrlPr>
                      </m:dPr>
                      <m:e>
                        <m:r>
                          <m:rPr>
                            <m:sty m:val="p"/>
                          </m:rPr>
                          <a:rPr lang="en-US" b="0" i="0" smtClean="0">
                            <a:latin typeface="Cambria Math" panose="02040503050406030204" pitchFamily="18" charset="0"/>
                          </a:rPr>
                          <m:t>Ar</m:t>
                        </m:r>
                      </m:e>
                    </m:d>
                    <m:sSup>
                      <m:sSupPr>
                        <m:ctrlPr>
                          <a:rPr lang="en-US" i="1" smtClean="0">
                            <a:latin typeface="Cambria Math" panose="02040503050406030204" pitchFamily="18" charset="0"/>
                          </a:rPr>
                        </m:ctrlPr>
                      </m:sSupPr>
                      <m:e>
                        <m:r>
                          <a:rPr lang="en-US" b="0" i="1" smtClean="0">
                            <a:latin typeface="Cambria Math" panose="02040503050406030204" pitchFamily="18" charset="0"/>
                          </a:rPr>
                          <m:t>3</m:t>
                        </m:r>
                        <m:r>
                          <a:rPr lang="en-US" b="0" i="1" smtClean="0">
                            <a:latin typeface="Cambria Math" panose="02040503050406030204" pitchFamily="18" charset="0"/>
                          </a:rPr>
                          <m:t>𝑑</m:t>
                        </m:r>
                      </m:e>
                      <m:sup>
                        <m:r>
                          <a:rPr lang="en-US" b="0" i="1" smtClean="0">
                            <a:latin typeface="Cambria Math" panose="02040503050406030204" pitchFamily="18" charset="0"/>
                          </a:rPr>
                          <m:t>4</m:t>
                        </m:r>
                      </m:sup>
                    </m:sSup>
                  </m:oMath>
                </a14:m>
                <a:r>
                  <a:rPr lang="en-US" dirty="0"/>
                  <a:t>; and </a:t>
                </a:r>
                <a:r>
                  <a:rPr lang="en-US" dirty="0" err="1"/>
                  <a:t>en</a:t>
                </a:r>
                <a:r>
                  <a:rPr lang="en-US" dirty="0"/>
                  <a:t> is a strong-field ligand. </a:t>
                </a:r>
              </a:p>
              <a:p>
                <a:pPr>
                  <a:spcBef>
                    <a:spcPts val="0"/>
                  </a:spcBef>
                </a:pPr>
                <a:r>
                  <a:rPr lang="en-US" b="1" dirty="0">
                    <a:solidFill>
                      <a:srgbClr val="43638E"/>
                    </a:solidFill>
                  </a:rPr>
                  <a:t>Solution</a:t>
                </a:r>
              </a:p>
              <a:p>
                <a:pPr>
                  <a:spcBef>
                    <a:spcPts val="0"/>
                  </a:spcBef>
                  <a:spcAft>
                    <a:spcPts val="2800"/>
                  </a:spcAft>
                </a:pPr>
                <a:r>
                  <a:rPr lang="en-US" dirty="0"/>
                  <a:t>Because </a:t>
                </a:r>
                <a:r>
                  <a:rPr lang="en-US" dirty="0" err="1"/>
                  <a:t>en</a:t>
                </a:r>
                <a:r>
                  <a:rPr lang="en-US" dirty="0"/>
                  <a:t> is a </a:t>
                </a:r>
                <a:r>
                  <a:rPr lang="en-US" i="1" dirty="0"/>
                  <a:t>strong</a:t>
                </a:r>
                <a:r>
                  <a:rPr lang="en-US" dirty="0"/>
                  <a:t>-field ligand, we expect [Cr(</a:t>
                </a:r>
                <a:r>
                  <a:rPr lang="en-US" dirty="0" err="1"/>
                  <a:t>en</a:t>
                </a:r>
                <a:r>
                  <a:rPr lang="en-US" dirty="0"/>
                  <a:t>)</a:t>
                </a:r>
                <a:r>
                  <a:rPr lang="en-US" baseline="-25000" dirty="0"/>
                  <a:t>3</a:t>
                </a:r>
                <a:r>
                  <a:rPr lang="en-US" dirty="0"/>
                  <a:t>]</a:t>
                </a:r>
                <a:r>
                  <a:rPr lang="en-US" baseline="30000" dirty="0"/>
                  <a:t>2+</a:t>
                </a:r>
                <a:r>
                  <a:rPr lang="en-US" dirty="0"/>
                  <a:t> to be a low-spin complex. </a:t>
                </a:r>
              </a:p>
              <a:p>
                <a:pPr>
                  <a:spcBef>
                    <a:spcPts val="0"/>
                  </a:spcBef>
                </a:pPr>
                <a:r>
                  <a:rPr lang="en-US" dirty="0"/>
                  <a:t>All four electrons will be placed in the lower-energy </a:t>
                </a:r>
                <a:r>
                  <a:rPr lang="en-US" i="1" dirty="0"/>
                  <a:t>d </a:t>
                </a:r>
                <a:r>
                  <a:rPr lang="en-US" dirty="0"/>
                  <a:t>orbitals and there will be a total of </a:t>
                </a:r>
                <a:r>
                  <a:rPr lang="en-US" b="1" dirty="0"/>
                  <a:t>two</a:t>
                </a:r>
                <a:r>
                  <a:rPr lang="en-US" dirty="0"/>
                  <a:t> unpaired spins. </a:t>
                </a:r>
              </a:p>
            </p:txBody>
          </p:sp>
        </mc:Choice>
        <mc:Fallback xmlns="">
          <p:sp>
            <p:nvSpPr>
              <p:cNvPr id="16" name="Text Placeholder 15"/>
              <p:cNvSpPr>
                <a:spLocks noGrp="1" noRot="1" noChangeAspect="1" noMove="1" noResize="1" noEditPoints="1" noAdjustHandles="1" noChangeArrowheads="1" noChangeShapeType="1" noTextEdit="1"/>
              </p:cNvSpPr>
              <p:nvPr>
                <p:ph type="body" sz="quarter" idx="22"/>
              </p:nvPr>
            </p:nvSpPr>
            <p:spPr>
              <a:xfrm>
                <a:off x="0" y="990600"/>
                <a:ext cx="9144000" cy="4114800"/>
              </a:xfrm>
              <a:blipFill rotWithShape="0">
                <a:blip r:embed="rId2"/>
                <a:stretch>
                  <a:fillRect l="-1333" t="-1481" r="-1533" b="-6519"/>
                </a:stretch>
              </a:blipFill>
            </p:spPr>
            <p:txBody>
              <a:bodyPr/>
              <a:lstStyle/>
              <a:p>
                <a:r>
                  <a:rPr lang="en-US">
                    <a:noFill/>
                  </a:rPr>
                  <a:t> </a:t>
                </a:r>
              </a:p>
            </p:txBody>
          </p:sp>
        </mc:Fallback>
      </mc:AlternateContent>
    </p:spTree>
    <p:extLst>
      <p:ext uri="{BB962C8B-B14F-4D97-AF65-F5344CB8AC3E}">
        <p14:creationId xmlns:p14="http://schemas.microsoft.com/office/powerpoint/2010/main" val="344035231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3190" y="0"/>
            <a:ext cx="9120810" cy="1050721"/>
          </a:xfrm>
        </p:spPr>
        <p:txBody>
          <a:bodyPr/>
          <a:lstStyle/>
          <a:p>
            <a:pPr marL="1485900" indent="-1306513"/>
            <a:r>
              <a:rPr lang="en-US" dirty="0">
                <a:solidFill>
                  <a:schemeClr val="bg1"/>
                </a:solidFill>
              </a:rPr>
              <a:t>22.3	</a:t>
            </a:r>
            <a:r>
              <a:rPr lang="en-US" dirty="0">
                <a:latin typeface="Calibri"/>
              </a:rPr>
              <a:t>Bonding in Coordination Compounds: Crystal Field Theory (17)</a:t>
            </a:r>
            <a:endParaRPr lang="en-US" dirty="0"/>
          </a:p>
        </p:txBody>
      </p:sp>
      <p:sp>
        <p:nvSpPr>
          <p:cNvPr id="17" name="Text Placeholder 16"/>
          <p:cNvSpPr>
            <a:spLocks noGrp="1"/>
          </p:cNvSpPr>
          <p:nvPr>
            <p:ph type="body" sz="quarter" idx="22"/>
          </p:nvPr>
        </p:nvSpPr>
        <p:spPr>
          <a:xfrm>
            <a:off x="23190" y="1142999"/>
            <a:ext cx="9120809" cy="533401"/>
          </a:xfrm>
        </p:spPr>
        <p:txBody>
          <a:bodyPr/>
          <a:lstStyle/>
          <a:p>
            <a:r>
              <a:rPr lang="en-US" dirty="0">
                <a:solidFill>
                  <a:srgbClr val="4F74A7"/>
                </a:solidFill>
                <a:latin typeface="Calibri"/>
              </a:rPr>
              <a:t>Tetrahedral and Square Planar Complexes </a:t>
            </a:r>
          </a:p>
        </p:txBody>
      </p:sp>
      <p:sp>
        <p:nvSpPr>
          <p:cNvPr id="18" name="Content Placeholder 17"/>
          <p:cNvSpPr>
            <a:spLocks noGrp="1"/>
          </p:cNvSpPr>
          <p:nvPr>
            <p:ph sz="quarter" idx="24"/>
          </p:nvPr>
        </p:nvSpPr>
        <p:spPr>
          <a:xfrm>
            <a:off x="0" y="1676400"/>
            <a:ext cx="9120810" cy="1752600"/>
          </a:xfrm>
        </p:spPr>
        <p:txBody>
          <a:bodyPr/>
          <a:lstStyle/>
          <a:p>
            <a:pPr>
              <a:spcBef>
                <a:spcPts val="0"/>
              </a:spcBef>
              <a:spcAft>
                <a:spcPts val="2800"/>
              </a:spcAft>
            </a:pPr>
            <a:r>
              <a:rPr lang="en-US" dirty="0"/>
              <a:t>The splitting pattern for a tetrahedral ion is the reverse of that for octahedral complexes. </a:t>
            </a:r>
          </a:p>
          <a:p>
            <a:pPr>
              <a:spcBef>
                <a:spcPts val="0"/>
              </a:spcBef>
              <a:spcAft>
                <a:spcPts val="2800"/>
              </a:spcAft>
            </a:pPr>
            <a:r>
              <a:rPr lang="en-US" dirty="0"/>
              <a:t>Most tetrahedral complexes are high-spin complexes. </a:t>
            </a:r>
          </a:p>
        </p:txBody>
      </p:sp>
      <p:pic>
        <p:nvPicPr>
          <p:cNvPr id="15" name="Picture 3" descr="The splitting pattern for a tetrahedral ion is just the reverse of that for octahedral complexes. "/>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1609615" y="3521278"/>
            <a:ext cx="5551861" cy="3068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9607267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3190" y="0"/>
            <a:ext cx="9120810" cy="990600"/>
          </a:xfrm>
        </p:spPr>
        <p:txBody>
          <a:bodyPr/>
          <a:lstStyle/>
          <a:p>
            <a:pPr marL="1485900" indent="-1249363"/>
            <a:r>
              <a:rPr lang="en-US" dirty="0">
                <a:solidFill>
                  <a:schemeClr val="bg1"/>
                </a:solidFill>
              </a:rPr>
              <a:t>22.3	</a:t>
            </a:r>
            <a:r>
              <a:rPr lang="en-US" dirty="0">
                <a:latin typeface="Calibri"/>
              </a:rPr>
              <a:t>Bonding in Coordination Compounds: Crystal Field Theory (18) </a:t>
            </a:r>
            <a:endParaRPr lang="en-US" dirty="0"/>
          </a:p>
        </p:txBody>
      </p:sp>
      <p:sp>
        <p:nvSpPr>
          <p:cNvPr id="17" name="Text Placeholder 16"/>
          <p:cNvSpPr>
            <a:spLocks noGrp="1"/>
          </p:cNvSpPr>
          <p:nvPr>
            <p:ph type="body" sz="quarter" idx="22"/>
          </p:nvPr>
        </p:nvSpPr>
        <p:spPr/>
        <p:txBody>
          <a:bodyPr/>
          <a:lstStyle/>
          <a:p>
            <a:r>
              <a:rPr lang="en-US" dirty="0">
                <a:solidFill>
                  <a:srgbClr val="4F74A7"/>
                </a:solidFill>
                <a:latin typeface="Calibri"/>
              </a:rPr>
              <a:t>Tetrahedral and Square Planar Complexes </a:t>
            </a:r>
          </a:p>
        </p:txBody>
      </p:sp>
      <p:sp>
        <p:nvSpPr>
          <p:cNvPr id="18" name="Content Placeholder 17"/>
          <p:cNvSpPr>
            <a:spLocks noGrp="1"/>
          </p:cNvSpPr>
          <p:nvPr>
            <p:ph sz="quarter" idx="24"/>
          </p:nvPr>
        </p:nvSpPr>
        <p:spPr>
          <a:xfrm>
            <a:off x="0" y="1615360"/>
            <a:ext cx="9120810" cy="975620"/>
          </a:xfrm>
        </p:spPr>
        <p:txBody>
          <a:bodyPr/>
          <a:lstStyle/>
          <a:p>
            <a:r>
              <a:rPr lang="en-US" dirty="0"/>
              <a:t>The splitting pattern for square-planar complexes is the most complicated. </a:t>
            </a:r>
          </a:p>
        </p:txBody>
      </p:sp>
      <p:pic>
        <p:nvPicPr>
          <p:cNvPr id="15" name="Picture 3" descr="The splitting pattern for square-planar complexes is illustrated."/>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2425756" y="2590980"/>
            <a:ext cx="4292488" cy="3774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434853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0"/>
            <a:ext cx="9144000" cy="533400"/>
          </a:xfrm>
        </p:spPr>
        <p:txBody>
          <a:bodyPr/>
          <a:lstStyle/>
          <a:p>
            <a:pPr marL="1485900" indent="-1262063"/>
            <a:r>
              <a:rPr lang="en-US" dirty="0">
                <a:solidFill>
                  <a:schemeClr val="bg1"/>
                </a:solidFill>
              </a:rPr>
              <a:t>22.4	</a:t>
            </a:r>
            <a:r>
              <a:rPr lang="en-US" dirty="0">
                <a:latin typeface="Calibri"/>
              </a:rPr>
              <a:t>Reactions of Coordination Compounds </a:t>
            </a:r>
            <a:endParaRPr lang="en-US" dirty="0"/>
          </a:p>
        </p:txBody>
      </p:sp>
      <p:sp>
        <p:nvSpPr>
          <p:cNvPr id="16" name="Content Placeholder 15"/>
          <p:cNvSpPr>
            <a:spLocks noGrp="1"/>
          </p:cNvSpPr>
          <p:nvPr>
            <p:ph type="body" sz="quarter" idx="12"/>
          </p:nvPr>
        </p:nvSpPr>
        <p:spPr>
          <a:xfrm>
            <a:off x="1676400" y="1295400"/>
            <a:ext cx="5943600" cy="457200"/>
          </a:xfrm>
          <a:prstGeom prst="rect">
            <a:avLst/>
          </a:prstGeom>
        </p:spPr>
        <p:txBody>
          <a:bodyPr/>
          <a:lstStyle/>
          <a:p>
            <a:r>
              <a:rPr lang="en-US" dirty="0"/>
              <a:t>Topics</a:t>
            </a:r>
          </a:p>
        </p:txBody>
      </p:sp>
      <p:sp>
        <p:nvSpPr>
          <p:cNvPr id="2" name="Text Placeholder 1"/>
          <p:cNvSpPr>
            <a:spLocks noGrp="1"/>
          </p:cNvSpPr>
          <p:nvPr>
            <p:ph type="body" sz="quarter" idx="13"/>
          </p:nvPr>
        </p:nvSpPr>
        <p:spPr>
          <a:xfrm>
            <a:off x="1600200" y="1981200"/>
            <a:ext cx="5943600" cy="609600"/>
          </a:xfrm>
        </p:spPr>
        <p:txBody>
          <a:bodyPr/>
          <a:lstStyle/>
          <a:p>
            <a:r>
              <a:rPr lang="en-US" dirty="0"/>
              <a:t>Reactions of Coordination Compounds</a:t>
            </a:r>
          </a:p>
        </p:txBody>
      </p:sp>
    </p:spTree>
    <p:extLst>
      <p:ext uri="{BB962C8B-B14F-4D97-AF65-F5344CB8AC3E}">
        <p14:creationId xmlns:p14="http://schemas.microsoft.com/office/powerpoint/2010/main" val="165102107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1"/>
            <a:ext cx="9044610" cy="838201"/>
          </a:xfrm>
        </p:spPr>
        <p:txBody>
          <a:bodyPr/>
          <a:lstStyle/>
          <a:p>
            <a:pPr marL="1485900" indent="-1249363"/>
            <a:r>
              <a:rPr lang="en-US" dirty="0">
                <a:solidFill>
                  <a:schemeClr val="bg1"/>
                </a:solidFill>
              </a:rPr>
              <a:t>22.4	</a:t>
            </a:r>
            <a:r>
              <a:rPr lang="en-US" dirty="0">
                <a:latin typeface="Calibri"/>
              </a:rPr>
              <a:t>Reactions of Coordination Compounds (1) </a:t>
            </a:r>
            <a:endParaRPr lang="en-US" dirty="0"/>
          </a:p>
        </p:txBody>
      </p:sp>
      <p:sp>
        <p:nvSpPr>
          <p:cNvPr id="17" name="Text Placeholder 16"/>
          <p:cNvSpPr>
            <a:spLocks noGrp="1"/>
          </p:cNvSpPr>
          <p:nvPr>
            <p:ph type="body" sz="quarter" idx="22"/>
          </p:nvPr>
        </p:nvSpPr>
        <p:spPr/>
        <p:txBody>
          <a:bodyPr/>
          <a:lstStyle/>
          <a:p>
            <a:r>
              <a:rPr lang="en-US" dirty="0">
                <a:solidFill>
                  <a:srgbClr val="4F74A7"/>
                </a:solidFill>
                <a:latin typeface="Calibri"/>
              </a:rPr>
              <a:t>Reactions of Coordination Compounds</a:t>
            </a:r>
          </a:p>
        </p:txBody>
      </p:sp>
      <p:sp>
        <p:nvSpPr>
          <p:cNvPr id="16" name="Content Placeholder 15"/>
          <p:cNvSpPr>
            <a:spLocks noGrp="1"/>
          </p:cNvSpPr>
          <p:nvPr>
            <p:ph sz="quarter" idx="24"/>
          </p:nvPr>
        </p:nvSpPr>
        <p:spPr>
          <a:xfrm>
            <a:off x="-14910" y="1600200"/>
            <a:ext cx="9120810" cy="3794402"/>
          </a:xfrm>
        </p:spPr>
        <p:txBody>
          <a:bodyPr/>
          <a:lstStyle/>
          <a:p>
            <a:pPr>
              <a:spcBef>
                <a:spcPts val="0"/>
              </a:spcBef>
              <a:spcAft>
                <a:spcPts val="2800"/>
              </a:spcAft>
            </a:pPr>
            <a:r>
              <a:rPr lang="en-US" dirty="0"/>
              <a:t>Complex ions undergo </a:t>
            </a:r>
            <a:r>
              <a:rPr lang="en-US" i="1" dirty="0"/>
              <a:t>ligand exchange </a:t>
            </a:r>
            <a:r>
              <a:rPr lang="en-US" dirty="0"/>
              <a:t>(or </a:t>
            </a:r>
            <a:r>
              <a:rPr lang="en-US" i="1" dirty="0"/>
              <a:t>substitution</a:t>
            </a:r>
            <a:r>
              <a:rPr lang="en-US" dirty="0"/>
              <a:t>) reactions in solution. </a:t>
            </a:r>
          </a:p>
          <a:p>
            <a:pPr>
              <a:spcBef>
                <a:spcPts val="0"/>
              </a:spcBef>
              <a:spcAft>
                <a:spcPts val="2800"/>
              </a:spcAft>
            </a:pPr>
            <a:r>
              <a:rPr lang="en-US" dirty="0"/>
              <a:t>It is useful to distinguish between the stability of a complex ion and its tendency to react, which we call </a:t>
            </a:r>
            <a:r>
              <a:rPr lang="en-US" i="1" dirty="0"/>
              <a:t>kinetic lability. </a:t>
            </a:r>
          </a:p>
          <a:p>
            <a:pPr>
              <a:spcBef>
                <a:spcPts val="0"/>
              </a:spcBef>
              <a:spcAft>
                <a:spcPts val="2800"/>
              </a:spcAft>
            </a:pPr>
            <a:r>
              <a:rPr lang="en-US" dirty="0"/>
              <a:t>Stability in this context is a thermodynamic property, which is measured in terms of the species’ formation constant </a:t>
            </a:r>
            <a:r>
              <a:rPr lang="en-US" i="1" dirty="0" err="1"/>
              <a:t>K</a:t>
            </a:r>
            <a:r>
              <a:rPr lang="en-US" baseline="-25000" dirty="0" err="1"/>
              <a:t>f</a:t>
            </a:r>
            <a:r>
              <a:rPr lang="en-US" dirty="0"/>
              <a:t> . </a:t>
            </a:r>
          </a:p>
        </p:txBody>
      </p:sp>
    </p:spTree>
    <p:extLst>
      <p:ext uri="{BB962C8B-B14F-4D97-AF65-F5344CB8AC3E}">
        <p14:creationId xmlns:p14="http://schemas.microsoft.com/office/powerpoint/2010/main" val="362735821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a:solidFill>
                  <a:schemeClr val="bg1"/>
                </a:solidFill>
              </a:rPr>
              <a:t>22.4	</a:t>
            </a:r>
            <a:r>
              <a:rPr lang="en-US" dirty="0">
                <a:latin typeface="Calibri"/>
              </a:rPr>
              <a:t>Reactions of Coordination Compounds (2) </a:t>
            </a:r>
            <a:endParaRPr lang="en-US" dirty="0"/>
          </a:p>
        </p:txBody>
      </p:sp>
      <p:sp>
        <p:nvSpPr>
          <p:cNvPr id="17" name="Text Placeholder 16"/>
          <p:cNvSpPr>
            <a:spLocks noGrp="1"/>
          </p:cNvSpPr>
          <p:nvPr>
            <p:ph type="body" sz="quarter" idx="22"/>
          </p:nvPr>
        </p:nvSpPr>
        <p:spPr/>
        <p:txBody>
          <a:bodyPr/>
          <a:lstStyle/>
          <a:p>
            <a:r>
              <a:rPr lang="en-US" dirty="0">
                <a:solidFill>
                  <a:srgbClr val="4F74A7"/>
                </a:solidFill>
                <a:latin typeface="Calibri"/>
              </a:rPr>
              <a:t>Reactions of Coordination Compounds</a:t>
            </a:r>
          </a:p>
        </p:txBody>
      </p:sp>
      <mc:AlternateContent xmlns:mc="http://schemas.openxmlformats.org/markup-compatibility/2006" xmlns:a14="http://schemas.microsoft.com/office/drawing/2010/main">
        <mc:Choice Requires="a14">
          <p:sp>
            <p:nvSpPr>
              <p:cNvPr id="18" name="Text Placeholder 17"/>
              <p:cNvSpPr>
                <a:spLocks noGrp="1"/>
              </p:cNvSpPr>
              <p:nvPr>
                <p:ph type="body" sz="quarter" idx="25"/>
              </p:nvPr>
            </p:nvSpPr>
            <p:spPr>
              <a:xfrm>
                <a:off x="-9467" y="1650340"/>
                <a:ext cx="9044610" cy="2007260"/>
              </a:xfrm>
            </p:spPr>
            <p:txBody>
              <a:bodyPr/>
              <a:lstStyle/>
              <a:p>
                <a:pPr>
                  <a:spcBef>
                    <a:spcPts val="0"/>
                  </a:spcBef>
                  <a:spcAft>
                    <a:spcPts val="2800"/>
                  </a:spcAft>
                </a:pPr>
                <a:r>
                  <a:rPr lang="en-US" dirty="0"/>
                  <a:t>For example, the complex ion </a:t>
                </a:r>
                <a:r>
                  <a:rPr lang="en-US" dirty="0" err="1"/>
                  <a:t>tetracyanonickelate</a:t>
                </a:r>
                <a:r>
                  <a:rPr lang="en-US" dirty="0"/>
                  <a:t>(II) is </a:t>
                </a:r>
                <a:r>
                  <a:rPr lang="en-US" i="1" dirty="0"/>
                  <a:t>stable </a:t>
                </a:r>
                <a:r>
                  <a:rPr lang="en-US" dirty="0"/>
                  <a:t>because it has a large formation constant (</a:t>
                </a:r>
                <a:r>
                  <a:rPr lang="en-US" i="1" dirty="0" err="1"/>
                  <a:t>K</a:t>
                </a:r>
                <a:r>
                  <a:rPr lang="en-US" baseline="-25000" dirty="0" err="1"/>
                  <a:t>f</a:t>
                </a:r>
                <a:r>
                  <a:rPr lang="en-US" dirty="0"/>
                  <a:t> = 1 × 10</a:t>
                </a:r>
                <a:r>
                  <a:rPr lang="en-US" baseline="30000" dirty="0"/>
                  <a:t>30</a:t>
                </a:r>
                <a:r>
                  <a:rPr lang="en-US" dirty="0"/>
                  <a:t>): </a:t>
                </a:r>
              </a:p>
              <a:p>
                <a:pPr/>
                <a14:m>
                  <m:oMathPara xmlns:m="http://schemas.openxmlformats.org/officeDocument/2006/math">
                    <m:oMathParaPr>
                      <m:jc m:val="centerGroup"/>
                    </m:oMathParaPr>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Ni</m:t>
                          </m:r>
                        </m:e>
                        <m:sup>
                          <m:r>
                            <a:rPr lang="en-US" b="0" i="0" smtClean="0">
                              <a:latin typeface="Cambria Math" panose="02040503050406030204" pitchFamily="18" charset="0"/>
                            </a:rPr>
                            <m:t>2+</m:t>
                          </m:r>
                        </m:sup>
                      </m:sSup>
                      <m:r>
                        <a:rPr lang="en-US" b="0" i="0" smtClean="0">
                          <a:latin typeface="Cambria Math" panose="02040503050406030204" pitchFamily="18" charset="0"/>
                        </a:rPr>
                        <m:t>+</m:t>
                      </m:r>
                      <m:sSup>
                        <m:sSupPr>
                          <m:ctrlPr>
                            <a:rPr lang="en-US" b="0" i="1" smtClean="0">
                              <a:latin typeface="Cambria Math" panose="02040503050406030204" pitchFamily="18" charset="0"/>
                            </a:rPr>
                          </m:ctrlPr>
                        </m:sSupPr>
                        <m:e>
                          <m:r>
                            <a:rPr lang="en-US" b="0" i="0" smtClean="0">
                              <a:latin typeface="Cambria Math" panose="02040503050406030204" pitchFamily="18" charset="0"/>
                            </a:rPr>
                            <m:t>4</m:t>
                          </m:r>
                          <m:r>
                            <m:rPr>
                              <m:sty m:val="p"/>
                            </m:rPr>
                            <a:rPr lang="en-US" b="0" i="0" smtClean="0">
                              <a:latin typeface="Cambria Math" panose="02040503050406030204" pitchFamily="18" charset="0"/>
                            </a:rPr>
                            <m:t>CN</m:t>
                          </m:r>
                        </m:e>
                        <m:sup>
                          <m:r>
                            <a:rPr lang="en-US" b="0" i="0" smtClean="0">
                              <a:latin typeface="Cambria Math" panose="02040503050406030204" pitchFamily="18" charset="0"/>
                            </a:rPr>
                            <m:t>−</m:t>
                          </m:r>
                        </m:sup>
                      </m:sSup>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d>
                            <m:dPr>
                              <m:begChr m:val="["/>
                              <m:endChr m:val="]"/>
                              <m:ctrlPr>
                                <a:rPr lang="en-US" b="0" i="1" smtClean="0">
                                  <a:latin typeface="Cambria Math" panose="02040503050406030204" pitchFamily="18" charset="0"/>
                                  <a:ea typeface="Cambria Math" panose="02040503050406030204" pitchFamily="18" charset="0"/>
                                </a:rPr>
                              </m:ctrlPr>
                            </m:dPr>
                            <m:e>
                              <m:r>
                                <m:rPr>
                                  <m:sty m:val="p"/>
                                </m:rPr>
                                <a:rPr lang="en-US" b="0" i="0" smtClean="0">
                                  <a:latin typeface="Cambria Math" panose="02040503050406030204" pitchFamily="18" charset="0"/>
                                  <a:ea typeface="Cambria Math" panose="02040503050406030204" pitchFamily="18" charset="0"/>
                                </a:rPr>
                                <m:t>Ni</m:t>
                              </m:r>
                              <m:sSub>
                                <m:sSubPr>
                                  <m:ctrlPr>
                                    <a:rPr lang="en-US" b="0" i="1" smtClean="0">
                                      <a:latin typeface="Cambria Math" panose="02040503050406030204" pitchFamily="18" charset="0"/>
                                      <a:ea typeface="Cambria Math" panose="02040503050406030204" pitchFamily="18" charset="0"/>
                                    </a:rPr>
                                  </m:ctrlPr>
                                </m:sSubPr>
                                <m:e>
                                  <m:d>
                                    <m:dPr>
                                      <m:ctrlPr>
                                        <a:rPr lang="en-US" b="0" i="1" smtClean="0">
                                          <a:latin typeface="Cambria Math" panose="02040503050406030204" pitchFamily="18" charset="0"/>
                                          <a:ea typeface="Cambria Math" panose="02040503050406030204" pitchFamily="18" charset="0"/>
                                        </a:rPr>
                                      </m:ctrlPr>
                                    </m:dPr>
                                    <m:e>
                                      <m:r>
                                        <m:rPr>
                                          <m:sty m:val="p"/>
                                        </m:rPr>
                                        <a:rPr lang="en-US" b="0" i="0" smtClean="0">
                                          <a:latin typeface="Cambria Math" panose="02040503050406030204" pitchFamily="18" charset="0"/>
                                          <a:ea typeface="Cambria Math" panose="02040503050406030204" pitchFamily="18" charset="0"/>
                                        </a:rPr>
                                        <m:t>CN</m:t>
                                      </m:r>
                                    </m:e>
                                  </m:d>
                                </m:e>
                                <m:sub>
                                  <m:r>
                                    <a:rPr lang="en-US" b="0" i="0" smtClean="0">
                                      <a:latin typeface="Cambria Math" panose="02040503050406030204" pitchFamily="18" charset="0"/>
                                      <a:ea typeface="Cambria Math" panose="02040503050406030204" pitchFamily="18" charset="0"/>
                                    </a:rPr>
                                    <m:t>4</m:t>
                                  </m:r>
                                </m:sub>
                              </m:sSub>
                            </m:e>
                          </m:d>
                        </m:e>
                        <m:sup>
                          <m:r>
                            <a:rPr lang="en-US" b="0" i="0" smtClean="0">
                              <a:latin typeface="Cambria Math" panose="02040503050406030204" pitchFamily="18" charset="0"/>
                              <a:ea typeface="Cambria Math" panose="02040503050406030204" pitchFamily="18" charset="0"/>
                            </a:rPr>
                            <m:t>2−</m:t>
                          </m:r>
                        </m:sup>
                      </m:sSup>
                    </m:oMath>
                  </m:oMathPara>
                </a14:m>
                <a:endParaRPr lang="en-US" dirty="0"/>
              </a:p>
            </p:txBody>
          </p:sp>
        </mc:Choice>
        <mc:Fallback xmlns="">
          <p:sp>
            <p:nvSpPr>
              <p:cNvPr id="18" name="Text Placeholder 17"/>
              <p:cNvSpPr>
                <a:spLocks noGrp="1" noRot="1" noChangeAspect="1" noMove="1" noResize="1" noEditPoints="1" noAdjustHandles="1" noChangeArrowheads="1" noChangeShapeType="1" noTextEdit="1"/>
              </p:cNvSpPr>
              <p:nvPr>
                <p:ph type="body" sz="quarter" idx="25"/>
              </p:nvPr>
            </p:nvSpPr>
            <p:spPr>
              <a:xfrm>
                <a:off x="-9467" y="1650340"/>
                <a:ext cx="9044610" cy="2007260"/>
              </a:xfrm>
              <a:blipFill>
                <a:blip r:embed="rId2"/>
                <a:stretch>
                  <a:fillRect l="-1348" t="-3040" r="-1617"/>
                </a:stretch>
              </a:blipFill>
            </p:spPr>
            <p:txBody>
              <a:bodyPr/>
              <a:lstStyle/>
              <a:p>
                <a:r>
                  <a:rPr lang="en-US">
                    <a:noFill/>
                  </a:rPr>
                  <a:t> </a:t>
                </a:r>
              </a:p>
            </p:txBody>
          </p:sp>
        </mc:Fallback>
      </mc:AlternateContent>
      <p:sp>
        <p:nvSpPr>
          <p:cNvPr id="19" name="Content Placeholder 18"/>
          <p:cNvSpPr>
            <a:spLocks noGrp="1"/>
          </p:cNvSpPr>
          <p:nvPr>
            <p:ph sz="quarter" idx="26"/>
          </p:nvPr>
        </p:nvSpPr>
        <p:spPr>
          <a:xfrm>
            <a:off x="-9468" y="3657600"/>
            <a:ext cx="9077267" cy="2819400"/>
          </a:xfrm>
        </p:spPr>
        <p:txBody>
          <a:bodyPr/>
          <a:lstStyle/>
          <a:p>
            <a:pPr>
              <a:spcBef>
                <a:spcPts val="0"/>
              </a:spcBef>
              <a:spcAft>
                <a:spcPts val="2800"/>
              </a:spcAft>
            </a:pPr>
            <a:r>
              <a:rPr lang="en-US" dirty="0"/>
              <a:t>Complexes like the tetracyanonickelate(II) ion are termed </a:t>
            </a:r>
            <a:r>
              <a:rPr lang="en-US" i="1" dirty="0"/>
              <a:t>labile complexes </a:t>
            </a:r>
            <a:r>
              <a:rPr lang="en-US" dirty="0"/>
              <a:t>because they undergo </a:t>
            </a:r>
            <a:r>
              <a:rPr lang="en-US" i="1" dirty="0"/>
              <a:t>rapid </a:t>
            </a:r>
            <a:r>
              <a:rPr lang="en-US" dirty="0"/>
              <a:t>ligand exchange reactions. </a:t>
            </a:r>
          </a:p>
          <a:p>
            <a:pPr>
              <a:spcBef>
                <a:spcPts val="0"/>
              </a:spcBef>
            </a:pPr>
            <a:r>
              <a:rPr lang="en-US" dirty="0"/>
              <a:t>Thus, a thermodynamically </a:t>
            </a:r>
            <a:r>
              <a:rPr lang="en-US" i="1" dirty="0"/>
              <a:t>stable </a:t>
            </a:r>
            <a:r>
              <a:rPr lang="en-US" dirty="0"/>
              <a:t>species (i.e., one that has a </a:t>
            </a:r>
            <a:r>
              <a:rPr lang="en-US" i="1" dirty="0"/>
              <a:t>large </a:t>
            </a:r>
            <a:r>
              <a:rPr lang="en-US" dirty="0"/>
              <a:t>formation constant) is not necessarily unreactive. </a:t>
            </a:r>
          </a:p>
        </p:txBody>
      </p:sp>
    </p:spTree>
    <p:extLst>
      <p:ext uri="{BB962C8B-B14F-4D97-AF65-F5344CB8AC3E}">
        <p14:creationId xmlns:p14="http://schemas.microsoft.com/office/powerpoint/2010/main" val="429100634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a:solidFill>
                  <a:schemeClr val="bg1"/>
                </a:solidFill>
              </a:rPr>
              <a:t>22.4	</a:t>
            </a:r>
            <a:r>
              <a:rPr lang="en-US" dirty="0">
                <a:latin typeface="Calibri"/>
              </a:rPr>
              <a:t>Reactions of Coordination Compounds (3) </a:t>
            </a:r>
            <a:endParaRPr lang="en-US" dirty="0"/>
          </a:p>
        </p:txBody>
      </p:sp>
      <p:sp>
        <p:nvSpPr>
          <p:cNvPr id="18" name="Text Placeholder 17"/>
          <p:cNvSpPr>
            <a:spLocks noGrp="1"/>
          </p:cNvSpPr>
          <p:nvPr>
            <p:ph type="body" sz="quarter" idx="22"/>
          </p:nvPr>
        </p:nvSpPr>
        <p:spPr/>
        <p:txBody>
          <a:bodyPr/>
          <a:lstStyle/>
          <a:p>
            <a:r>
              <a:rPr lang="en-US" dirty="0">
                <a:solidFill>
                  <a:srgbClr val="4F74A7"/>
                </a:solidFill>
                <a:latin typeface="Calibri"/>
              </a:rPr>
              <a:t>Reactions of Coordination Compounds</a:t>
            </a: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25"/>
              </p:nvPr>
            </p:nvSpPr>
            <p:spPr>
              <a:xfrm>
                <a:off x="6861" y="1576368"/>
                <a:ext cx="9044610" cy="2005032"/>
              </a:xfrm>
            </p:spPr>
            <p:txBody>
              <a:bodyPr/>
              <a:lstStyle/>
              <a:p>
                <a:pPr>
                  <a:spcAft>
                    <a:spcPts val="2800"/>
                  </a:spcAft>
                </a:pPr>
                <a:r>
                  <a:rPr lang="en-US" dirty="0"/>
                  <a:t>A complex that is thermodynamically </a:t>
                </a:r>
                <a:r>
                  <a:rPr lang="en-US" i="1" dirty="0"/>
                  <a:t>unstable </a:t>
                </a:r>
                <a:r>
                  <a:rPr lang="en-US" dirty="0"/>
                  <a:t>in acidic solution is [Co(NH</a:t>
                </a:r>
                <a:r>
                  <a:rPr lang="en-US" baseline="-25000" dirty="0"/>
                  <a:t>3</a:t>
                </a:r>
                <a:r>
                  <a:rPr lang="en-US" dirty="0"/>
                  <a:t>)</a:t>
                </a:r>
                <a:r>
                  <a:rPr lang="en-US" baseline="-25000" dirty="0"/>
                  <a:t>6</a:t>
                </a:r>
                <a:r>
                  <a:rPr lang="en-US" dirty="0"/>
                  <a:t>]</a:t>
                </a:r>
                <a:r>
                  <a:rPr lang="en-US" baseline="30000" dirty="0"/>
                  <a:t>3+</a:t>
                </a:r>
                <a:r>
                  <a:rPr lang="en-US" dirty="0"/>
                  <a:t>. </a:t>
                </a:r>
              </a:p>
              <a:p>
                <a:pPr/>
                <a14:m>
                  <m:oMathPara xmlns:m="http://schemas.openxmlformats.org/officeDocument/2006/math">
                    <m:oMathParaPr>
                      <m:jc m:val="centerGroup"/>
                    </m:oMathParaPr>
                    <m:oMath xmlns:m="http://schemas.openxmlformats.org/officeDocument/2006/math">
                      <m:sSup>
                        <m:sSupPr>
                          <m:ctrlPr>
                            <a:rPr lang="en-US" i="1" smtClean="0">
                              <a:latin typeface="Cambria Math" panose="02040503050406030204" pitchFamily="18" charset="0"/>
                            </a:rPr>
                          </m:ctrlPr>
                        </m:sSupPr>
                        <m:e>
                          <m:d>
                            <m:dPr>
                              <m:begChr m:val="["/>
                              <m:endChr m:val="]"/>
                              <m:ctrlPr>
                                <a:rPr lang="en-US" i="1" smtClean="0">
                                  <a:latin typeface="Cambria Math" panose="02040503050406030204" pitchFamily="18" charset="0"/>
                                </a:rPr>
                              </m:ctrlPr>
                            </m:dPr>
                            <m:e>
                              <m:r>
                                <m:rPr>
                                  <m:sty m:val="p"/>
                                </m:rPr>
                                <a:rPr lang="en-US" b="0" i="0" smtClean="0">
                                  <a:latin typeface="Cambria Math" panose="02040503050406030204" pitchFamily="18" charset="0"/>
                                </a:rPr>
                                <m:t>CO</m:t>
                              </m:r>
                              <m:sSub>
                                <m:sSubPr>
                                  <m:ctrlPr>
                                    <a:rPr lang="en-US" b="0" i="1" smtClean="0">
                                      <a:latin typeface="Cambria Math" panose="02040503050406030204" pitchFamily="18" charset="0"/>
                                    </a:rPr>
                                  </m:ctrlPr>
                                </m:sSubPr>
                                <m:e>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NH</m:t>
                                          </m:r>
                                        </m:e>
                                        <m:sub>
                                          <m:r>
                                            <a:rPr lang="en-US" b="0" i="0" smtClean="0">
                                              <a:latin typeface="Cambria Math" panose="02040503050406030204" pitchFamily="18" charset="0"/>
                                            </a:rPr>
                                            <m:t>3</m:t>
                                          </m:r>
                                        </m:sub>
                                      </m:sSub>
                                    </m:e>
                                  </m:d>
                                </m:e>
                                <m:sub>
                                  <m:r>
                                    <a:rPr lang="en-US" b="0" i="0" smtClean="0">
                                      <a:latin typeface="Cambria Math" panose="02040503050406030204" pitchFamily="18" charset="0"/>
                                    </a:rPr>
                                    <m:t>6</m:t>
                                  </m:r>
                                </m:sub>
                              </m:sSub>
                            </m:e>
                          </m:d>
                        </m:e>
                        <m:sup>
                          <m:r>
                            <a:rPr lang="en-US" b="0" i="0" smtClean="0">
                              <a:latin typeface="Cambria Math" panose="02040503050406030204" pitchFamily="18" charset="0"/>
                            </a:rPr>
                            <m:t>3+</m:t>
                          </m:r>
                        </m:sup>
                      </m:sSup>
                      <m:r>
                        <a:rPr lang="en-US" b="0" i="0" smtClean="0">
                          <a:latin typeface="Cambria Math" panose="02040503050406030204" pitchFamily="18" charset="0"/>
                        </a:rPr>
                        <m:t>+6</m:t>
                      </m:r>
                      <m:sSup>
                        <m:sSupPr>
                          <m:ctrlPr>
                            <a:rPr lang="en-US" b="0" i="1" smtClean="0">
                              <a:latin typeface="Cambria Math" panose="02040503050406030204" pitchFamily="18" charset="0"/>
                            </a:rPr>
                          </m:ctrlPr>
                        </m:sSupPr>
                        <m:e>
                          <m:r>
                            <m:rPr>
                              <m:sty m:val="p"/>
                            </m:rPr>
                            <a:rPr lang="en-US" b="0" i="0" smtClean="0">
                              <a:latin typeface="Cambria Math" panose="02040503050406030204" pitchFamily="18" charset="0"/>
                            </a:rPr>
                            <m:t>H</m:t>
                          </m:r>
                        </m:e>
                        <m:sup>
                          <m:r>
                            <a:rPr lang="en-US" b="0" i="0" smtClean="0">
                              <a:latin typeface="Cambria Math" panose="02040503050406030204" pitchFamily="18" charset="0"/>
                            </a:rPr>
                            <m:t>+</m:t>
                          </m:r>
                        </m:sup>
                      </m:sSup>
                      <m:r>
                        <a:rPr lang="en-US" b="0" i="0" smtClean="0">
                          <a:latin typeface="Cambria Math" panose="02040503050406030204" pitchFamily="18" charset="0"/>
                        </a:rPr>
                        <m:t>+6</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2</m:t>
                          </m:r>
                        </m:sub>
                      </m:sSub>
                      <m:r>
                        <m:rPr>
                          <m:sty m:val="p"/>
                        </m:rPr>
                        <a:rPr lang="en-US" b="0" i="0" smtClean="0">
                          <a:latin typeface="Cambria Math" panose="02040503050406030204" pitchFamily="18" charset="0"/>
                        </a:rPr>
                        <m:t>O</m:t>
                      </m:r>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d>
                            <m:dPr>
                              <m:begChr m:val="["/>
                              <m:endChr m:val="]"/>
                              <m:ctrlPr>
                                <a:rPr lang="en-US" b="0" i="1" smtClean="0">
                                  <a:latin typeface="Cambria Math" panose="02040503050406030204" pitchFamily="18" charset="0"/>
                                  <a:ea typeface="Cambria Math" panose="02040503050406030204" pitchFamily="18" charset="0"/>
                                </a:rPr>
                              </m:ctrlPr>
                            </m:dPr>
                            <m:e>
                              <m:r>
                                <m:rPr>
                                  <m:sty m:val="p"/>
                                </m:rPr>
                                <a:rPr lang="en-US" b="0" i="0" smtClean="0">
                                  <a:latin typeface="Cambria Math" panose="02040503050406030204" pitchFamily="18" charset="0"/>
                                  <a:ea typeface="Cambria Math" panose="02040503050406030204" pitchFamily="18" charset="0"/>
                                </a:rPr>
                                <m:t>CO</m:t>
                              </m:r>
                              <m:sSub>
                                <m:sSubPr>
                                  <m:ctrlPr>
                                    <a:rPr lang="en-US" b="0" i="1" smtClean="0">
                                      <a:latin typeface="Cambria Math" panose="02040503050406030204" pitchFamily="18" charset="0"/>
                                      <a:ea typeface="Cambria Math" panose="02040503050406030204" pitchFamily="18" charset="0"/>
                                    </a:rPr>
                                  </m:ctrlPr>
                                </m:sSubPr>
                                <m:e>
                                  <m:d>
                                    <m:dPr>
                                      <m:ctrlPr>
                                        <a:rPr lang="en-US" b="0" i="1" smtClean="0">
                                          <a:latin typeface="Cambria Math" panose="02040503050406030204" pitchFamily="18" charset="0"/>
                                          <a:ea typeface="Cambria Math" panose="02040503050406030204" pitchFamily="18" charset="0"/>
                                        </a:rPr>
                                      </m:ctrlPr>
                                    </m:dPr>
                                    <m:e>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e>
                                  </m:d>
                                </m:e>
                                <m:sub>
                                  <m:r>
                                    <a:rPr lang="en-US" b="0" i="0" smtClean="0">
                                      <a:latin typeface="Cambria Math" panose="02040503050406030204" pitchFamily="18" charset="0"/>
                                      <a:ea typeface="Cambria Math" panose="02040503050406030204" pitchFamily="18" charset="0"/>
                                    </a:rPr>
                                    <m:t>6</m:t>
                                  </m:r>
                                </m:sub>
                              </m:sSub>
                            </m:e>
                          </m:d>
                        </m:e>
                        <m:sup>
                          <m:r>
                            <a:rPr lang="en-US" b="0" i="0" smtClean="0">
                              <a:latin typeface="Cambria Math" panose="02040503050406030204" pitchFamily="18" charset="0"/>
                              <a:ea typeface="Cambria Math" panose="02040503050406030204" pitchFamily="18" charset="0"/>
                            </a:rPr>
                            <m:t>3+</m:t>
                          </m:r>
                        </m:sup>
                      </m:sSup>
                      <m:r>
                        <a:rPr lang="en-US" b="0" i="0" smtClean="0">
                          <a:latin typeface="Cambria Math" panose="02040503050406030204" pitchFamily="18" charset="0"/>
                          <a:ea typeface="Cambria Math" panose="02040503050406030204" pitchFamily="18" charset="0"/>
                        </a:rPr>
                        <m:t>+</m:t>
                      </m:r>
                      <m:sSubSup>
                        <m:sSubSupPr>
                          <m:ctrlPr>
                            <a:rPr lang="en-US" b="0" i="1" smtClean="0">
                              <a:latin typeface="Cambria Math" panose="02040503050406030204" pitchFamily="18" charset="0"/>
                              <a:ea typeface="Cambria Math" panose="02040503050406030204" pitchFamily="18" charset="0"/>
                            </a:rPr>
                          </m:ctrlPr>
                        </m:sSubSupPr>
                        <m:e>
                          <m:r>
                            <a:rPr lang="en-US" b="0" i="0" smtClean="0">
                              <a:latin typeface="Cambria Math" panose="02040503050406030204" pitchFamily="18" charset="0"/>
                              <a:ea typeface="Cambria Math" panose="02040503050406030204" pitchFamily="18" charset="0"/>
                            </a:rPr>
                            <m:t>6</m:t>
                          </m:r>
                          <m:r>
                            <m:rPr>
                              <m:sty m:val="p"/>
                            </m:rPr>
                            <a:rPr lang="en-US" b="0" i="0" smtClean="0">
                              <a:latin typeface="Cambria Math" panose="02040503050406030204" pitchFamily="18" charset="0"/>
                              <a:ea typeface="Cambria Math" panose="02040503050406030204" pitchFamily="18" charset="0"/>
                            </a:rPr>
                            <m:t>NH</m:t>
                          </m:r>
                        </m:e>
                        <m:sub>
                          <m:r>
                            <a:rPr lang="en-US" b="0" i="0" smtClean="0">
                              <a:latin typeface="Cambria Math" panose="02040503050406030204" pitchFamily="18" charset="0"/>
                              <a:ea typeface="Cambria Math" panose="02040503050406030204" pitchFamily="18" charset="0"/>
                            </a:rPr>
                            <m:t>4</m:t>
                          </m:r>
                        </m:sub>
                        <m:sup>
                          <m:r>
                            <a:rPr lang="en-US" b="0" i="0" smtClean="0">
                              <a:latin typeface="Cambria Math" panose="02040503050406030204" pitchFamily="18" charset="0"/>
                              <a:ea typeface="Cambria Math" panose="02040503050406030204" pitchFamily="18" charset="0"/>
                            </a:rPr>
                            <m:t>+</m:t>
                          </m:r>
                        </m:sup>
                      </m:sSubSup>
                    </m:oMath>
                  </m:oMathPara>
                </a14:m>
                <a:endParaRPr lang="en-US" dirty="0"/>
              </a:p>
            </p:txBody>
          </p:sp>
        </mc:Choice>
        <mc:Fallback xmlns="">
          <p:sp>
            <p:nvSpPr>
              <p:cNvPr id="17" name="Text Placeholder 16"/>
              <p:cNvSpPr>
                <a:spLocks noGrp="1" noRot="1" noChangeAspect="1" noMove="1" noResize="1" noEditPoints="1" noAdjustHandles="1" noChangeArrowheads="1" noChangeShapeType="1" noTextEdit="1"/>
              </p:cNvSpPr>
              <p:nvPr>
                <p:ph type="body" sz="quarter" idx="25"/>
              </p:nvPr>
            </p:nvSpPr>
            <p:spPr>
              <a:xfrm>
                <a:off x="6861" y="1576368"/>
                <a:ext cx="9044610" cy="2005032"/>
              </a:xfrm>
              <a:blipFill>
                <a:blip r:embed="rId2"/>
                <a:stretch>
                  <a:fillRect l="-1348" t="-3040"/>
                </a:stretch>
              </a:blipFill>
            </p:spPr>
            <p:txBody>
              <a:bodyPr/>
              <a:lstStyle/>
              <a:p>
                <a:r>
                  <a:rPr lang="en-US">
                    <a:noFill/>
                  </a:rPr>
                  <a:t> </a:t>
                </a:r>
              </a:p>
            </p:txBody>
          </p:sp>
        </mc:Fallback>
      </mc:AlternateContent>
      <p:sp>
        <p:nvSpPr>
          <p:cNvPr id="19" name="Content Placeholder 18"/>
          <p:cNvSpPr>
            <a:spLocks noGrp="1"/>
          </p:cNvSpPr>
          <p:nvPr>
            <p:ph sz="quarter" idx="26"/>
          </p:nvPr>
        </p:nvSpPr>
        <p:spPr>
          <a:xfrm>
            <a:off x="6860" y="3581399"/>
            <a:ext cx="9137139" cy="2474893"/>
          </a:xfrm>
        </p:spPr>
        <p:txBody>
          <a:bodyPr/>
          <a:lstStyle/>
          <a:p>
            <a:pPr>
              <a:spcBef>
                <a:spcPts val="0"/>
              </a:spcBef>
              <a:spcAft>
                <a:spcPts val="2800"/>
              </a:spcAft>
            </a:pPr>
            <a:r>
              <a:rPr lang="en-US" dirty="0"/>
              <a:t>This is an example of an </a:t>
            </a:r>
            <a:r>
              <a:rPr lang="en-US" i="1" dirty="0"/>
              <a:t>inert complex</a:t>
            </a:r>
            <a:r>
              <a:rPr lang="en-US" dirty="0"/>
              <a:t>—a complex ion that undergoes very slow exchange reactions.</a:t>
            </a:r>
          </a:p>
          <a:p>
            <a:pPr>
              <a:spcBef>
                <a:spcPts val="0"/>
              </a:spcBef>
            </a:pPr>
            <a:r>
              <a:rPr lang="en-US" dirty="0"/>
              <a:t>It shows that a thermodynamically unstable species is not necessarily chemically reactive. </a:t>
            </a:r>
          </a:p>
        </p:txBody>
      </p:sp>
    </p:spTree>
    <p:extLst>
      <p:ext uri="{BB962C8B-B14F-4D97-AF65-F5344CB8AC3E}">
        <p14:creationId xmlns:p14="http://schemas.microsoft.com/office/powerpoint/2010/main" val="315682457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761999"/>
          </a:xfrm>
        </p:spPr>
        <p:txBody>
          <a:bodyPr/>
          <a:lstStyle/>
          <a:p>
            <a:r>
              <a:rPr lang="en-US" dirty="0">
                <a:solidFill>
                  <a:schemeClr val="bg1"/>
                </a:solidFill>
              </a:rPr>
              <a:t>22.4	</a:t>
            </a:r>
            <a:r>
              <a:rPr lang="en-US" dirty="0">
                <a:latin typeface="Calibri"/>
              </a:rPr>
              <a:t>Reactions of Coordination Compounds (4) </a:t>
            </a:r>
            <a:endParaRPr lang="en-US" dirty="0"/>
          </a:p>
        </p:txBody>
      </p:sp>
      <p:sp>
        <p:nvSpPr>
          <p:cNvPr id="16" name="Text Placeholder 15"/>
          <p:cNvSpPr>
            <a:spLocks noGrp="1"/>
          </p:cNvSpPr>
          <p:nvPr>
            <p:ph type="body" sz="quarter" idx="22"/>
          </p:nvPr>
        </p:nvSpPr>
        <p:spPr/>
        <p:txBody>
          <a:bodyPr/>
          <a:lstStyle/>
          <a:p>
            <a:r>
              <a:rPr lang="en-US" dirty="0">
                <a:solidFill>
                  <a:srgbClr val="4F74A7"/>
                </a:solidFill>
                <a:latin typeface="Calibri"/>
              </a:rPr>
              <a:t>Reactions of Coordination Compounds</a:t>
            </a:r>
          </a:p>
        </p:txBody>
      </p:sp>
      <p:sp>
        <p:nvSpPr>
          <p:cNvPr id="17" name="Content Placeholder 16"/>
          <p:cNvSpPr>
            <a:spLocks noGrp="1"/>
          </p:cNvSpPr>
          <p:nvPr>
            <p:ph sz="quarter" idx="24"/>
          </p:nvPr>
        </p:nvSpPr>
        <p:spPr>
          <a:xfrm>
            <a:off x="0" y="1676400"/>
            <a:ext cx="9120810" cy="2286000"/>
          </a:xfrm>
        </p:spPr>
        <p:txBody>
          <a:bodyPr/>
          <a:lstStyle/>
          <a:p>
            <a:pPr>
              <a:spcBef>
                <a:spcPts val="0"/>
              </a:spcBef>
              <a:spcAft>
                <a:spcPts val="2800"/>
              </a:spcAft>
            </a:pPr>
            <a:r>
              <a:rPr lang="en-US" dirty="0"/>
              <a:t>The rate of reaction is determined by the energy of activation.</a:t>
            </a:r>
          </a:p>
          <a:p>
            <a:pPr>
              <a:spcBef>
                <a:spcPts val="0"/>
              </a:spcBef>
            </a:pPr>
            <a:r>
              <a:rPr lang="en-US" dirty="0"/>
              <a:t>Most complex ions containing Co</a:t>
            </a:r>
            <a:r>
              <a:rPr lang="en-US" baseline="30000" dirty="0"/>
              <a:t>3+</a:t>
            </a:r>
            <a:r>
              <a:rPr lang="en-US" dirty="0"/>
              <a:t>, Cr</a:t>
            </a:r>
            <a:r>
              <a:rPr lang="en-US" baseline="30000" dirty="0"/>
              <a:t>3+</a:t>
            </a:r>
            <a:r>
              <a:rPr lang="en-US" dirty="0"/>
              <a:t>, and Pt</a:t>
            </a:r>
            <a:r>
              <a:rPr lang="en-US" baseline="30000" dirty="0"/>
              <a:t>2+</a:t>
            </a:r>
            <a:r>
              <a:rPr lang="en-US" dirty="0"/>
              <a:t> are kinetically inert. </a:t>
            </a:r>
          </a:p>
        </p:txBody>
      </p:sp>
    </p:spTree>
    <p:extLst>
      <p:ext uri="{BB962C8B-B14F-4D97-AF65-F5344CB8AC3E}">
        <p14:creationId xmlns:p14="http://schemas.microsoft.com/office/powerpoint/2010/main" val="9064087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bg1"/>
                </a:solidFill>
              </a:rPr>
              <a:t>22.1</a:t>
            </a:r>
            <a:r>
              <a:rPr lang="en-US" dirty="0"/>
              <a:t>	</a:t>
            </a:r>
            <a:r>
              <a:rPr lang="en-US" dirty="0">
                <a:latin typeface="Calibri"/>
              </a:rPr>
              <a:t>Coordination Compounds (4) </a:t>
            </a:r>
            <a:endParaRPr lang="en-US" dirty="0"/>
          </a:p>
        </p:txBody>
      </p:sp>
      <p:sp>
        <p:nvSpPr>
          <p:cNvPr id="17" name="Text Placeholder 16"/>
          <p:cNvSpPr>
            <a:spLocks noGrp="1"/>
          </p:cNvSpPr>
          <p:nvPr>
            <p:ph type="body" sz="quarter" idx="22"/>
          </p:nvPr>
        </p:nvSpPr>
        <p:spPr/>
        <p:txBody>
          <a:bodyPr/>
          <a:lstStyle/>
          <a:p>
            <a:r>
              <a:rPr lang="en-US" dirty="0">
                <a:solidFill>
                  <a:srgbClr val="4F74A7"/>
                </a:solidFill>
                <a:latin typeface="Calibri"/>
              </a:rPr>
              <a:t>Properties of Transition Metals </a:t>
            </a:r>
          </a:p>
        </p:txBody>
      </p:sp>
      <p:sp>
        <p:nvSpPr>
          <p:cNvPr id="18" name="Text Placeholder 17"/>
          <p:cNvSpPr>
            <a:spLocks noGrp="1"/>
          </p:cNvSpPr>
          <p:nvPr>
            <p:ph type="body" sz="quarter" idx="25"/>
          </p:nvPr>
        </p:nvSpPr>
        <p:spPr>
          <a:xfrm>
            <a:off x="0" y="1707873"/>
            <a:ext cx="9044610" cy="922634"/>
          </a:xfrm>
        </p:spPr>
        <p:txBody>
          <a:bodyPr/>
          <a:lstStyle/>
          <a:p>
            <a:r>
              <a:rPr lang="en-US" dirty="0"/>
              <a:t>The Group 2B metals—Zn, Cd, and Hg — are </a:t>
            </a:r>
            <a:r>
              <a:rPr lang="en-US" i="1" dirty="0"/>
              <a:t>d</a:t>
            </a:r>
            <a:r>
              <a:rPr lang="en-US" dirty="0"/>
              <a:t>-block metals, but they are not transition metals. </a:t>
            </a:r>
          </a:p>
        </p:txBody>
      </p:sp>
      <p:sp>
        <p:nvSpPr>
          <p:cNvPr id="19" name="Content Placeholder 18"/>
          <p:cNvSpPr>
            <a:spLocks noGrp="1"/>
          </p:cNvSpPr>
          <p:nvPr>
            <p:ph sz="quarter" idx="26"/>
          </p:nvPr>
        </p:nvSpPr>
        <p:spPr>
          <a:xfrm>
            <a:off x="6861" y="2942672"/>
            <a:ext cx="9144557" cy="2548791"/>
          </a:xfrm>
        </p:spPr>
        <p:txBody>
          <a:bodyPr/>
          <a:lstStyle/>
          <a:p>
            <a:pPr>
              <a:spcBef>
                <a:spcPts val="0"/>
              </a:spcBef>
            </a:pPr>
            <a:r>
              <a:rPr lang="en-US" dirty="0"/>
              <a:t>Incompletely filled </a:t>
            </a:r>
            <a:r>
              <a:rPr lang="en-US" i="1" dirty="0"/>
              <a:t>d </a:t>
            </a:r>
            <a:r>
              <a:rPr lang="en-US" dirty="0"/>
              <a:t>subshells give rise to several properties: </a:t>
            </a:r>
          </a:p>
          <a:p>
            <a:pPr marL="457200" indent="-457200">
              <a:spcBef>
                <a:spcPts val="0"/>
              </a:spcBef>
              <a:buFont typeface="Arial" pitchFamily="34" charset="0"/>
              <a:buChar char="•"/>
            </a:pPr>
            <a:r>
              <a:rPr lang="en-US" dirty="0"/>
              <a:t>distinctive colors</a:t>
            </a:r>
          </a:p>
          <a:p>
            <a:pPr marL="457200" indent="-457200">
              <a:spcBef>
                <a:spcPts val="0"/>
              </a:spcBef>
              <a:buFont typeface="Arial" pitchFamily="34" charset="0"/>
              <a:buChar char="•"/>
            </a:pPr>
            <a:r>
              <a:rPr lang="en-US" dirty="0"/>
              <a:t>formation of paramagnetic compounds</a:t>
            </a:r>
          </a:p>
          <a:p>
            <a:pPr marL="457200" indent="-457200">
              <a:spcBef>
                <a:spcPts val="0"/>
              </a:spcBef>
              <a:buFont typeface="Arial" pitchFamily="34" charset="0"/>
              <a:buChar char="•"/>
            </a:pPr>
            <a:r>
              <a:rPr lang="en-US" dirty="0"/>
              <a:t>catalytic activity</a:t>
            </a:r>
          </a:p>
          <a:p>
            <a:pPr marL="457200" indent="-457200">
              <a:spcBef>
                <a:spcPts val="0"/>
              </a:spcBef>
              <a:buFont typeface="Arial" pitchFamily="34" charset="0"/>
              <a:buChar char="•"/>
            </a:pPr>
            <a:r>
              <a:rPr lang="en-US" dirty="0"/>
              <a:t>tendency to form complex ions</a:t>
            </a:r>
          </a:p>
        </p:txBody>
      </p:sp>
    </p:spTree>
    <p:extLst>
      <p:ext uri="{BB962C8B-B14F-4D97-AF65-F5344CB8AC3E}">
        <p14:creationId xmlns:p14="http://schemas.microsoft.com/office/powerpoint/2010/main" val="328216105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0"/>
            <a:ext cx="9144000" cy="685800"/>
          </a:xfrm>
        </p:spPr>
        <p:txBody>
          <a:bodyPr/>
          <a:lstStyle/>
          <a:p>
            <a:pPr marL="179388" indent="0"/>
            <a:r>
              <a:rPr lang="en-US" dirty="0">
                <a:solidFill>
                  <a:schemeClr val="bg1"/>
                </a:solidFill>
              </a:rPr>
              <a:t>22.5</a:t>
            </a:r>
            <a:r>
              <a:rPr lang="en-US" dirty="0"/>
              <a:t>	</a:t>
            </a:r>
            <a:r>
              <a:rPr lang="en-US" dirty="0">
                <a:solidFill>
                  <a:srgbClr val="CE171F"/>
                </a:solidFill>
                <a:latin typeface="Calibri"/>
              </a:rPr>
              <a:t>Applications of Coordination Compounds </a:t>
            </a:r>
            <a:r>
              <a:rPr lang="en-US" dirty="0"/>
              <a:t>	</a:t>
            </a:r>
          </a:p>
        </p:txBody>
      </p:sp>
      <p:sp>
        <p:nvSpPr>
          <p:cNvPr id="16" name="Content Placeholder 15"/>
          <p:cNvSpPr>
            <a:spLocks noGrp="1"/>
          </p:cNvSpPr>
          <p:nvPr>
            <p:ph type="body" sz="quarter" idx="12"/>
          </p:nvPr>
        </p:nvSpPr>
        <p:spPr>
          <a:prstGeom prst="rect">
            <a:avLst/>
          </a:prstGeom>
        </p:spPr>
        <p:txBody>
          <a:bodyPr/>
          <a:lstStyle/>
          <a:p>
            <a:r>
              <a:rPr lang="en-US" dirty="0"/>
              <a:t>Topics</a:t>
            </a:r>
          </a:p>
        </p:txBody>
      </p:sp>
      <p:sp>
        <p:nvSpPr>
          <p:cNvPr id="2" name="Text Placeholder 1"/>
          <p:cNvSpPr>
            <a:spLocks noGrp="1"/>
          </p:cNvSpPr>
          <p:nvPr>
            <p:ph type="body" sz="quarter" idx="13"/>
          </p:nvPr>
        </p:nvSpPr>
        <p:spPr>
          <a:xfrm>
            <a:off x="32657" y="1828800"/>
            <a:ext cx="8839200" cy="609600"/>
          </a:xfrm>
        </p:spPr>
        <p:txBody>
          <a:bodyPr/>
          <a:lstStyle/>
          <a:p>
            <a:r>
              <a:rPr lang="en-US" dirty="0"/>
              <a:t>Applications of Coordination Compounds</a:t>
            </a:r>
          </a:p>
        </p:txBody>
      </p:sp>
    </p:spTree>
    <p:extLst>
      <p:ext uri="{BB962C8B-B14F-4D97-AF65-F5344CB8AC3E}">
        <p14:creationId xmlns:p14="http://schemas.microsoft.com/office/powerpoint/2010/main" val="365173770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89" y="0"/>
            <a:ext cx="9120809" cy="838200"/>
          </a:xfrm>
        </p:spPr>
        <p:txBody>
          <a:bodyPr/>
          <a:lstStyle/>
          <a:p>
            <a:r>
              <a:rPr lang="en-US" dirty="0">
                <a:solidFill>
                  <a:schemeClr val="bg1"/>
                </a:solidFill>
              </a:rPr>
              <a:t>22.5</a:t>
            </a:r>
            <a:r>
              <a:rPr lang="en-US" dirty="0"/>
              <a:t>	</a:t>
            </a:r>
            <a:r>
              <a:rPr lang="en-US" dirty="0">
                <a:latin typeface="Calibri"/>
              </a:rPr>
              <a:t>Applications of Coordination Compounds (1)</a:t>
            </a:r>
            <a:endParaRPr lang="en-US" dirty="0"/>
          </a:p>
        </p:txBody>
      </p:sp>
      <p:sp>
        <p:nvSpPr>
          <p:cNvPr id="16" name="Text Placeholder 15"/>
          <p:cNvSpPr>
            <a:spLocks noGrp="1"/>
          </p:cNvSpPr>
          <p:nvPr>
            <p:ph type="body" sz="quarter" idx="22"/>
          </p:nvPr>
        </p:nvSpPr>
        <p:spPr/>
        <p:txBody>
          <a:bodyPr/>
          <a:lstStyle/>
          <a:p>
            <a:r>
              <a:rPr lang="en-US" dirty="0">
                <a:solidFill>
                  <a:srgbClr val="4F74A7"/>
                </a:solidFill>
                <a:latin typeface="Calibri"/>
              </a:rPr>
              <a:t>Reactions of Coordination Compounds</a:t>
            </a:r>
          </a:p>
        </p:txBody>
      </p:sp>
      <p:sp>
        <p:nvSpPr>
          <p:cNvPr id="17" name="Content Placeholder 16"/>
          <p:cNvSpPr>
            <a:spLocks noGrp="1"/>
          </p:cNvSpPr>
          <p:nvPr>
            <p:ph sz="quarter" idx="24"/>
          </p:nvPr>
        </p:nvSpPr>
        <p:spPr>
          <a:xfrm>
            <a:off x="34785" y="1752600"/>
            <a:ext cx="9120810" cy="4724400"/>
          </a:xfrm>
        </p:spPr>
        <p:txBody>
          <a:bodyPr/>
          <a:lstStyle/>
          <a:p>
            <a:pPr>
              <a:spcBef>
                <a:spcPts val="0"/>
              </a:spcBef>
              <a:spcAft>
                <a:spcPts val="2800"/>
              </a:spcAft>
            </a:pPr>
            <a:r>
              <a:rPr lang="en-US" b="1" dirty="0"/>
              <a:t>Metallurgy </a:t>
            </a:r>
          </a:p>
          <a:p>
            <a:pPr>
              <a:spcBef>
                <a:spcPts val="0"/>
              </a:spcBef>
              <a:spcAft>
                <a:spcPts val="2800"/>
              </a:spcAft>
            </a:pPr>
            <a:r>
              <a:rPr lang="en-US" dirty="0"/>
              <a:t>Examples of the use of coordination compounds in metallurgical processes:</a:t>
            </a:r>
            <a:endParaRPr lang="en-US" b="1" dirty="0"/>
          </a:p>
          <a:p>
            <a:pPr marL="457200" indent="-457200">
              <a:spcBef>
                <a:spcPts val="0"/>
              </a:spcBef>
              <a:spcAft>
                <a:spcPts val="2800"/>
              </a:spcAft>
              <a:buFont typeface="Arial" pitchFamily="34" charset="0"/>
              <a:buChar char="•"/>
            </a:pPr>
            <a:r>
              <a:rPr lang="en-US" dirty="0"/>
              <a:t>extraction of silver and gold by the formation of cyanide complexes </a:t>
            </a:r>
          </a:p>
          <a:p>
            <a:pPr marL="457200" indent="-457200">
              <a:spcBef>
                <a:spcPts val="0"/>
              </a:spcBef>
              <a:spcAft>
                <a:spcPts val="2800"/>
              </a:spcAft>
              <a:buFont typeface="Arial" pitchFamily="34" charset="0"/>
              <a:buChar char="•"/>
            </a:pPr>
            <a:r>
              <a:rPr lang="en-US" dirty="0"/>
              <a:t>purification of nickel</a:t>
            </a:r>
          </a:p>
        </p:txBody>
      </p:sp>
    </p:spTree>
    <p:extLst>
      <p:ext uri="{BB962C8B-B14F-4D97-AF65-F5344CB8AC3E}">
        <p14:creationId xmlns:p14="http://schemas.microsoft.com/office/powerpoint/2010/main" val="383019129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97620" cy="838200"/>
          </a:xfrm>
        </p:spPr>
        <p:txBody>
          <a:bodyPr/>
          <a:lstStyle/>
          <a:p>
            <a:r>
              <a:rPr lang="en-US" dirty="0">
                <a:solidFill>
                  <a:schemeClr val="bg1"/>
                </a:solidFill>
              </a:rPr>
              <a:t>22.5</a:t>
            </a:r>
            <a:r>
              <a:rPr lang="en-US" dirty="0"/>
              <a:t>	</a:t>
            </a:r>
            <a:r>
              <a:rPr lang="en-US" dirty="0">
                <a:latin typeface="Calibri"/>
              </a:rPr>
              <a:t> Applications of Coordination Compounds (2) </a:t>
            </a:r>
            <a:endParaRPr lang="en-US" dirty="0"/>
          </a:p>
        </p:txBody>
      </p:sp>
      <p:sp>
        <p:nvSpPr>
          <p:cNvPr id="16" name="Text Placeholder 15"/>
          <p:cNvSpPr>
            <a:spLocks noGrp="1"/>
          </p:cNvSpPr>
          <p:nvPr>
            <p:ph type="body" sz="quarter" idx="22"/>
          </p:nvPr>
        </p:nvSpPr>
        <p:spPr/>
        <p:txBody>
          <a:bodyPr/>
          <a:lstStyle/>
          <a:p>
            <a:r>
              <a:rPr lang="en-US" dirty="0">
                <a:solidFill>
                  <a:srgbClr val="4F74A7"/>
                </a:solidFill>
                <a:latin typeface="Calibri"/>
              </a:rPr>
              <a:t>Reactions of Coordination Compounds</a:t>
            </a:r>
          </a:p>
        </p:txBody>
      </p:sp>
      <p:sp>
        <p:nvSpPr>
          <p:cNvPr id="17" name="Content Placeholder 16"/>
          <p:cNvSpPr>
            <a:spLocks noGrp="1"/>
          </p:cNvSpPr>
          <p:nvPr>
            <p:ph sz="quarter" idx="24"/>
          </p:nvPr>
        </p:nvSpPr>
        <p:spPr>
          <a:xfrm>
            <a:off x="0" y="1752600"/>
            <a:ext cx="9120810" cy="3184801"/>
          </a:xfrm>
        </p:spPr>
        <p:txBody>
          <a:bodyPr/>
          <a:lstStyle/>
          <a:p>
            <a:pPr>
              <a:spcBef>
                <a:spcPts val="0"/>
              </a:spcBef>
              <a:spcAft>
                <a:spcPts val="2800"/>
              </a:spcAft>
            </a:pPr>
            <a:r>
              <a:rPr lang="en-US" b="1" dirty="0"/>
              <a:t>Chelation Therapy</a:t>
            </a:r>
            <a:endParaRPr lang="en-US" dirty="0"/>
          </a:p>
          <a:p>
            <a:pPr>
              <a:spcBef>
                <a:spcPts val="0"/>
              </a:spcBef>
              <a:spcAft>
                <a:spcPts val="2800"/>
              </a:spcAft>
            </a:pPr>
            <a:r>
              <a:rPr lang="en-US" dirty="0"/>
              <a:t>Chelation therapy is used in the treatment of lead poisoning. </a:t>
            </a:r>
          </a:p>
          <a:p>
            <a:pPr>
              <a:spcBef>
                <a:spcPts val="0"/>
              </a:spcBef>
              <a:spcAft>
                <a:spcPts val="2800"/>
              </a:spcAft>
            </a:pPr>
            <a:r>
              <a:rPr lang="en-US" dirty="0"/>
              <a:t>Arsenic and mercury can also be removed using chelating agents. </a:t>
            </a:r>
          </a:p>
        </p:txBody>
      </p:sp>
    </p:spTree>
    <p:extLst>
      <p:ext uri="{BB962C8B-B14F-4D97-AF65-F5344CB8AC3E}">
        <p14:creationId xmlns:p14="http://schemas.microsoft.com/office/powerpoint/2010/main" val="142125180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120810" cy="761999"/>
          </a:xfrm>
        </p:spPr>
        <p:txBody>
          <a:bodyPr/>
          <a:lstStyle/>
          <a:p>
            <a:r>
              <a:rPr lang="en-US" dirty="0">
                <a:solidFill>
                  <a:schemeClr val="bg1"/>
                </a:solidFill>
              </a:rPr>
              <a:t>22.5</a:t>
            </a:r>
            <a:r>
              <a:rPr lang="en-US" dirty="0"/>
              <a:t>	</a:t>
            </a:r>
            <a:r>
              <a:rPr lang="en-US" dirty="0">
                <a:latin typeface="Calibri"/>
              </a:rPr>
              <a:t> Applications of Coordination Compounds (3) </a:t>
            </a:r>
            <a:endParaRPr lang="en-US" dirty="0"/>
          </a:p>
        </p:txBody>
      </p:sp>
      <p:sp>
        <p:nvSpPr>
          <p:cNvPr id="16" name="Text Placeholder 15"/>
          <p:cNvSpPr>
            <a:spLocks noGrp="1"/>
          </p:cNvSpPr>
          <p:nvPr>
            <p:ph type="body" sz="quarter" idx="22"/>
          </p:nvPr>
        </p:nvSpPr>
        <p:spPr>
          <a:xfrm>
            <a:off x="23190" y="1066800"/>
            <a:ext cx="9120809" cy="609601"/>
          </a:xfrm>
        </p:spPr>
        <p:txBody>
          <a:bodyPr/>
          <a:lstStyle/>
          <a:p>
            <a:r>
              <a:rPr lang="en-US" dirty="0">
                <a:solidFill>
                  <a:srgbClr val="4F74A7"/>
                </a:solidFill>
                <a:latin typeface="Calibri"/>
              </a:rPr>
              <a:t>Reactions of Coordination Compounds</a:t>
            </a:r>
          </a:p>
        </p:txBody>
      </p:sp>
      <p:sp>
        <p:nvSpPr>
          <p:cNvPr id="17" name="Content Placeholder 16"/>
          <p:cNvSpPr>
            <a:spLocks noGrp="1"/>
          </p:cNvSpPr>
          <p:nvPr>
            <p:ph sz="quarter" idx="24"/>
          </p:nvPr>
        </p:nvSpPr>
        <p:spPr>
          <a:xfrm>
            <a:off x="23190" y="1556920"/>
            <a:ext cx="9120810" cy="4767679"/>
          </a:xfrm>
        </p:spPr>
        <p:txBody>
          <a:bodyPr/>
          <a:lstStyle/>
          <a:p>
            <a:pPr>
              <a:spcBef>
                <a:spcPts val="0"/>
              </a:spcBef>
            </a:pPr>
            <a:r>
              <a:rPr lang="en-US" b="1" dirty="0"/>
              <a:t>Chemotherapy</a:t>
            </a:r>
            <a:endParaRPr lang="en-US" dirty="0"/>
          </a:p>
          <a:p>
            <a:pPr>
              <a:spcBef>
                <a:spcPts val="0"/>
              </a:spcBef>
              <a:spcAft>
                <a:spcPts val="2800"/>
              </a:spcAft>
            </a:pPr>
            <a:r>
              <a:rPr lang="en-US" dirty="0"/>
              <a:t>Several platinum-containing coordination compounds, including cisplatin [Pt(NH</a:t>
            </a:r>
            <a:r>
              <a:rPr lang="en-US" baseline="-25000" dirty="0"/>
              <a:t>3</a:t>
            </a:r>
            <a:r>
              <a:rPr lang="en-US" dirty="0"/>
              <a:t>)</a:t>
            </a:r>
            <a:r>
              <a:rPr lang="en-US" baseline="-25000" dirty="0"/>
              <a:t>2</a:t>
            </a:r>
            <a:r>
              <a:rPr lang="en-US" dirty="0"/>
              <a:t>Cl</a:t>
            </a:r>
            <a:r>
              <a:rPr lang="en-US" baseline="-25000" dirty="0"/>
              <a:t>2</a:t>
            </a:r>
            <a:r>
              <a:rPr lang="en-US" dirty="0"/>
              <a:t>] and carboplatin [Pt(NH</a:t>
            </a:r>
            <a:r>
              <a:rPr lang="en-US" baseline="-25000" dirty="0"/>
              <a:t>3</a:t>
            </a:r>
            <a:r>
              <a:rPr lang="en-US" dirty="0"/>
              <a:t>)</a:t>
            </a:r>
            <a:r>
              <a:rPr lang="en-US" baseline="-25000" dirty="0"/>
              <a:t>2</a:t>
            </a:r>
            <a:r>
              <a:rPr lang="en-US" dirty="0"/>
              <a:t>(OCO)</a:t>
            </a:r>
            <a:r>
              <a:rPr lang="en-US" baseline="-25000" dirty="0"/>
              <a:t>2</a:t>
            </a:r>
            <a:r>
              <a:rPr lang="en-US" dirty="0"/>
              <a:t>C</a:t>
            </a:r>
            <a:r>
              <a:rPr lang="en-US" baseline="-25000" dirty="0"/>
              <a:t>4</a:t>
            </a:r>
            <a:r>
              <a:rPr lang="en-US" dirty="0"/>
              <a:t>H</a:t>
            </a:r>
            <a:r>
              <a:rPr lang="en-US" baseline="-25000" dirty="0"/>
              <a:t>6</a:t>
            </a:r>
            <a:r>
              <a:rPr lang="en-US" dirty="0"/>
              <a:t>], can effectively inhibit the growth of cancerous cells. </a:t>
            </a:r>
          </a:p>
          <a:p>
            <a:pPr>
              <a:spcBef>
                <a:spcPts val="0"/>
              </a:spcBef>
            </a:pPr>
            <a:r>
              <a:rPr lang="en-US" dirty="0"/>
              <a:t>The mechanism for the action of cisplatin is the </a:t>
            </a:r>
            <a:r>
              <a:rPr lang="en-US" i="1" dirty="0"/>
              <a:t>chelation </a:t>
            </a:r>
            <a:r>
              <a:rPr lang="en-US" dirty="0"/>
              <a:t>of DNA. This causes a bend in the double-stranded structure which inhibits replication. The damaged cell is then destroyed by the body’s immune system. </a:t>
            </a:r>
          </a:p>
        </p:txBody>
      </p:sp>
    </p:spTree>
    <p:extLst>
      <p:ext uri="{BB962C8B-B14F-4D97-AF65-F5344CB8AC3E}">
        <p14:creationId xmlns:p14="http://schemas.microsoft.com/office/powerpoint/2010/main" val="269324247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89" y="0"/>
            <a:ext cx="9120809" cy="685799"/>
          </a:xfrm>
        </p:spPr>
        <p:txBody>
          <a:bodyPr/>
          <a:lstStyle/>
          <a:p>
            <a:pPr>
              <a:tabLst>
                <a:tab pos="1371600" algn="l"/>
              </a:tabLst>
            </a:pPr>
            <a:r>
              <a:rPr lang="en-US" dirty="0">
                <a:solidFill>
                  <a:schemeClr val="bg1"/>
                </a:solidFill>
              </a:rPr>
              <a:t>22.5</a:t>
            </a:r>
            <a:r>
              <a:rPr lang="en-US" dirty="0"/>
              <a:t>	</a:t>
            </a:r>
            <a:r>
              <a:rPr lang="en-US" dirty="0">
                <a:latin typeface="Calibri"/>
              </a:rPr>
              <a:t> Applications of Coordination Compounds (4) </a:t>
            </a:r>
            <a:endParaRPr lang="en-US" dirty="0"/>
          </a:p>
        </p:txBody>
      </p:sp>
      <p:sp>
        <p:nvSpPr>
          <p:cNvPr id="16" name="Text Placeholder 15"/>
          <p:cNvSpPr>
            <a:spLocks noGrp="1"/>
          </p:cNvSpPr>
          <p:nvPr>
            <p:ph type="body" sz="quarter" idx="22"/>
          </p:nvPr>
        </p:nvSpPr>
        <p:spPr>
          <a:xfrm>
            <a:off x="23190" y="1066800"/>
            <a:ext cx="9120809" cy="609601"/>
          </a:xfrm>
        </p:spPr>
        <p:txBody>
          <a:bodyPr/>
          <a:lstStyle/>
          <a:p>
            <a:r>
              <a:rPr lang="en-US" dirty="0">
                <a:solidFill>
                  <a:srgbClr val="4F74A7"/>
                </a:solidFill>
                <a:latin typeface="Calibri"/>
              </a:rPr>
              <a:t>Reactions of Coordination Compounds</a:t>
            </a:r>
          </a:p>
        </p:txBody>
      </p:sp>
      <p:sp>
        <p:nvSpPr>
          <p:cNvPr id="17" name="Content Placeholder 16"/>
          <p:cNvSpPr>
            <a:spLocks noGrp="1"/>
          </p:cNvSpPr>
          <p:nvPr>
            <p:ph sz="quarter" idx="24"/>
          </p:nvPr>
        </p:nvSpPr>
        <p:spPr>
          <a:xfrm>
            <a:off x="23190" y="1524000"/>
            <a:ext cx="9120810" cy="4419600"/>
          </a:xfrm>
        </p:spPr>
        <p:txBody>
          <a:bodyPr/>
          <a:lstStyle/>
          <a:p>
            <a:pPr>
              <a:spcBef>
                <a:spcPts val="0"/>
              </a:spcBef>
              <a:spcAft>
                <a:spcPts val="1800"/>
              </a:spcAft>
            </a:pPr>
            <a:r>
              <a:rPr lang="en-US" b="1" dirty="0"/>
              <a:t>Chemical Analysis</a:t>
            </a:r>
            <a:endParaRPr lang="en-US" dirty="0"/>
          </a:p>
          <a:p>
            <a:pPr>
              <a:spcBef>
                <a:spcPts val="0"/>
              </a:spcBef>
              <a:spcAft>
                <a:spcPts val="2800"/>
              </a:spcAft>
            </a:pPr>
            <a:r>
              <a:rPr lang="en-US" dirty="0" err="1"/>
              <a:t>Dimethylglyoxime</a:t>
            </a:r>
            <a:r>
              <a:rPr lang="en-US" dirty="0"/>
              <a:t> forms an insoluble brick-red solid with Ni</a:t>
            </a:r>
            <a:r>
              <a:rPr lang="en-US" baseline="30000" dirty="0"/>
              <a:t>2+</a:t>
            </a:r>
            <a:r>
              <a:rPr lang="en-US" dirty="0"/>
              <a:t> and an insoluble bright-yellow solid with Pd</a:t>
            </a:r>
            <a:r>
              <a:rPr lang="en-US" baseline="30000" dirty="0"/>
              <a:t>2+</a:t>
            </a:r>
            <a:r>
              <a:rPr lang="en-US" dirty="0"/>
              <a:t>. </a:t>
            </a:r>
          </a:p>
          <a:p>
            <a:pPr>
              <a:spcBef>
                <a:spcPts val="0"/>
              </a:spcBef>
              <a:spcAft>
                <a:spcPts val="2800"/>
              </a:spcAft>
            </a:pPr>
            <a:r>
              <a:rPr lang="en-US" dirty="0"/>
              <a:t>These characteristic colors are used in qualitative analysis to identify nickel and palladium. </a:t>
            </a:r>
          </a:p>
          <a:p>
            <a:pPr>
              <a:spcBef>
                <a:spcPts val="0"/>
              </a:spcBef>
              <a:spcAft>
                <a:spcPts val="2800"/>
              </a:spcAft>
            </a:pPr>
            <a:r>
              <a:rPr lang="en-US" dirty="0"/>
              <a:t>The quantities of ions present can be determined by gravimetric analysis.</a:t>
            </a:r>
          </a:p>
        </p:txBody>
      </p:sp>
    </p:spTree>
    <p:extLst>
      <p:ext uri="{BB962C8B-B14F-4D97-AF65-F5344CB8AC3E}">
        <p14:creationId xmlns:p14="http://schemas.microsoft.com/office/powerpoint/2010/main" val="74926310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89" y="0"/>
            <a:ext cx="9109215" cy="685799"/>
          </a:xfrm>
        </p:spPr>
        <p:txBody>
          <a:bodyPr/>
          <a:lstStyle/>
          <a:p>
            <a:r>
              <a:rPr lang="en-US" dirty="0">
                <a:solidFill>
                  <a:schemeClr val="bg1"/>
                </a:solidFill>
              </a:rPr>
              <a:t>22.5</a:t>
            </a:r>
            <a:r>
              <a:rPr lang="en-US" dirty="0"/>
              <a:t>	</a:t>
            </a:r>
            <a:r>
              <a:rPr lang="en-US" dirty="0">
                <a:latin typeface="Calibri"/>
              </a:rPr>
              <a:t>Applications of Coordination Compounds (5) </a:t>
            </a:r>
            <a:endParaRPr lang="en-US" dirty="0"/>
          </a:p>
        </p:txBody>
      </p:sp>
      <p:sp>
        <p:nvSpPr>
          <p:cNvPr id="16" name="Text Placeholder 15"/>
          <p:cNvSpPr>
            <a:spLocks noGrp="1"/>
          </p:cNvSpPr>
          <p:nvPr>
            <p:ph type="body" sz="quarter" idx="22"/>
          </p:nvPr>
        </p:nvSpPr>
        <p:spPr/>
        <p:txBody>
          <a:bodyPr/>
          <a:lstStyle/>
          <a:p>
            <a:r>
              <a:rPr lang="en-US" dirty="0">
                <a:solidFill>
                  <a:srgbClr val="4F74A7"/>
                </a:solidFill>
                <a:latin typeface="Calibri"/>
              </a:rPr>
              <a:t>Reactions of Coordination Compounds</a:t>
            </a:r>
          </a:p>
        </p:txBody>
      </p:sp>
      <p:sp>
        <p:nvSpPr>
          <p:cNvPr id="17" name="Content Placeholder 16"/>
          <p:cNvSpPr>
            <a:spLocks noGrp="1"/>
          </p:cNvSpPr>
          <p:nvPr>
            <p:ph sz="quarter" idx="24"/>
          </p:nvPr>
        </p:nvSpPr>
        <p:spPr>
          <a:xfrm>
            <a:off x="11595" y="1600200"/>
            <a:ext cx="9120810" cy="4832092"/>
          </a:xfrm>
        </p:spPr>
        <p:txBody>
          <a:bodyPr/>
          <a:lstStyle/>
          <a:p>
            <a:pPr>
              <a:spcBef>
                <a:spcPts val="0"/>
              </a:spcBef>
            </a:pPr>
            <a:r>
              <a:rPr lang="en-US" b="1" dirty="0"/>
              <a:t>Detergents</a:t>
            </a:r>
            <a:endParaRPr lang="en-US" dirty="0"/>
          </a:p>
          <a:p>
            <a:pPr>
              <a:spcBef>
                <a:spcPts val="0"/>
              </a:spcBef>
              <a:spcAft>
                <a:spcPts val="2800"/>
              </a:spcAft>
            </a:pPr>
            <a:r>
              <a:rPr lang="en-US" dirty="0"/>
              <a:t>The cleansing action of soap in hard water is hampered by the reaction of the Ca</a:t>
            </a:r>
            <a:r>
              <a:rPr lang="en-US" baseline="30000" dirty="0"/>
              <a:t>2+</a:t>
            </a:r>
            <a:r>
              <a:rPr lang="en-US" dirty="0"/>
              <a:t> ions in the water with the soap molecules to form insoluble salts or curds. </a:t>
            </a:r>
          </a:p>
          <a:p>
            <a:pPr>
              <a:spcBef>
                <a:spcPts val="0"/>
              </a:spcBef>
              <a:spcAft>
                <a:spcPts val="2800"/>
              </a:spcAft>
            </a:pPr>
            <a:r>
              <a:rPr lang="en-US" dirty="0"/>
              <a:t>The detergent industry used </a:t>
            </a:r>
            <a:r>
              <a:rPr lang="en-US" dirty="0" err="1"/>
              <a:t>tripolyphosphate</a:t>
            </a:r>
            <a:r>
              <a:rPr lang="en-US" dirty="0"/>
              <a:t> ion as a chelating agent to form stable complexes with Ca</a:t>
            </a:r>
            <a:r>
              <a:rPr lang="en-US" baseline="30000" dirty="0"/>
              <a:t>2+</a:t>
            </a:r>
            <a:r>
              <a:rPr lang="en-US" dirty="0"/>
              <a:t> ions . </a:t>
            </a:r>
          </a:p>
          <a:p>
            <a:pPr>
              <a:spcBef>
                <a:spcPts val="0"/>
              </a:spcBef>
              <a:spcAft>
                <a:spcPts val="2800"/>
              </a:spcAft>
            </a:pPr>
            <a:r>
              <a:rPr lang="en-US" dirty="0"/>
              <a:t>However, wastewater containing phosphates discharged into rivers and lakes causes algae to grow, resulting in oxygen depletion. </a:t>
            </a:r>
          </a:p>
        </p:txBody>
      </p:sp>
    </p:spTree>
    <p:extLst>
      <p:ext uri="{BB962C8B-B14F-4D97-AF65-F5344CB8AC3E}">
        <p14:creationId xmlns:p14="http://schemas.microsoft.com/office/powerpoint/2010/main" val="234110522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89" y="0"/>
            <a:ext cx="9120809" cy="609599"/>
          </a:xfrm>
        </p:spPr>
        <p:txBody>
          <a:bodyPr/>
          <a:lstStyle/>
          <a:p>
            <a:pPr defTabSz="1428750">
              <a:tabLst>
                <a:tab pos="1485900" algn="l"/>
              </a:tabLst>
            </a:pPr>
            <a:r>
              <a:rPr lang="en-US" dirty="0">
                <a:solidFill>
                  <a:schemeClr val="bg1"/>
                </a:solidFill>
              </a:rPr>
              <a:t>22.5</a:t>
            </a:r>
            <a:r>
              <a:rPr lang="en-US" dirty="0"/>
              <a:t>	</a:t>
            </a:r>
            <a:r>
              <a:rPr lang="en-US" dirty="0">
                <a:latin typeface="Calibri"/>
              </a:rPr>
              <a:t>Applications of Coordination Compounds (6) </a:t>
            </a:r>
            <a:endParaRPr lang="en-US" dirty="0"/>
          </a:p>
        </p:txBody>
      </p:sp>
      <p:sp>
        <p:nvSpPr>
          <p:cNvPr id="16" name="Text Placeholder 15"/>
          <p:cNvSpPr>
            <a:spLocks noGrp="1"/>
          </p:cNvSpPr>
          <p:nvPr>
            <p:ph type="body" sz="quarter" idx="22"/>
          </p:nvPr>
        </p:nvSpPr>
        <p:spPr/>
        <p:txBody>
          <a:bodyPr/>
          <a:lstStyle/>
          <a:p>
            <a:r>
              <a:rPr lang="en-US" dirty="0">
                <a:solidFill>
                  <a:srgbClr val="4F74A7"/>
                </a:solidFill>
                <a:latin typeface="Calibri"/>
              </a:rPr>
              <a:t>Reactions of Coordination Compounds</a:t>
            </a:r>
          </a:p>
        </p:txBody>
      </p:sp>
      <p:sp>
        <p:nvSpPr>
          <p:cNvPr id="17" name="Content Placeholder 16"/>
          <p:cNvSpPr>
            <a:spLocks noGrp="1"/>
          </p:cNvSpPr>
          <p:nvPr>
            <p:ph sz="quarter" idx="24"/>
          </p:nvPr>
        </p:nvSpPr>
        <p:spPr>
          <a:xfrm>
            <a:off x="23190" y="1600200"/>
            <a:ext cx="9120810" cy="4495800"/>
          </a:xfrm>
        </p:spPr>
        <p:txBody>
          <a:bodyPr/>
          <a:lstStyle/>
          <a:p>
            <a:pPr>
              <a:spcBef>
                <a:spcPts val="0"/>
              </a:spcBef>
              <a:spcAft>
                <a:spcPts val="3000"/>
              </a:spcAft>
            </a:pPr>
            <a:r>
              <a:rPr lang="en-US" b="1" dirty="0" err="1"/>
              <a:t>Sequestrants</a:t>
            </a:r>
            <a:endParaRPr lang="en-US" b="1" dirty="0"/>
          </a:p>
          <a:p>
            <a:pPr>
              <a:spcBef>
                <a:spcPts val="0"/>
              </a:spcBef>
              <a:spcAft>
                <a:spcPts val="2800"/>
              </a:spcAft>
            </a:pPr>
            <a:r>
              <a:rPr lang="en-US" dirty="0"/>
              <a:t>EDTA is used as a food additive to sequester metal ions. </a:t>
            </a:r>
          </a:p>
          <a:p>
            <a:pPr>
              <a:spcBef>
                <a:spcPts val="0"/>
              </a:spcBef>
              <a:spcAft>
                <a:spcPts val="3000"/>
              </a:spcAft>
              <a:tabLst>
                <a:tab pos="1371600" algn="l"/>
              </a:tabLst>
            </a:pPr>
            <a:r>
              <a:rPr lang="en-US" dirty="0"/>
              <a:t>EDTA sequesters Cu, Fe, and Ni ions that would otherwise catalyze the oxidation reactions that cause food to spoil. </a:t>
            </a:r>
          </a:p>
          <a:p>
            <a:pPr>
              <a:spcBef>
                <a:spcPts val="0"/>
              </a:spcBef>
              <a:spcAft>
                <a:spcPts val="2800"/>
              </a:spcAft>
            </a:pPr>
            <a:r>
              <a:rPr lang="en-US" dirty="0"/>
              <a:t>EDTA is a common preservative in a wide variety of consumer products. </a:t>
            </a:r>
          </a:p>
        </p:txBody>
      </p:sp>
    </p:spTree>
    <p:extLst>
      <p:ext uri="{BB962C8B-B14F-4D97-AF65-F5344CB8AC3E}">
        <p14:creationId xmlns:p14="http://schemas.microsoft.com/office/powerpoint/2010/main" val="7215927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a:solidFill>
                  <a:schemeClr val="bg1"/>
                </a:solidFill>
              </a:rPr>
              <a:t>22.1</a:t>
            </a:r>
            <a:r>
              <a:rPr lang="en-US" dirty="0"/>
              <a:t>	</a:t>
            </a:r>
            <a:r>
              <a:rPr lang="en-US" dirty="0">
                <a:latin typeface="Calibri"/>
              </a:rPr>
              <a:t>Coordination Compounds (3) - Appendix </a:t>
            </a:r>
            <a:endParaRPr lang="en-US" dirty="0"/>
          </a:p>
        </p:txBody>
      </p:sp>
      <p:sp>
        <p:nvSpPr>
          <p:cNvPr id="17" name="Text Placeholder 16"/>
          <p:cNvSpPr>
            <a:spLocks noGrp="1"/>
          </p:cNvSpPr>
          <p:nvPr>
            <p:ph type="body" sz="quarter" idx="22"/>
          </p:nvPr>
        </p:nvSpPr>
        <p:spPr>
          <a:xfrm>
            <a:off x="23190" y="1142999"/>
            <a:ext cx="9120809" cy="609601"/>
          </a:xfrm>
        </p:spPr>
        <p:txBody>
          <a:bodyPr/>
          <a:lstStyle/>
          <a:p>
            <a:r>
              <a:rPr lang="en-US" dirty="0">
                <a:latin typeface="Calibri"/>
              </a:rPr>
              <a:t>Properties of Transition Metals </a:t>
            </a:r>
          </a:p>
        </p:txBody>
      </p:sp>
      <p:sp>
        <p:nvSpPr>
          <p:cNvPr id="18" name="Content Placeholder 17"/>
          <p:cNvSpPr>
            <a:spLocks noGrp="1"/>
          </p:cNvSpPr>
          <p:nvPr>
            <p:ph sz="quarter" idx="24"/>
          </p:nvPr>
        </p:nvSpPr>
        <p:spPr>
          <a:xfrm>
            <a:off x="23190" y="1591636"/>
            <a:ext cx="9120810" cy="1267528"/>
          </a:xfrm>
        </p:spPr>
        <p:txBody>
          <a:bodyPr/>
          <a:lstStyle/>
          <a:p>
            <a:r>
              <a:rPr lang="en-US" dirty="0"/>
              <a:t>Transition metals (green) have incompletely filled </a:t>
            </a:r>
            <a:r>
              <a:rPr lang="en-US" i="1" dirty="0"/>
              <a:t>d </a:t>
            </a:r>
            <a:r>
              <a:rPr lang="en-US" dirty="0"/>
              <a:t>subshells or form ions with incompletely filled </a:t>
            </a:r>
            <a:r>
              <a:rPr lang="en-US" i="1" dirty="0"/>
              <a:t>d </a:t>
            </a:r>
            <a:r>
              <a:rPr lang="en-US" dirty="0"/>
              <a:t>subshells. </a:t>
            </a:r>
          </a:p>
        </p:txBody>
      </p:sp>
      <p:pic>
        <p:nvPicPr>
          <p:cNvPr id="3" name="Picture 2" descr="The transition metals are in the first 3 rows of groups 3 through 11 in the periodic table. Note that although the Group 12 elements (Zn, Cd, Hg) are described as transition metals by some chemists, neither the metals nor their ions possess incompletely filled d subshell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5594" y="3110401"/>
            <a:ext cx="6072812" cy="3299592"/>
          </a:xfrm>
          <a:prstGeom prst="rect">
            <a:avLst/>
          </a:prstGeom>
        </p:spPr>
      </p:pic>
    </p:spTree>
    <p:extLst>
      <p:ext uri="{BB962C8B-B14F-4D97-AF65-F5344CB8AC3E}">
        <p14:creationId xmlns:p14="http://schemas.microsoft.com/office/powerpoint/2010/main" val="90836950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dirty="0">
                <a:solidFill>
                  <a:schemeClr val="bg1"/>
                </a:solidFill>
              </a:rPr>
              <a:t>22.1</a:t>
            </a:r>
            <a:r>
              <a:rPr lang="en-US" dirty="0"/>
              <a:t>	</a:t>
            </a:r>
            <a:r>
              <a:rPr lang="en-US" dirty="0">
                <a:latin typeface="Calibri"/>
              </a:rPr>
              <a:t>Coordination Compounds (9) - Appendix </a:t>
            </a:r>
            <a:endParaRPr lang="en-US" dirty="0"/>
          </a:p>
        </p:txBody>
      </p:sp>
      <p:sp>
        <p:nvSpPr>
          <p:cNvPr id="16" name="Text Placeholder 15"/>
          <p:cNvSpPr>
            <a:spLocks noGrp="1"/>
          </p:cNvSpPr>
          <p:nvPr>
            <p:ph type="body" sz="quarter" idx="22"/>
          </p:nvPr>
        </p:nvSpPr>
        <p:spPr>
          <a:xfrm>
            <a:off x="23190" y="1143000"/>
            <a:ext cx="9120809" cy="609601"/>
          </a:xfrm>
        </p:spPr>
        <p:txBody>
          <a:bodyPr/>
          <a:lstStyle/>
          <a:p>
            <a:r>
              <a:rPr lang="en-US" dirty="0">
                <a:solidFill>
                  <a:srgbClr val="4F74A7"/>
                </a:solidFill>
                <a:latin typeface="Calibri"/>
              </a:rPr>
              <a:t>Ligands</a:t>
            </a:r>
            <a:endParaRPr lang="en-US" dirty="0">
              <a:solidFill>
                <a:srgbClr val="4F74A7"/>
              </a:solidFill>
            </a:endParaRPr>
          </a:p>
        </p:txBody>
      </p:sp>
      <p:sp>
        <p:nvSpPr>
          <p:cNvPr id="17" name="Content Placeholder 16"/>
          <p:cNvSpPr>
            <a:spLocks noGrp="1"/>
          </p:cNvSpPr>
          <p:nvPr>
            <p:ph sz="quarter" idx="24"/>
          </p:nvPr>
        </p:nvSpPr>
        <p:spPr>
          <a:xfrm>
            <a:off x="1" y="1676400"/>
            <a:ext cx="3429000" cy="2133600"/>
          </a:xfrm>
        </p:spPr>
        <p:txBody>
          <a:bodyPr/>
          <a:lstStyle/>
          <a:p>
            <a:r>
              <a:rPr lang="en-US" dirty="0"/>
              <a:t>The ligand acts as a Lewis base while the transition metal acts as a Lewis acid.</a:t>
            </a:r>
          </a:p>
        </p:txBody>
      </p:sp>
      <p:pic>
        <p:nvPicPr>
          <p:cNvPr id="18" name="Picture 3" descr="Common ligands are included in a table. The rows are sorted by monodentates, bidentates and polydentates, and further sorted by examples. The structure for each is provided in the second column."/>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3698719" y="515153"/>
            <a:ext cx="5309376"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777448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solidFill>
                  <a:schemeClr val="bg1"/>
                </a:solidFill>
              </a:rPr>
              <a:t>22.1</a:t>
            </a:r>
            <a:r>
              <a:rPr lang="en-US" dirty="0"/>
              <a:t>	</a:t>
            </a:r>
            <a:r>
              <a:rPr lang="en-US" dirty="0">
                <a:latin typeface="Calibri"/>
              </a:rPr>
              <a:t>Coordination Compounds (12) - Appendix </a:t>
            </a:r>
            <a:endParaRPr lang="en-US" dirty="0"/>
          </a:p>
        </p:txBody>
      </p:sp>
      <p:sp>
        <p:nvSpPr>
          <p:cNvPr id="18" name="Text Placeholder 17"/>
          <p:cNvSpPr>
            <a:spLocks noGrp="1"/>
          </p:cNvSpPr>
          <p:nvPr>
            <p:ph type="body" sz="quarter" idx="22"/>
          </p:nvPr>
        </p:nvSpPr>
        <p:spPr/>
        <p:txBody>
          <a:bodyPr/>
          <a:lstStyle/>
          <a:p>
            <a:r>
              <a:rPr lang="en-US" dirty="0">
                <a:solidFill>
                  <a:srgbClr val="4F74A7"/>
                </a:solidFill>
                <a:latin typeface="Calibri"/>
              </a:rPr>
              <a:t>Ligands</a:t>
            </a:r>
            <a:r>
              <a:rPr lang="en-US" dirty="0">
                <a:latin typeface="Calibri"/>
              </a:rPr>
              <a:t> </a:t>
            </a:r>
          </a:p>
        </p:txBody>
      </p:sp>
      <p:sp>
        <p:nvSpPr>
          <p:cNvPr id="19" name="Text Placeholder 18"/>
          <p:cNvSpPr>
            <a:spLocks noGrp="1"/>
          </p:cNvSpPr>
          <p:nvPr>
            <p:ph type="body" sz="quarter" idx="25"/>
          </p:nvPr>
        </p:nvSpPr>
        <p:spPr>
          <a:xfrm>
            <a:off x="0" y="1600201"/>
            <a:ext cx="9044610" cy="2438400"/>
          </a:xfrm>
        </p:spPr>
        <p:txBody>
          <a:bodyPr/>
          <a:lstStyle/>
          <a:p>
            <a:pPr>
              <a:spcBef>
                <a:spcPts val="0"/>
              </a:spcBef>
            </a:pPr>
            <a:r>
              <a:rPr lang="en-US" dirty="0"/>
              <a:t>Depending on the number of donor atoms a ligand possesses, it is classified as </a:t>
            </a:r>
          </a:p>
          <a:p>
            <a:pPr marL="457200" indent="-457200">
              <a:spcBef>
                <a:spcPts val="0"/>
              </a:spcBef>
              <a:buFont typeface="Arial" pitchFamily="34" charset="0"/>
              <a:buChar char="•"/>
            </a:pPr>
            <a:r>
              <a:rPr lang="en-US" dirty="0"/>
              <a:t>monodentate (1 donor atom) </a:t>
            </a:r>
          </a:p>
          <a:p>
            <a:pPr marL="457200" indent="-457200">
              <a:spcBef>
                <a:spcPts val="0"/>
              </a:spcBef>
              <a:buFont typeface="Arial" pitchFamily="34" charset="0"/>
              <a:buChar char="•"/>
            </a:pPr>
            <a:r>
              <a:rPr lang="en-US" dirty="0"/>
              <a:t>bidentate (2 donor atoms) </a:t>
            </a:r>
          </a:p>
          <a:p>
            <a:pPr marL="457200" indent="-457200">
              <a:spcBef>
                <a:spcPts val="0"/>
              </a:spcBef>
              <a:buFont typeface="Arial" pitchFamily="34" charset="0"/>
              <a:buChar char="•"/>
            </a:pPr>
            <a:r>
              <a:rPr lang="en-US" dirty="0"/>
              <a:t>polydentate (&gt; 2 donor atoms)</a:t>
            </a:r>
          </a:p>
        </p:txBody>
      </p:sp>
      <p:sp>
        <p:nvSpPr>
          <p:cNvPr id="20" name="Content Placeholder 19"/>
          <p:cNvSpPr>
            <a:spLocks noGrp="1"/>
          </p:cNvSpPr>
          <p:nvPr>
            <p:ph sz="quarter" idx="26"/>
          </p:nvPr>
        </p:nvSpPr>
        <p:spPr>
          <a:xfrm>
            <a:off x="533401" y="4419599"/>
            <a:ext cx="3124199" cy="1905000"/>
          </a:xfrm>
        </p:spPr>
        <p:txBody>
          <a:bodyPr/>
          <a:lstStyle/>
          <a:p>
            <a:pPr>
              <a:spcBef>
                <a:spcPts val="0"/>
              </a:spcBef>
            </a:pPr>
            <a:r>
              <a:rPr lang="en-US" dirty="0"/>
              <a:t>Ethylenediamine forms two bonds to a metal atom (bidendate). </a:t>
            </a:r>
          </a:p>
        </p:txBody>
      </p:sp>
      <p:pic>
        <p:nvPicPr>
          <p:cNvPr id="2" name="Picture 1" descr="The structure of a metal-ethylenediamine complex cation is shown: [Co(en)3]2+. Each ethylenediamine molecule provides two N donor atoms and is therefore a bidentate ligan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7985" y="3967143"/>
            <a:ext cx="2320766" cy="2240884"/>
          </a:xfrm>
          <a:prstGeom prst="rect">
            <a:avLst/>
          </a:prstGeom>
        </p:spPr>
      </p:pic>
      <p:pic>
        <p:nvPicPr>
          <p:cNvPr id="3" name="Picture 2" descr="The structure of a metal-ethylenediamine complex cation is shown: [Co(en)3]2+. Each ethylenediamine molecule provides two N donor atoms and is therefore a bidentate ligan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4293" y="3961499"/>
            <a:ext cx="2629412" cy="2181650"/>
          </a:xfrm>
          <a:prstGeom prst="rect">
            <a:avLst/>
          </a:prstGeom>
        </p:spPr>
      </p:pic>
    </p:spTree>
    <p:extLst>
      <p:ext uri="{BB962C8B-B14F-4D97-AF65-F5344CB8AC3E}">
        <p14:creationId xmlns:p14="http://schemas.microsoft.com/office/powerpoint/2010/main" val="41624427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lstStyle/>
          <a:p>
            <a:pPr marL="342900">
              <a:tabLst>
                <a:tab pos="1428750" algn="l"/>
              </a:tabLst>
            </a:pPr>
            <a:r>
              <a:rPr lang="en-US" dirty="0">
                <a:solidFill>
                  <a:schemeClr val="bg1"/>
                </a:solidFill>
              </a:rPr>
              <a:t>22.1</a:t>
            </a:r>
            <a:r>
              <a:rPr lang="en-US" dirty="0"/>
              <a:t>	</a:t>
            </a:r>
            <a:r>
              <a:rPr lang="en-US" dirty="0">
                <a:latin typeface="Calibri"/>
              </a:rPr>
              <a:t>Coordination Compounds (5) </a:t>
            </a:r>
            <a:endParaRPr lang="en-US" dirty="0"/>
          </a:p>
        </p:txBody>
      </p:sp>
      <p:sp>
        <p:nvSpPr>
          <p:cNvPr id="30" name="Text Placeholder 29"/>
          <p:cNvSpPr>
            <a:spLocks noGrp="1"/>
          </p:cNvSpPr>
          <p:nvPr>
            <p:ph type="body" sz="quarter" idx="22"/>
          </p:nvPr>
        </p:nvSpPr>
        <p:spPr>
          <a:xfrm>
            <a:off x="23191" y="635982"/>
            <a:ext cx="9120809" cy="354618"/>
          </a:xfrm>
        </p:spPr>
        <p:txBody>
          <a:bodyPr/>
          <a:lstStyle/>
          <a:p>
            <a:r>
              <a:rPr lang="en-US" sz="2000" dirty="0">
                <a:solidFill>
                  <a:srgbClr val="4F74A7"/>
                </a:solidFill>
                <a:latin typeface="Calibri"/>
              </a:rPr>
              <a:t>Properties of Transition Metals </a:t>
            </a:r>
          </a:p>
        </p:txBody>
      </p:sp>
      <p:sp>
        <p:nvSpPr>
          <p:cNvPr id="32" name="Content Placeholder 31"/>
          <p:cNvSpPr>
            <a:spLocks noGrp="1"/>
          </p:cNvSpPr>
          <p:nvPr>
            <p:ph sz="quarter" idx="24"/>
          </p:nvPr>
        </p:nvSpPr>
        <p:spPr>
          <a:xfrm>
            <a:off x="0" y="1005753"/>
            <a:ext cx="9067799" cy="289647"/>
          </a:xfrm>
        </p:spPr>
        <p:txBody>
          <a:bodyPr/>
          <a:lstStyle/>
          <a:p>
            <a:r>
              <a:rPr lang="en-US" sz="1800" dirty="0"/>
              <a:t>The most common transition metals are </a:t>
            </a:r>
            <a:r>
              <a:rPr lang="en-US" sz="1800" dirty="0" err="1"/>
              <a:t>Sc</a:t>
            </a:r>
            <a:r>
              <a:rPr lang="en-US" sz="1800" dirty="0"/>
              <a:t> through Cu.</a:t>
            </a:r>
          </a:p>
        </p:txBody>
      </p:sp>
      <p:sp>
        <p:nvSpPr>
          <p:cNvPr id="4" name="Content Placeholder 3"/>
          <p:cNvSpPr>
            <a:spLocks noGrp="1"/>
          </p:cNvSpPr>
          <p:nvPr>
            <p:ph sz="quarter" idx="25"/>
          </p:nvPr>
        </p:nvSpPr>
        <p:spPr>
          <a:xfrm>
            <a:off x="334961" y="1485898"/>
            <a:ext cx="8280401" cy="342902"/>
          </a:xfrm>
        </p:spPr>
        <p:txBody>
          <a:bodyPr/>
          <a:lstStyle/>
          <a:p>
            <a:r>
              <a:rPr lang="en-US" sz="1600" b="1" dirty="0"/>
              <a:t>TABLE 22.1  Electron Configuration and Other Properties of the Fourth-Period Transition Metals</a:t>
            </a:r>
            <a:endParaRPr lang="en-US" dirty="0"/>
          </a:p>
        </p:txBody>
      </p:sp>
      <mc:AlternateContent xmlns:mc="http://schemas.openxmlformats.org/markup-compatibility/2006" xmlns:a14="http://schemas.microsoft.com/office/drawing/2010/main">
        <mc:Choice Requires="a14">
          <p:graphicFrame>
            <p:nvGraphicFramePr>
              <p:cNvPr id="9" name="Table Placeholder 8"/>
              <p:cNvGraphicFramePr>
                <a:graphicFrameLocks noGrp="1"/>
              </p:cNvGraphicFramePr>
              <p:nvPr>
                <p:ph type="tbl" sz="quarter" idx="26"/>
                <p:extLst>
                  <p:ext uri="{D42A27DB-BD31-4B8C-83A1-F6EECF244321}">
                    <p14:modId xmlns:p14="http://schemas.microsoft.com/office/powerpoint/2010/main" val="124007692"/>
                  </p:ext>
                </p:extLst>
              </p:nvPr>
            </p:nvGraphicFramePr>
            <p:xfrm>
              <a:off x="334961" y="1851269"/>
              <a:ext cx="8280401" cy="4700931"/>
            </p:xfrm>
            <a:graphic>
              <a:graphicData uri="http://schemas.openxmlformats.org/drawingml/2006/table">
                <a:tbl>
                  <a:tblPr firstRow="1" bandRow="1">
                    <a:tableStyleId>{5C22544A-7EE6-4342-B048-85BDC9FD1C3A}</a:tableStyleId>
                  </a:tblPr>
                  <a:tblGrid>
                    <a:gridCol w="1066800">
                      <a:extLst>
                        <a:ext uri="{9D8B030D-6E8A-4147-A177-3AD203B41FA5}">
                          <a16:colId xmlns="" xmlns:a16="http://schemas.microsoft.com/office/drawing/2014/main" val="20000"/>
                        </a:ext>
                      </a:extLst>
                    </a:gridCol>
                    <a:gridCol w="736600">
                      <a:extLst>
                        <a:ext uri="{9D8B030D-6E8A-4147-A177-3AD203B41FA5}">
                          <a16:colId xmlns="" xmlns:a16="http://schemas.microsoft.com/office/drawing/2014/main" val="20001"/>
                        </a:ext>
                      </a:extLst>
                    </a:gridCol>
                    <a:gridCol w="716281">
                      <a:extLst>
                        <a:ext uri="{9D8B030D-6E8A-4147-A177-3AD203B41FA5}">
                          <a16:colId xmlns="" xmlns:a16="http://schemas.microsoft.com/office/drawing/2014/main" val="20004"/>
                        </a:ext>
                      </a:extLst>
                    </a:gridCol>
                    <a:gridCol w="822960">
                      <a:extLst>
                        <a:ext uri="{9D8B030D-6E8A-4147-A177-3AD203B41FA5}">
                          <a16:colId xmlns="" xmlns:a16="http://schemas.microsoft.com/office/drawing/2014/main" val="20005"/>
                        </a:ext>
                      </a:extLst>
                    </a:gridCol>
                    <a:gridCol w="822960">
                      <a:extLst>
                        <a:ext uri="{9D8B030D-6E8A-4147-A177-3AD203B41FA5}">
                          <a16:colId xmlns="" xmlns:a16="http://schemas.microsoft.com/office/drawing/2014/main" val="20006"/>
                        </a:ext>
                      </a:extLst>
                    </a:gridCol>
                    <a:gridCol w="822960">
                      <a:extLst>
                        <a:ext uri="{9D8B030D-6E8A-4147-A177-3AD203B41FA5}">
                          <a16:colId xmlns="" xmlns:a16="http://schemas.microsoft.com/office/drawing/2014/main" val="20007"/>
                        </a:ext>
                      </a:extLst>
                    </a:gridCol>
                    <a:gridCol w="822960">
                      <a:extLst>
                        <a:ext uri="{9D8B030D-6E8A-4147-A177-3AD203B41FA5}">
                          <a16:colId xmlns="" xmlns:a16="http://schemas.microsoft.com/office/drawing/2014/main" val="20008"/>
                        </a:ext>
                      </a:extLst>
                    </a:gridCol>
                    <a:gridCol w="822960">
                      <a:extLst>
                        <a:ext uri="{9D8B030D-6E8A-4147-A177-3AD203B41FA5}">
                          <a16:colId xmlns="" xmlns:a16="http://schemas.microsoft.com/office/drawing/2014/main" val="20009"/>
                        </a:ext>
                      </a:extLst>
                    </a:gridCol>
                    <a:gridCol w="822960">
                      <a:extLst>
                        <a:ext uri="{9D8B030D-6E8A-4147-A177-3AD203B41FA5}">
                          <a16:colId xmlns="" xmlns:a16="http://schemas.microsoft.com/office/drawing/2014/main" val="20010"/>
                        </a:ext>
                      </a:extLst>
                    </a:gridCol>
                    <a:gridCol w="822960">
                      <a:extLst>
                        <a:ext uri="{9D8B030D-6E8A-4147-A177-3AD203B41FA5}">
                          <a16:colId xmlns="" xmlns:a16="http://schemas.microsoft.com/office/drawing/2014/main" val="20011"/>
                        </a:ext>
                      </a:extLst>
                    </a:gridCol>
                  </a:tblGrid>
                  <a:tr h="263674">
                    <a:tc>
                      <a:txBody>
                        <a:bodyPr/>
                        <a:lstStyle/>
                        <a:p>
                          <a:endParaRPr lang="en-US" sz="9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marL="0" marR="0" algn="ctr">
                            <a:lnSpc>
                              <a:spcPct val="107000"/>
                            </a:lnSpc>
                            <a:spcBef>
                              <a:spcPts val="0"/>
                            </a:spcBef>
                            <a:spcAft>
                              <a:spcPts val="0"/>
                            </a:spcAft>
                          </a:pPr>
                          <a:r>
                            <a:rPr lang="en-US" sz="900" b="1"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Sc</a:t>
                          </a:r>
                          <a:endParaRPr lang="en-US" sz="9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marL="0" marR="0" algn="ctr">
                            <a:lnSpc>
                              <a:spcPct val="107000"/>
                            </a:lnSpc>
                            <a:spcBef>
                              <a:spcPts val="0"/>
                            </a:spcBef>
                            <a:spcAft>
                              <a:spcPts val="0"/>
                            </a:spcAft>
                          </a:pPr>
                          <a:r>
                            <a:rPr lang="en-US" sz="900" b="1"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Ti</a:t>
                          </a:r>
                          <a:endParaRPr lang="en-US" sz="9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marL="0" marR="0" algn="ctr">
                            <a:lnSpc>
                              <a:spcPct val="107000"/>
                            </a:lnSpc>
                            <a:spcBef>
                              <a:spcPts val="0"/>
                            </a:spcBef>
                            <a:spcAft>
                              <a:spcPts val="0"/>
                            </a:spcAft>
                          </a:pPr>
                          <a:r>
                            <a:rPr lang="en-US" sz="9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V</a:t>
                          </a:r>
                          <a:endParaRPr lang="en-US" sz="9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marL="0" marR="0" algn="ctr">
                            <a:lnSpc>
                              <a:spcPct val="107000"/>
                            </a:lnSpc>
                            <a:spcBef>
                              <a:spcPts val="0"/>
                            </a:spcBef>
                            <a:spcAft>
                              <a:spcPts val="0"/>
                            </a:spcAft>
                          </a:pPr>
                          <a:r>
                            <a:rPr lang="en-US" sz="9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Cr</a:t>
                          </a:r>
                          <a:endParaRPr lang="en-US" sz="9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marL="0" marR="0" algn="ctr">
                            <a:lnSpc>
                              <a:spcPct val="107000"/>
                            </a:lnSpc>
                            <a:spcBef>
                              <a:spcPts val="0"/>
                            </a:spcBef>
                            <a:spcAft>
                              <a:spcPts val="0"/>
                            </a:spcAft>
                          </a:pPr>
                          <a:r>
                            <a:rPr lang="en-US" sz="900" b="1"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Mn</a:t>
                          </a:r>
                          <a:endParaRPr lang="en-US" sz="9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marL="0" marR="0" algn="ctr">
                            <a:lnSpc>
                              <a:spcPct val="107000"/>
                            </a:lnSpc>
                            <a:spcBef>
                              <a:spcPts val="0"/>
                            </a:spcBef>
                            <a:spcAft>
                              <a:spcPts val="0"/>
                            </a:spcAft>
                          </a:pPr>
                          <a:r>
                            <a:rPr lang="en-US" sz="9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Fe</a:t>
                          </a:r>
                          <a:endParaRPr lang="en-US" sz="9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marL="0" marR="0" algn="ctr">
                            <a:lnSpc>
                              <a:spcPct val="107000"/>
                            </a:lnSpc>
                            <a:spcBef>
                              <a:spcPts val="0"/>
                            </a:spcBef>
                            <a:spcAft>
                              <a:spcPts val="0"/>
                            </a:spcAft>
                          </a:pPr>
                          <a:r>
                            <a:rPr lang="en-US" sz="9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Co</a:t>
                          </a:r>
                          <a:endParaRPr lang="en-US" sz="9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marL="0" marR="0" algn="ctr">
                            <a:lnSpc>
                              <a:spcPct val="107000"/>
                            </a:lnSpc>
                            <a:spcBef>
                              <a:spcPts val="0"/>
                            </a:spcBef>
                            <a:spcAft>
                              <a:spcPts val="0"/>
                            </a:spcAft>
                          </a:pPr>
                          <a:r>
                            <a:rPr lang="en-US" sz="9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Ni</a:t>
                          </a:r>
                          <a:endParaRPr lang="en-US" sz="9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marL="0" marR="0" algn="ctr">
                            <a:lnSpc>
                              <a:spcPct val="107000"/>
                            </a:lnSpc>
                            <a:spcBef>
                              <a:spcPts val="0"/>
                            </a:spcBef>
                            <a:spcAft>
                              <a:spcPts val="0"/>
                            </a:spcAft>
                          </a:pPr>
                          <a:r>
                            <a:rPr lang="en-US" sz="9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Cu</a:t>
                          </a:r>
                          <a:endParaRPr lang="en-US" sz="9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extLst>
                      <a:ext uri="{0D108BD9-81ED-4DB2-BD59-A6C34878D82A}">
                        <a16:rowId xmlns="" xmlns:a16="http://schemas.microsoft.com/office/drawing/2014/main" val="10000"/>
                      </a:ext>
                    </a:extLst>
                  </a:tr>
                  <a:tr h="331193">
                    <a:tc>
                      <a:txBody>
                        <a:bodyPr/>
                        <a:lstStyle/>
                        <a:p>
                          <a:r>
                            <a:rPr lang="en-US" sz="900" kern="1200" dirty="0">
                              <a:solidFill>
                                <a:schemeClr val="dk1"/>
                              </a:solidFill>
                              <a:effectLst/>
                              <a:latin typeface="+mn-lt"/>
                              <a:ea typeface="+mn-ea"/>
                              <a:cs typeface="+mn-cs"/>
                            </a:rPr>
                            <a:t>Electron configuration</a:t>
                          </a:r>
                          <a:endParaRPr lang="en-US" sz="9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0001"/>
                      </a:ext>
                    </a:extLst>
                  </a:tr>
                  <a:tr h="224122">
                    <a:tc>
                      <a:txBody>
                        <a:bodyPr/>
                        <a:lstStyle/>
                        <a:p>
                          <a:pPr marL="179705" marR="0">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M</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4</m:t>
                                    </m:r>
                                    <m:r>
                                      <a:rPr lang="en-US" sz="900" b="0" i="1" smtClean="0">
                                        <a:latin typeface="Cambria Math" panose="02040503050406030204" pitchFamily="18" charset="0"/>
                                      </a:rPr>
                                      <m:t>𝑠</m:t>
                                    </m:r>
                                  </m:e>
                                  <m:sup>
                                    <m:r>
                                      <a:rPr lang="en-US" sz="900" b="0" i="1" smtClean="0">
                                        <a:latin typeface="Cambria Math" panose="02040503050406030204" pitchFamily="18" charset="0"/>
                                      </a:rPr>
                                      <m:t>2</m:t>
                                    </m:r>
                                  </m:sup>
                                </m:sSup>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3</m:t>
                                    </m:r>
                                    <m:r>
                                      <a:rPr lang="en-US" sz="900" b="0" i="1" smtClean="0">
                                        <a:latin typeface="Cambria Math" panose="02040503050406030204" pitchFamily="18" charset="0"/>
                                      </a:rPr>
                                      <m:t>𝑑</m:t>
                                    </m:r>
                                  </m:e>
                                  <m:sup>
                                    <m:r>
                                      <a:rPr lang="en-US" sz="900" b="0" i="1" smtClean="0">
                                        <a:latin typeface="Cambria Math" panose="02040503050406030204" pitchFamily="18" charset="0"/>
                                      </a:rPr>
                                      <m:t>1</m:t>
                                    </m:r>
                                  </m:sup>
                                </m:sSup>
                              </m:oMath>
                            </m:oMathPara>
                          </a14:m>
                          <a:endParaRPr lang="en-US" sz="900" dirty="0"/>
                        </a:p>
                      </a:txBody>
                      <a:tcP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4</m:t>
                                    </m:r>
                                    <m:r>
                                      <a:rPr lang="en-US" sz="900" b="0" i="1" smtClean="0">
                                        <a:latin typeface="Cambria Math" panose="02040503050406030204" pitchFamily="18" charset="0"/>
                                      </a:rPr>
                                      <m:t>𝑠</m:t>
                                    </m:r>
                                  </m:e>
                                  <m:sup>
                                    <m:r>
                                      <a:rPr lang="en-US" sz="900" b="0" i="1" smtClean="0">
                                        <a:latin typeface="Cambria Math" panose="02040503050406030204" pitchFamily="18" charset="0"/>
                                      </a:rPr>
                                      <m:t>2</m:t>
                                    </m:r>
                                  </m:sup>
                                </m:sSup>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3</m:t>
                                    </m:r>
                                    <m:r>
                                      <a:rPr lang="en-US" sz="900" b="0" i="1" smtClean="0">
                                        <a:latin typeface="Cambria Math" panose="02040503050406030204" pitchFamily="18" charset="0"/>
                                      </a:rPr>
                                      <m:t>𝑑</m:t>
                                    </m:r>
                                  </m:e>
                                  <m:sup>
                                    <m:r>
                                      <a:rPr lang="en-US" sz="900" b="0" i="1" smtClean="0">
                                        <a:latin typeface="Cambria Math" panose="02040503050406030204" pitchFamily="18" charset="0"/>
                                      </a:rPr>
                                      <m:t>2</m:t>
                                    </m:r>
                                  </m:sup>
                                </m:sSup>
                              </m:oMath>
                            </m:oMathPara>
                          </a14:m>
                          <a:endParaRPr lang="en-US" sz="900" dirty="0"/>
                        </a:p>
                      </a:txBody>
                      <a:tcP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4</m:t>
                                    </m:r>
                                    <m:r>
                                      <a:rPr lang="en-US" sz="900" b="0" i="1" smtClean="0">
                                        <a:latin typeface="Cambria Math" panose="02040503050406030204" pitchFamily="18" charset="0"/>
                                      </a:rPr>
                                      <m:t>𝑠</m:t>
                                    </m:r>
                                  </m:e>
                                  <m:sup>
                                    <m:r>
                                      <a:rPr lang="en-US" sz="900" b="0" i="1" smtClean="0">
                                        <a:latin typeface="Cambria Math" panose="02040503050406030204" pitchFamily="18" charset="0"/>
                                      </a:rPr>
                                      <m:t>2</m:t>
                                    </m:r>
                                  </m:sup>
                                </m:sSup>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3</m:t>
                                    </m:r>
                                    <m:r>
                                      <a:rPr lang="en-US" sz="900" b="0" i="1" smtClean="0">
                                        <a:latin typeface="Cambria Math" panose="02040503050406030204" pitchFamily="18" charset="0"/>
                                      </a:rPr>
                                      <m:t>𝑑</m:t>
                                    </m:r>
                                  </m:e>
                                  <m:sup>
                                    <m:r>
                                      <a:rPr lang="en-US" sz="900" b="0" i="1" smtClean="0">
                                        <a:latin typeface="Cambria Math" panose="02040503050406030204" pitchFamily="18" charset="0"/>
                                      </a:rPr>
                                      <m:t>3</m:t>
                                    </m:r>
                                  </m:sup>
                                </m:sSup>
                              </m:oMath>
                            </m:oMathPara>
                          </a14:m>
                          <a:endParaRPr lang="en-US" sz="900" dirty="0"/>
                        </a:p>
                      </a:txBody>
                      <a:tcP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4</m:t>
                                    </m:r>
                                    <m:r>
                                      <a:rPr lang="en-US" sz="900" b="0" i="1" smtClean="0">
                                        <a:latin typeface="Cambria Math" panose="02040503050406030204" pitchFamily="18" charset="0"/>
                                      </a:rPr>
                                      <m:t>𝑠</m:t>
                                    </m:r>
                                  </m:e>
                                  <m:sup>
                                    <m:r>
                                      <a:rPr lang="en-US" sz="900" b="0" i="1" smtClean="0">
                                        <a:latin typeface="Cambria Math" panose="02040503050406030204" pitchFamily="18" charset="0"/>
                                      </a:rPr>
                                      <m:t>1</m:t>
                                    </m:r>
                                  </m:sup>
                                </m:sSup>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3</m:t>
                                    </m:r>
                                    <m:r>
                                      <a:rPr lang="en-US" sz="900" b="0" i="1" smtClean="0">
                                        <a:latin typeface="Cambria Math" panose="02040503050406030204" pitchFamily="18" charset="0"/>
                                      </a:rPr>
                                      <m:t>𝑑</m:t>
                                    </m:r>
                                  </m:e>
                                  <m:sup>
                                    <m:r>
                                      <a:rPr lang="en-US" sz="900" b="0" i="1" smtClean="0">
                                        <a:latin typeface="Cambria Math" panose="02040503050406030204" pitchFamily="18" charset="0"/>
                                      </a:rPr>
                                      <m:t>5</m:t>
                                    </m:r>
                                  </m:sup>
                                </m:sSup>
                              </m:oMath>
                            </m:oMathPara>
                          </a14:m>
                          <a:endParaRPr lang="en-US" sz="900" dirty="0"/>
                        </a:p>
                      </a:txBody>
                      <a:tcP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4</m:t>
                                    </m:r>
                                    <m:r>
                                      <a:rPr lang="en-US" sz="900" b="0" i="1" smtClean="0">
                                        <a:latin typeface="Cambria Math" panose="02040503050406030204" pitchFamily="18" charset="0"/>
                                      </a:rPr>
                                      <m:t>𝑠</m:t>
                                    </m:r>
                                  </m:e>
                                  <m:sup>
                                    <m:r>
                                      <a:rPr lang="en-US" sz="900" b="0" i="1" smtClean="0">
                                        <a:latin typeface="Cambria Math" panose="02040503050406030204" pitchFamily="18" charset="0"/>
                                      </a:rPr>
                                      <m:t>2</m:t>
                                    </m:r>
                                  </m:sup>
                                </m:sSup>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3</m:t>
                                    </m:r>
                                    <m:r>
                                      <a:rPr lang="en-US" sz="900" b="0" i="1" smtClean="0">
                                        <a:latin typeface="Cambria Math" panose="02040503050406030204" pitchFamily="18" charset="0"/>
                                      </a:rPr>
                                      <m:t>𝑑</m:t>
                                    </m:r>
                                  </m:e>
                                  <m:sup>
                                    <m:r>
                                      <a:rPr lang="en-US" sz="900" b="0" i="1" smtClean="0">
                                        <a:latin typeface="Cambria Math" panose="02040503050406030204" pitchFamily="18" charset="0"/>
                                      </a:rPr>
                                      <m:t>5</m:t>
                                    </m:r>
                                  </m:sup>
                                </m:sSup>
                              </m:oMath>
                            </m:oMathPara>
                          </a14:m>
                          <a:endParaRPr lang="en-US" sz="900" dirty="0"/>
                        </a:p>
                      </a:txBody>
                      <a:tcP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4</m:t>
                                    </m:r>
                                    <m:r>
                                      <a:rPr lang="en-US" sz="900" b="0" i="1" smtClean="0">
                                        <a:latin typeface="Cambria Math" panose="02040503050406030204" pitchFamily="18" charset="0"/>
                                      </a:rPr>
                                      <m:t>𝑠</m:t>
                                    </m:r>
                                  </m:e>
                                  <m:sup>
                                    <m:r>
                                      <a:rPr lang="en-US" sz="900" b="0" i="1" smtClean="0">
                                        <a:latin typeface="Cambria Math" panose="02040503050406030204" pitchFamily="18" charset="0"/>
                                      </a:rPr>
                                      <m:t>2</m:t>
                                    </m:r>
                                  </m:sup>
                                </m:sSup>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3</m:t>
                                    </m:r>
                                    <m:r>
                                      <a:rPr lang="en-US" sz="900" b="0" i="1" smtClean="0">
                                        <a:latin typeface="Cambria Math" panose="02040503050406030204" pitchFamily="18" charset="0"/>
                                      </a:rPr>
                                      <m:t>𝑑</m:t>
                                    </m:r>
                                  </m:e>
                                  <m:sup>
                                    <m:r>
                                      <a:rPr lang="en-US" sz="900" b="0" i="1" smtClean="0">
                                        <a:latin typeface="Cambria Math" panose="02040503050406030204" pitchFamily="18" charset="0"/>
                                      </a:rPr>
                                      <m:t>6</m:t>
                                    </m:r>
                                  </m:sup>
                                </m:sSup>
                              </m:oMath>
                            </m:oMathPara>
                          </a14:m>
                          <a:endParaRPr lang="en-US" sz="900" dirty="0"/>
                        </a:p>
                      </a:txBody>
                      <a:tcP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4</m:t>
                                    </m:r>
                                    <m:r>
                                      <a:rPr lang="en-US" sz="900" b="0" i="1" smtClean="0">
                                        <a:latin typeface="Cambria Math" panose="02040503050406030204" pitchFamily="18" charset="0"/>
                                      </a:rPr>
                                      <m:t>𝑠</m:t>
                                    </m:r>
                                  </m:e>
                                  <m:sup>
                                    <m:r>
                                      <a:rPr lang="en-US" sz="900" b="0" i="1" smtClean="0">
                                        <a:latin typeface="Cambria Math" panose="02040503050406030204" pitchFamily="18" charset="0"/>
                                      </a:rPr>
                                      <m:t>2</m:t>
                                    </m:r>
                                  </m:sup>
                                </m:sSup>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3</m:t>
                                    </m:r>
                                    <m:r>
                                      <a:rPr lang="en-US" sz="900" b="0" i="1" smtClean="0">
                                        <a:latin typeface="Cambria Math" panose="02040503050406030204" pitchFamily="18" charset="0"/>
                                      </a:rPr>
                                      <m:t>𝑑</m:t>
                                    </m:r>
                                  </m:e>
                                  <m:sup>
                                    <m:r>
                                      <a:rPr lang="en-US" sz="900" b="0" i="1" smtClean="0">
                                        <a:latin typeface="Cambria Math" panose="02040503050406030204" pitchFamily="18" charset="0"/>
                                      </a:rPr>
                                      <m:t>7</m:t>
                                    </m:r>
                                  </m:sup>
                                </m:sSup>
                              </m:oMath>
                            </m:oMathPara>
                          </a14:m>
                          <a:endParaRPr lang="en-US" sz="900" dirty="0"/>
                        </a:p>
                      </a:txBody>
                      <a:tcP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4</m:t>
                                    </m:r>
                                    <m:r>
                                      <a:rPr lang="en-US" sz="900" b="0" i="1" smtClean="0">
                                        <a:latin typeface="Cambria Math" panose="02040503050406030204" pitchFamily="18" charset="0"/>
                                      </a:rPr>
                                      <m:t>𝑠</m:t>
                                    </m:r>
                                  </m:e>
                                  <m:sup>
                                    <m:r>
                                      <a:rPr lang="en-US" sz="900" b="0" i="1" smtClean="0">
                                        <a:latin typeface="Cambria Math" panose="02040503050406030204" pitchFamily="18" charset="0"/>
                                      </a:rPr>
                                      <m:t>2</m:t>
                                    </m:r>
                                  </m:sup>
                                </m:sSup>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3</m:t>
                                    </m:r>
                                    <m:r>
                                      <a:rPr lang="en-US" sz="900" b="0" i="1" smtClean="0">
                                        <a:latin typeface="Cambria Math" panose="02040503050406030204" pitchFamily="18" charset="0"/>
                                      </a:rPr>
                                      <m:t>𝑑</m:t>
                                    </m:r>
                                  </m:e>
                                  <m:sup>
                                    <m:r>
                                      <a:rPr lang="en-US" sz="900" b="0" i="1" smtClean="0">
                                        <a:latin typeface="Cambria Math" panose="02040503050406030204" pitchFamily="18" charset="0"/>
                                      </a:rPr>
                                      <m:t>8</m:t>
                                    </m:r>
                                  </m:sup>
                                </m:sSup>
                              </m:oMath>
                            </m:oMathPara>
                          </a14:m>
                          <a:endParaRPr lang="en-US" sz="900" dirty="0"/>
                        </a:p>
                      </a:txBody>
                      <a:tcP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4</m:t>
                                    </m:r>
                                    <m:r>
                                      <a:rPr lang="en-US" sz="900" b="0" i="1" smtClean="0">
                                        <a:latin typeface="Cambria Math" panose="02040503050406030204" pitchFamily="18" charset="0"/>
                                      </a:rPr>
                                      <m:t>𝑠</m:t>
                                    </m:r>
                                  </m:e>
                                  <m:sup>
                                    <m:r>
                                      <a:rPr lang="en-US" sz="900" b="0" i="1" smtClean="0">
                                        <a:latin typeface="Cambria Math" panose="02040503050406030204" pitchFamily="18" charset="0"/>
                                      </a:rPr>
                                      <m:t>2</m:t>
                                    </m:r>
                                  </m:sup>
                                </m:sSup>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3</m:t>
                                    </m:r>
                                    <m:r>
                                      <a:rPr lang="en-US" sz="900" b="0" i="1" smtClean="0">
                                        <a:latin typeface="Cambria Math" panose="02040503050406030204" pitchFamily="18" charset="0"/>
                                      </a:rPr>
                                      <m:t>𝑑</m:t>
                                    </m:r>
                                  </m:e>
                                  <m:sup>
                                    <m:r>
                                      <a:rPr lang="en-US" sz="900" b="0" i="1" smtClean="0">
                                        <a:latin typeface="Cambria Math" panose="02040503050406030204" pitchFamily="18" charset="0"/>
                                      </a:rPr>
                                      <m:t>10</m:t>
                                    </m:r>
                                  </m:sup>
                                </m:sSup>
                              </m:oMath>
                            </m:oMathPara>
                          </a14:m>
                          <a:endParaRPr lang="en-US" sz="900" dirty="0"/>
                        </a:p>
                      </a:txBody>
                      <a:tcP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0002"/>
                      </a:ext>
                    </a:extLst>
                  </a:tr>
                  <a:tr h="315959">
                    <a:tc>
                      <a:txBody>
                        <a:bodyPr/>
                        <a:lstStyle/>
                        <a:p>
                          <a:pPr marL="179705" marR="0">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M</a:t>
                          </a:r>
                          <a:r>
                            <a:rPr lang="en-US" sz="900" baseline="30000" dirty="0">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sz="900" dirty="0"/>
                            <a:t>-</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3</m:t>
                                    </m:r>
                                    <m:r>
                                      <a:rPr lang="en-US" sz="900" b="0" i="1" smtClean="0">
                                        <a:latin typeface="Cambria Math" panose="02040503050406030204" pitchFamily="18" charset="0"/>
                                      </a:rPr>
                                      <m:t>𝑑</m:t>
                                    </m:r>
                                  </m:e>
                                  <m:sup>
                                    <m:r>
                                      <a:rPr lang="en-US" sz="900" b="0" i="1" smtClean="0">
                                        <a:latin typeface="Cambria Math" panose="02040503050406030204" pitchFamily="18" charset="0"/>
                                      </a:rPr>
                                      <m:t>2</m:t>
                                    </m:r>
                                  </m:sup>
                                </m:sSup>
                              </m:oMath>
                            </m:oMathPara>
                          </a14:m>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3</m:t>
                                    </m:r>
                                    <m:r>
                                      <a:rPr lang="en-US" sz="900" b="0" i="1" smtClean="0">
                                        <a:latin typeface="Cambria Math" panose="02040503050406030204" pitchFamily="18" charset="0"/>
                                      </a:rPr>
                                      <m:t>𝑑</m:t>
                                    </m:r>
                                  </m:e>
                                  <m:sup>
                                    <m:r>
                                      <a:rPr lang="en-US" sz="900" b="0" i="1" smtClean="0">
                                        <a:latin typeface="Cambria Math" panose="02040503050406030204" pitchFamily="18" charset="0"/>
                                      </a:rPr>
                                      <m:t>3</m:t>
                                    </m:r>
                                  </m:sup>
                                </m:sSup>
                              </m:oMath>
                            </m:oMathPara>
                          </a14:m>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3</m:t>
                                    </m:r>
                                    <m:r>
                                      <a:rPr lang="en-US" sz="900" b="0" i="1" smtClean="0">
                                        <a:latin typeface="Cambria Math" panose="02040503050406030204" pitchFamily="18" charset="0"/>
                                      </a:rPr>
                                      <m:t>𝑑</m:t>
                                    </m:r>
                                  </m:e>
                                  <m:sup>
                                    <m:r>
                                      <a:rPr lang="en-US" sz="900" b="0" i="1" smtClean="0">
                                        <a:latin typeface="Cambria Math" panose="02040503050406030204" pitchFamily="18" charset="0"/>
                                      </a:rPr>
                                      <m:t>4</m:t>
                                    </m:r>
                                  </m:sup>
                                </m:sSup>
                              </m:oMath>
                            </m:oMathPara>
                          </a14:m>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3</m:t>
                                    </m:r>
                                    <m:r>
                                      <a:rPr lang="en-US" sz="900" b="0" i="1" smtClean="0">
                                        <a:latin typeface="Cambria Math" panose="02040503050406030204" pitchFamily="18" charset="0"/>
                                      </a:rPr>
                                      <m:t>𝑑</m:t>
                                    </m:r>
                                  </m:e>
                                  <m:sup>
                                    <m:r>
                                      <a:rPr lang="en-US" sz="900" b="0" i="1" smtClean="0">
                                        <a:latin typeface="Cambria Math" panose="02040503050406030204" pitchFamily="18" charset="0"/>
                                      </a:rPr>
                                      <m:t>5</m:t>
                                    </m:r>
                                  </m:sup>
                                </m:sSup>
                              </m:oMath>
                            </m:oMathPara>
                          </a14:m>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3</m:t>
                                    </m:r>
                                    <m:r>
                                      <a:rPr lang="en-US" sz="900" b="0" i="1" smtClean="0">
                                        <a:latin typeface="Cambria Math" panose="02040503050406030204" pitchFamily="18" charset="0"/>
                                      </a:rPr>
                                      <m:t>𝑑</m:t>
                                    </m:r>
                                  </m:e>
                                  <m:sup>
                                    <m:r>
                                      <a:rPr lang="en-US" sz="900" b="0" i="1" smtClean="0">
                                        <a:latin typeface="Cambria Math" panose="02040503050406030204" pitchFamily="18" charset="0"/>
                                      </a:rPr>
                                      <m:t>6</m:t>
                                    </m:r>
                                  </m:sup>
                                </m:sSup>
                              </m:oMath>
                            </m:oMathPara>
                          </a14:m>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3</m:t>
                                    </m:r>
                                    <m:r>
                                      <a:rPr lang="en-US" sz="900" b="0" i="1" smtClean="0">
                                        <a:latin typeface="Cambria Math" panose="02040503050406030204" pitchFamily="18" charset="0"/>
                                      </a:rPr>
                                      <m:t>𝑑</m:t>
                                    </m:r>
                                  </m:e>
                                  <m:sup>
                                    <m:r>
                                      <a:rPr lang="en-US" sz="900" b="0" i="1" smtClean="0">
                                        <a:latin typeface="Cambria Math" panose="02040503050406030204" pitchFamily="18" charset="0"/>
                                      </a:rPr>
                                      <m:t>7</m:t>
                                    </m:r>
                                  </m:sup>
                                </m:sSup>
                              </m:oMath>
                            </m:oMathPara>
                          </a14:m>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3</m:t>
                                    </m:r>
                                    <m:r>
                                      <a:rPr lang="en-US" sz="900" b="0" i="1" smtClean="0">
                                        <a:latin typeface="Cambria Math" panose="02040503050406030204" pitchFamily="18" charset="0"/>
                                      </a:rPr>
                                      <m:t>𝑑</m:t>
                                    </m:r>
                                  </m:e>
                                  <m:sup>
                                    <m:r>
                                      <a:rPr lang="en-US" sz="900" b="0" i="1" smtClean="0">
                                        <a:latin typeface="Cambria Math" panose="02040503050406030204" pitchFamily="18" charset="0"/>
                                      </a:rPr>
                                      <m:t>8</m:t>
                                    </m:r>
                                  </m:sup>
                                </m:sSup>
                              </m:oMath>
                            </m:oMathPara>
                          </a14:m>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3</m:t>
                                    </m:r>
                                    <m:r>
                                      <a:rPr lang="en-US" sz="900" b="0" i="1" smtClean="0">
                                        <a:latin typeface="Cambria Math" panose="02040503050406030204" pitchFamily="18" charset="0"/>
                                      </a:rPr>
                                      <m:t>𝑑</m:t>
                                    </m:r>
                                  </m:e>
                                  <m:sup>
                                    <m:r>
                                      <a:rPr lang="en-US" sz="900" b="0" i="1" smtClean="0">
                                        <a:latin typeface="Cambria Math" panose="02040503050406030204" pitchFamily="18" charset="0"/>
                                      </a:rPr>
                                      <m:t>9</m:t>
                                    </m:r>
                                  </m:sup>
                                </m:sSup>
                              </m:oMath>
                            </m:oMathPara>
                          </a14:m>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0003"/>
                      </a:ext>
                    </a:extLst>
                  </a:tr>
                  <a:tr h="315959">
                    <a:tc>
                      <a:txBody>
                        <a:bodyPr/>
                        <a:lstStyle/>
                        <a:p>
                          <a:pPr marL="179705" marR="0">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M</a:t>
                          </a:r>
                          <a:r>
                            <a:rPr lang="en-US" sz="900" baseline="30000" dirty="0">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d>
                                  <m:dPr>
                                    <m:begChr m:val="["/>
                                    <m:endChr m:val="]"/>
                                    <m:ctrlPr>
                                      <a:rPr lang="en-US" sz="900" i="1" smtClean="0">
                                        <a:latin typeface="Cambria Math" panose="02040503050406030204" pitchFamily="18" charset="0"/>
                                      </a:rPr>
                                    </m:ctrlPr>
                                  </m:dPr>
                                  <m:e>
                                    <m:r>
                                      <m:rPr>
                                        <m:sty m:val="p"/>
                                      </m:rPr>
                                      <a:rPr lang="en-US" sz="900" b="0" i="0" smtClean="0">
                                        <a:latin typeface="Cambria Math" panose="02040503050406030204" pitchFamily="18" charset="0"/>
                                      </a:rPr>
                                      <m:t>Ar</m:t>
                                    </m:r>
                                  </m:e>
                                </m:d>
                              </m:oMath>
                            </m:oMathPara>
                          </a14:m>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3</m:t>
                                    </m:r>
                                    <m:r>
                                      <a:rPr lang="en-US" sz="900" b="0" i="1" smtClean="0">
                                        <a:latin typeface="Cambria Math" panose="02040503050406030204" pitchFamily="18" charset="0"/>
                                      </a:rPr>
                                      <m:t>𝑑</m:t>
                                    </m:r>
                                  </m:e>
                                  <m:sup>
                                    <m:r>
                                      <a:rPr lang="en-US" sz="900" b="0" i="1" smtClean="0">
                                        <a:latin typeface="Cambria Math" panose="02040503050406030204" pitchFamily="18" charset="0"/>
                                      </a:rPr>
                                      <m:t>1</m:t>
                                    </m:r>
                                  </m:sup>
                                </m:sSup>
                              </m:oMath>
                            </m:oMathPara>
                          </a14:m>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3</m:t>
                                    </m:r>
                                    <m:r>
                                      <a:rPr lang="en-US" sz="900" b="0" i="1" smtClean="0">
                                        <a:latin typeface="Cambria Math" panose="02040503050406030204" pitchFamily="18" charset="0"/>
                                      </a:rPr>
                                      <m:t>𝑑</m:t>
                                    </m:r>
                                  </m:e>
                                  <m:sup>
                                    <m:r>
                                      <a:rPr lang="en-US" sz="900" b="0" i="1" smtClean="0">
                                        <a:latin typeface="Cambria Math" panose="02040503050406030204" pitchFamily="18" charset="0"/>
                                      </a:rPr>
                                      <m:t>2</m:t>
                                    </m:r>
                                  </m:sup>
                                </m:sSup>
                              </m:oMath>
                            </m:oMathPara>
                          </a14:m>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3</m:t>
                                    </m:r>
                                    <m:r>
                                      <a:rPr lang="en-US" sz="900" b="0" i="1" smtClean="0">
                                        <a:latin typeface="Cambria Math" panose="02040503050406030204" pitchFamily="18" charset="0"/>
                                      </a:rPr>
                                      <m:t>𝑑</m:t>
                                    </m:r>
                                  </m:e>
                                  <m:sup>
                                    <m:r>
                                      <a:rPr lang="en-US" sz="900" b="0" i="1" smtClean="0">
                                        <a:latin typeface="Cambria Math" panose="02040503050406030204" pitchFamily="18" charset="0"/>
                                      </a:rPr>
                                      <m:t>3</m:t>
                                    </m:r>
                                  </m:sup>
                                </m:sSup>
                              </m:oMath>
                            </m:oMathPara>
                          </a14:m>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3</m:t>
                                    </m:r>
                                    <m:r>
                                      <a:rPr lang="en-US" sz="900" b="0" i="1" smtClean="0">
                                        <a:latin typeface="Cambria Math" panose="02040503050406030204" pitchFamily="18" charset="0"/>
                                      </a:rPr>
                                      <m:t>𝑑</m:t>
                                    </m:r>
                                  </m:e>
                                  <m:sup>
                                    <m:r>
                                      <a:rPr lang="en-US" sz="900" b="0" i="1" smtClean="0">
                                        <a:latin typeface="Cambria Math" panose="02040503050406030204" pitchFamily="18" charset="0"/>
                                      </a:rPr>
                                      <m:t>4</m:t>
                                    </m:r>
                                  </m:sup>
                                </m:sSup>
                              </m:oMath>
                            </m:oMathPara>
                          </a14:m>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3</m:t>
                                    </m:r>
                                    <m:r>
                                      <a:rPr lang="en-US" sz="900" b="0" i="1" smtClean="0">
                                        <a:latin typeface="Cambria Math" panose="02040503050406030204" pitchFamily="18" charset="0"/>
                                      </a:rPr>
                                      <m:t>𝑑</m:t>
                                    </m:r>
                                  </m:e>
                                  <m:sup>
                                    <m:r>
                                      <a:rPr lang="en-US" sz="900" b="0" i="1" smtClean="0">
                                        <a:latin typeface="Cambria Math" panose="02040503050406030204" pitchFamily="18" charset="0"/>
                                      </a:rPr>
                                      <m:t>5</m:t>
                                    </m:r>
                                  </m:sup>
                                </m:sSup>
                              </m:oMath>
                            </m:oMathPara>
                          </a14:m>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3</m:t>
                                    </m:r>
                                    <m:r>
                                      <a:rPr lang="en-US" sz="900" b="0" i="1" smtClean="0">
                                        <a:latin typeface="Cambria Math" panose="02040503050406030204" pitchFamily="18" charset="0"/>
                                      </a:rPr>
                                      <m:t>𝑑</m:t>
                                    </m:r>
                                  </m:e>
                                  <m:sup>
                                    <m:r>
                                      <a:rPr lang="en-US" sz="900" b="0" i="1" smtClean="0">
                                        <a:latin typeface="Cambria Math" panose="02040503050406030204" pitchFamily="18" charset="0"/>
                                      </a:rPr>
                                      <m:t>6</m:t>
                                    </m:r>
                                  </m:sup>
                                </m:sSup>
                              </m:oMath>
                            </m:oMathPara>
                          </a14:m>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3</m:t>
                                    </m:r>
                                    <m:r>
                                      <a:rPr lang="en-US" sz="900" b="0" i="1" smtClean="0">
                                        <a:latin typeface="Cambria Math" panose="02040503050406030204" pitchFamily="18" charset="0"/>
                                      </a:rPr>
                                      <m:t>𝑑</m:t>
                                    </m:r>
                                  </m:e>
                                  <m:sup>
                                    <m:r>
                                      <a:rPr lang="en-US" sz="900" b="0" i="1" smtClean="0">
                                        <a:latin typeface="Cambria Math" panose="02040503050406030204" pitchFamily="18" charset="0"/>
                                      </a:rPr>
                                      <m:t>7</m:t>
                                    </m:r>
                                  </m:sup>
                                </m:sSup>
                              </m:oMath>
                            </m:oMathPara>
                          </a14:m>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900" i="1" smtClean="0">
                                        <a:latin typeface="Cambria Math" panose="02040503050406030204" pitchFamily="18" charset="0"/>
                                      </a:rPr>
                                    </m:ctrlPr>
                                  </m:sSupPr>
                                  <m:e>
                                    <m:r>
                                      <a:rPr lang="en-US" sz="900" b="0" i="1" smtClean="0">
                                        <a:latin typeface="Cambria Math" panose="02040503050406030204" pitchFamily="18" charset="0"/>
                                      </a:rPr>
                                      <m:t>3</m:t>
                                    </m:r>
                                    <m:r>
                                      <a:rPr lang="en-US" sz="900" b="0" i="1" smtClean="0">
                                        <a:latin typeface="Cambria Math" panose="02040503050406030204" pitchFamily="18" charset="0"/>
                                      </a:rPr>
                                      <m:t>𝑑</m:t>
                                    </m:r>
                                  </m:e>
                                  <m:sup>
                                    <m:r>
                                      <a:rPr lang="en-US" sz="900" b="0" i="1" smtClean="0">
                                        <a:latin typeface="Cambria Math" panose="02040503050406030204" pitchFamily="18" charset="0"/>
                                      </a:rPr>
                                      <m:t>8</m:t>
                                    </m:r>
                                  </m:sup>
                                </m:sSup>
                              </m:oMath>
                            </m:oMathPara>
                          </a14:m>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0004"/>
                      </a:ext>
                    </a:extLst>
                  </a:tr>
                  <a:tr h="315959">
                    <a:tc>
                      <a:txBody>
                        <a:bodyPr/>
                        <a:lstStyle/>
                        <a:p>
                          <a:r>
                            <a:rPr lang="en-US" sz="900" kern="1200" dirty="0">
                              <a:solidFill>
                                <a:schemeClr val="dk1"/>
                              </a:solidFill>
                              <a:effectLst/>
                              <a:latin typeface="+mn-lt"/>
                              <a:ea typeface="+mn-ea"/>
                              <a:cs typeface="+mn-cs"/>
                            </a:rPr>
                            <a:t>Electronegativity</a:t>
                          </a:r>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0005"/>
                      </a:ext>
                    </a:extLst>
                  </a:tr>
                  <a:tr h="315959">
                    <a:tc>
                      <a:txBody>
                        <a:bodyPr/>
                        <a:lstStyle/>
                        <a:p>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1.3</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1.5</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1.6</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1.6</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1.5</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1.8</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1.9</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1.9</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1.9</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0006"/>
                      </a:ext>
                    </a:extLst>
                  </a:tr>
                  <a:tr h="33119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kern="1200" dirty="0">
                              <a:solidFill>
                                <a:schemeClr val="dk1"/>
                              </a:solidFill>
                              <a:effectLst/>
                              <a:latin typeface="+mn-lt"/>
                              <a:ea typeface="+mn-ea"/>
                              <a:cs typeface="+mn-cs"/>
                            </a:rPr>
                            <a:t>Ionization energy </a:t>
                          </a:r>
                          <a:endParaRPr lang="en-US" sz="900" dirty="0"/>
                        </a:p>
                        <a:p>
                          <a:r>
                            <a:rPr lang="en-US" sz="900" kern="1200" dirty="0">
                              <a:solidFill>
                                <a:schemeClr val="dk1"/>
                              </a:solidFill>
                              <a:effectLst/>
                              <a:latin typeface="+mn-lt"/>
                              <a:ea typeface="+mn-ea"/>
                              <a:cs typeface="+mn-cs"/>
                            </a:rPr>
                            <a:t>(kJ/</a:t>
                          </a:r>
                          <a:r>
                            <a:rPr lang="en-US" sz="900" kern="1200" dirty="0" err="1">
                              <a:solidFill>
                                <a:schemeClr val="dk1"/>
                              </a:solidFill>
                              <a:effectLst/>
                              <a:latin typeface="+mn-lt"/>
                              <a:ea typeface="+mn-ea"/>
                              <a:cs typeface="+mn-cs"/>
                            </a:rPr>
                            <a:t>mol</a:t>
                          </a:r>
                          <a:r>
                            <a:rPr lang="en-US" sz="900" kern="1200" dirty="0">
                              <a:solidFill>
                                <a:schemeClr val="dk1"/>
                              </a:solidFill>
                              <a:effectLst/>
                              <a:latin typeface="+mn-lt"/>
                              <a:ea typeface="+mn-ea"/>
                              <a:cs typeface="+mn-cs"/>
                            </a:rPr>
                            <a:t>)</a:t>
                          </a:r>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0007"/>
                      </a:ext>
                    </a:extLst>
                  </a:tr>
                  <a:tr h="315959">
                    <a:tc>
                      <a:txBody>
                        <a:bodyPr/>
                        <a:lstStyle/>
                        <a:p>
                          <a:pPr marL="179705" marR="0">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First</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631</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658</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650</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652</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717</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759</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760</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736</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745</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0008"/>
                      </a:ext>
                    </a:extLst>
                  </a:tr>
                  <a:tr h="315959">
                    <a:tc>
                      <a:txBody>
                        <a:bodyPr/>
                        <a:lstStyle/>
                        <a:p>
                          <a:pPr marL="186055" marR="0">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Second</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1235</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1309</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1413</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a:effectLst/>
                              <a:latin typeface="Times New Roman" panose="02020603050405020304" pitchFamily="18" charset="0"/>
                              <a:ea typeface="Times New Roman" panose="02020603050405020304" pitchFamily="18" charset="0"/>
                              <a:cs typeface="Times New Roman" panose="02020603050405020304" pitchFamily="18" charset="0"/>
                            </a:rPr>
                            <a:t>1591</a:t>
                          </a:r>
                          <a:endParaRPr lang="en-US"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1509</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1561</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1645</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1751</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1958</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0009"/>
                      </a:ext>
                    </a:extLst>
                  </a:tr>
                  <a:tr h="315959">
                    <a:tc>
                      <a:txBody>
                        <a:bodyPr/>
                        <a:lstStyle/>
                        <a:p>
                          <a:pPr marL="179705" marR="0">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Third</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2389</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2650</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a:effectLst/>
                              <a:latin typeface="Times New Roman" panose="02020603050405020304" pitchFamily="18" charset="0"/>
                              <a:ea typeface="Times New Roman" panose="02020603050405020304" pitchFamily="18" charset="0"/>
                              <a:cs typeface="Times New Roman" panose="02020603050405020304" pitchFamily="18" charset="0"/>
                            </a:rPr>
                            <a:t>2828</a:t>
                          </a:r>
                          <a:endParaRPr lang="en-US"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2986</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3250</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2956</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3231</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3393</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3578</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0010"/>
                      </a:ext>
                    </a:extLst>
                  </a:tr>
                  <a:tr h="315959">
                    <a:tc>
                      <a:txBody>
                        <a:bodyPr/>
                        <a:lstStyle/>
                        <a:p>
                          <a:pPr marL="179705"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Radius (pm)</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endParaRPr lang="en-US"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4075622631"/>
                      </a:ext>
                    </a:extLst>
                  </a:tr>
                  <a:tr h="315959">
                    <a:tc>
                      <a:txBody>
                        <a:bodyPr/>
                        <a:lstStyle/>
                        <a:p>
                          <a:pPr marL="179705"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M</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162</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147</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134</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130</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135</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126</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125</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124</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128</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228461003"/>
                      </a:ext>
                    </a:extLst>
                  </a:tr>
                  <a:tr h="315959">
                    <a:tc>
                      <a:txBody>
                        <a:bodyPr/>
                        <a:lstStyle/>
                        <a:p>
                          <a:pPr marL="179705"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M</a:t>
                          </a:r>
                          <a:r>
                            <a:rPr lang="en-US" sz="900" baseline="30000" dirty="0">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US" sz="9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endParaRPr lang="en-US" sz="9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90</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88</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85</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80</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77</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75</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69</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72</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149962017"/>
                      </a:ext>
                    </a:extLst>
                  </a:tr>
                  <a:tr h="315959">
                    <a:tc>
                      <a:txBody>
                        <a:bodyPr/>
                        <a:lstStyle/>
                        <a:p>
                          <a:pPr marL="179705"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M</a:t>
                          </a:r>
                          <a:r>
                            <a:rPr lang="en-US" sz="900" baseline="30000" dirty="0">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US" sz="9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179705" marR="0" lvl="0" indent="0" algn="l" defTabSz="914400" rtl="0" eaLnBrk="1" fontAlgn="auto" latinLnBrk="0" hangingPunct="1">
                            <a:lnSpc>
                              <a:spcPct val="107000"/>
                            </a:lnSpc>
                            <a:spcBef>
                              <a:spcPts val="0"/>
                            </a:spcBef>
                            <a:spcAft>
                              <a:spcPts val="0"/>
                            </a:spcAft>
                            <a:buClrTx/>
                            <a:buSzTx/>
                            <a:buFontTx/>
                            <a:buNone/>
                            <a:tabLst/>
                            <a:defRPr/>
                          </a:pPr>
                          <a:endParaRPr lang="en-US" sz="9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81</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77</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74</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64</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66</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60</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64</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endParaRPr lang="en-US" sz="9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endParaRPr lang="en-US" sz="9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2852086747"/>
                      </a:ext>
                    </a:extLst>
                  </a:tr>
                </a:tbl>
              </a:graphicData>
            </a:graphic>
          </p:graphicFrame>
        </mc:Choice>
        <mc:Fallback xmlns="">
          <p:graphicFrame>
            <p:nvGraphicFramePr>
              <p:cNvPr id="9" name="Table Placeholder 8"/>
              <p:cNvGraphicFramePr>
                <a:graphicFrameLocks noGrp="1"/>
              </p:cNvGraphicFramePr>
              <p:nvPr>
                <p:ph type="tbl" sz="quarter" idx="26"/>
                <p:extLst>
                  <p:ext uri="{D42A27DB-BD31-4B8C-83A1-F6EECF244321}">
                    <p14:modId xmlns:p14="http://schemas.microsoft.com/office/powerpoint/2010/main" val="124007692"/>
                  </p:ext>
                </p:extLst>
              </p:nvPr>
            </p:nvGraphicFramePr>
            <p:xfrm>
              <a:off x="334961" y="1851269"/>
              <a:ext cx="8280401" cy="4700931"/>
            </p:xfrm>
            <a:graphic>
              <a:graphicData uri="http://schemas.openxmlformats.org/drawingml/2006/table">
                <a:tbl>
                  <a:tblPr firstRow="1" bandRow="1">
                    <a:tableStyleId>{5C22544A-7EE6-4342-B048-85BDC9FD1C3A}</a:tableStyleId>
                  </a:tblPr>
                  <a:tblGrid>
                    <a:gridCol w="1066800">
                      <a:extLst>
                        <a:ext uri="{9D8B030D-6E8A-4147-A177-3AD203B41FA5}">
                          <a16:colId xmlns:a16="http://schemas.microsoft.com/office/drawing/2014/main" val="20000"/>
                        </a:ext>
                      </a:extLst>
                    </a:gridCol>
                    <a:gridCol w="736600">
                      <a:extLst>
                        <a:ext uri="{9D8B030D-6E8A-4147-A177-3AD203B41FA5}">
                          <a16:colId xmlns:a16="http://schemas.microsoft.com/office/drawing/2014/main" val="20001"/>
                        </a:ext>
                      </a:extLst>
                    </a:gridCol>
                    <a:gridCol w="716281">
                      <a:extLst>
                        <a:ext uri="{9D8B030D-6E8A-4147-A177-3AD203B41FA5}">
                          <a16:colId xmlns:a16="http://schemas.microsoft.com/office/drawing/2014/main" val="20004"/>
                        </a:ext>
                      </a:extLst>
                    </a:gridCol>
                    <a:gridCol w="822960">
                      <a:extLst>
                        <a:ext uri="{9D8B030D-6E8A-4147-A177-3AD203B41FA5}">
                          <a16:colId xmlns:a16="http://schemas.microsoft.com/office/drawing/2014/main" val="20005"/>
                        </a:ext>
                      </a:extLst>
                    </a:gridCol>
                    <a:gridCol w="822960">
                      <a:extLst>
                        <a:ext uri="{9D8B030D-6E8A-4147-A177-3AD203B41FA5}">
                          <a16:colId xmlns:a16="http://schemas.microsoft.com/office/drawing/2014/main" val="20006"/>
                        </a:ext>
                      </a:extLst>
                    </a:gridCol>
                    <a:gridCol w="822960">
                      <a:extLst>
                        <a:ext uri="{9D8B030D-6E8A-4147-A177-3AD203B41FA5}">
                          <a16:colId xmlns:a16="http://schemas.microsoft.com/office/drawing/2014/main" val="20007"/>
                        </a:ext>
                      </a:extLst>
                    </a:gridCol>
                    <a:gridCol w="822960">
                      <a:extLst>
                        <a:ext uri="{9D8B030D-6E8A-4147-A177-3AD203B41FA5}">
                          <a16:colId xmlns:a16="http://schemas.microsoft.com/office/drawing/2014/main" val="20008"/>
                        </a:ext>
                      </a:extLst>
                    </a:gridCol>
                    <a:gridCol w="822960">
                      <a:extLst>
                        <a:ext uri="{9D8B030D-6E8A-4147-A177-3AD203B41FA5}">
                          <a16:colId xmlns:a16="http://schemas.microsoft.com/office/drawing/2014/main" val="20009"/>
                        </a:ext>
                      </a:extLst>
                    </a:gridCol>
                    <a:gridCol w="822960">
                      <a:extLst>
                        <a:ext uri="{9D8B030D-6E8A-4147-A177-3AD203B41FA5}">
                          <a16:colId xmlns:a16="http://schemas.microsoft.com/office/drawing/2014/main" val="20010"/>
                        </a:ext>
                      </a:extLst>
                    </a:gridCol>
                    <a:gridCol w="822960">
                      <a:extLst>
                        <a:ext uri="{9D8B030D-6E8A-4147-A177-3AD203B41FA5}">
                          <a16:colId xmlns:a16="http://schemas.microsoft.com/office/drawing/2014/main" val="20011"/>
                        </a:ext>
                      </a:extLst>
                    </a:gridCol>
                  </a:tblGrid>
                  <a:tr h="263674">
                    <a:tc>
                      <a:txBody>
                        <a:bodyPr/>
                        <a:lstStyle/>
                        <a:p>
                          <a:endParaRPr lang="en-US" sz="9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marL="0" marR="0" algn="ctr">
                            <a:lnSpc>
                              <a:spcPct val="107000"/>
                            </a:lnSpc>
                            <a:spcBef>
                              <a:spcPts val="0"/>
                            </a:spcBef>
                            <a:spcAft>
                              <a:spcPts val="0"/>
                            </a:spcAft>
                          </a:pPr>
                          <a:r>
                            <a:rPr lang="en-US" sz="900" b="1"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Sc</a:t>
                          </a:r>
                          <a:endParaRPr lang="en-US" sz="9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marL="0" marR="0" algn="ctr">
                            <a:lnSpc>
                              <a:spcPct val="107000"/>
                            </a:lnSpc>
                            <a:spcBef>
                              <a:spcPts val="0"/>
                            </a:spcBef>
                            <a:spcAft>
                              <a:spcPts val="0"/>
                            </a:spcAft>
                          </a:pPr>
                          <a:r>
                            <a:rPr lang="en-US" sz="900" b="1"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Ti</a:t>
                          </a:r>
                          <a:endParaRPr lang="en-US" sz="9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marL="0" marR="0" algn="ctr">
                            <a:lnSpc>
                              <a:spcPct val="107000"/>
                            </a:lnSpc>
                            <a:spcBef>
                              <a:spcPts val="0"/>
                            </a:spcBef>
                            <a:spcAft>
                              <a:spcPts val="0"/>
                            </a:spcAft>
                          </a:pPr>
                          <a:r>
                            <a:rPr lang="en-US" sz="9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V</a:t>
                          </a:r>
                          <a:endParaRPr lang="en-US" sz="9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marL="0" marR="0" algn="ctr">
                            <a:lnSpc>
                              <a:spcPct val="107000"/>
                            </a:lnSpc>
                            <a:spcBef>
                              <a:spcPts val="0"/>
                            </a:spcBef>
                            <a:spcAft>
                              <a:spcPts val="0"/>
                            </a:spcAft>
                          </a:pPr>
                          <a:r>
                            <a:rPr lang="en-US" sz="9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Cr</a:t>
                          </a:r>
                          <a:endParaRPr lang="en-US" sz="9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marL="0" marR="0" algn="ctr">
                            <a:lnSpc>
                              <a:spcPct val="107000"/>
                            </a:lnSpc>
                            <a:spcBef>
                              <a:spcPts val="0"/>
                            </a:spcBef>
                            <a:spcAft>
                              <a:spcPts val="0"/>
                            </a:spcAft>
                          </a:pPr>
                          <a:r>
                            <a:rPr lang="en-US" sz="900" b="1"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Mn</a:t>
                          </a:r>
                          <a:endParaRPr lang="en-US" sz="9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marL="0" marR="0" algn="ctr">
                            <a:lnSpc>
                              <a:spcPct val="107000"/>
                            </a:lnSpc>
                            <a:spcBef>
                              <a:spcPts val="0"/>
                            </a:spcBef>
                            <a:spcAft>
                              <a:spcPts val="0"/>
                            </a:spcAft>
                          </a:pPr>
                          <a:r>
                            <a:rPr lang="en-US" sz="9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Fe</a:t>
                          </a:r>
                          <a:endParaRPr lang="en-US" sz="9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marL="0" marR="0" algn="ctr">
                            <a:lnSpc>
                              <a:spcPct val="107000"/>
                            </a:lnSpc>
                            <a:spcBef>
                              <a:spcPts val="0"/>
                            </a:spcBef>
                            <a:spcAft>
                              <a:spcPts val="0"/>
                            </a:spcAft>
                          </a:pPr>
                          <a:r>
                            <a:rPr lang="en-US" sz="9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Co</a:t>
                          </a:r>
                          <a:endParaRPr lang="en-US" sz="9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marL="0" marR="0" algn="ctr">
                            <a:lnSpc>
                              <a:spcPct val="107000"/>
                            </a:lnSpc>
                            <a:spcBef>
                              <a:spcPts val="0"/>
                            </a:spcBef>
                            <a:spcAft>
                              <a:spcPts val="0"/>
                            </a:spcAft>
                          </a:pPr>
                          <a:r>
                            <a:rPr lang="en-US" sz="9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Ni</a:t>
                          </a:r>
                          <a:endParaRPr lang="en-US" sz="9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marL="0" marR="0" algn="ctr">
                            <a:lnSpc>
                              <a:spcPct val="107000"/>
                            </a:lnSpc>
                            <a:spcBef>
                              <a:spcPts val="0"/>
                            </a:spcBef>
                            <a:spcAft>
                              <a:spcPts val="0"/>
                            </a:spcAft>
                          </a:pPr>
                          <a:r>
                            <a:rPr lang="en-US" sz="9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Cu</a:t>
                          </a:r>
                          <a:endParaRPr lang="en-US" sz="9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extLst>
                      <a:ext uri="{0D108BD9-81ED-4DB2-BD59-A6C34878D82A}">
                        <a16:rowId xmlns:a16="http://schemas.microsoft.com/office/drawing/2014/main" val="10000"/>
                      </a:ext>
                    </a:extLst>
                  </a:tr>
                  <a:tr h="365760">
                    <a:tc>
                      <a:txBody>
                        <a:bodyPr/>
                        <a:lstStyle/>
                        <a:p>
                          <a:r>
                            <a:rPr lang="en-US" sz="900" kern="1200" dirty="0">
                              <a:solidFill>
                                <a:schemeClr val="dk1"/>
                              </a:solidFill>
                              <a:effectLst/>
                              <a:latin typeface="+mn-lt"/>
                              <a:ea typeface="+mn-ea"/>
                              <a:cs typeface="+mn-cs"/>
                            </a:rPr>
                            <a:t>Electron configuration</a:t>
                          </a:r>
                          <a:endParaRPr lang="en-US" sz="9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0001"/>
                      </a:ext>
                    </a:extLst>
                  </a:tr>
                  <a:tr h="230188">
                    <a:tc>
                      <a:txBody>
                        <a:bodyPr/>
                        <a:lstStyle/>
                        <a:p>
                          <a:pPr marL="179705" marR="0">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M</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a:p>
                      </a:txBody>
                      <a:tcP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144628" t="-271053" r="-880165" b="-1663158"/>
                          </a:stretch>
                        </a:blipFill>
                      </a:tcPr>
                    </a:tc>
                    <a:tc>
                      <a:txBody>
                        <a:bodyPr/>
                        <a:lstStyle/>
                        <a:p>
                          <a:endParaRPr lang="en-US"/>
                        </a:p>
                      </a:txBody>
                      <a:tcP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250847" t="-271053" r="-802542" b="-1663158"/>
                          </a:stretch>
                        </a:blipFill>
                      </a:tcPr>
                    </a:tc>
                    <a:tc>
                      <a:txBody>
                        <a:bodyPr/>
                        <a:lstStyle/>
                        <a:p>
                          <a:endParaRPr lang="en-US"/>
                        </a:p>
                      </a:txBody>
                      <a:tcP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306667" t="-271053" r="-601481" b="-1663158"/>
                          </a:stretch>
                        </a:blipFill>
                      </a:tcPr>
                    </a:tc>
                    <a:tc>
                      <a:txBody>
                        <a:bodyPr/>
                        <a:lstStyle/>
                        <a:p>
                          <a:endParaRPr lang="en-US"/>
                        </a:p>
                      </a:txBody>
                      <a:tcP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406667" t="-271053" r="-501481" b="-1663158"/>
                          </a:stretch>
                        </a:blipFill>
                      </a:tcPr>
                    </a:tc>
                    <a:tc>
                      <a:txBody>
                        <a:bodyPr/>
                        <a:lstStyle/>
                        <a:p>
                          <a:endParaRPr lang="en-US"/>
                        </a:p>
                      </a:txBody>
                      <a:tcP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506667" t="-271053" r="-401481" b="-1663158"/>
                          </a:stretch>
                        </a:blipFill>
                      </a:tcPr>
                    </a:tc>
                    <a:tc>
                      <a:txBody>
                        <a:bodyPr/>
                        <a:lstStyle/>
                        <a:p>
                          <a:endParaRPr lang="en-US"/>
                        </a:p>
                      </a:txBody>
                      <a:tcP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602206" t="-271053" r="-298529" b="-1663158"/>
                          </a:stretch>
                        </a:blipFill>
                      </a:tcPr>
                    </a:tc>
                    <a:tc>
                      <a:txBody>
                        <a:bodyPr/>
                        <a:lstStyle/>
                        <a:p>
                          <a:endParaRPr lang="en-US"/>
                        </a:p>
                      </a:txBody>
                      <a:tcP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707407" t="-271053" r="-200741" b="-1663158"/>
                          </a:stretch>
                        </a:blipFill>
                      </a:tcPr>
                    </a:tc>
                    <a:tc>
                      <a:txBody>
                        <a:bodyPr/>
                        <a:lstStyle/>
                        <a:p>
                          <a:endParaRPr lang="en-US"/>
                        </a:p>
                      </a:txBody>
                      <a:tcP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807407" t="-271053" r="-100741" b="-1663158"/>
                          </a:stretch>
                        </a:blipFill>
                      </a:tcPr>
                    </a:tc>
                    <a:tc>
                      <a:txBody>
                        <a:bodyPr/>
                        <a:lstStyle/>
                        <a:p>
                          <a:endParaRPr lang="en-US"/>
                        </a:p>
                      </a:txBody>
                      <a:tcP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907407" t="-271053" r="-741" b="-1663158"/>
                          </a:stretch>
                        </a:blipFill>
                      </a:tcPr>
                    </a:tc>
                    <a:extLst>
                      <a:ext uri="{0D108BD9-81ED-4DB2-BD59-A6C34878D82A}">
                        <a16:rowId xmlns:a16="http://schemas.microsoft.com/office/drawing/2014/main" val="10002"/>
                      </a:ext>
                    </a:extLst>
                  </a:tr>
                  <a:tr h="315959">
                    <a:tc>
                      <a:txBody>
                        <a:bodyPr/>
                        <a:lstStyle/>
                        <a:p>
                          <a:pPr marL="179705" marR="0">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M</a:t>
                          </a:r>
                          <a:r>
                            <a:rPr lang="en-US" sz="900" baseline="30000" dirty="0">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sz="900" dirty="0"/>
                            <a:t>-</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250847" t="-271154" r="-802542" b="-1115385"/>
                          </a:stretch>
                        </a:blipFill>
                      </a:tcPr>
                    </a:tc>
                    <a:tc>
                      <a:txBody>
                        <a:bodyPr/>
                        <a:lstStyle/>
                        <a:p>
                          <a:endParaRPr lang="en-US"/>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306667" t="-271154" r="-601481" b="-1115385"/>
                          </a:stretch>
                        </a:blipFill>
                      </a:tcPr>
                    </a:tc>
                    <a:tc>
                      <a:txBody>
                        <a:bodyPr/>
                        <a:lstStyle/>
                        <a:p>
                          <a:endParaRPr lang="en-US"/>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406667" t="-271154" r="-501481" b="-1115385"/>
                          </a:stretch>
                        </a:blipFill>
                      </a:tcPr>
                    </a:tc>
                    <a:tc>
                      <a:txBody>
                        <a:bodyPr/>
                        <a:lstStyle/>
                        <a:p>
                          <a:endParaRPr lang="en-US"/>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506667" t="-271154" r="-401481" b="-1115385"/>
                          </a:stretch>
                        </a:blipFill>
                      </a:tcPr>
                    </a:tc>
                    <a:tc>
                      <a:txBody>
                        <a:bodyPr/>
                        <a:lstStyle/>
                        <a:p>
                          <a:endParaRPr lang="en-US"/>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602206" t="-271154" r="-298529" b="-1115385"/>
                          </a:stretch>
                        </a:blipFill>
                      </a:tcPr>
                    </a:tc>
                    <a:tc>
                      <a:txBody>
                        <a:bodyPr/>
                        <a:lstStyle/>
                        <a:p>
                          <a:endParaRPr lang="en-US"/>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707407" t="-271154" r="-200741" b="-1115385"/>
                          </a:stretch>
                        </a:blipFill>
                      </a:tcPr>
                    </a:tc>
                    <a:tc>
                      <a:txBody>
                        <a:bodyPr/>
                        <a:lstStyle/>
                        <a:p>
                          <a:endParaRPr lang="en-US"/>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807407" t="-271154" r="-100741" b="-1115385"/>
                          </a:stretch>
                        </a:blipFill>
                      </a:tcPr>
                    </a:tc>
                    <a:tc>
                      <a:txBody>
                        <a:bodyPr/>
                        <a:lstStyle/>
                        <a:p>
                          <a:endParaRPr lang="en-US"/>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907407" t="-271154" r="-741" b="-1115385"/>
                          </a:stretch>
                        </a:blipFill>
                      </a:tcPr>
                    </a:tc>
                    <a:extLst>
                      <a:ext uri="{0D108BD9-81ED-4DB2-BD59-A6C34878D82A}">
                        <a16:rowId xmlns:a16="http://schemas.microsoft.com/office/drawing/2014/main" val="10003"/>
                      </a:ext>
                    </a:extLst>
                  </a:tr>
                  <a:tr h="315959">
                    <a:tc>
                      <a:txBody>
                        <a:bodyPr/>
                        <a:lstStyle/>
                        <a:p>
                          <a:pPr marL="179705" marR="0">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M</a:t>
                          </a:r>
                          <a:r>
                            <a:rPr lang="en-US" sz="900" baseline="30000" dirty="0">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144628" t="-371154" r="-880165" b="-1015385"/>
                          </a:stretch>
                        </a:blipFill>
                      </a:tcPr>
                    </a:tc>
                    <a:tc>
                      <a:txBody>
                        <a:bodyPr/>
                        <a:lstStyle/>
                        <a:p>
                          <a:endParaRPr lang="en-US"/>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250847" t="-371154" r="-802542" b="-1015385"/>
                          </a:stretch>
                        </a:blipFill>
                      </a:tcPr>
                    </a:tc>
                    <a:tc>
                      <a:txBody>
                        <a:bodyPr/>
                        <a:lstStyle/>
                        <a:p>
                          <a:endParaRPr lang="en-US"/>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306667" t="-371154" r="-601481" b="-1015385"/>
                          </a:stretch>
                        </a:blipFill>
                      </a:tcPr>
                    </a:tc>
                    <a:tc>
                      <a:txBody>
                        <a:bodyPr/>
                        <a:lstStyle/>
                        <a:p>
                          <a:endParaRPr lang="en-US"/>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406667" t="-371154" r="-501481" b="-1015385"/>
                          </a:stretch>
                        </a:blipFill>
                      </a:tcPr>
                    </a:tc>
                    <a:tc>
                      <a:txBody>
                        <a:bodyPr/>
                        <a:lstStyle/>
                        <a:p>
                          <a:endParaRPr lang="en-US"/>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506667" t="-371154" r="-401481" b="-1015385"/>
                          </a:stretch>
                        </a:blipFill>
                      </a:tcPr>
                    </a:tc>
                    <a:tc>
                      <a:txBody>
                        <a:bodyPr/>
                        <a:lstStyle/>
                        <a:p>
                          <a:endParaRPr lang="en-US"/>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602206" t="-371154" r="-298529" b="-1015385"/>
                          </a:stretch>
                        </a:blipFill>
                      </a:tcPr>
                    </a:tc>
                    <a:tc>
                      <a:txBody>
                        <a:bodyPr/>
                        <a:lstStyle/>
                        <a:p>
                          <a:endParaRPr lang="en-US"/>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707407" t="-371154" r="-200741" b="-1015385"/>
                          </a:stretch>
                        </a:blipFill>
                      </a:tcPr>
                    </a:tc>
                    <a:tc>
                      <a:txBody>
                        <a:bodyPr/>
                        <a:lstStyle/>
                        <a:p>
                          <a:endParaRPr lang="en-US"/>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807407" t="-371154" r="-100741" b="-1015385"/>
                          </a:stretch>
                        </a:blipFill>
                      </a:tcPr>
                    </a:tc>
                    <a:tc>
                      <a:txBody>
                        <a:bodyPr/>
                        <a:lstStyle/>
                        <a:p>
                          <a:endParaRPr lang="en-US"/>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907407" t="-371154" r="-741" b="-1015385"/>
                          </a:stretch>
                        </a:blipFill>
                      </a:tcPr>
                    </a:tc>
                    <a:extLst>
                      <a:ext uri="{0D108BD9-81ED-4DB2-BD59-A6C34878D82A}">
                        <a16:rowId xmlns:a16="http://schemas.microsoft.com/office/drawing/2014/main" val="10004"/>
                      </a:ext>
                    </a:extLst>
                  </a:tr>
                  <a:tr h="315959">
                    <a:tc>
                      <a:txBody>
                        <a:bodyPr/>
                        <a:lstStyle/>
                        <a:p>
                          <a:r>
                            <a:rPr lang="en-US" sz="900" kern="1200" dirty="0">
                              <a:solidFill>
                                <a:schemeClr val="dk1"/>
                              </a:solidFill>
                              <a:effectLst/>
                              <a:latin typeface="+mn-lt"/>
                              <a:ea typeface="+mn-ea"/>
                              <a:cs typeface="+mn-cs"/>
                            </a:rPr>
                            <a:t>Electronegativity</a:t>
                          </a:r>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0005"/>
                      </a:ext>
                    </a:extLst>
                  </a:tr>
                  <a:tr h="315959">
                    <a:tc>
                      <a:txBody>
                        <a:bodyPr/>
                        <a:lstStyle/>
                        <a:p>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1.3</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1.5</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1.6</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1.6</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1.5</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1.8</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1.9</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1.9</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1.9</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0006"/>
                      </a:ext>
                    </a:extLst>
                  </a:tr>
                  <a:tr h="3657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kern="1200" dirty="0">
                              <a:solidFill>
                                <a:schemeClr val="dk1"/>
                              </a:solidFill>
                              <a:effectLst/>
                              <a:latin typeface="+mn-lt"/>
                              <a:ea typeface="+mn-ea"/>
                              <a:cs typeface="+mn-cs"/>
                            </a:rPr>
                            <a:t>Ionization energy </a:t>
                          </a:r>
                          <a:endParaRPr lang="en-US" sz="900" dirty="0"/>
                        </a:p>
                        <a:p>
                          <a:r>
                            <a:rPr lang="en-US" sz="900" kern="1200" dirty="0">
                              <a:solidFill>
                                <a:schemeClr val="dk1"/>
                              </a:solidFill>
                              <a:effectLst/>
                              <a:latin typeface="+mn-lt"/>
                              <a:ea typeface="+mn-ea"/>
                              <a:cs typeface="+mn-cs"/>
                            </a:rPr>
                            <a:t>(kJ/</a:t>
                          </a:r>
                          <a:r>
                            <a:rPr lang="en-US" sz="900" kern="1200" dirty="0" err="1">
                              <a:solidFill>
                                <a:schemeClr val="dk1"/>
                              </a:solidFill>
                              <a:effectLst/>
                              <a:latin typeface="+mn-lt"/>
                              <a:ea typeface="+mn-ea"/>
                              <a:cs typeface="+mn-cs"/>
                            </a:rPr>
                            <a:t>mol</a:t>
                          </a:r>
                          <a:r>
                            <a:rPr lang="en-US" sz="900" kern="1200" dirty="0">
                              <a:solidFill>
                                <a:schemeClr val="dk1"/>
                              </a:solidFill>
                              <a:effectLst/>
                              <a:latin typeface="+mn-lt"/>
                              <a:ea typeface="+mn-ea"/>
                              <a:cs typeface="+mn-cs"/>
                            </a:rPr>
                            <a:t>)</a:t>
                          </a:r>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900" dirty="0"/>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0007"/>
                      </a:ext>
                    </a:extLst>
                  </a:tr>
                  <a:tr h="315959">
                    <a:tc>
                      <a:txBody>
                        <a:bodyPr/>
                        <a:lstStyle/>
                        <a:p>
                          <a:pPr marL="179705" marR="0">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First</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631</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658</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650</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652</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717</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759</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760</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736</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745</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0008"/>
                      </a:ext>
                    </a:extLst>
                  </a:tr>
                  <a:tr h="315959">
                    <a:tc>
                      <a:txBody>
                        <a:bodyPr/>
                        <a:lstStyle/>
                        <a:p>
                          <a:pPr marL="186055" marR="0">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Second</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1235</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1309</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1413</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a:effectLst/>
                              <a:latin typeface="Times New Roman" panose="02020603050405020304" pitchFamily="18" charset="0"/>
                              <a:ea typeface="Times New Roman" panose="02020603050405020304" pitchFamily="18" charset="0"/>
                              <a:cs typeface="Times New Roman" panose="02020603050405020304" pitchFamily="18" charset="0"/>
                            </a:rPr>
                            <a:t>1591</a:t>
                          </a:r>
                          <a:endParaRPr lang="en-US"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1509</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1561</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1645</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1751</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1958</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0009"/>
                      </a:ext>
                    </a:extLst>
                  </a:tr>
                  <a:tr h="315959">
                    <a:tc>
                      <a:txBody>
                        <a:bodyPr/>
                        <a:lstStyle/>
                        <a:p>
                          <a:pPr marL="179705" marR="0">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Third</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2389</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2650</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a:effectLst/>
                              <a:latin typeface="Times New Roman" panose="02020603050405020304" pitchFamily="18" charset="0"/>
                              <a:ea typeface="Times New Roman" panose="02020603050405020304" pitchFamily="18" charset="0"/>
                              <a:cs typeface="Times New Roman" panose="02020603050405020304" pitchFamily="18" charset="0"/>
                            </a:rPr>
                            <a:t>2828</a:t>
                          </a:r>
                          <a:endParaRPr lang="en-US"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2986</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3250</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2956</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3231</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3393</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3578</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0010"/>
                      </a:ext>
                    </a:extLst>
                  </a:tr>
                  <a:tr h="315959">
                    <a:tc>
                      <a:txBody>
                        <a:bodyPr/>
                        <a:lstStyle/>
                        <a:p>
                          <a:pPr marL="179705"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Radius (pm)</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endParaRPr lang="en-US"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4075622631"/>
                      </a:ext>
                    </a:extLst>
                  </a:tr>
                  <a:tr h="315959">
                    <a:tc>
                      <a:txBody>
                        <a:bodyPr/>
                        <a:lstStyle/>
                        <a:p>
                          <a:pPr marL="179705"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M</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162</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147</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134</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130</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135</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126</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125</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124</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128</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228461003"/>
                      </a:ext>
                    </a:extLst>
                  </a:tr>
                  <a:tr h="315959">
                    <a:tc>
                      <a:txBody>
                        <a:bodyPr/>
                        <a:lstStyle/>
                        <a:p>
                          <a:pPr marL="179705"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M</a:t>
                          </a:r>
                          <a:r>
                            <a:rPr lang="en-US" sz="900" baseline="30000" dirty="0">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US" sz="9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endParaRPr lang="en-US" sz="9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90</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88</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85</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80</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77</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75</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69</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72</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149962017"/>
                      </a:ext>
                    </a:extLst>
                  </a:tr>
                  <a:tr h="315959">
                    <a:tc>
                      <a:txBody>
                        <a:bodyPr/>
                        <a:lstStyle/>
                        <a:p>
                          <a:pPr marL="179705"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M</a:t>
                          </a:r>
                          <a:r>
                            <a:rPr lang="en-US" sz="900" baseline="30000" dirty="0">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US" sz="9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179705" marR="0" lvl="0" indent="0" algn="l" defTabSz="914400" rtl="0" eaLnBrk="1" fontAlgn="auto" latinLnBrk="0" hangingPunct="1">
                            <a:lnSpc>
                              <a:spcPct val="107000"/>
                            </a:lnSpc>
                            <a:spcBef>
                              <a:spcPts val="0"/>
                            </a:spcBef>
                            <a:spcAft>
                              <a:spcPts val="0"/>
                            </a:spcAft>
                            <a:buClrTx/>
                            <a:buSzTx/>
                            <a:buFontTx/>
                            <a:buNone/>
                            <a:tabLst/>
                            <a:defRPr/>
                          </a:pPr>
                          <a:endParaRPr lang="en-US" sz="9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81</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77</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74</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64</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66</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60</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64</a:t>
                          </a: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endParaRPr lang="en-US" sz="9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endParaRPr lang="en-US" sz="9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2852086747"/>
                      </a:ext>
                    </a:extLst>
                  </a:tr>
                </a:tbl>
              </a:graphicData>
            </a:graphic>
          </p:graphicFrame>
        </mc:Fallback>
      </mc:AlternateContent>
      <p:sp>
        <p:nvSpPr>
          <p:cNvPr id="6" name="Content Placeholder 5"/>
          <p:cNvSpPr>
            <a:spLocks noGrp="1"/>
          </p:cNvSpPr>
          <p:nvPr>
            <p:ph sz="quarter" idx="27"/>
          </p:nvPr>
        </p:nvSpPr>
        <p:spPr>
          <a:xfrm>
            <a:off x="1828800" y="1371600"/>
            <a:ext cx="6858000" cy="251068"/>
          </a:xfrm>
        </p:spPr>
        <p:txBody>
          <a:bodyPr/>
          <a:lstStyle/>
          <a:p>
            <a:r>
              <a:rPr lang="en-US" sz="900" dirty="0"/>
              <a:t>Copyright © The McGraw-Hill Companies, Inc. Permission required for reproduction or display</a:t>
            </a:r>
          </a:p>
        </p:txBody>
      </p:sp>
    </p:spTree>
    <p:extLst>
      <p:ext uri="{BB962C8B-B14F-4D97-AF65-F5344CB8AC3E}">
        <p14:creationId xmlns:p14="http://schemas.microsoft.com/office/powerpoint/2010/main" val="321005501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solidFill>
                  <a:schemeClr val="bg1"/>
                </a:solidFill>
              </a:rPr>
              <a:t>22.1</a:t>
            </a:r>
            <a:r>
              <a:rPr lang="en-US" dirty="0"/>
              <a:t>	</a:t>
            </a:r>
            <a:r>
              <a:rPr lang="en-US" dirty="0">
                <a:latin typeface="Calibri"/>
              </a:rPr>
              <a:t>Coordination Compounds (13) - Appendix </a:t>
            </a:r>
            <a:endParaRPr lang="en-US" dirty="0"/>
          </a:p>
        </p:txBody>
      </p:sp>
      <p:sp>
        <p:nvSpPr>
          <p:cNvPr id="18" name="Text Placeholder 17"/>
          <p:cNvSpPr>
            <a:spLocks noGrp="1"/>
          </p:cNvSpPr>
          <p:nvPr>
            <p:ph type="body" sz="quarter" idx="22"/>
          </p:nvPr>
        </p:nvSpPr>
        <p:spPr/>
        <p:txBody>
          <a:bodyPr/>
          <a:lstStyle/>
          <a:p>
            <a:r>
              <a:rPr lang="en-US" dirty="0">
                <a:solidFill>
                  <a:srgbClr val="4F74A7"/>
                </a:solidFill>
                <a:latin typeface="Calibri"/>
              </a:rPr>
              <a:t>Ligands </a:t>
            </a:r>
          </a:p>
        </p:txBody>
      </p:sp>
      <p:sp>
        <p:nvSpPr>
          <p:cNvPr id="19" name="Text Placeholder 18"/>
          <p:cNvSpPr>
            <a:spLocks noGrp="1"/>
          </p:cNvSpPr>
          <p:nvPr>
            <p:ph type="body" sz="quarter" idx="25"/>
          </p:nvPr>
        </p:nvSpPr>
        <p:spPr>
          <a:xfrm>
            <a:off x="0" y="1676400"/>
            <a:ext cx="9044610" cy="1288439"/>
          </a:xfrm>
        </p:spPr>
        <p:txBody>
          <a:bodyPr/>
          <a:lstStyle/>
          <a:p>
            <a:r>
              <a:rPr lang="en-US" dirty="0"/>
              <a:t>Bidentate and polydentate ligands are also called </a:t>
            </a:r>
            <a:r>
              <a:rPr lang="en-US" b="1" i="1" dirty="0"/>
              <a:t>chelating agents </a:t>
            </a:r>
            <a:r>
              <a:rPr lang="en-US" dirty="0"/>
              <a:t>because of their ability to hold the metal atom like a claw. </a:t>
            </a:r>
          </a:p>
        </p:txBody>
      </p:sp>
      <p:sp>
        <p:nvSpPr>
          <p:cNvPr id="20" name="Content Placeholder 19"/>
          <p:cNvSpPr>
            <a:spLocks noGrp="1"/>
          </p:cNvSpPr>
          <p:nvPr>
            <p:ph sz="quarter" idx="26"/>
          </p:nvPr>
        </p:nvSpPr>
        <p:spPr>
          <a:xfrm>
            <a:off x="838200" y="3487354"/>
            <a:ext cx="3200400" cy="1245130"/>
          </a:xfrm>
        </p:spPr>
        <p:txBody>
          <a:bodyPr/>
          <a:lstStyle/>
          <a:p>
            <a:r>
              <a:rPr lang="en-US" dirty="0"/>
              <a:t>EDTA is a polydentate ligand ‒ 6 donor atoms.</a:t>
            </a:r>
          </a:p>
        </p:txBody>
      </p:sp>
      <p:pic>
        <p:nvPicPr>
          <p:cNvPr id="2" name="Picture 1" descr="The molecular structure of the EDTA  complex of lead is shown. The complex bears a net charge of 2− because each O donor atom has one negative charge and the lead ion carries two positive charges. Only the lone pairs that participate in bonding are shown. Note the octahedral geometry about the Pb2+  io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0006" y="2735673"/>
            <a:ext cx="2077352" cy="3537520"/>
          </a:xfrm>
          <a:prstGeom prst="rect">
            <a:avLst/>
          </a:prstGeom>
        </p:spPr>
      </p:pic>
      <p:pic>
        <p:nvPicPr>
          <p:cNvPr id="3" name="Picture 2" descr="The molecular structure of the EDTA  complex of lead is shown. The complex bears a net charge of 2− because each O donor atom has one negative charge and the lead ion carries two positive charges. Only the lone pairs that participate in bonding are shown. Note the octahedral geometry about the Pb2+  io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3248" y="2743200"/>
            <a:ext cx="2077352" cy="3522466"/>
          </a:xfrm>
          <a:prstGeom prst="rect">
            <a:avLst/>
          </a:prstGeom>
        </p:spPr>
      </p:pic>
    </p:spTree>
    <p:extLst>
      <p:ext uri="{BB962C8B-B14F-4D97-AF65-F5344CB8AC3E}">
        <p14:creationId xmlns:p14="http://schemas.microsoft.com/office/powerpoint/2010/main" val="259251343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dirty="0">
                <a:solidFill>
                  <a:schemeClr val="bg1"/>
                </a:solidFill>
              </a:rPr>
              <a:t>22.2</a:t>
            </a:r>
            <a:r>
              <a:rPr lang="en-US" dirty="0"/>
              <a:t>	</a:t>
            </a:r>
            <a:r>
              <a:rPr lang="en-US" dirty="0">
                <a:latin typeface="Calibri"/>
              </a:rPr>
              <a:t>Structure of Coordination Compounds (4) - Appendix </a:t>
            </a:r>
            <a:endParaRPr lang="en-US" dirty="0"/>
          </a:p>
        </p:txBody>
      </p:sp>
      <p:sp>
        <p:nvSpPr>
          <p:cNvPr id="16" name="Text Placeholder 15"/>
          <p:cNvSpPr>
            <a:spLocks noGrp="1"/>
          </p:cNvSpPr>
          <p:nvPr>
            <p:ph type="body" sz="quarter" idx="22"/>
          </p:nvPr>
        </p:nvSpPr>
        <p:spPr>
          <a:xfrm>
            <a:off x="23190" y="1142999"/>
            <a:ext cx="9120809" cy="609601"/>
          </a:xfrm>
        </p:spPr>
        <p:txBody>
          <a:bodyPr/>
          <a:lstStyle/>
          <a:p>
            <a:r>
              <a:rPr lang="en-US" dirty="0">
                <a:solidFill>
                  <a:srgbClr val="4F74A7"/>
                </a:solidFill>
                <a:latin typeface="Calibri"/>
              </a:rPr>
              <a:t>Structure of Coordination Compounds</a:t>
            </a:r>
          </a:p>
        </p:txBody>
      </p:sp>
      <p:sp>
        <p:nvSpPr>
          <p:cNvPr id="18" name="Content Placeholder 17"/>
          <p:cNvSpPr>
            <a:spLocks noGrp="1"/>
          </p:cNvSpPr>
          <p:nvPr>
            <p:ph sz="quarter" idx="24"/>
          </p:nvPr>
        </p:nvSpPr>
        <p:spPr>
          <a:xfrm>
            <a:off x="0" y="1715289"/>
            <a:ext cx="9120810" cy="951139"/>
          </a:xfrm>
        </p:spPr>
        <p:txBody>
          <a:bodyPr/>
          <a:lstStyle/>
          <a:p>
            <a:r>
              <a:rPr lang="en-US" dirty="0"/>
              <a:t>The </a:t>
            </a:r>
            <a:r>
              <a:rPr lang="en-US" i="1" dirty="0"/>
              <a:t>cis </a:t>
            </a:r>
            <a:r>
              <a:rPr lang="en-US" dirty="0"/>
              <a:t>and </a:t>
            </a:r>
            <a:r>
              <a:rPr lang="en-US" i="1" dirty="0"/>
              <a:t>trans </a:t>
            </a:r>
            <a:r>
              <a:rPr lang="en-US" dirty="0"/>
              <a:t>isomers generally have different colors, melting points, dipole moments, and chemical reactivities. </a:t>
            </a:r>
          </a:p>
        </p:txBody>
      </p:sp>
      <p:pic>
        <p:nvPicPr>
          <p:cNvPr id="2" name="Picture 1" descr="The cis and trans isomers of diamminedichloroplatinum(II) are shown. The two Cl atoms are adjacent to each other in the cis isomer and diagonally across from each other in the trans isom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45495" y="3429000"/>
            <a:ext cx="3846052" cy="2111148"/>
          </a:xfrm>
          <a:prstGeom prst="rect">
            <a:avLst/>
          </a:prstGeom>
        </p:spPr>
      </p:pic>
      <p:pic>
        <p:nvPicPr>
          <p:cNvPr id="3" name="Picture 2" descr="The cis and trans isomers of diamminedichloroplatinum(II) are shown. The two Cl atoms are adjacent to each other in the cis isomer and diagonally across from each other in the trans isome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7647" y="3425654"/>
            <a:ext cx="3852148" cy="2114494"/>
          </a:xfrm>
          <a:prstGeom prst="rect">
            <a:avLst/>
          </a:prstGeom>
        </p:spPr>
      </p:pic>
    </p:spTree>
    <p:extLst>
      <p:ext uri="{BB962C8B-B14F-4D97-AF65-F5344CB8AC3E}">
        <p14:creationId xmlns:p14="http://schemas.microsoft.com/office/powerpoint/2010/main" val="386007638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a:solidFill>
                  <a:schemeClr val="bg1"/>
                </a:solidFill>
              </a:rPr>
              <a:t>22.2</a:t>
            </a:r>
            <a:r>
              <a:rPr lang="en-US" dirty="0"/>
              <a:t>	</a:t>
            </a:r>
            <a:r>
              <a:rPr lang="en-US" dirty="0">
                <a:latin typeface="Calibri"/>
              </a:rPr>
              <a:t>Structure of Coordination Compounds (8) - Appendix </a:t>
            </a:r>
            <a:endParaRPr lang="en-US" dirty="0"/>
          </a:p>
        </p:txBody>
      </p:sp>
      <p:sp>
        <p:nvSpPr>
          <p:cNvPr id="17" name="Text Placeholder 16"/>
          <p:cNvSpPr>
            <a:spLocks noGrp="1"/>
          </p:cNvSpPr>
          <p:nvPr>
            <p:ph type="body" sz="quarter" idx="22"/>
          </p:nvPr>
        </p:nvSpPr>
        <p:spPr/>
        <p:txBody>
          <a:bodyPr/>
          <a:lstStyle/>
          <a:p>
            <a:r>
              <a:rPr lang="en-US" dirty="0">
                <a:solidFill>
                  <a:srgbClr val="4F74A7"/>
                </a:solidFill>
                <a:latin typeface="Calibri"/>
              </a:rPr>
              <a:t>Structure of Coordination Compounds</a:t>
            </a:r>
          </a:p>
        </p:txBody>
      </p:sp>
      <p:sp>
        <p:nvSpPr>
          <p:cNvPr id="18" name="Content Placeholder 17"/>
          <p:cNvSpPr>
            <a:spLocks noGrp="1"/>
          </p:cNvSpPr>
          <p:nvPr>
            <p:ph sz="quarter" idx="24"/>
          </p:nvPr>
        </p:nvSpPr>
        <p:spPr>
          <a:xfrm>
            <a:off x="23190" y="1612466"/>
            <a:ext cx="9120810" cy="2200112"/>
          </a:xfrm>
        </p:spPr>
        <p:txBody>
          <a:bodyPr/>
          <a:lstStyle/>
          <a:p>
            <a:pPr>
              <a:spcBef>
                <a:spcPts val="0"/>
              </a:spcBef>
              <a:spcAft>
                <a:spcPts val="2800"/>
              </a:spcAft>
            </a:pPr>
            <a:r>
              <a:rPr lang="en-US" dirty="0"/>
              <a:t>The </a:t>
            </a:r>
            <a:r>
              <a:rPr lang="en-US" i="1" dirty="0"/>
              <a:t>cis </a:t>
            </a:r>
            <a:r>
              <a:rPr lang="en-US" dirty="0"/>
              <a:t>and </a:t>
            </a:r>
            <a:r>
              <a:rPr lang="en-US" i="1" dirty="0"/>
              <a:t>trans </a:t>
            </a:r>
            <a:r>
              <a:rPr lang="en-US" dirty="0"/>
              <a:t>isomers of dichloro</a:t>
            </a:r>
            <a:r>
              <a:rPr lang="en-US" i="1" dirty="0"/>
              <a:t>bis</a:t>
            </a:r>
            <a:r>
              <a:rPr lang="en-US" dirty="0"/>
              <a:t>(</a:t>
            </a:r>
            <a:r>
              <a:rPr lang="en-US" dirty="0" err="1"/>
              <a:t>ethylenediamine</a:t>
            </a:r>
            <a:r>
              <a:rPr lang="en-US" dirty="0"/>
              <a:t>)cobalt(III) ion and the mirror image of each. </a:t>
            </a:r>
          </a:p>
          <a:p>
            <a:pPr>
              <a:spcBef>
                <a:spcPts val="0"/>
              </a:spcBef>
            </a:pPr>
            <a:r>
              <a:rPr lang="en-US" dirty="0"/>
              <a:t>The </a:t>
            </a:r>
            <a:r>
              <a:rPr lang="en-US" i="1" dirty="0"/>
              <a:t>cis </a:t>
            </a:r>
            <a:r>
              <a:rPr lang="en-US" dirty="0"/>
              <a:t>isomer and its mirror image are </a:t>
            </a:r>
            <a:r>
              <a:rPr lang="en-US" i="1" dirty="0"/>
              <a:t>optical isomers.</a:t>
            </a:r>
            <a:endParaRPr lang="en-US" dirty="0"/>
          </a:p>
        </p:txBody>
      </p:sp>
      <p:pic>
        <p:nvPicPr>
          <p:cNvPr id="2" name="Picture 1" descr="The cis and trans isomers of dichlorobis(ethylenediamine)cobalt(III) ion and their mirror images are shown. If you could rotate the mirror image of the trans isomer 90° clockwise about the vertical position and place the ion over the trans isomer, you would find that the two are superimposable. No matter how you rotate the cis isomer and its mirror image, however, you cannot superimpose one on the oth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3965170"/>
            <a:ext cx="2953512" cy="2219104"/>
          </a:xfrm>
          <a:prstGeom prst="rect">
            <a:avLst/>
          </a:prstGeom>
        </p:spPr>
      </p:pic>
      <p:pic>
        <p:nvPicPr>
          <p:cNvPr id="3" name="Picture 2" descr="The cis and trans isomers of dichlorobis(ethylenediamine)cobalt(III) ion and their mirror images are shown. If you could rotate the mirror image of the trans isomer 90° clockwise about the vertical position and place the ion over the trans isomer, you would find that the two are superimposable. No matter how you rotate the cis isomer and its mirror image, however, you cannot superimpose one on the othe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0600" y="3965170"/>
            <a:ext cx="2953512" cy="2219104"/>
          </a:xfrm>
          <a:prstGeom prst="rect">
            <a:avLst/>
          </a:prstGeom>
        </p:spPr>
      </p:pic>
    </p:spTree>
    <p:extLst>
      <p:ext uri="{BB962C8B-B14F-4D97-AF65-F5344CB8AC3E}">
        <p14:creationId xmlns:p14="http://schemas.microsoft.com/office/powerpoint/2010/main" val="236624757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a:solidFill>
                  <a:schemeClr val="bg1"/>
                </a:solidFill>
                <a:latin typeface="Calibri"/>
              </a:rPr>
              <a:t>22.2</a:t>
            </a:r>
            <a:r>
              <a:rPr lang="en-US" dirty="0">
                <a:latin typeface="Calibri"/>
              </a:rPr>
              <a:t>	Structure of Coordination Compounds (12) - Appendix</a:t>
            </a:r>
            <a:endParaRPr lang="en-US" dirty="0"/>
          </a:p>
        </p:txBody>
      </p:sp>
      <p:sp>
        <p:nvSpPr>
          <p:cNvPr id="17" name="Text Placeholder 16"/>
          <p:cNvSpPr>
            <a:spLocks noGrp="1"/>
          </p:cNvSpPr>
          <p:nvPr>
            <p:ph type="body" sz="quarter" idx="22"/>
          </p:nvPr>
        </p:nvSpPr>
        <p:spPr>
          <a:xfrm>
            <a:off x="23191" y="1066800"/>
            <a:ext cx="9044610" cy="533402"/>
          </a:xfrm>
        </p:spPr>
        <p:txBody>
          <a:bodyPr/>
          <a:lstStyle/>
          <a:p>
            <a:r>
              <a:rPr lang="en-US" dirty="0">
                <a:solidFill>
                  <a:srgbClr val="4F74A7"/>
                </a:solidFill>
                <a:latin typeface="Calibri"/>
              </a:rPr>
              <a:t>Structure of Coordination Compounds</a:t>
            </a:r>
            <a:endParaRPr lang="en-US" dirty="0">
              <a:solidFill>
                <a:srgbClr val="4F74A7"/>
              </a:solidFill>
            </a:endParaRPr>
          </a:p>
        </p:txBody>
      </p:sp>
      <p:sp>
        <p:nvSpPr>
          <p:cNvPr id="18" name="Content Placeholder 17"/>
          <p:cNvSpPr>
            <a:spLocks noGrp="1"/>
          </p:cNvSpPr>
          <p:nvPr>
            <p:ph sz="quarter" idx="24"/>
          </p:nvPr>
        </p:nvSpPr>
        <p:spPr>
          <a:xfrm>
            <a:off x="23190" y="1676401"/>
            <a:ext cx="9120810" cy="838200"/>
          </a:xfrm>
        </p:spPr>
        <p:txBody>
          <a:bodyPr/>
          <a:lstStyle/>
          <a:p>
            <a:r>
              <a:rPr lang="en-US" dirty="0"/>
              <a:t>In an equimolar mixture of two enantiomers, called a </a:t>
            </a:r>
            <a:r>
              <a:rPr lang="en-US" b="1" i="1" dirty="0"/>
              <a:t>racemic mixture, </a:t>
            </a:r>
            <a:r>
              <a:rPr lang="en-US" dirty="0"/>
              <a:t>the net rotation is zero.</a:t>
            </a:r>
          </a:p>
        </p:txBody>
      </p:sp>
      <p:pic>
        <p:nvPicPr>
          <p:cNvPr id="15" name="Picture 3" descr="The operation of a polarimeter is diagrammed. Initially, the tube is filled with an achiral compound. The analyzer is rotated so that its plane of polarization is perpendicular to that of the polarizer. Under this condition, no light reaches the observer. Next, a chiral compound is placed in the tube as shown. The plane of polarization of the polarized light is rotated as it travels through the tube so that some light reaches the observer. Rotating the analyzer (either to the left or to the right) until no light reaches the observer again allows the angle of optical rotation to be measured."/>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788567" y="2668270"/>
            <a:ext cx="7414465" cy="3659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4827077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3190" y="0"/>
            <a:ext cx="9120810" cy="990600"/>
          </a:xfrm>
        </p:spPr>
        <p:txBody>
          <a:bodyPr/>
          <a:lstStyle/>
          <a:p>
            <a:pPr marL="1485900" indent="-1257300"/>
            <a:r>
              <a:rPr lang="en-US" dirty="0">
                <a:solidFill>
                  <a:schemeClr val="bg1"/>
                </a:solidFill>
              </a:rPr>
              <a:t>22.3	</a:t>
            </a:r>
            <a:r>
              <a:rPr lang="en-US" dirty="0">
                <a:latin typeface="Calibri"/>
              </a:rPr>
              <a:t>Bonding in Coordination Compounds: Crystal Field Theory (9) - Appendix </a:t>
            </a:r>
            <a:endParaRPr lang="en-US" dirty="0"/>
          </a:p>
        </p:txBody>
      </p:sp>
      <p:sp>
        <p:nvSpPr>
          <p:cNvPr id="17" name="Text Placeholder 16"/>
          <p:cNvSpPr>
            <a:spLocks noGrp="1"/>
          </p:cNvSpPr>
          <p:nvPr>
            <p:ph type="body" sz="quarter" idx="22"/>
          </p:nvPr>
        </p:nvSpPr>
        <p:spPr>
          <a:xfrm>
            <a:off x="23190" y="1142999"/>
            <a:ext cx="9120809" cy="457201"/>
          </a:xfrm>
        </p:spPr>
        <p:txBody>
          <a:bodyPr/>
          <a:lstStyle/>
          <a:p>
            <a:r>
              <a:rPr lang="en-US" dirty="0">
                <a:solidFill>
                  <a:srgbClr val="4F74A7"/>
                </a:solidFill>
                <a:latin typeface="Calibri"/>
              </a:rPr>
              <a:t>Color</a:t>
            </a:r>
            <a:endParaRPr lang="en-US" dirty="0">
              <a:solidFill>
                <a:srgbClr val="4F74A7"/>
              </a:solidFill>
            </a:endParaRPr>
          </a:p>
        </p:txBody>
      </p:sp>
      <p:sp>
        <p:nvSpPr>
          <p:cNvPr id="18" name="Content Placeholder 17"/>
          <p:cNvSpPr>
            <a:spLocks noGrp="1"/>
          </p:cNvSpPr>
          <p:nvPr>
            <p:ph sz="quarter" idx="24"/>
          </p:nvPr>
        </p:nvSpPr>
        <p:spPr>
          <a:xfrm>
            <a:off x="0" y="2558484"/>
            <a:ext cx="3405810" cy="2677656"/>
          </a:xfrm>
        </p:spPr>
        <p:txBody>
          <a:bodyPr/>
          <a:lstStyle/>
          <a:p>
            <a:pPr>
              <a:spcBef>
                <a:spcPts val="0"/>
              </a:spcBef>
            </a:pPr>
            <a:r>
              <a:rPr lang="en-US" dirty="0"/>
              <a:t>The [</a:t>
            </a:r>
            <a:r>
              <a:rPr lang="en-US" dirty="0" err="1"/>
              <a:t>Ti</a:t>
            </a:r>
            <a:r>
              <a:rPr lang="en-US" dirty="0"/>
              <a:t>(H</a:t>
            </a:r>
            <a:r>
              <a:rPr lang="en-US" baseline="-25000" dirty="0"/>
              <a:t>2</a:t>
            </a:r>
            <a:r>
              <a:rPr lang="en-US" dirty="0"/>
              <a:t>O)</a:t>
            </a:r>
            <a:r>
              <a:rPr lang="en-US" baseline="-25000" dirty="0"/>
              <a:t>6</a:t>
            </a:r>
            <a:r>
              <a:rPr lang="en-US" dirty="0"/>
              <a:t>]</a:t>
            </a:r>
            <a:r>
              <a:rPr lang="en-US" baseline="30000" dirty="0"/>
              <a:t>3+</a:t>
            </a:r>
            <a:r>
              <a:rPr lang="en-US" dirty="0"/>
              <a:t> ion absorbs light in the visible region of the spectrum with a</a:t>
            </a:r>
          </a:p>
          <a:p>
            <a:pPr>
              <a:spcBef>
                <a:spcPts val="0"/>
              </a:spcBef>
            </a:pPr>
            <a:r>
              <a:rPr lang="en-US" dirty="0"/>
              <a:t>maximum absorption at 498 nm. </a:t>
            </a:r>
          </a:p>
        </p:txBody>
      </p:sp>
      <p:pic>
        <p:nvPicPr>
          <p:cNvPr id="2" name="Picture 1" descr="Photon absorption increases the energy level of electrons, in this case raising d[x,y] to d[x^2-y^2]. The absorption spectrum of [Ti(H2O)6]3+ is shown. The energy of the incoming photon is equal to the crystal field splitting. The maximum absorption peak in the visible region occurs at 498 nm."/>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9200" y="3282530"/>
            <a:ext cx="3258404" cy="2973142"/>
          </a:xfrm>
          <a:prstGeom prst="rect">
            <a:avLst/>
          </a:prstGeom>
        </p:spPr>
      </p:pic>
      <p:pic>
        <p:nvPicPr>
          <p:cNvPr id="3" name="Picture 2" descr="Photon absorption increases the energy level of electrons, in this case raising d[x,y] to d[x^2-y^2]. The absorption spectrum of [Ti(H2O)6]3+ is shown. The energy of the incoming photon is equal to the crystal field splitting. The maximum absorption peak in the visible region occurs at 498 nm."/>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8774" y="1384531"/>
            <a:ext cx="5034242" cy="1757032"/>
          </a:xfrm>
          <a:prstGeom prst="rect">
            <a:avLst/>
          </a:prstGeom>
        </p:spPr>
      </p:pic>
    </p:spTree>
    <p:extLst>
      <p:ext uri="{BB962C8B-B14F-4D97-AF65-F5344CB8AC3E}">
        <p14:creationId xmlns:p14="http://schemas.microsoft.com/office/powerpoint/2010/main" val="202912657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3190" y="-1"/>
            <a:ext cx="9120810" cy="1012371"/>
          </a:xfrm>
        </p:spPr>
        <p:txBody>
          <a:bodyPr/>
          <a:lstStyle/>
          <a:p>
            <a:r>
              <a:rPr lang="en-US" dirty="0">
                <a:solidFill>
                  <a:schemeClr val="bg1"/>
                </a:solidFill>
              </a:rPr>
              <a:t>22.3	</a:t>
            </a:r>
            <a:r>
              <a:rPr lang="en-US" dirty="0">
                <a:latin typeface="Calibri"/>
              </a:rPr>
              <a:t>Bonding in Coordination Compounds: Crystal Field Theory (13) - Appendix </a:t>
            </a:r>
            <a:endParaRPr lang="en-US" dirty="0"/>
          </a:p>
        </p:txBody>
      </p:sp>
      <p:sp>
        <p:nvSpPr>
          <p:cNvPr id="19" name="Text Placeholder 18"/>
          <p:cNvSpPr>
            <a:spLocks noGrp="1"/>
          </p:cNvSpPr>
          <p:nvPr>
            <p:ph type="body" sz="quarter" idx="22"/>
          </p:nvPr>
        </p:nvSpPr>
        <p:spPr/>
        <p:txBody>
          <a:bodyPr/>
          <a:lstStyle/>
          <a:p>
            <a:r>
              <a:rPr lang="en-US" dirty="0">
                <a:solidFill>
                  <a:srgbClr val="4F74A7"/>
                </a:solidFill>
                <a:latin typeface="Calibri"/>
              </a:rPr>
              <a:t>Magnetic Properties </a:t>
            </a:r>
          </a:p>
        </p:txBody>
      </p:sp>
      <p:sp>
        <p:nvSpPr>
          <p:cNvPr id="20" name="Text Placeholder 19"/>
          <p:cNvSpPr>
            <a:spLocks noGrp="1"/>
          </p:cNvSpPr>
          <p:nvPr>
            <p:ph type="body" sz="quarter" idx="25"/>
          </p:nvPr>
        </p:nvSpPr>
        <p:spPr>
          <a:xfrm>
            <a:off x="0" y="1752600"/>
            <a:ext cx="9044610" cy="968514"/>
          </a:xfrm>
        </p:spPr>
        <p:txBody>
          <a:bodyPr/>
          <a:lstStyle/>
          <a:p>
            <a:r>
              <a:rPr lang="en-US" dirty="0"/>
              <a:t>The magnitude of the crystal field splitting also determines the magnetic properties of a complex ion. </a:t>
            </a:r>
          </a:p>
        </p:txBody>
      </p:sp>
      <p:sp>
        <p:nvSpPr>
          <p:cNvPr id="21" name="Content Placeholder 20"/>
          <p:cNvSpPr>
            <a:spLocks noGrp="1"/>
          </p:cNvSpPr>
          <p:nvPr>
            <p:ph sz="quarter" idx="26"/>
          </p:nvPr>
        </p:nvSpPr>
        <p:spPr>
          <a:xfrm>
            <a:off x="152400" y="3129292"/>
            <a:ext cx="2971800" cy="3370459"/>
          </a:xfrm>
        </p:spPr>
        <p:txBody>
          <a:bodyPr/>
          <a:lstStyle/>
          <a:p>
            <a:pPr>
              <a:spcBef>
                <a:spcPts val="0"/>
              </a:spcBef>
            </a:pPr>
            <a:r>
              <a:rPr lang="en-US" dirty="0"/>
              <a:t>The configuration of Fe</a:t>
            </a:r>
            <a:r>
              <a:rPr lang="en-US" baseline="30000" dirty="0"/>
              <a:t>3+</a:t>
            </a:r>
            <a:r>
              <a:rPr lang="en-US" dirty="0"/>
              <a:t> is [</a:t>
            </a:r>
            <a:r>
              <a:rPr lang="en-US" dirty="0" err="1"/>
              <a:t>Ar</a:t>
            </a:r>
            <a:r>
              <a:rPr lang="en-US" dirty="0"/>
              <a:t>]3</a:t>
            </a:r>
            <a:r>
              <a:rPr lang="en-US" i="1" dirty="0"/>
              <a:t>d</a:t>
            </a:r>
            <a:r>
              <a:rPr lang="en-US" baseline="30000" dirty="0"/>
              <a:t>5</a:t>
            </a:r>
            <a:r>
              <a:rPr lang="en-US" dirty="0"/>
              <a:t>, and there are two possible ways to distribute the five </a:t>
            </a:r>
            <a:r>
              <a:rPr lang="en-US" i="1" dirty="0"/>
              <a:t>d </a:t>
            </a:r>
            <a:r>
              <a:rPr lang="en-US" dirty="0"/>
              <a:t>electrons among the </a:t>
            </a:r>
            <a:r>
              <a:rPr lang="en-US" i="1" dirty="0"/>
              <a:t>d </a:t>
            </a:r>
            <a:r>
              <a:rPr lang="en-US" dirty="0"/>
              <a:t>orbitals. </a:t>
            </a:r>
          </a:p>
        </p:txBody>
      </p:sp>
      <p:pic>
        <p:nvPicPr>
          <p:cNvPr id="16" name="Picture 3" descr="Energy-level diagrams are shown for the Fe3+ ion, for [FeF6]3, and for [Fe(CN)6]3 complex ions. Maximum stability is reached when the electrons are placed in five separate orbitals with parallel spins. This arrangement can be achieved only at a cost, however, because two of the five electrons must be promoted to the higher-energy dx2−y2 and dz2 orbitals. No such energy investment is needed if all five electrons enter the dxy,&#10;dyz, and dxz orbitals. According to Pauli’s exclusion principle, there will be only one unpaired electron present in this case."/>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3958650" y="2895600"/>
            <a:ext cx="4507218" cy="3201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756857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3190" y="0"/>
            <a:ext cx="9120810" cy="990600"/>
          </a:xfrm>
        </p:spPr>
        <p:txBody>
          <a:bodyPr/>
          <a:lstStyle/>
          <a:p>
            <a:pPr marL="1485900" indent="-1249363"/>
            <a:r>
              <a:rPr lang="en-US" dirty="0">
                <a:solidFill>
                  <a:schemeClr val="bg1"/>
                </a:solidFill>
              </a:rPr>
              <a:t>22.3	</a:t>
            </a:r>
            <a:r>
              <a:rPr lang="en-US" sz="2800" dirty="0">
                <a:latin typeface="Calibri"/>
              </a:rPr>
              <a:t>Bonding in Coordination Compounds: Crystal Field Theory (16) - Appendix</a:t>
            </a:r>
            <a:endParaRPr lang="en-US" sz="2800" dirty="0"/>
          </a:p>
        </p:txBody>
      </p:sp>
      <p:sp>
        <p:nvSpPr>
          <p:cNvPr id="17" name="Text Placeholder 16"/>
          <p:cNvSpPr>
            <a:spLocks noGrp="1"/>
          </p:cNvSpPr>
          <p:nvPr>
            <p:ph type="body" sz="quarter" idx="22"/>
          </p:nvPr>
        </p:nvSpPr>
        <p:spPr/>
        <p:txBody>
          <a:bodyPr/>
          <a:lstStyle/>
          <a:p>
            <a:r>
              <a:rPr lang="en-US" dirty="0">
                <a:solidFill>
                  <a:srgbClr val="4F74A7"/>
                </a:solidFill>
                <a:latin typeface="Calibri"/>
              </a:rPr>
              <a:t>Magnetic Properties </a:t>
            </a:r>
          </a:p>
        </p:txBody>
      </p:sp>
      <p:sp>
        <p:nvSpPr>
          <p:cNvPr id="18" name="Content Placeholder 17"/>
          <p:cNvSpPr>
            <a:spLocks noGrp="1"/>
          </p:cNvSpPr>
          <p:nvPr>
            <p:ph sz="quarter" idx="24"/>
          </p:nvPr>
        </p:nvSpPr>
        <p:spPr>
          <a:xfrm>
            <a:off x="381000" y="2072998"/>
            <a:ext cx="3276600" cy="3565802"/>
          </a:xfrm>
        </p:spPr>
        <p:txBody>
          <a:bodyPr/>
          <a:lstStyle/>
          <a:p>
            <a:r>
              <a:rPr lang="en-US" dirty="0"/>
              <a:t>A distinction between low- and high-spin complexes can be made only if the metal ion contains &gt; 3 and &lt; 8 </a:t>
            </a:r>
            <a:r>
              <a:rPr lang="en-US" i="1" dirty="0"/>
              <a:t>d </a:t>
            </a:r>
            <a:r>
              <a:rPr lang="en-US" dirty="0"/>
              <a:t>electrons </a:t>
            </a:r>
          </a:p>
        </p:txBody>
      </p:sp>
      <p:pic>
        <p:nvPicPr>
          <p:cNvPr id="2" name="Picture 1" descr="Orbital diagrams are shown for the high-spin and low-spin octahedral complexes corresponding to the electron configurations of d4, d5, d6, and d7. The actual arrangement of the electrons is determined by the amount of stability gained by having maximum parallel spins versus the investment in energy required to promote electrons to higher d orbital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4773" y="617853"/>
            <a:ext cx="3112510" cy="1381228"/>
          </a:xfrm>
          <a:prstGeom prst="rect">
            <a:avLst/>
          </a:prstGeom>
        </p:spPr>
      </p:pic>
      <p:pic>
        <p:nvPicPr>
          <p:cNvPr id="3" name="Picture 2" descr="Orbital diagrams are shown for the high-spin and low-spin octahedral complexes corresponding to the electron configurations of d4, d5, d6, and d7. The actual arrangement of the electrons is determined by the amount of stability gained by having maximum parallel spins versus the investment in energy required to promote electrons to higher d orbital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1664" y="2020636"/>
            <a:ext cx="2238728" cy="1408364"/>
          </a:xfrm>
          <a:prstGeom prst="rect">
            <a:avLst/>
          </a:prstGeom>
        </p:spPr>
      </p:pic>
      <p:pic>
        <p:nvPicPr>
          <p:cNvPr id="4" name="Picture 3" descr="Orbital diagrams are shown for the high-spin and low-spin octahedral complexes corresponding to the electron configurations of d4, d5, d6, and d7. The actual arrangement of the electrons is determined by the amount of stability gained by having maximum parallel spins versus the investment in energy required to promote electrons to higher d orbital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81664" y="3495572"/>
            <a:ext cx="2238728" cy="1381228"/>
          </a:xfrm>
          <a:prstGeom prst="rect">
            <a:avLst/>
          </a:prstGeom>
        </p:spPr>
      </p:pic>
      <p:pic>
        <p:nvPicPr>
          <p:cNvPr id="5" name="Picture 4" descr="Orbital diagrams are shown for the high-spin and low-spin octahedral complexes corresponding to the electron configurations of d4, d5, d6, and d7. The actual arrangement of the electrons is determined by the amount of stability gained by having maximum parallel spins versus the investment in energy required to promote electrons to higher d orbital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81664" y="4953000"/>
            <a:ext cx="2238728" cy="1389368"/>
          </a:xfrm>
          <a:prstGeom prst="rect">
            <a:avLst/>
          </a:prstGeom>
        </p:spPr>
      </p:pic>
    </p:spTree>
    <p:extLst>
      <p:ext uri="{BB962C8B-B14F-4D97-AF65-F5344CB8AC3E}">
        <p14:creationId xmlns:p14="http://schemas.microsoft.com/office/powerpoint/2010/main" val="359422679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3190" y="0"/>
            <a:ext cx="9120810" cy="1050721"/>
          </a:xfrm>
        </p:spPr>
        <p:txBody>
          <a:bodyPr/>
          <a:lstStyle/>
          <a:p>
            <a:pPr marL="1485900" indent="-1306513"/>
            <a:r>
              <a:rPr lang="en-US" dirty="0">
                <a:solidFill>
                  <a:schemeClr val="bg1"/>
                </a:solidFill>
              </a:rPr>
              <a:t>22.3	</a:t>
            </a:r>
            <a:r>
              <a:rPr lang="en-US" dirty="0">
                <a:latin typeface="Calibri"/>
              </a:rPr>
              <a:t>Bonding in Coordination Compounds: Crystal Field Theory (17) - Appendix</a:t>
            </a:r>
            <a:endParaRPr lang="en-US" dirty="0"/>
          </a:p>
        </p:txBody>
      </p:sp>
      <p:sp>
        <p:nvSpPr>
          <p:cNvPr id="17" name="Text Placeholder 16"/>
          <p:cNvSpPr>
            <a:spLocks noGrp="1"/>
          </p:cNvSpPr>
          <p:nvPr>
            <p:ph type="body" sz="quarter" idx="22"/>
          </p:nvPr>
        </p:nvSpPr>
        <p:spPr>
          <a:xfrm>
            <a:off x="23190" y="1142999"/>
            <a:ext cx="9120809" cy="533401"/>
          </a:xfrm>
        </p:spPr>
        <p:txBody>
          <a:bodyPr/>
          <a:lstStyle/>
          <a:p>
            <a:r>
              <a:rPr lang="en-US" dirty="0">
                <a:solidFill>
                  <a:srgbClr val="4F74A7"/>
                </a:solidFill>
                <a:latin typeface="Calibri"/>
              </a:rPr>
              <a:t>Tetrahedral and Square Planar Complexes </a:t>
            </a:r>
          </a:p>
        </p:txBody>
      </p:sp>
      <p:sp>
        <p:nvSpPr>
          <p:cNvPr id="18" name="Content Placeholder 17"/>
          <p:cNvSpPr>
            <a:spLocks noGrp="1"/>
          </p:cNvSpPr>
          <p:nvPr>
            <p:ph sz="quarter" idx="24"/>
          </p:nvPr>
        </p:nvSpPr>
        <p:spPr>
          <a:xfrm>
            <a:off x="0" y="1676400"/>
            <a:ext cx="9120810" cy="1752600"/>
          </a:xfrm>
        </p:spPr>
        <p:txBody>
          <a:bodyPr/>
          <a:lstStyle/>
          <a:p>
            <a:pPr>
              <a:spcBef>
                <a:spcPts val="0"/>
              </a:spcBef>
              <a:spcAft>
                <a:spcPts val="2800"/>
              </a:spcAft>
            </a:pPr>
            <a:r>
              <a:rPr lang="en-US" dirty="0"/>
              <a:t>The splitting pattern for a tetrahedral ion is the reverse of that for octahedral complexes. </a:t>
            </a:r>
          </a:p>
          <a:p>
            <a:pPr>
              <a:spcBef>
                <a:spcPts val="0"/>
              </a:spcBef>
              <a:spcAft>
                <a:spcPts val="2800"/>
              </a:spcAft>
            </a:pPr>
            <a:r>
              <a:rPr lang="en-US" dirty="0"/>
              <a:t>Most tetrahedral complexes are high-spin complexes. </a:t>
            </a:r>
          </a:p>
        </p:txBody>
      </p:sp>
      <p:pic>
        <p:nvPicPr>
          <p:cNvPr id="15" name="Picture 3" descr="The splitting pattern for a tetrahedral ion is just the reverse of that for octahedral complexes. In this case, the dxy, dyz, and dxz orbitals are more closely directed at the ligands and therefore have more energy than the dx2−y2 and dz2 orbitals."/>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1609615" y="3521278"/>
            <a:ext cx="5551861" cy="3068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626419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3190" y="0"/>
            <a:ext cx="9120810" cy="990600"/>
          </a:xfrm>
        </p:spPr>
        <p:txBody>
          <a:bodyPr/>
          <a:lstStyle/>
          <a:p>
            <a:pPr marL="1485900" indent="-1249363"/>
            <a:r>
              <a:rPr lang="en-US" dirty="0">
                <a:solidFill>
                  <a:schemeClr val="bg1"/>
                </a:solidFill>
              </a:rPr>
              <a:t>22.3	</a:t>
            </a:r>
            <a:r>
              <a:rPr lang="en-US" dirty="0">
                <a:latin typeface="Calibri"/>
              </a:rPr>
              <a:t>Bonding in Coordination Compounds: Crystal Field Theory (18) - Appendix </a:t>
            </a:r>
            <a:endParaRPr lang="en-US" dirty="0"/>
          </a:p>
        </p:txBody>
      </p:sp>
      <p:sp>
        <p:nvSpPr>
          <p:cNvPr id="17" name="Text Placeholder 16"/>
          <p:cNvSpPr>
            <a:spLocks noGrp="1"/>
          </p:cNvSpPr>
          <p:nvPr>
            <p:ph type="body" sz="quarter" idx="22"/>
          </p:nvPr>
        </p:nvSpPr>
        <p:spPr/>
        <p:txBody>
          <a:bodyPr/>
          <a:lstStyle/>
          <a:p>
            <a:r>
              <a:rPr lang="en-US" dirty="0">
                <a:solidFill>
                  <a:srgbClr val="4F74A7"/>
                </a:solidFill>
                <a:latin typeface="Calibri"/>
              </a:rPr>
              <a:t>Tetrahedral and Square Planar Complexes </a:t>
            </a:r>
          </a:p>
        </p:txBody>
      </p:sp>
      <p:sp>
        <p:nvSpPr>
          <p:cNvPr id="18" name="Content Placeholder 17"/>
          <p:cNvSpPr>
            <a:spLocks noGrp="1"/>
          </p:cNvSpPr>
          <p:nvPr>
            <p:ph sz="quarter" idx="24"/>
          </p:nvPr>
        </p:nvSpPr>
        <p:spPr>
          <a:xfrm>
            <a:off x="0" y="1615360"/>
            <a:ext cx="9120810" cy="975620"/>
          </a:xfrm>
        </p:spPr>
        <p:txBody>
          <a:bodyPr/>
          <a:lstStyle/>
          <a:p>
            <a:r>
              <a:rPr lang="en-US" dirty="0"/>
              <a:t>The splitting pattern for square-planar complexes is the most complicated. </a:t>
            </a:r>
          </a:p>
        </p:txBody>
      </p:sp>
      <p:pic>
        <p:nvPicPr>
          <p:cNvPr id="15" name="Picture 3" descr="For square planar complexes, the dx2−y2 orbital possesses the highest energy (as in the octahedral case), and the dxy orbital is the next highest. However, the relative placement of the dz2 and the dxz and dyz orbitals cannot be determined simply by inspection and must be calculated."/>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1987669" y="2556638"/>
            <a:ext cx="4545574" cy="399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52875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pPr defTabSz="1428750"/>
            <a:r>
              <a:rPr lang="en-US" dirty="0">
                <a:solidFill>
                  <a:schemeClr val="bg1"/>
                </a:solidFill>
              </a:rPr>
              <a:t>22.1</a:t>
            </a:r>
            <a:r>
              <a:rPr lang="en-US" dirty="0"/>
              <a:t>	</a:t>
            </a:r>
            <a:r>
              <a:rPr lang="en-US" dirty="0">
                <a:latin typeface="Calibri"/>
              </a:rPr>
              <a:t>Coordination Compounds (6) </a:t>
            </a:r>
            <a:endParaRPr lang="en-US" dirty="0"/>
          </a:p>
        </p:txBody>
      </p:sp>
      <p:sp>
        <p:nvSpPr>
          <p:cNvPr id="17" name="Text Placeholder 16"/>
          <p:cNvSpPr>
            <a:spLocks noGrp="1"/>
          </p:cNvSpPr>
          <p:nvPr>
            <p:ph type="body" sz="quarter" idx="22"/>
          </p:nvPr>
        </p:nvSpPr>
        <p:spPr/>
        <p:txBody>
          <a:bodyPr/>
          <a:lstStyle/>
          <a:p>
            <a:r>
              <a:rPr lang="en-US" dirty="0">
                <a:solidFill>
                  <a:srgbClr val="4F74A7"/>
                </a:solidFill>
                <a:latin typeface="Calibri"/>
              </a:rPr>
              <a:t>Properties of Transition Metals </a:t>
            </a:r>
          </a:p>
        </p:txBody>
      </p:sp>
      <p:sp>
        <p:nvSpPr>
          <p:cNvPr id="18" name="Content Placeholder 17"/>
          <p:cNvSpPr>
            <a:spLocks noGrp="1"/>
          </p:cNvSpPr>
          <p:nvPr>
            <p:ph sz="quarter" idx="24"/>
          </p:nvPr>
        </p:nvSpPr>
        <p:spPr>
          <a:xfrm>
            <a:off x="-15479" y="1387196"/>
            <a:ext cx="9120810" cy="2196566"/>
          </a:xfrm>
        </p:spPr>
        <p:txBody>
          <a:bodyPr/>
          <a:lstStyle/>
          <a:p>
            <a:pPr>
              <a:spcBef>
                <a:spcPts val="0"/>
              </a:spcBef>
            </a:pPr>
            <a:r>
              <a:rPr lang="en-US" dirty="0"/>
              <a:t>Transition metals have </a:t>
            </a:r>
          </a:p>
          <a:p>
            <a:pPr marL="457200" indent="-457200">
              <a:spcBef>
                <a:spcPts val="0"/>
              </a:spcBef>
              <a:buFont typeface="Arial" pitchFamily="34" charset="0"/>
              <a:buChar char="•"/>
            </a:pPr>
            <a:r>
              <a:rPr lang="en-US" dirty="0"/>
              <a:t>higher densities</a:t>
            </a:r>
          </a:p>
          <a:p>
            <a:pPr marL="457200" indent="-457200">
              <a:spcBef>
                <a:spcPts val="0"/>
              </a:spcBef>
              <a:buFont typeface="Arial" pitchFamily="34" charset="0"/>
              <a:buChar char="•"/>
            </a:pPr>
            <a:r>
              <a:rPr lang="en-US" dirty="0"/>
              <a:t>higher melting points and boiling points</a:t>
            </a:r>
          </a:p>
          <a:p>
            <a:pPr marL="457200" indent="-457200">
              <a:spcBef>
                <a:spcPts val="0"/>
              </a:spcBef>
              <a:buFont typeface="Arial" pitchFamily="34" charset="0"/>
              <a:buChar char="•"/>
            </a:pPr>
            <a:r>
              <a:rPr lang="en-US" dirty="0"/>
              <a:t>higher heats of fusion and vaporization </a:t>
            </a:r>
          </a:p>
          <a:p>
            <a:pPr indent="512763">
              <a:spcBef>
                <a:spcPts val="0"/>
              </a:spcBef>
            </a:pPr>
            <a:r>
              <a:rPr lang="en-US" dirty="0"/>
              <a:t>than the main group and Group 2B metals</a:t>
            </a:r>
          </a:p>
        </p:txBody>
      </p:sp>
      <p:sp>
        <p:nvSpPr>
          <p:cNvPr id="2" name="Content Placeholder 1"/>
          <p:cNvSpPr>
            <a:spLocks noGrp="1"/>
          </p:cNvSpPr>
          <p:nvPr>
            <p:ph sz="quarter" idx="25"/>
          </p:nvPr>
        </p:nvSpPr>
        <p:spPr>
          <a:xfrm>
            <a:off x="51109" y="4038600"/>
            <a:ext cx="8483291" cy="266700"/>
          </a:xfrm>
        </p:spPr>
        <p:txBody>
          <a:bodyPr/>
          <a:lstStyle/>
          <a:p>
            <a:pPr defTabSz="573088"/>
            <a:r>
              <a:rPr lang="en-US" sz="1600" b="1" dirty="0"/>
              <a:t>Table 22.2	</a:t>
            </a:r>
            <a:r>
              <a:rPr lang="en-US" sz="1600" dirty="0"/>
              <a:t>Physical Properties of Elements K to Zn</a:t>
            </a:r>
          </a:p>
        </p:txBody>
      </p:sp>
      <p:graphicFrame>
        <p:nvGraphicFramePr>
          <p:cNvPr id="6" name="Table Placeholder 5"/>
          <p:cNvGraphicFramePr>
            <a:graphicFrameLocks noGrp="1"/>
          </p:cNvGraphicFramePr>
          <p:nvPr>
            <p:ph type="tbl" sz="quarter" idx="26"/>
            <p:extLst>
              <p:ext uri="{D42A27DB-BD31-4B8C-83A1-F6EECF244321}">
                <p14:modId xmlns:p14="http://schemas.microsoft.com/office/powerpoint/2010/main" val="2238808315"/>
              </p:ext>
            </p:extLst>
          </p:nvPr>
        </p:nvGraphicFramePr>
        <p:xfrm>
          <a:off x="111268" y="4353560"/>
          <a:ext cx="8867315" cy="2123440"/>
        </p:xfrm>
        <a:graphic>
          <a:graphicData uri="http://schemas.openxmlformats.org/drawingml/2006/table">
            <a:tbl>
              <a:tblPr firstRow="1" bandRow="1">
                <a:tableStyleId>{5C22544A-7EE6-4342-B048-85BDC9FD1C3A}</a:tableStyleId>
              </a:tblPr>
              <a:tblGrid>
                <a:gridCol w="873191">
                  <a:extLst>
                    <a:ext uri="{9D8B030D-6E8A-4147-A177-3AD203B41FA5}">
                      <a16:colId xmlns="" xmlns:a16="http://schemas.microsoft.com/office/drawing/2014/main" val="20000"/>
                    </a:ext>
                  </a:extLst>
                </a:gridCol>
                <a:gridCol w="491013">
                  <a:extLst>
                    <a:ext uri="{9D8B030D-6E8A-4147-A177-3AD203B41FA5}">
                      <a16:colId xmlns="" xmlns:a16="http://schemas.microsoft.com/office/drawing/2014/main" val="20001"/>
                    </a:ext>
                  </a:extLst>
                </a:gridCol>
                <a:gridCol w="682101">
                  <a:extLst>
                    <a:ext uri="{9D8B030D-6E8A-4147-A177-3AD203B41FA5}">
                      <a16:colId xmlns="" xmlns:a16="http://schemas.microsoft.com/office/drawing/2014/main" val="20002"/>
                    </a:ext>
                  </a:extLst>
                </a:gridCol>
                <a:gridCol w="682101">
                  <a:extLst>
                    <a:ext uri="{9D8B030D-6E8A-4147-A177-3AD203B41FA5}">
                      <a16:colId xmlns="" xmlns:a16="http://schemas.microsoft.com/office/drawing/2014/main" val="20003"/>
                    </a:ext>
                  </a:extLst>
                </a:gridCol>
                <a:gridCol w="682101">
                  <a:extLst>
                    <a:ext uri="{9D8B030D-6E8A-4147-A177-3AD203B41FA5}">
                      <a16:colId xmlns="" xmlns:a16="http://schemas.microsoft.com/office/drawing/2014/main" val="20004"/>
                    </a:ext>
                  </a:extLst>
                </a:gridCol>
                <a:gridCol w="593025">
                  <a:extLst>
                    <a:ext uri="{9D8B030D-6E8A-4147-A177-3AD203B41FA5}">
                      <a16:colId xmlns="" xmlns:a16="http://schemas.microsoft.com/office/drawing/2014/main" val="20005"/>
                    </a:ext>
                  </a:extLst>
                </a:gridCol>
                <a:gridCol w="771177">
                  <a:extLst>
                    <a:ext uri="{9D8B030D-6E8A-4147-A177-3AD203B41FA5}">
                      <a16:colId xmlns="" xmlns:a16="http://schemas.microsoft.com/office/drawing/2014/main" val="20006"/>
                    </a:ext>
                  </a:extLst>
                </a:gridCol>
                <a:gridCol w="682101">
                  <a:extLst>
                    <a:ext uri="{9D8B030D-6E8A-4147-A177-3AD203B41FA5}">
                      <a16:colId xmlns="" xmlns:a16="http://schemas.microsoft.com/office/drawing/2014/main" val="20007"/>
                    </a:ext>
                  </a:extLst>
                </a:gridCol>
                <a:gridCol w="682101">
                  <a:extLst>
                    <a:ext uri="{9D8B030D-6E8A-4147-A177-3AD203B41FA5}">
                      <a16:colId xmlns="" xmlns:a16="http://schemas.microsoft.com/office/drawing/2014/main" val="20008"/>
                    </a:ext>
                  </a:extLst>
                </a:gridCol>
                <a:gridCol w="682101">
                  <a:extLst>
                    <a:ext uri="{9D8B030D-6E8A-4147-A177-3AD203B41FA5}">
                      <a16:colId xmlns="" xmlns:a16="http://schemas.microsoft.com/office/drawing/2014/main" val="20009"/>
                    </a:ext>
                  </a:extLst>
                </a:gridCol>
                <a:gridCol w="682101">
                  <a:extLst>
                    <a:ext uri="{9D8B030D-6E8A-4147-A177-3AD203B41FA5}">
                      <a16:colId xmlns="" xmlns:a16="http://schemas.microsoft.com/office/drawing/2014/main" val="20010"/>
                    </a:ext>
                  </a:extLst>
                </a:gridCol>
                <a:gridCol w="682101">
                  <a:extLst>
                    <a:ext uri="{9D8B030D-6E8A-4147-A177-3AD203B41FA5}">
                      <a16:colId xmlns="" xmlns:a16="http://schemas.microsoft.com/office/drawing/2014/main" val="20011"/>
                    </a:ext>
                  </a:extLst>
                </a:gridCol>
                <a:gridCol w="682101">
                  <a:extLst>
                    <a:ext uri="{9D8B030D-6E8A-4147-A177-3AD203B41FA5}">
                      <a16:colId xmlns="" xmlns:a16="http://schemas.microsoft.com/office/drawing/2014/main" val="20012"/>
                    </a:ext>
                  </a:extLst>
                </a:gridCol>
              </a:tblGrid>
              <a:tr h="370840">
                <a:tc>
                  <a:txBody>
                    <a:bodyPr/>
                    <a:lstStyle/>
                    <a:p>
                      <a:endParaRPr lang="en-US" sz="90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r>
                        <a:rPr lang="en-US" sz="900" dirty="0">
                          <a:solidFill>
                            <a:schemeClr val="tx1"/>
                          </a:solidFill>
                        </a:rPr>
                        <a:t>1A</a:t>
                      </a:r>
                    </a:p>
                    <a:p>
                      <a:r>
                        <a:rPr lang="en-US" sz="900" dirty="0">
                          <a:solidFill>
                            <a:schemeClr val="tx1"/>
                          </a:solidFill>
                        </a:rPr>
                        <a:t>K</a:t>
                      </a:r>
                    </a:p>
                  </a:txBody>
                  <a:tcPr>
                    <a:lnL w="12700" cmpd="sng">
                      <a:noFill/>
                    </a:lnL>
                    <a:lnR w="12700"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r>
                        <a:rPr lang="en-US" sz="900" dirty="0">
                          <a:solidFill>
                            <a:schemeClr val="tx1"/>
                          </a:solidFill>
                        </a:rPr>
                        <a:t>2A</a:t>
                      </a:r>
                    </a:p>
                    <a:p>
                      <a:r>
                        <a:rPr lang="en-US" sz="900" dirty="0">
                          <a:solidFill>
                            <a:schemeClr val="tx1"/>
                          </a:solidFill>
                        </a:rPr>
                        <a:t>Ca</a:t>
                      </a:r>
                    </a:p>
                    <a:p>
                      <a:endParaRPr lang="en-US" sz="900" dirty="0">
                        <a:solidFill>
                          <a:schemeClr val="tx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2E3E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a:solidFill>
                            <a:schemeClr val="tx1"/>
                          </a:solidFill>
                        </a:rPr>
                        <a:t>Metals</a:t>
                      </a:r>
                    </a:p>
                    <a:p>
                      <a:r>
                        <a:rPr lang="en-US" sz="900" dirty="0">
                          <a:solidFill>
                            <a:schemeClr val="tx1"/>
                          </a:solidFill>
                        </a:rPr>
                        <a:t>Transition </a:t>
                      </a:r>
                      <a:r>
                        <a:rPr lang="en-US" sz="900" dirty="0" err="1">
                          <a:solidFill>
                            <a:schemeClr val="tx1"/>
                          </a:solidFill>
                        </a:rPr>
                        <a:t>Sc</a:t>
                      </a:r>
                      <a:endParaRPr lang="en-US" sz="900" dirty="0">
                        <a:solidFill>
                          <a:schemeClr val="tx1"/>
                        </a:solidFill>
                      </a:endParaRP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3E5"/>
                    </a:solidFill>
                  </a:tcPr>
                </a:tc>
                <a:tc>
                  <a:txBody>
                    <a:bodyPr/>
                    <a:lstStyle/>
                    <a:p>
                      <a:r>
                        <a:rPr lang="en-US" sz="900" dirty="0">
                          <a:solidFill>
                            <a:schemeClr val="tx1"/>
                          </a:solidFill>
                        </a:rPr>
                        <a:t>Transition Metals</a:t>
                      </a:r>
                    </a:p>
                    <a:p>
                      <a:r>
                        <a:rPr lang="en-US" sz="900" dirty="0" err="1">
                          <a:solidFill>
                            <a:schemeClr val="tx1"/>
                          </a:solidFill>
                        </a:rPr>
                        <a:t>Ti</a:t>
                      </a:r>
                      <a:endParaRPr lang="en-US" sz="900" dirty="0">
                        <a:solidFill>
                          <a:schemeClr val="tx1"/>
                        </a:solidFill>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a:solidFill>
                            <a:schemeClr val="tx1"/>
                          </a:solidFill>
                        </a:rPr>
                        <a:t>Transition Metals</a:t>
                      </a:r>
                    </a:p>
                    <a:p>
                      <a:pPr marL="0" marR="0" indent="0" algn="l" defTabSz="914400" rtl="0" eaLnBrk="1" fontAlgn="auto" latinLnBrk="0" hangingPunct="1">
                        <a:lnSpc>
                          <a:spcPct val="100000"/>
                        </a:lnSpc>
                        <a:spcBef>
                          <a:spcPts val="0"/>
                        </a:spcBef>
                        <a:spcAft>
                          <a:spcPts val="0"/>
                        </a:spcAft>
                        <a:buClrTx/>
                        <a:buSzTx/>
                        <a:buFontTx/>
                        <a:buNone/>
                        <a:tabLst/>
                        <a:defRPr/>
                      </a:pPr>
                      <a:r>
                        <a:rPr lang="en-US" sz="900" dirty="0">
                          <a:solidFill>
                            <a:schemeClr val="tx1"/>
                          </a:solidFill>
                        </a:rPr>
                        <a:t>V</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a:solidFill>
                            <a:schemeClr val="tx1"/>
                          </a:solidFill>
                        </a:rPr>
                        <a:t>Transition Metals</a:t>
                      </a:r>
                    </a:p>
                    <a:p>
                      <a:r>
                        <a:rPr lang="en-US" sz="900" dirty="0">
                          <a:solidFill>
                            <a:schemeClr val="tx1"/>
                          </a:solidFill>
                        </a:rPr>
                        <a:t>Cr</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a:solidFill>
                            <a:schemeClr val="tx1"/>
                          </a:solidFill>
                        </a:rPr>
                        <a:t>Transition Metals</a:t>
                      </a:r>
                    </a:p>
                    <a:p>
                      <a:r>
                        <a:rPr lang="en-US" sz="900" dirty="0" err="1">
                          <a:solidFill>
                            <a:schemeClr val="tx1"/>
                          </a:solidFill>
                        </a:rPr>
                        <a:t>Mn</a:t>
                      </a:r>
                      <a:endParaRPr lang="en-US" sz="90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a:solidFill>
                            <a:schemeClr val="tx1"/>
                          </a:solidFill>
                        </a:rPr>
                        <a:t>Transition Metals</a:t>
                      </a:r>
                    </a:p>
                    <a:p>
                      <a:r>
                        <a:rPr lang="en-US" sz="900" dirty="0">
                          <a:solidFill>
                            <a:schemeClr val="tx1"/>
                          </a:solidFill>
                        </a:rPr>
                        <a:t>Fe</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a:solidFill>
                            <a:schemeClr val="tx1"/>
                          </a:solidFill>
                        </a:rPr>
                        <a:t>Transition Metals</a:t>
                      </a:r>
                    </a:p>
                    <a:p>
                      <a:pPr marL="0" marR="0" indent="0" algn="l" defTabSz="914400" rtl="0" eaLnBrk="1" fontAlgn="auto" latinLnBrk="0" hangingPunct="1">
                        <a:lnSpc>
                          <a:spcPct val="100000"/>
                        </a:lnSpc>
                        <a:spcBef>
                          <a:spcPts val="0"/>
                        </a:spcBef>
                        <a:spcAft>
                          <a:spcPts val="0"/>
                        </a:spcAft>
                        <a:buClrTx/>
                        <a:buSzTx/>
                        <a:buFontTx/>
                        <a:buNone/>
                        <a:tabLst/>
                        <a:defRPr/>
                      </a:pPr>
                      <a:r>
                        <a:rPr lang="en-US" sz="900" dirty="0">
                          <a:solidFill>
                            <a:schemeClr val="tx1"/>
                          </a:solidFill>
                        </a:rPr>
                        <a:t>Co</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a:solidFill>
                            <a:schemeClr val="tx1"/>
                          </a:solidFill>
                        </a:rPr>
                        <a:t>Transition Metals</a:t>
                      </a:r>
                    </a:p>
                    <a:p>
                      <a:r>
                        <a:rPr lang="en-US" sz="900" dirty="0">
                          <a:solidFill>
                            <a:schemeClr val="tx1"/>
                          </a:solidFill>
                        </a:rPr>
                        <a:t>Ni</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a:solidFill>
                            <a:schemeClr val="tx1"/>
                          </a:solidFill>
                        </a:rPr>
                        <a:t>Transition Metals</a:t>
                      </a:r>
                    </a:p>
                    <a:p>
                      <a:pPr marL="0" marR="0" indent="0" algn="l" defTabSz="914400" rtl="0" eaLnBrk="1" fontAlgn="auto" latinLnBrk="0" hangingPunct="1">
                        <a:lnSpc>
                          <a:spcPct val="100000"/>
                        </a:lnSpc>
                        <a:spcBef>
                          <a:spcPts val="0"/>
                        </a:spcBef>
                        <a:spcAft>
                          <a:spcPts val="0"/>
                        </a:spcAft>
                        <a:buClrTx/>
                        <a:buSzTx/>
                        <a:buFontTx/>
                        <a:buNone/>
                        <a:tabLst/>
                        <a:defRPr/>
                      </a:pPr>
                      <a:r>
                        <a:rPr lang="en-US" sz="900" dirty="0">
                          <a:solidFill>
                            <a:schemeClr val="tx1"/>
                          </a:solidFill>
                        </a:rPr>
                        <a:t>Cu</a:t>
                      </a:r>
                    </a:p>
                  </a:txBody>
                  <a:tcPr>
                    <a:lnL w="12700" cmpd="sng">
                      <a:noFill/>
                    </a:lnL>
                    <a:lnR w="12700"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r>
                        <a:rPr lang="en-US" sz="900" dirty="0">
                          <a:solidFill>
                            <a:schemeClr val="tx1"/>
                          </a:solidFill>
                        </a:rPr>
                        <a:t>2B</a:t>
                      </a:r>
                    </a:p>
                    <a:p>
                      <a:r>
                        <a:rPr lang="en-US" sz="900" dirty="0">
                          <a:solidFill>
                            <a:schemeClr val="tx1"/>
                          </a:solidFill>
                        </a:rPr>
                        <a:t>Zn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2E3E5"/>
                    </a:solidFill>
                  </a:tcPr>
                </a:tc>
                <a:extLst>
                  <a:ext uri="{0D108BD9-81ED-4DB2-BD59-A6C34878D82A}">
                    <a16:rowId xmlns="" xmlns:a16="http://schemas.microsoft.com/office/drawing/2014/main" val="10000"/>
                  </a:ext>
                </a:extLst>
              </a:tr>
              <a:tr h="370840">
                <a:tc>
                  <a:txBody>
                    <a:bodyPr/>
                    <a:lstStyle/>
                    <a:p>
                      <a:r>
                        <a:rPr lang="en-US" sz="900" b="1" kern="1200" dirty="0">
                          <a:solidFill>
                            <a:schemeClr val="tx1"/>
                          </a:solidFill>
                          <a:effectLst/>
                          <a:latin typeface="+mn-lt"/>
                          <a:ea typeface="+mn-ea"/>
                          <a:cs typeface="+mn-cs"/>
                        </a:rPr>
                        <a:t>Atomic radius (pm) </a:t>
                      </a:r>
                      <a:endParaRPr lang="en-US" sz="90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3F3F5"/>
                    </a:solidFill>
                  </a:tcPr>
                </a:tc>
                <a:tc>
                  <a:txBody>
                    <a:bodyPr/>
                    <a:lstStyle/>
                    <a:p>
                      <a:pPr marL="0" marR="113030" algn="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235</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F3F3F5"/>
                    </a:solidFill>
                  </a:tcPr>
                </a:tc>
                <a:tc>
                  <a:txBody>
                    <a:bodyPr/>
                    <a:lstStyle/>
                    <a:p>
                      <a:pPr marL="130810" marR="0">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197</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solidFill>
                      <a:srgbClr val="F3F3F5"/>
                    </a:solidFill>
                  </a:tcPr>
                </a:tc>
                <a:tc>
                  <a:txBody>
                    <a:bodyPr/>
                    <a:lstStyle/>
                    <a:p>
                      <a:pPr marL="0" marR="0" algn="ct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162</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R w="12700" cmpd="sng">
                      <a:noFill/>
                    </a:lnR>
                    <a:lnT w="12700" cap="flat" cmpd="sng" algn="ctr">
                      <a:noFill/>
                      <a:prstDash val="solid"/>
                      <a:round/>
                      <a:headEnd type="none" w="med" len="med"/>
                      <a:tailEnd type="none" w="med" len="med"/>
                    </a:lnT>
                    <a:solidFill>
                      <a:srgbClr val="F3F3F5"/>
                    </a:solidFill>
                  </a:tcPr>
                </a:tc>
                <a:tc>
                  <a:txBody>
                    <a:bodyPr/>
                    <a:lstStyle/>
                    <a:p>
                      <a:pPr marL="0" marR="0" algn="ct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147</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134</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130</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130810" marR="0">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135</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126</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125</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124</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128</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ap="flat" cmpd="sng" algn="ctr">
                      <a:solidFill>
                        <a:schemeClr val="bg1"/>
                      </a:solidFill>
                      <a:prstDash val="solid"/>
                      <a:round/>
                      <a:headEnd type="none" w="med" len="med"/>
                      <a:tailEnd type="none" w="med" len="med"/>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138</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0001"/>
                  </a:ext>
                </a:extLst>
              </a:tr>
              <a:tr h="370840">
                <a:tc>
                  <a:txBody>
                    <a:bodyPr/>
                    <a:lstStyle/>
                    <a:p>
                      <a:r>
                        <a:rPr lang="en-US" sz="900" kern="1200" dirty="0">
                          <a:solidFill>
                            <a:schemeClr val="tx1"/>
                          </a:solidFill>
                          <a:effectLst/>
                          <a:latin typeface="+mn-lt"/>
                          <a:ea typeface="+mn-ea"/>
                          <a:cs typeface="+mn-cs"/>
                        </a:rPr>
                        <a:t>Melting point (°C) </a:t>
                      </a:r>
                      <a:endParaRPr lang="en-US" sz="9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marL="0" marR="91440" algn="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63.7</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marL="0" marR="0">
                        <a:lnSpc>
                          <a:spcPct val="107000"/>
                        </a:lnSpc>
                        <a:spcBef>
                          <a:spcPts val="0"/>
                        </a:spcBef>
                        <a:spcAft>
                          <a:spcPts val="0"/>
                        </a:spcAft>
                      </a:pPr>
                      <a:r>
                        <a:rPr lang="en-US" sz="1100">
                          <a:effectLst/>
                          <a:latin typeface="Times New Roman" panose="02020603050405020304" pitchFamily="18" charset="0"/>
                          <a:ea typeface="Times New Roman" panose="02020603050405020304" pitchFamily="18" charset="0"/>
                          <a:cs typeface="Times New Roman" panose="02020603050405020304" pitchFamily="18" charset="0"/>
                        </a:rPr>
                        <a:t>838</a:t>
                      </a:r>
                      <a:endParaRPr lang="en-US"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chemeClr val="bg1"/>
                      </a:solidFill>
                      <a:prstDash val="solid"/>
                      <a:round/>
                      <a:headEnd type="none" w="med" len="med"/>
                      <a:tailEnd type="none" w="med" len="med"/>
                    </a:lnL>
                    <a:solidFill>
                      <a:srgbClr val="F3F3F5"/>
                    </a:solidFill>
                  </a:tcPr>
                </a:tc>
                <a:tc>
                  <a:txBody>
                    <a:bodyPr/>
                    <a:lstStyle/>
                    <a:p>
                      <a:pPr marL="0" marR="0" algn="ct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1539</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R w="12700" cmpd="sng">
                      <a:noFill/>
                    </a:lnR>
                    <a:solidFill>
                      <a:srgbClr val="F3F3F5"/>
                    </a:solidFill>
                  </a:tcPr>
                </a:tc>
                <a:tc>
                  <a:txBody>
                    <a:bodyPr/>
                    <a:lstStyle/>
                    <a:p>
                      <a:pPr marL="0" marR="0" algn="ct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1668</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1900</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1875</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1245</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1536</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1495</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1453</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1083</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419.5</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0002"/>
                  </a:ext>
                </a:extLst>
              </a:tr>
              <a:tr h="370840">
                <a:tc>
                  <a:txBody>
                    <a:bodyPr/>
                    <a:lstStyle/>
                    <a:p>
                      <a:r>
                        <a:rPr lang="en-US" sz="900" kern="1200" dirty="0">
                          <a:solidFill>
                            <a:schemeClr val="tx1"/>
                          </a:solidFill>
                          <a:effectLst/>
                          <a:latin typeface="+mn-lt"/>
                          <a:ea typeface="+mn-ea"/>
                          <a:cs typeface="+mn-cs"/>
                        </a:rPr>
                        <a:t>Boiling point (°C) </a:t>
                      </a:r>
                      <a:endParaRPr lang="en-US" sz="9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marL="0" marR="106680" algn="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760</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marL="0" marR="0">
                        <a:lnSpc>
                          <a:spcPct val="107000"/>
                        </a:lnSpc>
                        <a:spcBef>
                          <a:spcPts val="0"/>
                        </a:spcBef>
                        <a:spcAft>
                          <a:spcPts val="0"/>
                        </a:spcAft>
                      </a:pPr>
                      <a:r>
                        <a:rPr lang="en-US" sz="1100">
                          <a:effectLst/>
                          <a:latin typeface="Times New Roman" panose="02020603050405020304" pitchFamily="18" charset="0"/>
                          <a:ea typeface="Times New Roman" panose="02020603050405020304" pitchFamily="18" charset="0"/>
                          <a:cs typeface="Times New Roman" panose="02020603050405020304" pitchFamily="18" charset="0"/>
                        </a:rPr>
                        <a:t>1440</a:t>
                      </a:r>
                      <a:endParaRPr lang="en-US"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chemeClr val="bg1"/>
                      </a:solidFill>
                      <a:prstDash val="solid"/>
                      <a:round/>
                      <a:headEnd type="none" w="med" len="med"/>
                      <a:tailEnd type="none" w="med" len="med"/>
                    </a:lnL>
                    <a:solidFill>
                      <a:srgbClr val="F3F3F5"/>
                    </a:solidFill>
                  </a:tcPr>
                </a:tc>
                <a:tc>
                  <a:txBody>
                    <a:bodyPr/>
                    <a:lstStyle/>
                    <a:p>
                      <a:pPr marL="0" marR="0" algn="ctr">
                        <a:lnSpc>
                          <a:spcPct val="107000"/>
                        </a:lnSpc>
                        <a:spcBef>
                          <a:spcPts val="0"/>
                        </a:spcBef>
                        <a:spcAft>
                          <a:spcPts val="0"/>
                        </a:spcAft>
                      </a:pPr>
                      <a:r>
                        <a:rPr lang="en-US" sz="1100">
                          <a:effectLst/>
                          <a:latin typeface="Times New Roman" panose="02020603050405020304" pitchFamily="18" charset="0"/>
                          <a:ea typeface="Times New Roman" panose="02020603050405020304" pitchFamily="18" charset="0"/>
                          <a:cs typeface="Times New Roman" panose="02020603050405020304" pitchFamily="18" charset="0"/>
                        </a:rPr>
                        <a:t>2730</a:t>
                      </a:r>
                      <a:endParaRPr lang="en-US"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R w="12700" cmpd="sng">
                      <a:noFill/>
                    </a:lnR>
                    <a:solidFill>
                      <a:srgbClr val="F3F3F5"/>
                    </a:solidFill>
                  </a:tcPr>
                </a:tc>
                <a:tc>
                  <a:txBody>
                    <a:bodyPr/>
                    <a:lstStyle/>
                    <a:p>
                      <a:pPr marL="0" marR="0" algn="ct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3260</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3450</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2665</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2150</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3000</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2900</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2730</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2595</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906</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0003"/>
                  </a:ext>
                </a:extLst>
              </a:tr>
              <a:tr h="370840">
                <a:tc>
                  <a:txBody>
                    <a:bodyPr/>
                    <a:lstStyle/>
                    <a:p>
                      <a:r>
                        <a:rPr lang="en-US" sz="900" kern="1200" dirty="0">
                          <a:solidFill>
                            <a:schemeClr val="tx1"/>
                          </a:solidFill>
                          <a:effectLst/>
                          <a:latin typeface="+mn-lt"/>
                          <a:ea typeface="+mn-ea"/>
                          <a:cs typeface="+mn-cs"/>
                        </a:rPr>
                        <a:t>Density (g/cm</a:t>
                      </a:r>
                      <a:r>
                        <a:rPr lang="en-US" sz="900" kern="1200" baseline="30000" dirty="0">
                          <a:solidFill>
                            <a:schemeClr val="tx1"/>
                          </a:solidFill>
                          <a:effectLst/>
                          <a:latin typeface="+mn-lt"/>
                          <a:ea typeface="+mn-ea"/>
                          <a:cs typeface="+mn-cs"/>
                        </a:rPr>
                        <a:t>3</a:t>
                      </a:r>
                      <a:r>
                        <a:rPr lang="en-US" sz="900" kern="1200" dirty="0">
                          <a:solidFill>
                            <a:schemeClr val="tx1"/>
                          </a:solidFill>
                          <a:effectLst/>
                          <a:latin typeface="+mn-lt"/>
                          <a:ea typeface="+mn-ea"/>
                          <a:cs typeface="+mn-cs"/>
                        </a:rPr>
                        <a:t>)</a:t>
                      </a:r>
                      <a:endParaRPr lang="en-US" sz="9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marL="0" marR="88265" algn="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0.86</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marL="0" marR="0">
                        <a:lnSpc>
                          <a:spcPct val="107000"/>
                        </a:lnSpc>
                        <a:spcBef>
                          <a:spcPts val="0"/>
                        </a:spcBef>
                        <a:spcAft>
                          <a:spcPts val="0"/>
                        </a:spcAft>
                      </a:pPr>
                      <a:r>
                        <a:rPr lang="en-US" sz="1100">
                          <a:effectLst/>
                          <a:latin typeface="Times New Roman" panose="02020603050405020304" pitchFamily="18" charset="0"/>
                          <a:ea typeface="Times New Roman" panose="02020603050405020304" pitchFamily="18" charset="0"/>
                          <a:cs typeface="Times New Roman" panose="02020603050405020304" pitchFamily="18" charset="0"/>
                        </a:rPr>
                        <a:t>4.51</a:t>
                      </a:r>
                      <a:endParaRPr lang="en-US"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chemeClr val="bg1"/>
                      </a:solidFill>
                      <a:prstDash val="solid"/>
                      <a:round/>
                      <a:headEnd type="none" w="med" len="med"/>
                      <a:tailEnd type="none" w="med" len="med"/>
                    </a:lnL>
                    <a:solidFill>
                      <a:srgbClr val="F3F3F5"/>
                    </a:solidFill>
                  </a:tcPr>
                </a:tc>
                <a:tc>
                  <a:txBody>
                    <a:bodyPr/>
                    <a:lstStyle/>
                    <a:p>
                      <a:pPr marL="0" marR="0" algn="ctr">
                        <a:lnSpc>
                          <a:spcPct val="107000"/>
                        </a:lnSpc>
                        <a:spcBef>
                          <a:spcPts val="0"/>
                        </a:spcBef>
                        <a:spcAft>
                          <a:spcPts val="0"/>
                        </a:spcAft>
                      </a:pPr>
                      <a:r>
                        <a:rPr lang="en-US" sz="1100">
                          <a:effectLst/>
                          <a:latin typeface="Times New Roman" panose="02020603050405020304" pitchFamily="18" charset="0"/>
                          <a:ea typeface="Times New Roman" panose="02020603050405020304" pitchFamily="18" charset="0"/>
                          <a:cs typeface="Times New Roman" panose="02020603050405020304" pitchFamily="18" charset="0"/>
                        </a:rPr>
                        <a:t>3.0</a:t>
                      </a:r>
                      <a:endParaRPr lang="en-US"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R w="12700" cmpd="sng">
                      <a:noFill/>
                    </a:lnR>
                    <a:solidFill>
                      <a:srgbClr val="F3F3F5"/>
                    </a:solidFill>
                  </a:tcPr>
                </a:tc>
                <a:tc>
                  <a:txBody>
                    <a:bodyPr/>
                    <a:lstStyle/>
                    <a:p>
                      <a:pPr marL="0" marR="0" algn="ctr">
                        <a:lnSpc>
                          <a:spcPct val="107000"/>
                        </a:lnSpc>
                        <a:spcBef>
                          <a:spcPts val="0"/>
                        </a:spcBef>
                        <a:spcAft>
                          <a:spcPts val="0"/>
                        </a:spcAft>
                      </a:pPr>
                      <a:r>
                        <a:rPr lang="en-US" sz="1100">
                          <a:effectLst/>
                          <a:latin typeface="Times New Roman" panose="02020603050405020304" pitchFamily="18" charset="0"/>
                          <a:ea typeface="Times New Roman" panose="02020603050405020304" pitchFamily="18" charset="0"/>
                          <a:cs typeface="Times New Roman" panose="02020603050405020304" pitchFamily="18" charset="0"/>
                        </a:rPr>
                        <a:t>4.51</a:t>
                      </a:r>
                      <a:endParaRPr lang="en-US"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1100">
                          <a:effectLst/>
                          <a:latin typeface="Times New Roman" panose="02020603050405020304" pitchFamily="18" charset="0"/>
                          <a:ea typeface="Times New Roman" panose="02020603050405020304" pitchFamily="18" charset="0"/>
                          <a:cs typeface="Times New Roman" panose="02020603050405020304" pitchFamily="18" charset="0"/>
                        </a:rPr>
                        <a:t>6.1</a:t>
                      </a:r>
                      <a:endParaRPr lang="en-US"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7.19</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3F3F5"/>
                    </a:solidFill>
                  </a:tcPr>
                </a:tc>
                <a:tc>
                  <a:txBody>
                    <a:bodyPr/>
                    <a:lstStyle/>
                    <a:p>
                      <a:pPr marL="0" marR="0">
                        <a:lnSpc>
                          <a:spcPct val="107000"/>
                        </a:lnSpc>
                        <a:spcBef>
                          <a:spcPts val="0"/>
                        </a:spcBef>
                        <a:spcAft>
                          <a:spcPts val="0"/>
                        </a:spcAft>
                      </a:pPr>
                      <a:r>
                        <a:rPr lang="en-US" sz="1100">
                          <a:effectLst/>
                          <a:latin typeface="Times New Roman" panose="02020603050405020304" pitchFamily="18" charset="0"/>
                          <a:ea typeface="Times New Roman" panose="02020603050405020304" pitchFamily="18" charset="0"/>
                          <a:cs typeface="Times New Roman" panose="02020603050405020304" pitchFamily="18" charset="0"/>
                        </a:rPr>
                        <a:t>7.43</a:t>
                      </a:r>
                      <a:endParaRPr lang="en-US"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1100">
                          <a:effectLst/>
                          <a:latin typeface="Times New Roman" panose="02020603050405020304" pitchFamily="18" charset="0"/>
                          <a:ea typeface="Times New Roman" panose="02020603050405020304" pitchFamily="18" charset="0"/>
                          <a:cs typeface="Times New Roman" panose="02020603050405020304" pitchFamily="18" charset="0"/>
                        </a:rPr>
                        <a:t>7.86</a:t>
                      </a:r>
                      <a:endParaRPr lang="en-US"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1100">
                          <a:effectLst/>
                          <a:latin typeface="Times New Roman" panose="02020603050405020304" pitchFamily="18" charset="0"/>
                          <a:ea typeface="Times New Roman" panose="02020603050405020304" pitchFamily="18" charset="0"/>
                          <a:cs typeface="Times New Roman" panose="02020603050405020304" pitchFamily="18" charset="0"/>
                        </a:rPr>
                        <a:t>8.9</a:t>
                      </a:r>
                      <a:endParaRPr lang="en-US"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1100">
                          <a:effectLst/>
                          <a:latin typeface="Times New Roman" panose="02020603050405020304" pitchFamily="18" charset="0"/>
                          <a:ea typeface="Times New Roman" panose="02020603050405020304" pitchFamily="18" charset="0"/>
                          <a:cs typeface="Times New Roman" panose="02020603050405020304" pitchFamily="18" charset="0"/>
                        </a:rPr>
                        <a:t>8.9</a:t>
                      </a:r>
                      <a:endParaRPr lang="en-US"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8.96</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3F3F5"/>
                    </a:solidFill>
                  </a:tcPr>
                </a:tc>
                <a:tc>
                  <a:txBody>
                    <a:bodyPr/>
                    <a:lstStyle/>
                    <a:p>
                      <a:pPr marL="0" marR="0" algn="ctr">
                        <a:lnSpc>
                          <a:spcPct val="107000"/>
                        </a:lnSpc>
                        <a:spcBef>
                          <a:spcPts val="0"/>
                        </a:spcBef>
                        <a:spcAft>
                          <a:spcPts val="0"/>
                        </a:spcAft>
                      </a:pPr>
                      <a:r>
                        <a:rPr lang="en-US" sz="1100" dirty="0">
                          <a:effectLst/>
                          <a:latin typeface="Times New Roman" panose="02020603050405020304" pitchFamily="18" charset="0"/>
                          <a:ea typeface="Times New Roman" panose="02020603050405020304" pitchFamily="18" charset="0"/>
                          <a:cs typeface="Times New Roman" panose="02020603050405020304" pitchFamily="18" charset="0"/>
                        </a:rPr>
                        <a:t>7.14</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0004"/>
                  </a:ext>
                </a:extLst>
              </a:tr>
            </a:tbl>
          </a:graphicData>
        </a:graphic>
      </p:graphicFrame>
      <p:sp>
        <p:nvSpPr>
          <p:cNvPr id="4" name="Content Placeholder 3"/>
          <p:cNvSpPr>
            <a:spLocks noGrp="1"/>
          </p:cNvSpPr>
          <p:nvPr>
            <p:ph sz="quarter" idx="27"/>
          </p:nvPr>
        </p:nvSpPr>
        <p:spPr>
          <a:xfrm>
            <a:off x="1676400" y="3886200"/>
            <a:ext cx="6248400" cy="242351"/>
          </a:xfrm>
        </p:spPr>
        <p:txBody>
          <a:bodyPr/>
          <a:lstStyle/>
          <a:p>
            <a:r>
              <a:rPr lang="en-US" sz="900" dirty="0"/>
              <a:t>Copyright © The McGraw-Hill Companies, Inc. Permission required for reproduction or display</a:t>
            </a:r>
          </a:p>
        </p:txBody>
      </p:sp>
    </p:spTree>
    <p:extLst>
      <p:ext uri="{BB962C8B-B14F-4D97-AF65-F5344CB8AC3E}">
        <p14:creationId xmlns:p14="http://schemas.microsoft.com/office/powerpoint/2010/main" val="38865797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MPSPRESENTATIONTYPE" val="AMPSFrames"/>
  <p:tag name="AMPSCOPYRIGHTYEAR" val="Copyright © 2014, "/>
  <p:tag name="AMPSPUBLISHER" val="The McGraw-Hill Companies, Inc. Permission required for reproduction or display."/>
  <p:tag name="AMPSCONSTEXT" val=""/>
</p:tagLst>
</file>

<file path=ppt/theme/theme1.xml><?xml version="1.0" encoding="utf-8"?>
<a:theme xmlns:a="http://schemas.openxmlformats.org/drawingml/2006/main" name="Cov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ection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bjectiv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Exposi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Exam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a:defRPr sz="2800" dirty="0"/>
        </a:defPPr>
      </a:lstStyle>
    </a:sp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31478</TotalTime>
  <Words>3372</Words>
  <Application>Microsoft Office PowerPoint</Application>
  <PresentationFormat>On-screen Show (4:3)</PresentationFormat>
  <Paragraphs>666</Paragraphs>
  <Slides>88</Slides>
  <Notes>6</Notes>
  <HiddenSlides>0</HiddenSlides>
  <MMClips>0</MMClips>
  <ScaleCrop>false</ScaleCrop>
  <HeadingPairs>
    <vt:vector size="6" baseType="variant">
      <vt:variant>
        <vt:lpstr>Fonts Used</vt:lpstr>
      </vt:variant>
      <vt:variant>
        <vt:i4>5</vt:i4>
      </vt:variant>
      <vt:variant>
        <vt:lpstr>Theme</vt:lpstr>
      </vt:variant>
      <vt:variant>
        <vt:i4>5</vt:i4>
      </vt:variant>
      <vt:variant>
        <vt:lpstr>Slide Titles</vt:lpstr>
      </vt:variant>
      <vt:variant>
        <vt:i4>88</vt:i4>
      </vt:variant>
    </vt:vector>
  </HeadingPairs>
  <TitlesOfParts>
    <vt:vector size="98" baseType="lpstr">
      <vt:lpstr>Arial</vt:lpstr>
      <vt:lpstr>Calibri</vt:lpstr>
      <vt:lpstr>Cambria Math</vt:lpstr>
      <vt:lpstr>Helvetica</vt:lpstr>
      <vt:lpstr>Times New Roman</vt:lpstr>
      <vt:lpstr>Cover</vt:lpstr>
      <vt:lpstr>Sections</vt:lpstr>
      <vt:lpstr>Objectives</vt:lpstr>
      <vt:lpstr>Exposition</vt:lpstr>
      <vt:lpstr>Example</vt:lpstr>
      <vt:lpstr>Chemistry</vt:lpstr>
      <vt:lpstr>Coordination Chemistry   </vt:lpstr>
      <vt:lpstr>22.1 Coordination Compounds </vt:lpstr>
      <vt:lpstr>22.1 Coordination Compounds (1) </vt:lpstr>
      <vt:lpstr>22.1  Coordination Compounds (2)  </vt:lpstr>
      <vt:lpstr>22.1 Coordination Compounds (3) </vt:lpstr>
      <vt:lpstr>22.1 Coordination Compounds (4) </vt:lpstr>
      <vt:lpstr>22.1 Coordination Compounds (5) </vt:lpstr>
      <vt:lpstr>22.1 Coordination Compounds (6) </vt:lpstr>
      <vt:lpstr>22.1 Coordination Compounds (7) </vt:lpstr>
      <vt:lpstr>22.1 Coordination Compounds (8) </vt:lpstr>
      <vt:lpstr>22.1 Coordination Compounds (9) </vt:lpstr>
      <vt:lpstr>22.1 Coordination Compounds (10) </vt:lpstr>
      <vt:lpstr>22.1 Coordination Compounds (11) </vt:lpstr>
      <vt:lpstr>22.1 Coordination Compounds (12) </vt:lpstr>
      <vt:lpstr>22.1 Coordination Compounds (13) </vt:lpstr>
      <vt:lpstr>22.1 Coordination Compounds (14) </vt:lpstr>
      <vt:lpstr>SAMPLE PROBLEM 22.1 </vt:lpstr>
      <vt:lpstr>SAMPLE PROBLEM 22.1 Setup </vt:lpstr>
      <vt:lpstr>SAMPLE PROBLEM 22.1 Solution </vt:lpstr>
      <vt:lpstr>22.1 Coordination Compounds (15) </vt:lpstr>
      <vt:lpstr>22.1 Coordination Compounds (16) </vt:lpstr>
      <vt:lpstr>22.1 Coordination Compounds (17) </vt:lpstr>
      <vt:lpstr>22.1 Coordination Compounds (18) </vt:lpstr>
      <vt:lpstr>22.1 Coordination Compounds (19)</vt:lpstr>
      <vt:lpstr>SAMPLE PROBLEM 22.2  </vt:lpstr>
      <vt:lpstr>SAMPLE PROBLEM 22.2 Setup  </vt:lpstr>
      <vt:lpstr>SAMPLE PROBLEM 22.3  </vt:lpstr>
      <vt:lpstr>SAMPLE PROBLEM 22.3 Setup  </vt:lpstr>
      <vt:lpstr>SAMPLE PROBLEM 22.3 Solution  </vt:lpstr>
      <vt:lpstr>22.2 Structure of Coordination Compounds </vt:lpstr>
      <vt:lpstr>22.2 Structure of Coordination Compounds (1) </vt:lpstr>
      <vt:lpstr>22.2 Structure of Coordination Compounds (2) </vt:lpstr>
      <vt:lpstr>22.2 Structure of Coordination Compounds (3) </vt:lpstr>
      <vt:lpstr>22.2 Structure of Coordination Compounds (4) </vt:lpstr>
      <vt:lpstr>22.2 Structure of Coordination Compounds (5) </vt:lpstr>
      <vt:lpstr>22.2 Structure of Coordination Compounds (6)</vt:lpstr>
      <vt:lpstr>22.2 Structure of Coordination Compounds (7) </vt:lpstr>
      <vt:lpstr>22.2 Structure of Coordination Compounds (8) </vt:lpstr>
      <vt:lpstr>22.2 Structure of Coordination Compounds (9)</vt:lpstr>
      <vt:lpstr>22.2 Structure of Coordination Compounds (10)</vt:lpstr>
      <vt:lpstr>22.2 Structure of Coordination Compounds (11)</vt:lpstr>
      <vt:lpstr>22.2 Structure of Coordination Compounds (12)</vt:lpstr>
      <vt:lpstr>22.3 Bonding in Coordination Compounds: Crystal Field Theory </vt:lpstr>
      <vt:lpstr>22.3 Bonding in Coordination Compounds: Crystal Field Theory (1) </vt:lpstr>
      <vt:lpstr>22.3 Bonding in Coordination Compounds: Crystal Field Theory (2) </vt:lpstr>
      <vt:lpstr>22.3 Bonding in Coordination Compounds: Crystal Field Theory (3) </vt:lpstr>
      <vt:lpstr>22.3 Bonding in Coordination Compounds: Crystal Field Theory (4)</vt:lpstr>
      <vt:lpstr>22.3 Bonding in Coordination Compounds: Crystal Field Theory (5) </vt:lpstr>
      <vt:lpstr>22.3 Bonding in Coordination Compounds: Crystal Field Theory (6)</vt:lpstr>
      <vt:lpstr>22.3 Bonding in Coordination Compounds: Crystal Field Theory (7) </vt:lpstr>
      <vt:lpstr>22.3 Bonding in Coordination Compounds: Crystal Field Theory (8)</vt:lpstr>
      <vt:lpstr>22.3 Bonding in Coordination Compounds: Crystal Field Theory (9) </vt:lpstr>
      <vt:lpstr>22.3 Bonding in Coordination Compounds: Crystal Field Theory (10)</vt:lpstr>
      <vt:lpstr>22.3 Bonding in Coordination Compounds: Crystal Field Theory (11) </vt:lpstr>
      <vt:lpstr>22.3 Bonding in Coordination Compounds: Crystal Field Theory (12) </vt:lpstr>
      <vt:lpstr>22.3 Bonding in Coordination Compounds: Crystal Field Theory (13) </vt:lpstr>
      <vt:lpstr>22.3 Bonding in Coordination Compounds: Crystal Field Theory (14) </vt:lpstr>
      <vt:lpstr>22.3 Bonding in Coordination Compounds: Crystal Field Theory (15)</vt:lpstr>
      <vt:lpstr>22.3 Bonding in Coordination Compounds: Crystal Field Theory (16)</vt:lpstr>
      <vt:lpstr>SAMPLE PROBLEM 22.4   </vt:lpstr>
      <vt:lpstr>SAMPLE PROBLEM 22.4 Setup   </vt:lpstr>
      <vt:lpstr>22.3 Bonding in Coordination Compounds: Crystal Field Theory (17)</vt:lpstr>
      <vt:lpstr>22.3 Bonding in Coordination Compounds: Crystal Field Theory (18) </vt:lpstr>
      <vt:lpstr>22.4 Reactions of Coordination Compounds </vt:lpstr>
      <vt:lpstr>22.4 Reactions of Coordination Compounds (1) </vt:lpstr>
      <vt:lpstr>22.4 Reactions of Coordination Compounds (2) </vt:lpstr>
      <vt:lpstr>22.4 Reactions of Coordination Compounds (3) </vt:lpstr>
      <vt:lpstr>22.4 Reactions of Coordination Compounds (4) </vt:lpstr>
      <vt:lpstr>22.5 Applications of Coordination Compounds  </vt:lpstr>
      <vt:lpstr>22.5 Applications of Coordination Compounds (1)</vt:lpstr>
      <vt:lpstr>22.5  Applications of Coordination Compounds (2) </vt:lpstr>
      <vt:lpstr>22.5  Applications of Coordination Compounds (3) </vt:lpstr>
      <vt:lpstr>22.5  Applications of Coordination Compounds (4) </vt:lpstr>
      <vt:lpstr>22.5 Applications of Coordination Compounds (5) </vt:lpstr>
      <vt:lpstr>22.5 Applications of Coordination Compounds (6) </vt:lpstr>
      <vt:lpstr>22.1 Coordination Compounds (3) - Appendix </vt:lpstr>
      <vt:lpstr>22.1 Coordination Compounds (9) - Appendix </vt:lpstr>
      <vt:lpstr>22.1 Coordination Compounds (12) - Appendix </vt:lpstr>
      <vt:lpstr>22.1 Coordination Compounds (13) - Appendix </vt:lpstr>
      <vt:lpstr>22.2 Structure of Coordination Compounds (4) - Appendix </vt:lpstr>
      <vt:lpstr>22.2 Structure of Coordination Compounds (8) - Appendix </vt:lpstr>
      <vt:lpstr>22.2 Structure of Coordination Compounds (12) - Appendix</vt:lpstr>
      <vt:lpstr>22.3 Bonding in Coordination Compounds: Crystal Field Theory (9) - Appendix </vt:lpstr>
      <vt:lpstr>22.3 Bonding in Coordination Compounds: Crystal Field Theory (13) - Appendix </vt:lpstr>
      <vt:lpstr>22.3 Bonding in Coordination Compounds: Crystal Field Theory (16) - Appendix</vt:lpstr>
      <vt:lpstr>22.3 Bonding in Coordination Compounds: Crystal Field Theory (17) - Appendix</vt:lpstr>
      <vt:lpstr>22.3 Bonding in Coordination Compounds: Crystal Field Theory (18) - Appendix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22</dc:title>
  <dc:creator>Jon</dc:creator>
  <cp:lastModifiedBy>Durga Devi</cp:lastModifiedBy>
  <cp:revision>2003</cp:revision>
  <dcterms:created xsi:type="dcterms:W3CDTF">2012-08-06T19:10:39Z</dcterms:created>
  <dcterms:modified xsi:type="dcterms:W3CDTF">2019-02-05T10:08:42Z</dcterms:modified>
</cp:coreProperties>
</file>