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3.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4.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8" r:id="rId1"/>
    <p:sldMasterId id="2147483685" r:id="rId2"/>
    <p:sldMasterId id="2147483683" r:id="rId3"/>
    <p:sldMasterId id="2147483672" r:id="rId4"/>
    <p:sldMasterId id="2147483674" r:id="rId5"/>
  </p:sldMasterIdLst>
  <p:notesMasterIdLst>
    <p:notesMasterId r:id="rId147"/>
  </p:notesMasterIdLst>
  <p:sldIdLst>
    <p:sldId id="399" r:id="rId6"/>
    <p:sldId id="287" r:id="rId7"/>
    <p:sldId id="288" r:id="rId8"/>
    <p:sldId id="289" r:id="rId9"/>
    <p:sldId id="290" r:id="rId10"/>
    <p:sldId id="291" r:id="rId11"/>
    <p:sldId id="292" r:id="rId12"/>
    <p:sldId id="293" r:id="rId13"/>
    <p:sldId id="294" r:id="rId14"/>
    <p:sldId id="295" r:id="rId15"/>
    <p:sldId id="296" r:id="rId16"/>
    <p:sldId id="298" r:id="rId17"/>
    <p:sldId id="299" r:id="rId18"/>
    <p:sldId id="300" r:id="rId19"/>
    <p:sldId id="301" r:id="rId20"/>
    <p:sldId id="297" r:id="rId21"/>
    <p:sldId id="302" r:id="rId22"/>
    <p:sldId id="303" r:id="rId23"/>
    <p:sldId id="304" r:id="rId24"/>
    <p:sldId id="305" r:id="rId25"/>
    <p:sldId id="306" r:id="rId26"/>
    <p:sldId id="307" r:id="rId27"/>
    <p:sldId id="308" r:id="rId28"/>
    <p:sldId id="309" r:id="rId29"/>
    <p:sldId id="310" r:id="rId30"/>
    <p:sldId id="311" r:id="rId31"/>
    <p:sldId id="312" r:id="rId32"/>
    <p:sldId id="313" r:id="rId33"/>
    <p:sldId id="314" r:id="rId34"/>
    <p:sldId id="315" r:id="rId35"/>
    <p:sldId id="316" r:id="rId36"/>
    <p:sldId id="317" r:id="rId37"/>
    <p:sldId id="318" r:id="rId38"/>
    <p:sldId id="319" r:id="rId39"/>
    <p:sldId id="320" r:id="rId40"/>
    <p:sldId id="321" r:id="rId41"/>
    <p:sldId id="322" r:id="rId42"/>
    <p:sldId id="323" r:id="rId43"/>
    <p:sldId id="324" r:id="rId44"/>
    <p:sldId id="325" r:id="rId45"/>
    <p:sldId id="326" r:id="rId46"/>
    <p:sldId id="327" r:id="rId47"/>
    <p:sldId id="328" r:id="rId48"/>
    <p:sldId id="329" r:id="rId49"/>
    <p:sldId id="330" r:id="rId50"/>
    <p:sldId id="331" r:id="rId51"/>
    <p:sldId id="332" r:id="rId52"/>
    <p:sldId id="333" r:id="rId53"/>
    <p:sldId id="334" r:id="rId54"/>
    <p:sldId id="335" r:id="rId55"/>
    <p:sldId id="336" r:id="rId56"/>
    <p:sldId id="337" r:id="rId57"/>
    <p:sldId id="338" r:id="rId58"/>
    <p:sldId id="339" r:id="rId59"/>
    <p:sldId id="340" r:id="rId60"/>
    <p:sldId id="342" r:id="rId61"/>
    <p:sldId id="341" r:id="rId62"/>
    <p:sldId id="343" r:id="rId63"/>
    <p:sldId id="344" r:id="rId64"/>
    <p:sldId id="346" r:id="rId65"/>
    <p:sldId id="345" r:id="rId66"/>
    <p:sldId id="347" r:id="rId67"/>
    <p:sldId id="348" r:id="rId68"/>
    <p:sldId id="349" r:id="rId69"/>
    <p:sldId id="350" r:id="rId70"/>
    <p:sldId id="351" r:id="rId71"/>
    <p:sldId id="352" r:id="rId72"/>
    <p:sldId id="353" r:id="rId73"/>
    <p:sldId id="354" r:id="rId74"/>
    <p:sldId id="355" r:id="rId75"/>
    <p:sldId id="356" r:id="rId76"/>
    <p:sldId id="357" r:id="rId77"/>
    <p:sldId id="358" r:id="rId78"/>
    <p:sldId id="359" r:id="rId79"/>
    <p:sldId id="360" r:id="rId80"/>
    <p:sldId id="361" r:id="rId81"/>
    <p:sldId id="362" r:id="rId82"/>
    <p:sldId id="363" r:id="rId83"/>
    <p:sldId id="364" r:id="rId84"/>
    <p:sldId id="365" r:id="rId85"/>
    <p:sldId id="366" r:id="rId86"/>
    <p:sldId id="367" r:id="rId87"/>
    <p:sldId id="368" r:id="rId88"/>
    <p:sldId id="369" r:id="rId89"/>
    <p:sldId id="370" r:id="rId90"/>
    <p:sldId id="371" r:id="rId91"/>
    <p:sldId id="372" r:id="rId92"/>
    <p:sldId id="373" r:id="rId93"/>
    <p:sldId id="374" r:id="rId94"/>
    <p:sldId id="375" r:id="rId95"/>
    <p:sldId id="376" r:id="rId96"/>
    <p:sldId id="377" r:id="rId97"/>
    <p:sldId id="378" r:id="rId98"/>
    <p:sldId id="379" r:id="rId99"/>
    <p:sldId id="380" r:id="rId100"/>
    <p:sldId id="381" r:id="rId101"/>
    <p:sldId id="384" r:id="rId102"/>
    <p:sldId id="382" r:id="rId103"/>
    <p:sldId id="383" r:id="rId104"/>
    <p:sldId id="385" r:id="rId105"/>
    <p:sldId id="386" r:id="rId106"/>
    <p:sldId id="391" r:id="rId107"/>
    <p:sldId id="395" r:id="rId108"/>
    <p:sldId id="396" r:id="rId109"/>
    <p:sldId id="397" r:id="rId110"/>
    <p:sldId id="392" r:id="rId111"/>
    <p:sldId id="393" r:id="rId112"/>
    <p:sldId id="394" r:id="rId113"/>
    <p:sldId id="387" r:id="rId114"/>
    <p:sldId id="388" r:id="rId115"/>
    <p:sldId id="389" r:id="rId116"/>
    <p:sldId id="390" r:id="rId117"/>
    <p:sldId id="398" r:id="rId118"/>
    <p:sldId id="400" r:id="rId119"/>
    <p:sldId id="401" r:id="rId120"/>
    <p:sldId id="402" r:id="rId121"/>
    <p:sldId id="403" r:id="rId122"/>
    <p:sldId id="404" r:id="rId123"/>
    <p:sldId id="405" r:id="rId124"/>
    <p:sldId id="406" r:id="rId125"/>
    <p:sldId id="407" r:id="rId126"/>
    <p:sldId id="408" r:id="rId127"/>
    <p:sldId id="409" r:id="rId128"/>
    <p:sldId id="410" r:id="rId129"/>
    <p:sldId id="411" r:id="rId130"/>
    <p:sldId id="412" r:id="rId131"/>
    <p:sldId id="413" r:id="rId132"/>
    <p:sldId id="414" r:id="rId133"/>
    <p:sldId id="415" r:id="rId134"/>
    <p:sldId id="428" r:id="rId135"/>
    <p:sldId id="417" r:id="rId136"/>
    <p:sldId id="418" r:id="rId137"/>
    <p:sldId id="419" r:id="rId138"/>
    <p:sldId id="420" r:id="rId139"/>
    <p:sldId id="421" r:id="rId140"/>
    <p:sldId id="422" r:id="rId141"/>
    <p:sldId id="423" r:id="rId142"/>
    <p:sldId id="424" r:id="rId143"/>
    <p:sldId id="425" r:id="rId144"/>
    <p:sldId id="426" r:id="rId145"/>
    <p:sldId id="427" r:id="rId146"/>
  </p:sldIdLst>
  <p:sldSz cx="9144000" cy="6858000" type="screen4x3"/>
  <p:notesSz cx="6858000" cy="9144000"/>
  <p:custDataLst>
    <p:tags r:id="rId14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F3F5"/>
    <a:srgbClr val="E2E3E5"/>
    <a:srgbClr val="43638E"/>
    <a:srgbClr val="FAFAFA"/>
    <a:srgbClr val="FFF799"/>
    <a:srgbClr val="939598"/>
    <a:srgbClr val="4F74A7"/>
    <a:srgbClr val="CE171F"/>
    <a:srgbClr val="CC0000"/>
    <a:srgbClr val="91012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97" autoAdjust="0"/>
    <p:restoredTop sz="94280" autoAdjust="0"/>
  </p:normalViewPr>
  <p:slideViewPr>
    <p:cSldViewPr>
      <p:cViewPr varScale="1">
        <p:scale>
          <a:sx n="87" d="100"/>
          <a:sy n="87" d="100"/>
        </p:scale>
        <p:origin x="1026" y="6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slide" Target="slides/slide128.xml"/><Relationship Id="rId138" Type="http://schemas.openxmlformats.org/officeDocument/2006/relationships/slide" Target="slides/slide133.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28" Type="http://schemas.openxmlformats.org/officeDocument/2006/relationships/slide" Target="slides/slide123.xml"/><Relationship Id="rId144" Type="http://schemas.openxmlformats.org/officeDocument/2006/relationships/slide" Target="slides/slide139.xml"/><Relationship Id="rId149" Type="http://schemas.openxmlformats.org/officeDocument/2006/relationships/presProps" Target="presProps.xml"/><Relationship Id="rId5" Type="http://schemas.openxmlformats.org/officeDocument/2006/relationships/slideMaster" Target="slideMasters/slideMaster5.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slide" Target="slides/slide108.xml"/><Relationship Id="rId118" Type="http://schemas.openxmlformats.org/officeDocument/2006/relationships/slide" Target="slides/slide113.xml"/><Relationship Id="rId134" Type="http://schemas.openxmlformats.org/officeDocument/2006/relationships/slide" Target="slides/slide129.xml"/><Relationship Id="rId139" Type="http://schemas.openxmlformats.org/officeDocument/2006/relationships/slide" Target="slides/slide134.xml"/><Relationship Id="rId80" Type="http://schemas.openxmlformats.org/officeDocument/2006/relationships/slide" Target="slides/slide75.xml"/><Relationship Id="rId85" Type="http://schemas.openxmlformats.org/officeDocument/2006/relationships/slide" Target="slides/slide80.xml"/><Relationship Id="rId150" Type="http://schemas.openxmlformats.org/officeDocument/2006/relationships/viewProps" Target="viewProps.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103" Type="http://schemas.openxmlformats.org/officeDocument/2006/relationships/slide" Target="slides/slide98.xml"/><Relationship Id="rId108" Type="http://schemas.openxmlformats.org/officeDocument/2006/relationships/slide" Target="slides/slide103.xml"/><Relationship Id="rId116" Type="http://schemas.openxmlformats.org/officeDocument/2006/relationships/slide" Target="slides/slide111.xml"/><Relationship Id="rId124" Type="http://schemas.openxmlformats.org/officeDocument/2006/relationships/slide" Target="slides/slide119.xml"/><Relationship Id="rId129" Type="http://schemas.openxmlformats.org/officeDocument/2006/relationships/slide" Target="slides/slide124.xml"/><Relationship Id="rId137" Type="http://schemas.openxmlformats.org/officeDocument/2006/relationships/slide" Target="slides/slide13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11" Type="http://schemas.openxmlformats.org/officeDocument/2006/relationships/slide" Target="slides/slide106.xml"/><Relationship Id="rId132" Type="http://schemas.openxmlformats.org/officeDocument/2006/relationships/slide" Target="slides/slide127.xml"/><Relationship Id="rId140" Type="http://schemas.openxmlformats.org/officeDocument/2006/relationships/slide" Target="slides/slide135.xml"/><Relationship Id="rId145" Type="http://schemas.openxmlformats.org/officeDocument/2006/relationships/slide" Target="slides/slide140.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slide" Target="slides/slide101.xml"/><Relationship Id="rId114" Type="http://schemas.openxmlformats.org/officeDocument/2006/relationships/slide" Target="slides/slide109.xml"/><Relationship Id="rId119" Type="http://schemas.openxmlformats.org/officeDocument/2006/relationships/slide" Target="slides/slide114.xml"/><Relationship Id="rId127" Type="http://schemas.openxmlformats.org/officeDocument/2006/relationships/slide" Target="slides/slide12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130" Type="http://schemas.openxmlformats.org/officeDocument/2006/relationships/slide" Target="slides/slide125.xml"/><Relationship Id="rId135" Type="http://schemas.openxmlformats.org/officeDocument/2006/relationships/slide" Target="slides/slide130.xml"/><Relationship Id="rId143" Type="http://schemas.openxmlformats.org/officeDocument/2006/relationships/slide" Target="slides/slide138.xml"/><Relationship Id="rId148" Type="http://schemas.openxmlformats.org/officeDocument/2006/relationships/tags" Target="tags/tag1.xml"/><Relationship Id="rId15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slide" Target="slides/slide120.xml"/><Relationship Id="rId141" Type="http://schemas.openxmlformats.org/officeDocument/2006/relationships/slide" Target="slides/slide136.xml"/><Relationship Id="rId146" Type="http://schemas.openxmlformats.org/officeDocument/2006/relationships/slide" Target="slides/slide14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slideMaster" Target="slideMasters/slideMaster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131" Type="http://schemas.openxmlformats.org/officeDocument/2006/relationships/slide" Target="slides/slide126.xml"/><Relationship Id="rId136" Type="http://schemas.openxmlformats.org/officeDocument/2006/relationships/slide" Target="slides/slide131.xml"/><Relationship Id="rId61" Type="http://schemas.openxmlformats.org/officeDocument/2006/relationships/slide" Target="slides/slide56.xml"/><Relationship Id="rId82" Type="http://schemas.openxmlformats.org/officeDocument/2006/relationships/slide" Target="slides/slide77.xml"/><Relationship Id="rId152" Type="http://schemas.openxmlformats.org/officeDocument/2006/relationships/tableStyles" Target="tableStyles.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slide" Target="slides/slide121.xml"/><Relationship Id="rId147"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142" Type="http://schemas.openxmlformats.org/officeDocument/2006/relationships/slide" Target="slides/slide137.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B192C84-B77B-490F-AC67-48D7AC4C9C99}" type="datetimeFigureOut">
              <a:rPr lang="en-US" smtClean="0"/>
              <a:t>2/2/2019</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ADA039C-D281-4C96-885D-B226EED635FE}" type="slidenum">
              <a:rPr lang="en-US" smtClean="0"/>
              <a:t>‹#›</a:t>
            </a:fld>
            <a:endParaRPr lang="en-US" dirty="0"/>
          </a:p>
        </p:txBody>
      </p:sp>
    </p:spTree>
    <p:extLst>
      <p:ext uri="{BB962C8B-B14F-4D97-AF65-F5344CB8AC3E}">
        <p14:creationId xmlns:p14="http://schemas.microsoft.com/office/powerpoint/2010/main" val="32686786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DA039C-D281-4C96-885D-B226EED635FE}" type="slidenum">
              <a:rPr lang="en-US" smtClean="0"/>
              <a:t>1</a:t>
            </a:fld>
            <a:endParaRPr lang="en-US" dirty="0"/>
          </a:p>
        </p:txBody>
      </p:sp>
    </p:spTree>
    <p:extLst>
      <p:ext uri="{BB962C8B-B14F-4D97-AF65-F5344CB8AC3E}">
        <p14:creationId xmlns:p14="http://schemas.microsoft.com/office/powerpoint/2010/main" val="24818234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73</a:t>
            </a:fld>
            <a:endParaRPr lang="en-US" dirty="0"/>
          </a:p>
        </p:txBody>
      </p:sp>
    </p:spTree>
    <p:extLst>
      <p:ext uri="{BB962C8B-B14F-4D97-AF65-F5344CB8AC3E}">
        <p14:creationId xmlns:p14="http://schemas.microsoft.com/office/powerpoint/2010/main" val="7968343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75</a:t>
            </a:fld>
            <a:endParaRPr lang="en-US" dirty="0"/>
          </a:p>
        </p:txBody>
      </p:sp>
    </p:spTree>
    <p:extLst>
      <p:ext uri="{BB962C8B-B14F-4D97-AF65-F5344CB8AC3E}">
        <p14:creationId xmlns:p14="http://schemas.microsoft.com/office/powerpoint/2010/main" val="18467332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solidFill>
                  <a:prstClr val="black"/>
                </a:solidFill>
              </a:rPr>
              <a:pPr/>
              <a:t>76</a:t>
            </a:fld>
            <a:endParaRPr lang="en-US" dirty="0">
              <a:solidFill>
                <a:prstClr val="black"/>
              </a:solidFill>
            </a:endParaRPr>
          </a:p>
        </p:txBody>
      </p:sp>
    </p:spTree>
    <p:extLst>
      <p:ext uri="{BB962C8B-B14F-4D97-AF65-F5344CB8AC3E}">
        <p14:creationId xmlns:p14="http://schemas.microsoft.com/office/powerpoint/2010/main" val="18467332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solidFill>
                  <a:prstClr val="black"/>
                </a:solidFill>
              </a:rPr>
              <a:pPr/>
              <a:t>77</a:t>
            </a:fld>
            <a:endParaRPr lang="en-US" dirty="0">
              <a:solidFill>
                <a:prstClr val="black"/>
              </a:solidFill>
            </a:endParaRPr>
          </a:p>
        </p:txBody>
      </p:sp>
    </p:spTree>
    <p:extLst>
      <p:ext uri="{BB962C8B-B14F-4D97-AF65-F5344CB8AC3E}">
        <p14:creationId xmlns:p14="http://schemas.microsoft.com/office/powerpoint/2010/main" val="18467332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106</a:t>
            </a:fld>
            <a:endParaRPr lang="en-US" dirty="0"/>
          </a:p>
        </p:txBody>
      </p:sp>
    </p:spTree>
    <p:extLst>
      <p:ext uri="{BB962C8B-B14F-4D97-AF65-F5344CB8AC3E}">
        <p14:creationId xmlns:p14="http://schemas.microsoft.com/office/powerpoint/2010/main" val="32604322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122</a:t>
            </a:fld>
            <a:endParaRPr lang="en-US" dirty="0"/>
          </a:p>
        </p:txBody>
      </p:sp>
    </p:spTree>
    <p:extLst>
      <p:ext uri="{BB962C8B-B14F-4D97-AF65-F5344CB8AC3E}">
        <p14:creationId xmlns:p14="http://schemas.microsoft.com/office/powerpoint/2010/main" val="30753063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solidFill>
                  <a:prstClr val="black"/>
                </a:solidFill>
              </a:rPr>
              <a:pPr/>
              <a:t>131</a:t>
            </a:fld>
            <a:endParaRPr lang="en-US" dirty="0">
              <a:solidFill>
                <a:prstClr val="black"/>
              </a:solidFill>
            </a:endParaRPr>
          </a:p>
        </p:txBody>
      </p:sp>
    </p:spTree>
    <p:extLst>
      <p:ext uri="{BB962C8B-B14F-4D97-AF65-F5344CB8AC3E}">
        <p14:creationId xmlns:p14="http://schemas.microsoft.com/office/powerpoint/2010/main" val="38615320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DA039C-D281-4C96-885D-B226EED635FE}" type="slidenum">
              <a:rPr lang="en-US" smtClean="0"/>
              <a:t>2</a:t>
            </a:fld>
            <a:endParaRPr lang="en-US" dirty="0"/>
          </a:p>
        </p:txBody>
      </p:sp>
    </p:spTree>
    <p:extLst>
      <p:ext uri="{BB962C8B-B14F-4D97-AF65-F5344CB8AC3E}">
        <p14:creationId xmlns:p14="http://schemas.microsoft.com/office/powerpoint/2010/main" val="2678035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11</a:t>
            </a:fld>
            <a:endParaRPr lang="en-US" dirty="0"/>
          </a:p>
        </p:txBody>
      </p:sp>
    </p:spTree>
    <p:extLst>
      <p:ext uri="{BB962C8B-B14F-4D97-AF65-F5344CB8AC3E}">
        <p14:creationId xmlns:p14="http://schemas.microsoft.com/office/powerpoint/2010/main" val="40115694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12</a:t>
            </a:fld>
            <a:endParaRPr lang="en-US" dirty="0"/>
          </a:p>
        </p:txBody>
      </p:sp>
    </p:spTree>
    <p:extLst>
      <p:ext uri="{BB962C8B-B14F-4D97-AF65-F5344CB8AC3E}">
        <p14:creationId xmlns:p14="http://schemas.microsoft.com/office/powerpoint/2010/main" val="14538672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35</a:t>
            </a:fld>
            <a:endParaRPr lang="en-US" dirty="0"/>
          </a:p>
        </p:txBody>
      </p:sp>
    </p:spTree>
    <p:extLst>
      <p:ext uri="{BB962C8B-B14F-4D97-AF65-F5344CB8AC3E}">
        <p14:creationId xmlns:p14="http://schemas.microsoft.com/office/powerpoint/2010/main" val="26902304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solidFill>
                  <a:prstClr val="black"/>
                </a:solidFill>
              </a:rPr>
              <a:pPr/>
              <a:t>56</a:t>
            </a:fld>
            <a:endParaRPr lang="en-US" dirty="0">
              <a:solidFill>
                <a:prstClr val="black"/>
              </a:solidFill>
            </a:endParaRPr>
          </a:p>
        </p:txBody>
      </p:sp>
    </p:spTree>
    <p:extLst>
      <p:ext uri="{BB962C8B-B14F-4D97-AF65-F5344CB8AC3E}">
        <p14:creationId xmlns:p14="http://schemas.microsoft.com/office/powerpoint/2010/main" val="3677709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ADA039C-D281-4C96-885D-B226EED635FE}" type="slidenum">
              <a:rPr lang="en-US" smtClean="0"/>
              <a:t>57</a:t>
            </a:fld>
            <a:endParaRPr lang="en-US" dirty="0"/>
          </a:p>
        </p:txBody>
      </p:sp>
    </p:spTree>
    <p:extLst>
      <p:ext uri="{BB962C8B-B14F-4D97-AF65-F5344CB8AC3E}">
        <p14:creationId xmlns:p14="http://schemas.microsoft.com/office/powerpoint/2010/main" val="3677709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DA039C-D281-4C96-885D-B226EED635FE}" type="slidenum">
              <a:rPr lang="en-US" smtClean="0"/>
              <a:t>65</a:t>
            </a:fld>
            <a:endParaRPr lang="en-US" dirty="0"/>
          </a:p>
        </p:txBody>
      </p:sp>
    </p:spTree>
    <p:extLst>
      <p:ext uri="{BB962C8B-B14F-4D97-AF65-F5344CB8AC3E}">
        <p14:creationId xmlns:p14="http://schemas.microsoft.com/office/powerpoint/2010/main" val="35935135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DA039C-D281-4C96-885D-B226EED635FE}" type="slidenum">
              <a:rPr lang="en-US" smtClean="0"/>
              <a:t>70</a:t>
            </a:fld>
            <a:endParaRPr lang="en-US" dirty="0"/>
          </a:p>
        </p:txBody>
      </p:sp>
    </p:spTree>
    <p:extLst>
      <p:ext uri="{BB962C8B-B14F-4D97-AF65-F5344CB8AC3E}">
        <p14:creationId xmlns:p14="http://schemas.microsoft.com/office/powerpoint/2010/main" val="19189204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3" name="ChapterNumber" hidden="1"/>
          <p:cNvSpPr>
            <a:spLocks noGrp="1"/>
          </p:cNvSpPr>
          <p:nvPr>
            <p:ph type="body" sz="quarter" idx="10" hasCustomPrompt="1"/>
          </p:nvPr>
        </p:nvSpPr>
        <p:spPr>
          <a:xfrm>
            <a:off x="6858000" y="76200"/>
            <a:ext cx="2286000" cy="1676400"/>
          </a:xfrm>
          <a:prstGeom prst="rect">
            <a:avLst/>
          </a:prstGeom>
        </p:spPr>
        <p:txBody>
          <a:bodyPr anchor="ctr" anchorCtr="1"/>
          <a:lstStyle>
            <a:lvl1pPr algn="ctr">
              <a:defRPr sz="14000">
                <a:solidFill>
                  <a:schemeClr val="bg1"/>
                </a:solidFill>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dirty="0"/>
              <a:t>XX</a:t>
            </a:r>
          </a:p>
        </p:txBody>
      </p:sp>
      <p:sp>
        <p:nvSpPr>
          <p:cNvPr id="4" name="ChapterTitle" hidden="1"/>
          <p:cNvSpPr>
            <a:spLocks noGrp="1"/>
          </p:cNvSpPr>
          <p:nvPr>
            <p:ph type="body" sz="quarter" idx="11" hasCustomPrompt="1"/>
          </p:nvPr>
        </p:nvSpPr>
        <p:spPr>
          <a:xfrm>
            <a:off x="0" y="622300"/>
            <a:ext cx="6629400" cy="596900"/>
          </a:xfrm>
          <a:prstGeom prst="rect">
            <a:avLst/>
          </a:prstGeom>
        </p:spPr>
        <p:txBody>
          <a:bodyPr anchor="ctr" anchorCtr="0"/>
          <a:lstStyle>
            <a:lvl1pPr>
              <a:defRPr sz="3600" b="1">
                <a:solidFill>
                  <a:schemeClr val="bg1"/>
                </a:solidFill>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dirty="0"/>
              <a:t>Chapter Title</a:t>
            </a:r>
          </a:p>
        </p:txBody>
      </p:sp>
      <p:sp>
        <p:nvSpPr>
          <p:cNvPr id="5" name="ChapterSubTitle" hidden="1"/>
          <p:cNvSpPr>
            <a:spLocks noGrp="1"/>
          </p:cNvSpPr>
          <p:nvPr>
            <p:ph type="body" sz="quarter" idx="12" hasCustomPrompt="1"/>
          </p:nvPr>
        </p:nvSpPr>
        <p:spPr>
          <a:xfrm>
            <a:off x="1270000" y="1270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ChapterSubTitle</a:t>
            </a:r>
          </a:p>
        </p:txBody>
      </p:sp>
      <p:sp>
        <p:nvSpPr>
          <p:cNvPr id="6" name="SectionNumber" hidden="1"/>
          <p:cNvSpPr>
            <a:spLocks noGrp="1"/>
          </p:cNvSpPr>
          <p:nvPr>
            <p:ph type="body" sz="quarter" idx="13" hasCustomPrompt="1"/>
          </p:nvPr>
        </p:nvSpPr>
        <p:spPr>
          <a:xfrm>
            <a:off x="1270000" y="1778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SectionNumber</a:t>
            </a:r>
          </a:p>
        </p:txBody>
      </p:sp>
      <p:sp>
        <p:nvSpPr>
          <p:cNvPr id="7" name="SectionTitle" hidden="1"/>
          <p:cNvSpPr>
            <a:spLocks noGrp="1"/>
          </p:cNvSpPr>
          <p:nvPr>
            <p:ph type="body" sz="quarter" idx="14" hasCustomPrompt="1"/>
          </p:nvPr>
        </p:nvSpPr>
        <p:spPr>
          <a:xfrm>
            <a:off x="1270000" y="2286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SectionTitle</a:t>
            </a:r>
          </a:p>
        </p:txBody>
      </p:sp>
      <p:sp>
        <p:nvSpPr>
          <p:cNvPr id="8" name="ObjectiveNumber" hidden="1"/>
          <p:cNvSpPr>
            <a:spLocks noGrp="1"/>
          </p:cNvSpPr>
          <p:nvPr>
            <p:ph type="body" sz="quarter" idx="15" hasCustomPrompt="1"/>
          </p:nvPr>
        </p:nvSpPr>
        <p:spPr>
          <a:xfrm>
            <a:off x="1270000" y="2794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ObjectiveNumber</a:t>
            </a:r>
          </a:p>
        </p:txBody>
      </p:sp>
      <p:sp>
        <p:nvSpPr>
          <p:cNvPr id="9" name="Objective" hidden="1"/>
          <p:cNvSpPr>
            <a:spLocks noGrp="1"/>
          </p:cNvSpPr>
          <p:nvPr>
            <p:ph type="body" sz="quarter" idx="16" hasCustomPrompt="1"/>
          </p:nvPr>
        </p:nvSpPr>
        <p:spPr>
          <a:xfrm>
            <a:off x="1270000" y="3302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Objective</a:t>
            </a:r>
          </a:p>
        </p:txBody>
      </p:sp>
      <p:sp>
        <p:nvSpPr>
          <p:cNvPr id="10" name="ItemNumber" hidden="1"/>
          <p:cNvSpPr>
            <a:spLocks noGrp="1"/>
          </p:cNvSpPr>
          <p:nvPr>
            <p:ph type="body" sz="quarter" idx="17" hasCustomPrompt="1"/>
          </p:nvPr>
        </p:nvSpPr>
        <p:spPr>
          <a:xfrm>
            <a:off x="1270000" y="3810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ItemNumber</a:t>
            </a:r>
          </a:p>
        </p:txBody>
      </p:sp>
      <p:sp>
        <p:nvSpPr>
          <p:cNvPr id="11" name="ItemTitle" hidden="1"/>
          <p:cNvSpPr>
            <a:spLocks noGrp="1"/>
          </p:cNvSpPr>
          <p:nvPr>
            <p:ph type="body" sz="quarter" idx="18" hasCustomPrompt="1"/>
          </p:nvPr>
        </p:nvSpPr>
        <p:spPr>
          <a:xfrm>
            <a:off x="1270000" y="4318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ItemTitle</a:t>
            </a:r>
          </a:p>
        </p:txBody>
      </p:sp>
      <p:sp>
        <p:nvSpPr>
          <p:cNvPr id="12" name="CONS" hidden="1"/>
          <p:cNvSpPr>
            <a:spLocks noGrp="1"/>
          </p:cNvSpPr>
          <p:nvPr>
            <p:ph type="body" sz="quarter" idx="19" hasCustomPrompt="1"/>
          </p:nvPr>
        </p:nvSpPr>
        <p:spPr>
          <a:xfrm>
            <a:off x="1270000" y="4826000"/>
            <a:ext cx="5080000" cy="444500"/>
          </a:xfrm>
          <a:prstGeom prst="rect">
            <a:avLst/>
          </a:prstGeom>
        </p:spPr>
        <p:txBody>
          <a:bodyPr/>
          <a:lstStyle>
            <a:lvl1pPr>
              <a:defRPr sz="2800">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a:t>CONS</a:t>
            </a:r>
          </a:p>
        </p:txBody>
      </p:sp>
      <p:sp>
        <p:nvSpPr>
          <p:cNvPr id="13" name="SlideNumber" hidden="1"/>
          <p:cNvSpPr>
            <a:spLocks noGrp="1"/>
          </p:cNvSpPr>
          <p:nvPr>
            <p:ph type="body" sz="quarter" idx="20" hasCustomPrompt="1"/>
          </p:nvPr>
        </p:nvSpPr>
        <p:spPr>
          <a:xfrm>
            <a:off x="7391400" y="6553200"/>
            <a:ext cx="1524000" cy="228600"/>
          </a:xfrm>
          <a:prstGeom prst="rect">
            <a:avLst/>
          </a:prstGeom>
        </p:spPr>
        <p:txBody>
          <a:bodyPr anchor="ctr" anchorCtr="0"/>
          <a:lstStyle>
            <a:lvl1pPr algn="r">
              <a:buNone/>
              <a:defRPr sz="1800"/>
            </a:lvl1pPr>
          </a:lstStyle>
          <a:p>
            <a:pPr lvl="0"/>
            <a:r>
              <a:rPr lang="en-US" dirty="0" err="1"/>
              <a:t>SlideNumber</a:t>
            </a:r>
            <a:endParaRPr lang="en-US" dirty="0"/>
          </a:p>
        </p:txBody>
      </p:sp>
    </p:spTree>
    <p:extLst>
      <p:ext uri="{BB962C8B-B14F-4D97-AF65-F5344CB8AC3E}">
        <p14:creationId xmlns:p14="http://schemas.microsoft.com/office/powerpoint/2010/main" val="19980906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Exposi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3190" y="-76200"/>
            <a:ext cx="9044610" cy="594001"/>
          </a:xfrm>
          <a:prstGeom prst="rect">
            <a:avLst/>
          </a:prstGeom>
        </p:spPr>
        <p:txBody>
          <a:bodyPr/>
          <a:lstStyle>
            <a:lvl1pPr marL="236538" indent="0" algn="l" defTabSz="1489075">
              <a:defRPr sz="3200">
                <a:solidFill>
                  <a:srgbClr val="CE171F"/>
                </a:solidFill>
                <a:latin typeface="Calibri" panose="020F0502020204030204" pitchFamily="34" charset="0"/>
                <a:cs typeface="Calibri" panose="020F0502020204030204" pitchFamily="34" charset="0"/>
              </a:defRPr>
            </a:lvl1pPr>
          </a:lstStyle>
          <a:p>
            <a:r>
              <a:rPr lang="en-US" dirty="0"/>
              <a:t>	Click to edit Master title style</a:t>
            </a:r>
          </a:p>
        </p:txBody>
      </p:sp>
      <p:sp>
        <p:nvSpPr>
          <p:cNvPr id="4" name="Text Placeholder 3"/>
          <p:cNvSpPr>
            <a:spLocks noGrp="1"/>
          </p:cNvSpPr>
          <p:nvPr>
            <p:ph type="body" sz="quarter" idx="22"/>
          </p:nvPr>
        </p:nvSpPr>
        <p:spPr>
          <a:xfrm>
            <a:off x="23190" y="1142999"/>
            <a:ext cx="9120809" cy="609601"/>
          </a:xfrm>
          <a:prstGeom prst="rect">
            <a:avLst/>
          </a:prstGeom>
        </p:spPr>
        <p:txBody>
          <a:bodyPr/>
          <a:lstStyle>
            <a:lvl1pPr marL="0" indent="0">
              <a:buNone/>
              <a:defRPr sz="2800">
                <a:solidFill>
                  <a:srgbClr val="4C74A7"/>
                </a:solidFill>
                <a:latin typeface="Calibri" panose="020F0502020204030204" pitchFamily="34" charset="0"/>
                <a:cs typeface="Calibri" panose="020F0502020204030204" pitchFamily="34" charset="0"/>
              </a:defRPr>
            </a:lvl1pPr>
          </a:lstStyle>
          <a:p>
            <a:pPr lvl="0"/>
            <a:r>
              <a:rPr lang="en-US" dirty="0"/>
              <a:t>Click</a:t>
            </a:r>
          </a:p>
        </p:txBody>
      </p:sp>
      <p:sp>
        <p:nvSpPr>
          <p:cNvPr id="5" name="Content Placeholder 4"/>
          <p:cNvSpPr>
            <a:spLocks noGrp="1"/>
          </p:cNvSpPr>
          <p:nvPr>
            <p:ph sz="quarter" idx="24"/>
          </p:nvPr>
        </p:nvSpPr>
        <p:spPr>
          <a:xfrm>
            <a:off x="23190" y="1996798"/>
            <a:ext cx="9120810" cy="3794402"/>
          </a:xfrm>
          <a:prstGeom prst="rect">
            <a:avLst/>
          </a:prstGeom>
        </p:spPr>
        <p:txBody>
          <a:bodyPr/>
          <a:lstStyle>
            <a:lvl1pPr marL="0" indent="0">
              <a:buNone/>
              <a:defRPr sz="2400"/>
            </a:lvl1pPr>
          </a:lstStyle>
          <a:p>
            <a:pPr lvl="0"/>
            <a:r>
              <a:rPr lang="en-US" dirty="0"/>
              <a:t>Click</a:t>
            </a:r>
          </a:p>
        </p:txBody>
      </p:sp>
      <p:sp>
        <p:nvSpPr>
          <p:cNvPr id="3" name="TextBox 2"/>
          <p:cNvSpPr txBox="1"/>
          <p:nvPr userDrawn="1"/>
        </p:nvSpPr>
        <p:spPr>
          <a:xfrm>
            <a:off x="8534399" y="6488668"/>
            <a:ext cx="609600" cy="369332"/>
          </a:xfrm>
          <a:prstGeom prst="rect">
            <a:avLst/>
          </a:prstGeom>
          <a:noFill/>
        </p:spPr>
        <p:txBody>
          <a:bodyPr wrap="square" rtlCol="0">
            <a:spAutoFit/>
          </a:bodyPr>
          <a:lstStyle/>
          <a:p>
            <a:fld id="{95CDE4FD-DB82-C949-B987-F899E7300720}" type="slidenum">
              <a:rPr lang="en-US" smtClean="0"/>
              <a:pPr/>
              <a:t>‹#›</a:t>
            </a:fld>
            <a:endParaRPr lang="en-US" dirty="0"/>
          </a:p>
        </p:txBody>
      </p:sp>
    </p:spTree>
    <p:extLst>
      <p:ext uri="{BB962C8B-B14F-4D97-AF65-F5344CB8AC3E}">
        <p14:creationId xmlns:p14="http://schemas.microsoft.com/office/powerpoint/2010/main" val="36671063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Exposi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3190" y="-76200"/>
            <a:ext cx="9044610" cy="594001"/>
          </a:xfrm>
          <a:prstGeom prst="rect">
            <a:avLst/>
          </a:prstGeom>
        </p:spPr>
        <p:txBody>
          <a:bodyPr/>
          <a:lstStyle>
            <a:lvl1pPr marL="236538" indent="0" algn="l" defTabSz="1489075">
              <a:defRPr sz="3200">
                <a:solidFill>
                  <a:srgbClr val="CE171F"/>
                </a:solidFill>
                <a:latin typeface="Calibri" panose="020F0502020204030204" pitchFamily="34" charset="0"/>
                <a:cs typeface="Calibri" panose="020F0502020204030204" pitchFamily="34" charset="0"/>
              </a:defRPr>
            </a:lvl1pPr>
          </a:lstStyle>
          <a:p>
            <a:r>
              <a:rPr lang="en-US" dirty="0"/>
              <a:t>	Click to edit Master title style</a:t>
            </a:r>
          </a:p>
        </p:txBody>
      </p:sp>
      <p:sp>
        <p:nvSpPr>
          <p:cNvPr id="4" name="Text Placeholder 3"/>
          <p:cNvSpPr>
            <a:spLocks noGrp="1"/>
          </p:cNvSpPr>
          <p:nvPr>
            <p:ph type="body" sz="quarter" idx="22"/>
          </p:nvPr>
        </p:nvSpPr>
        <p:spPr>
          <a:xfrm>
            <a:off x="23190" y="1142999"/>
            <a:ext cx="9120809" cy="609601"/>
          </a:xfrm>
          <a:prstGeom prst="rect">
            <a:avLst/>
          </a:prstGeom>
        </p:spPr>
        <p:txBody>
          <a:bodyPr/>
          <a:lstStyle>
            <a:lvl1pPr marL="0" indent="0">
              <a:buNone/>
              <a:defRPr sz="2800">
                <a:solidFill>
                  <a:srgbClr val="4C74A7"/>
                </a:solidFill>
                <a:latin typeface="Calibri" panose="020F0502020204030204" pitchFamily="34" charset="0"/>
                <a:cs typeface="Calibri" panose="020F0502020204030204" pitchFamily="34" charset="0"/>
              </a:defRPr>
            </a:lvl1pPr>
          </a:lstStyle>
          <a:p>
            <a:pPr lvl="0"/>
            <a:r>
              <a:rPr lang="en-US" dirty="0"/>
              <a:t>Click</a:t>
            </a:r>
          </a:p>
        </p:txBody>
      </p:sp>
      <p:sp>
        <p:nvSpPr>
          <p:cNvPr id="5" name="Content Placeholder 4"/>
          <p:cNvSpPr>
            <a:spLocks noGrp="1"/>
          </p:cNvSpPr>
          <p:nvPr>
            <p:ph sz="quarter" idx="24"/>
          </p:nvPr>
        </p:nvSpPr>
        <p:spPr>
          <a:xfrm>
            <a:off x="23190" y="2057400"/>
            <a:ext cx="9120810" cy="3794402"/>
          </a:xfrm>
          <a:prstGeom prst="rect">
            <a:avLst/>
          </a:prstGeom>
        </p:spPr>
        <p:txBody>
          <a:bodyPr/>
          <a:lstStyle>
            <a:lvl1pPr marL="0" indent="0">
              <a:buNone/>
              <a:defRPr sz="2800"/>
            </a:lvl1pPr>
          </a:lstStyle>
          <a:p>
            <a:pPr lvl="0"/>
            <a:r>
              <a:rPr lang="en-US" dirty="0"/>
              <a:t>Click</a:t>
            </a:r>
          </a:p>
        </p:txBody>
      </p:sp>
    </p:spTree>
    <p:extLst>
      <p:ext uri="{BB962C8B-B14F-4D97-AF65-F5344CB8AC3E}">
        <p14:creationId xmlns:p14="http://schemas.microsoft.com/office/powerpoint/2010/main" val="22507204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1_Exposi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3190" y="-76200"/>
            <a:ext cx="9044610" cy="594001"/>
          </a:xfrm>
          <a:prstGeom prst="rect">
            <a:avLst/>
          </a:prstGeom>
        </p:spPr>
        <p:txBody>
          <a:bodyPr/>
          <a:lstStyle>
            <a:lvl1pPr marL="236538" indent="0" algn="l" defTabSz="1489075">
              <a:defRPr sz="3200">
                <a:solidFill>
                  <a:srgbClr val="CE171F"/>
                </a:solidFill>
                <a:latin typeface="Calibri" panose="020F0502020204030204" pitchFamily="34" charset="0"/>
                <a:cs typeface="Calibri" panose="020F0502020204030204" pitchFamily="34" charset="0"/>
              </a:defRPr>
            </a:lvl1pPr>
          </a:lstStyle>
          <a:p>
            <a:r>
              <a:rPr lang="en-US" dirty="0"/>
              <a:t>	Click to edit Master title style</a:t>
            </a:r>
          </a:p>
        </p:txBody>
      </p:sp>
      <p:sp>
        <p:nvSpPr>
          <p:cNvPr id="4" name="Text Placeholder 3"/>
          <p:cNvSpPr>
            <a:spLocks noGrp="1"/>
          </p:cNvSpPr>
          <p:nvPr>
            <p:ph type="body" sz="quarter" idx="22"/>
          </p:nvPr>
        </p:nvSpPr>
        <p:spPr>
          <a:xfrm>
            <a:off x="23190" y="1142999"/>
            <a:ext cx="9120809" cy="609601"/>
          </a:xfrm>
          <a:prstGeom prst="rect">
            <a:avLst/>
          </a:prstGeom>
        </p:spPr>
        <p:txBody>
          <a:bodyPr/>
          <a:lstStyle>
            <a:lvl1pPr marL="0" indent="0">
              <a:buNone/>
              <a:defRPr sz="2800">
                <a:solidFill>
                  <a:srgbClr val="4C74A7"/>
                </a:solidFill>
                <a:latin typeface="Calibri" panose="020F0502020204030204" pitchFamily="34" charset="0"/>
                <a:cs typeface="Calibri" panose="020F0502020204030204" pitchFamily="34" charset="0"/>
              </a:defRPr>
            </a:lvl1pPr>
          </a:lstStyle>
          <a:p>
            <a:pPr lvl="0"/>
            <a:r>
              <a:rPr lang="en-US" dirty="0"/>
              <a:t>Click</a:t>
            </a:r>
          </a:p>
        </p:txBody>
      </p:sp>
      <p:sp>
        <p:nvSpPr>
          <p:cNvPr id="5" name="Content Placeholder 4"/>
          <p:cNvSpPr>
            <a:spLocks noGrp="1"/>
          </p:cNvSpPr>
          <p:nvPr>
            <p:ph sz="quarter" idx="24"/>
          </p:nvPr>
        </p:nvSpPr>
        <p:spPr>
          <a:xfrm>
            <a:off x="23190" y="2057400"/>
            <a:ext cx="9120810" cy="3794402"/>
          </a:xfrm>
          <a:prstGeom prst="rect">
            <a:avLst/>
          </a:prstGeom>
        </p:spPr>
        <p:txBody>
          <a:bodyPr/>
          <a:lstStyle>
            <a:lvl1pPr marL="0" indent="0">
              <a:buNone/>
              <a:defRPr sz="2800"/>
            </a:lvl1pPr>
          </a:lstStyle>
          <a:p>
            <a:pPr lvl="0"/>
            <a:r>
              <a:rPr lang="en-US" dirty="0"/>
              <a:t>Click</a:t>
            </a:r>
          </a:p>
        </p:txBody>
      </p:sp>
      <p:sp>
        <p:nvSpPr>
          <p:cNvPr id="6" name="Content Placeholder 5"/>
          <p:cNvSpPr>
            <a:spLocks noGrp="1"/>
          </p:cNvSpPr>
          <p:nvPr>
            <p:ph sz="quarter" idx="25"/>
          </p:nvPr>
        </p:nvSpPr>
        <p:spPr>
          <a:xfrm>
            <a:off x="1371600" y="-2209800"/>
            <a:ext cx="3505200" cy="2362200"/>
          </a:xfrm>
          <a:prstGeom prst="rect">
            <a:avLst/>
          </a:prstGeom>
        </p:spPr>
        <p:txBody>
          <a:bodyPr/>
          <a:lstStyle>
            <a:lvl1pPr marL="0" indent="0">
              <a:buNone/>
              <a:defRPr sz="2800"/>
            </a:lvl1pPr>
          </a:lstStyle>
          <a:p>
            <a:pPr lvl="0"/>
            <a:r>
              <a:rPr lang="en-US" dirty="0"/>
              <a:t>Edit Master text styles</a:t>
            </a:r>
          </a:p>
        </p:txBody>
      </p:sp>
    </p:spTree>
    <p:extLst>
      <p:ext uri="{BB962C8B-B14F-4D97-AF65-F5344CB8AC3E}">
        <p14:creationId xmlns:p14="http://schemas.microsoft.com/office/powerpoint/2010/main" val="36572794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0_Exposi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3190" y="-76200"/>
            <a:ext cx="9044610" cy="594001"/>
          </a:xfrm>
          <a:prstGeom prst="rect">
            <a:avLst/>
          </a:prstGeom>
        </p:spPr>
        <p:txBody>
          <a:bodyPr/>
          <a:lstStyle>
            <a:lvl1pPr marL="236538" indent="0" algn="l" defTabSz="1489075">
              <a:defRPr sz="3200">
                <a:solidFill>
                  <a:srgbClr val="CE171F"/>
                </a:solidFill>
                <a:latin typeface="Calibri" panose="020F0502020204030204" pitchFamily="34" charset="0"/>
                <a:cs typeface="Calibri" panose="020F0502020204030204" pitchFamily="34" charset="0"/>
              </a:defRPr>
            </a:lvl1pPr>
          </a:lstStyle>
          <a:p>
            <a:r>
              <a:rPr lang="en-US" dirty="0"/>
              <a:t>	Click to edit Master title style</a:t>
            </a:r>
          </a:p>
        </p:txBody>
      </p:sp>
      <p:sp>
        <p:nvSpPr>
          <p:cNvPr id="4" name="Text Placeholder 3"/>
          <p:cNvSpPr>
            <a:spLocks noGrp="1"/>
          </p:cNvSpPr>
          <p:nvPr>
            <p:ph type="body" sz="quarter" idx="22"/>
          </p:nvPr>
        </p:nvSpPr>
        <p:spPr>
          <a:xfrm>
            <a:off x="23190" y="1142999"/>
            <a:ext cx="9120809" cy="609601"/>
          </a:xfrm>
          <a:prstGeom prst="rect">
            <a:avLst/>
          </a:prstGeom>
        </p:spPr>
        <p:txBody>
          <a:bodyPr/>
          <a:lstStyle>
            <a:lvl1pPr marL="0" indent="0">
              <a:buNone/>
              <a:defRPr sz="2800">
                <a:solidFill>
                  <a:srgbClr val="4C74A7"/>
                </a:solidFill>
                <a:latin typeface="Calibri" panose="020F0502020204030204" pitchFamily="34" charset="0"/>
                <a:cs typeface="Calibri" panose="020F0502020204030204" pitchFamily="34" charset="0"/>
              </a:defRPr>
            </a:lvl1pPr>
          </a:lstStyle>
          <a:p>
            <a:pPr lvl="0"/>
            <a:r>
              <a:rPr lang="en-US" dirty="0"/>
              <a:t>Click</a:t>
            </a:r>
          </a:p>
        </p:txBody>
      </p:sp>
      <p:sp>
        <p:nvSpPr>
          <p:cNvPr id="5" name="Content Placeholder 4"/>
          <p:cNvSpPr>
            <a:spLocks noGrp="1"/>
          </p:cNvSpPr>
          <p:nvPr>
            <p:ph sz="quarter" idx="24"/>
          </p:nvPr>
        </p:nvSpPr>
        <p:spPr>
          <a:xfrm>
            <a:off x="23190" y="2057400"/>
            <a:ext cx="9120810" cy="3794402"/>
          </a:xfrm>
          <a:prstGeom prst="rect">
            <a:avLst/>
          </a:prstGeom>
        </p:spPr>
        <p:txBody>
          <a:bodyPr/>
          <a:lstStyle>
            <a:lvl1pPr marL="0" indent="0">
              <a:buNone/>
              <a:defRPr sz="2800"/>
            </a:lvl1pPr>
          </a:lstStyle>
          <a:p>
            <a:pPr lvl="0"/>
            <a:r>
              <a:rPr lang="en-US" dirty="0"/>
              <a:t>Click</a:t>
            </a:r>
          </a:p>
        </p:txBody>
      </p:sp>
      <p:sp>
        <p:nvSpPr>
          <p:cNvPr id="6" name="Content Placeholder 5"/>
          <p:cNvSpPr>
            <a:spLocks noGrp="1"/>
          </p:cNvSpPr>
          <p:nvPr>
            <p:ph sz="quarter" idx="25"/>
          </p:nvPr>
        </p:nvSpPr>
        <p:spPr>
          <a:xfrm>
            <a:off x="228600" y="-1828800"/>
            <a:ext cx="2209800" cy="1066800"/>
          </a:xfrm>
          <a:prstGeom prst="rect">
            <a:avLst/>
          </a:prstGeom>
        </p:spPr>
        <p:txBody>
          <a:bodyPr/>
          <a:lstStyle>
            <a:lvl1pPr marL="0" indent="0">
              <a:buNone/>
              <a:defRPr sz="1500"/>
            </a:lvl1pPr>
          </a:lstStyle>
          <a:p>
            <a:pPr lvl="0"/>
            <a:r>
              <a:rPr lang="en-US" dirty="0"/>
              <a:t>Edit Master text styles</a:t>
            </a:r>
          </a:p>
        </p:txBody>
      </p:sp>
      <p:sp>
        <p:nvSpPr>
          <p:cNvPr id="8" name="Content Placeholder 7"/>
          <p:cNvSpPr>
            <a:spLocks noGrp="1"/>
          </p:cNvSpPr>
          <p:nvPr>
            <p:ph sz="quarter" idx="26"/>
          </p:nvPr>
        </p:nvSpPr>
        <p:spPr>
          <a:xfrm>
            <a:off x="2743200" y="-1828800"/>
            <a:ext cx="3276600" cy="1219200"/>
          </a:xfrm>
          <a:prstGeom prst="rect">
            <a:avLst/>
          </a:prstGeom>
        </p:spPr>
        <p:txBody>
          <a:bodyPr/>
          <a:lstStyle>
            <a:lvl1pPr marL="0" indent="0">
              <a:buNone/>
              <a:defRPr sz="1500"/>
            </a:lvl1pPr>
          </a:lstStyle>
          <a:p>
            <a:pPr lvl="0"/>
            <a:r>
              <a:rPr lang="en-US" dirty="0"/>
              <a:t>Edit Master text styles</a:t>
            </a:r>
          </a:p>
        </p:txBody>
      </p:sp>
      <p:sp>
        <p:nvSpPr>
          <p:cNvPr id="10" name="Content Placeholder 9"/>
          <p:cNvSpPr>
            <a:spLocks noGrp="1"/>
          </p:cNvSpPr>
          <p:nvPr>
            <p:ph sz="quarter" idx="27"/>
          </p:nvPr>
        </p:nvSpPr>
        <p:spPr>
          <a:xfrm>
            <a:off x="6400800" y="-1828800"/>
            <a:ext cx="2362200" cy="1447800"/>
          </a:xfrm>
          <a:prstGeom prst="rect">
            <a:avLst/>
          </a:prstGeom>
        </p:spPr>
        <p:txBody>
          <a:bodyPr/>
          <a:lstStyle>
            <a:lvl1pPr marL="0" indent="0">
              <a:buNone/>
              <a:defRPr sz="1500"/>
            </a:lvl1pPr>
          </a:lstStyle>
          <a:p>
            <a:pPr lvl="0"/>
            <a:r>
              <a:rPr lang="en-US" dirty="0"/>
              <a:t>Edit Master text styles</a:t>
            </a:r>
          </a:p>
        </p:txBody>
      </p:sp>
    </p:spTree>
    <p:extLst>
      <p:ext uri="{BB962C8B-B14F-4D97-AF65-F5344CB8AC3E}">
        <p14:creationId xmlns:p14="http://schemas.microsoft.com/office/powerpoint/2010/main" val="41542401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_Exposi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3190" y="-76200"/>
            <a:ext cx="9044610" cy="594001"/>
          </a:xfrm>
          <a:prstGeom prst="rect">
            <a:avLst/>
          </a:prstGeom>
        </p:spPr>
        <p:txBody>
          <a:bodyPr/>
          <a:lstStyle>
            <a:lvl1pPr marL="236538" indent="0" algn="l" defTabSz="1489075">
              <a:defRPr sz="3200">
                <a:solidFill>
                  <a:srgbClr val="CE171F"/>
                </a:solidFill>
                <a:latin typeface="Calibri" panose="020F0502020204030204" pitchFamily="34" charset="0"/>
                <a:cs typeface="Calibri" panose="020F0502020204030204" pitchFamily="34" charset="0"/>
              </a:defRPr>
            </a:lvl1pPr>
          </a:lstStyle>
          <a:p>
            <a:r>
              <a:rPr lang="en-US" dirty="0"/>
              <a:t>	Click to edit Master title style</a:t>
            </a:r>
          </a:p>
        </p:txBody>
      </p:sp>
      <p:sp>
        <p:nvSpPr>
          <p:cNvPr id="4" name="Text Placeholder 3"/>
          <p:cNvSpPr>
            <a:spLocks noGrp="1"/>
          </p:cNvSpPr>
          <p:nvPr>
            <p:ph type="body" sz="quarter" idx="22"/>
          </p:nvPr>
        </p:nvSpPr>
        <p:spPr>
          <a:xfrm>
            <a:off x="23190" y="1142999"/>
            <a:ext cx="9120809" cy="609601"/>
          </a:xfrm>
          <a:prstGeom prst="rect">
            <a:avLst/>
          </a:prstGeom>
        </p:spPr>
        <p:txBody>
          <a:bodyPr/>
          <a:lstStyle>
            <a:lvl1pPr marL="0" indent="0">
              <a:buNone/>
              <a:defRPr sz="2800">
                <a:solidFill>
                  <a:srgbClr val="4C74A7"/>
                </a:solidFill>
                <a:latin typeface="Calibri" panose="020F0502020204030204" pitchFamily="34" charset="0"/>
                <a:cs typeface="Calibri" panose="020F0502020204030204" pitchFamily="34" charset="0"/>
              </a:defRPr>
            </a:lvl1pPr>
          </a:lstStyle>
          <a:p>
            <a:pPr lvl="0"/>
            <a:r>
              <a:rPr lang="en-US" dirty="0"/>
              <a:t>Click</a:t>
            </a:r>
          </a:p>
        </p:txBody>
      </p:sp>
    </p:spTree>
    <p:extLst>
      <p:ext uri="{BB962C8B-B14F-4D97-AF65-F5344CB8AC3E}">
        <p14:creationId xmlns:p14="http://schemas.microsoft.com/office/powerpoint/2010/main" val="34290061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2_Exposi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3190" y="-76200"/>
            <a:ext cx="9044610" cy="594001"/>
          </a:xfrm>
          <a:prstGeom prst="rect">
            <a:avLst/>
          </a:prstGeom>
        </p:spPr>
        <p:txBody>
          <a:bodyPr/>
          <a:lstStyle>
            <a:lvl1pPr marL="236538" indent="0" algn="l" defTabSz="1489075">
              <a:defRPr sz="3200">
                <a:solidFill>
                  <a:srgbClr val="CE171F"/>
                </a:solidFill>
                <a:latin typeface="Calibri" panose="020F0502020204030204" pitchFamily="34" charset="0"/>
                <a:cs typeface="Calibri" panose="020F0502020204030204" pitchFamily="34" charset="0"/>
              </a:defRPr>
            </a:lvl1pPr>
          </a:lstStyle>
          <a:p>
            <a:r>
              <a:rPr lang="en-US" dirty="0"/>
              <a:t>	Click to edit Master title style</a:t>
            </a:r>
          </a:p>
        </p:txBody>
      </p:sp>
      <p:sp>
        <p:nvSpPr>
          <p:cNvPr id="4" name="Text Placeholder 3"/>
          <p:cNvSpPr>
            <a:spLocks noGrp="1"/>
          </p:cNvSpPr>
          <p:nvPr>
            <p:ph type="body" sz="quarter" idx="22"/>
          </p:nvPr>
        </p:nvSpPr>
        <p:spPr>
          <a:xfrm>
            <a:off x="23190" y="1142999"/>
            <a:ext cx="9120809" cy="609601"/>
          </a:xfrm>
          <a:prstGeom prst="rect">
            <a:avLst/>
          </a:prstGeom>
        </p:spPr>
        <p:txBody>
          <a:bodyPr/>
          <a:lstStyle>
            <a:lvl1pPr marL="0" indent="0">
              <a:buNone/>
              <a:defRPr sz="2800">
                <a:solidFill>
                  <a:srgbClr val="4C74A7"/>
                </a:solidFill>
                <a:latin typeface="Calibri" panose="020F0502020204030204" pitchFamily="34" charset="0"/>
                <a:cs typeface="Calibri" panose="020F0502020204030204" pitchFamily="34" charset="0"/>
              </a:defRPr>
            </a:lvl1pPr>
          </a:lstStyle>
          <a:p>
            <a:pPr lvl="0"/>
            <a:r>
              <a:rPr lang="en-US" dirty="0"/>
              <a:t>Click</a:t>
            </a:r>
          </a:p>
        </p:txBody>
      </p:sp>
      <p:sp>
        <p:nvSpPr>
          <p:cNvPr id="5" name="Content Placeholder 4"/>
          <p:cNvSpPr>
            <a:spLocks noGrp="1"/>
          </p:cNvSpPr>
          <p:nvPr>
            <p:ph sz="quarter" idx="23" hasCustomPrompt="1"/>
          </p:nvPr>
        </p:nvSpPr>
        <p:spPr>
          <a:xfrm>
            <a:off x="228600" y="1981200"/>
            <a:ext cx="8534400" cy="381000"/>
          </a:xfrm>
          <a:prstGeom prst="rect">
            <a:avLst/>
          </a:prstGeom>
        </p:spPr>
        <p:txBody>
          <a:bodyPr/>
          <a:lstStyle>
            <a:lvl1pPr marL="0" indent="0">
              <a:buNone/>
              <a:defRPr sz="1150"/>
            </a:lvl1pPr>
          </a:lstStyle>
          <a:p>
            <a:pPr lvl="0"/>
            <a:r>
              <a:rPr lang="en-US" dirty="0" err="1"/>
              <a:t>abc</a:t>
            </a:r>
            <a:endParaRPr lang="en-US" dirty="0"/>
          </a:p>
        </p:txBody>
      </p:sp>
      <p:sp>
        <p:nvSpPr>
          <p:cNvPr id="7" name="Table Placeholder 6"/>
          <p:cNvSpPr>
            <a:spLocks noGrp="1"/>
          </p:cNvSpPr>
          <p:nvPr>
            <p:ph type="tbl" sz="quarter" idx="24"/>
          </p:nvPr>
        </p:nvSpPr>
        <p:spPr>
          <a:xfrm>
            <a:off x="381000" y="2743200"/>
            <a:ext cx="5715000" cy="1752600"/>
          </a:xfrm>
          <a:prstGeom prst="rect">
            <a:avLst/>
          </a:prstGeom>
        </p:spPr>
        <p:txBody>
          <a:bodyPr/>
          <a:lstStyle/>
          <a:p>
            <a:endParaRPr lang="en-US" dirty="0"/>
          </a:p>
        </p:txBody>
      </p:sp>
    </p:spTree>
    <p:extLst>
      <p:ext uri="{BB962C8B-B14F-4D97-AF65-F5344CB8AC3E}">
        <p14:creationId xmlns:p14="http://schemas.microsoft.com/office/powerpoint/2010/main" val="12747007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9_Exposi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3190" y="-76200"/>
            <a:ext cx="9044610" cy="594001"/>
          </a:xfrm>
          <a:prstGeom prst="rect">
            <a:avLst/>
          </a:prstGeom>
        </p:spPr>
        <p:txBody>
          <a:bodyPr/>
          <a:lstStyle>
            <a:lvl1pPr marL="236538" indent="0" algn="l" defTabSz="1489075">
              <a:defRPr sz="3200">
                <a:solidFill>
                  <a:srgbClr val="CE171F"/>
                </a:solidFill>
                <a:latin typeface="Calibri" panose="020F0502020204030204" pitchFamily="34" charset="0"/>
                <a:cs typeface="Calibri" panose="020F0502020204030204" pitchFamily="34" charset="0"/>
              </a:defRPr>
            </a:lvl1pPr>
          </a:lstStyle>
          <a:p>
            <a:r>
              <a:rPr lang="en-US" dirty="0"/>
              <a:t>	Click to edit Master title style</a:t>
            </a:r>
          </a:p>
        </p:txBody>
      </p:sp>
      <p:sp>
        <p:nvSpPr>
          <p:cNvPr id="4" name="Text Placeholder 3"/>
          <p:cNvSpPr>
            <a:spLocks noGrp="1"/>
          </p:cNvSpPr>
          <p:nvPr>
            <p:ph type="body" sz="quarter" idx="22"/>
          </p:nvPr>
        </p:nvSpPr>
        <p:spPr>
          <a:xfrm>
            <a:off x="23190" y="1142999"/>
            <a:ext cx="9120809" cy="609601"/>
          </a:xfrm>
          <a:prstGeom prst="rect">
            <a:avLst/>
          </a:prstGeom>
        </p:spPr>
        <p:txBody>
          <a:bodyPr/>
          <a:lstStyle>
            <a:lvl1pPr marL="0" indent="0">
              <a:buNone/>
              <a:defRPr sz="2800">
                <a:solidFill>
                  <a:srgbClr val="4C74A7"/>
                </a:solidFill>
                <a:latin typeface="Calibri" panose="020F0502020204030204" pitchFamily="34" charset="0"/>
                <a:cs typeface="Calibri" panose="020F0502020204030204" pitchFamily="34" charset="0"/>
              </a:defRPr>
            </a:lvl1pPr>
          </a:lstStyle>
          <a:p>
            <a:pPr lvl="0"/>
            <a:r>
              <a:rPr lang="en-US" dirty="0"/>
              <a:t>Click</a:t>
            </a:r>
          </a:p>
        </p:txBody>
      </p:sp>
      <p:sp>
        <p:nvSpPr>
          <p:cNvPr id="5" name="Table Placeholder 4"/>
          <p:cNvSpPr>
            <a:spLocks noGrp="1"/>
          </p:cNvSpPr>
          <p:nvPr>
            <p:ph type="tbl" sz="quarter" idx="23"/>
          </p:nvPr>
        </p:nvSpPr>
        <p:spPr>
          <a:xfrm>
            <a:off x="1219200" y="3048000"/>
            <a:ext cx="4343400" cy="1828800"/>
          </a:xfrm>
          <a:prstGeom prst="rect">
            <a:avLst/>
          </a:prstGeom>
        </p:spPr>
        <p:txBody>
          <a:bodyPr/>
          <a:lstStyle/>
          <a:p>
            <a:endParaRPr lang="en-US" dirty="0"/>
          </a:p>
        </p:txBody>
      </p:sp>
      <p:sp>
        <p:nvSpPr>
          <p:cNvPr id="7" name="Content Placeholder 6"/>
          <p:cNvSpPr>
            <a:spLocks noGrp="1"/>
          </p:cNvSpPr>
          <p:nvPr>
            <p:ph sz="quarter" idx="24"/>
          </p:nvPr>
        </p:nvSpPr>
        <p:spPr>
          <a:xfrm>
            <a:off x="2667000" y="-609600"/>
            <a:ext cx="3962400" cy="304800"/>
          </a:xfrm>
          <a:prstGeom prst="rect">
            <a:avLst/>
          </a:prstGeom>
        </p:spPr>
        <p:txBody>
          <a:bodyPr/>
          <a:lstStyle>
            <a:lvl1pPr marL="0" indent="0">
              <a:buNone/>
              <a:defRPr>
                <a:latin typeface="+mn-lt"/>
              </a:defRPr>
            </a:lvl1pPr>
            <a:lvl2pPr marL="457200" indent="0">
              <a:buNone/>
              <a:defRPr/>
            </a:lvl2pPr>
          </a:lstStyle>
          <a:p>
            <a:pPr lvl="0"/>
            <a:r>
              <a:rPr lang="en-US" dirty="0"/>
              <a:t>Edit Master text styles</a:t>
            </a:r>
          </a:p>
          <a:p>
            <a:pPr lvl="1"/>
            <a:endParaRPr lang="en-US" dirty="0"/>
          </a:p>
        </p:txBody>
      </p:sp>
      <p:sp>
        <p:nvSpPr>
          <p:cNvPr id="9" name="Content Placeholder 8"/>
          <p:cNvSpPr>
            <a:spLocks noGrp="1"/>
          </p:cNvSpPr>
          <p:nvPr>
            <p:ph sz="quarter" idx="25"/>
          </p:nvPr>
        </p:nvSpPr>
        <p:spPr>
          <a:xfrm>
            <a:off x="2057400" y="1905000"/>
            <a:ext cx="5715000" cy="914400"/>
          </a:xfrm>
          <a:prstGeom prst="rect">
            <a:avLst/>
          </a:prstGeom>
        </p:spPr>
        <p:txBody>
          <a:bodyPr/>
          <a:lstStyle>
            <a:lvl1pPr marL="0" indent="0">
              <a:buNone/>
              <a:defRPr/>
            </a:lvl1pPr>
          </a:lstStyle>
          <a:p>
            <a:pPr lvl="0"/>
            <a:r>
              <a:rPr lang="en-US" dirty="0"/>
              <a:t>Edit Master text styles</a:t>
            </a:r>
          </a:p>
        </p:txBody>
      </p:sp>
    </p:spTree>
    <p:extLst>
      <p:ext uri="{BB962C8B-B14F-4D97-AF65-F5344CB8AC3E}">
        <p14:creationId xmlns:p14="http://schemas.microsoft.com/office/powerpoint/2010/main" val="22653830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Exposi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3190" y="-76200"/>
            <a:ext cx="9044610" cy="594001"/>
          </a:xfrm>
          <a:prstGeom prst="rect">
            <a:avLst/>
          </a:prstGeom>
        </p:spPr>
        <p:txBody>
          <a:bodyPr/>
          <a:lstStyle>
            <a:lvl1pPr marL="236538" indent="0" algn="l" defTabSz="1489075">
              <a:defRPr sz="3200">
                <a:solidFill>
                  <a:srgbClr val="CE171F"/>
                </a:solidFill>
                <a:latin typeface="Calibri" panose="020F0502020204030204" pitchFamily="34" charset="0"/>
                <a:cs typeface="Calibri" panose="020F0502020204030204" pitchFamily="34" charset="0"/>
              </a:defRPr>
            </a:lvl1pPr>
          </a:lstStyle>
          <a:p>
            <a:r>
              <a:rPr lang="en-US" dirty="0"/>
              <a:t>	Click to edit Master title style</a:t>
            </a:r>
          </a:p>
        </p:txBody>
      </p:sp>
    </p:spTree>
    <p:extLst>
      <p:ext uri="{BB962C8B-B14F-4D97-AF65-F5344CB8AC3E}">
        <p14:creationId xmlns:p14="http://schemas.microsoft.com/office/powerpoint/2010/main" val="24758613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Exposi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3190" y="-76200"/>
            <a:ext cx="9044610" cy="594001"/>
          </a:xfrm>
          <a:prstGeom prst="rect">
            <a:avLst/>
          </a:prstGeom>
        </p:spPr>
        <p:txBody>
          <a:bodyPr/>
          <a:lstStyle>
            <a:lvl1pPr marL="236538" indent="0" algn="l" defTabSz="1489075">
              <a:defRPr sz="3200">
                <a:solidFill>
                  <a:srgbClr val="CE171F"/>
                </a:solidFill>
                <a:latin typeface="Calibri" panose="020F0502020204030204" pitchFamily="34" charset="0"/>
                <a:cs typeface="Calibri" panose="020F0502020204030204" pitchFamily="34" charset="0"/>
              </a:defRPr>
            </a:lvl1pPr>
          </a:lstStyle>
          <a:p>
            <a:r>
              <a:rPr lang="en-US" dirty="0"/>
              <a:t>	Click to edit Master title style</a:t>
            </a:r>
          </a:p>
        </p:txBody>
      </p:sp>
      <p:sp>
        <p:nvSpPr>
          <p:cNvPr id="4" name="Text Placeholder 3"/>
          <p:cNvSpPr>
            <a:spLocks noGrp="1"/>
          </p:cNvSpPr>
          <p:nvPr>
            <p:ph type="body" sz="quarter" idx="22"/>
          </p:nvPr>
        </p:nvSpPr>
        <p:spPr>
          <a:xfrm>
            <a:off x="23190" y="1142999"/>
            <a:ext cx="9120809" cy="609601"/>
          </a:xfrm>
          <a:prstGeom prst="rect">
            <a:avLst/>
          </a:prstGeom>
        </p:spPr>
        <p:txBody>
          <a:bodyPr/>
          <a:lstStyle>
            <a:lvl1pPr marL="0" indent="0">
              <a:buNone/>
              <a:defRPr sz="2800">
                <a:solidFill>
                  <a:srgbClr val="4C74A7"/>
                </a:solidFill>
                <a:latin typeface="Calibri" panose="020F0502020204030204" pitchFamily="34" charset="0"/>
                <a:cs typeface="Calibri" panose="020F0502020204030204" pitchFamily="34" charset="0"/>
              </a:defRPr>
            </a:lvl1pPr>
          </a:lstStyle>
          <a:p>
            <a:pPr lvl="0"/>
            <a:r>
              <a:rPr lang="en-US" dirty="0"/>
              <a:t>Click</a:t>
            </a:r>
          </a:p>
        </p:txBody>
      </p:sp>
      <p:sp>
        <p:nvSpPr>
          <p:cNvPr id="5" name="Text Placeholder 4"/>
          <p:cNvSpPr>
            <a:spLocks noGrp="1"/>
          </p:cNvSpPr>
          <p:nvPr>
            <p:ph type="body" sz="quarter" idx="23" hasCustomPrompt="1"/>
          </p:nvPr>
        </p:nvSpPr>
        <p:spPr>
          <a:xfrm>
            <a:off x="1600200" y="4191000"/>
            <a:ext cx="5105400" cy="609600"/>
          </a:xfrm>
          <a:prstGeom prst="rect">
            <a:avLst/>
          </a:prstGeom>
        </p:spPr>
        <p:txBody>
          <a:bodyPr/>
          <a:lstStyle>
            <a:lvl1pPr marL="0" indent="0">
              <a:buFontTx/>
              <a:buNone/>
              <a:defRPr sz="2400" b="1"/>
            </a:lvl1pPr>
            <a:lvl2pPr marL="457200" indent="0">
              <a:buFontTx/>
              <a:buNone/>
              <a:defRPr sz="2400" b="1"/>
            </a:lvl2pPr>
            <a:lvl3pPr marL="914400" indent="0">
              <a:buFontTx/>
              <a:buNone/>
              <a:defRPr sz="2400" b="1"/>
            </a:lvl3pPr>
            <a:lvl4pPr marL="1371600" indent="0">
              <a:buFontTx/>
              <a:buNone/>
              <a:defRPr sz="2400" b="1"/>
            </a:lvl4pPr>
            <a:lvl5pPr marL="1828800" indent="0">
              <a:buFontTx/>
              <a:buNone/>
              <a:defRPr sz="2400" b="1"/>
            </a:lvl5pPr>
          </a:lstStyle>
          <a:p>
            <a:pPr lvl="0"/>
            <a:r>
              <a:rPr lang="en-US" dirty="0"/>
              <a:t>title</a:t>
            </a:r>
          </a:p>
        </p:txBody>
      </p:sp>
      <p:sp>
        <p:nvSpPr>
          <p:cNvPr id="7" name="Text Placeholder 6"/>
          <p:cNvSpPr>
            <a:spLocks noGrp="1"/>
          </p:cNvSpPr>
          <p:nvPr>
            <p:ph type="body" sz="quarter" idx="24" hasCustomPrompt="1"/>
          </p:nvPr>
        </p:nvSpPr>
        <p:spPr>
          <a:xfrm>
            <a:off x="1600200" y="5181600"/>
            <a:ext cx="5486400" cy="1295400"/>
          </a:xfrm>
          <a:prstGeom prst="rect">
            <a:avLst/>
          </a:prstGeom>
        </p:spPr>
        <p:txBody>
          <a:bodyPr/>
          <a:lstStyle>
            <a:lvl1pPr marL="0" indent="0">
              <a:buFontTx/>
              <a:buNone/>
              <a:defRPr sz="2400"/>
            </a:lvl1pPr>
            <a:lvl2pPr marL="457200" indent="0">
              <a:buFontTx/>
              <a:buNone/>
              <a:defRPr sz="2400"/>
            </a:lvl2pPr>
            <a:lvl3pPr marL="914400" indent="0">
              <a:buFontTx/>
              <a:buNone/>
              <a:defRPr sz="2400"/>
            </a:lvl3pPr>
            <a:lvl4pPr marL="1371600" indent="0">
              <a:buFontTx/>
              <a:buNone/>
              <a:defRPr sz="2400"/>
            </a:lvl4pPr>
            <a:lvl5pPr marL="1828800" indent="0">
              <a:buFontTx/>
              <a:buNone/>
              <a:defRPr sz="2400"/>
            </a:lvl5pPr>
          </a:lstStyle>
          <a:p>
            <a:pPr lvl="0"/>
            <a:r>
              <a:rPr lang="en-US" dirty="0"/>
              <a:t>text</a:t>
            </a:r>
          </a:p>
        </p:txBody>
      </p:sp>
      <p:sp>
        <p:nvSpPr>
          <p:cNvPr id="6" name="Table Placeholder 5"/>
          <p:cNvSpPr>
            <a:spLocks noGrp="1"/>
          </p:cNvSpPr>
          <p:nvPr>
            <p:ph type="tbl" sz="quarter" idx="25"/>
          </p:nvPr>
        </p:nvSpPr>
        <p:spPr>
          <a:xfrm>
            <a:off x="1066800" y="-1981200"/>
            <a:ext cx="2286000" cy="1600200"/>
          </a:xfrm>
          <a:prstGeom prst="rect">
            <a:avLst/>
          </a:prstGeom>
        </p:spPr>
        <p:txBody>
          <a:bodyPr/>
          <a:lstStyle/>
          <a:p>
            <a:endParaRPr lang="en-US" dirty="0"/>
          </a:p>
        </p:txBody>
      </p:sp>
      <p:sp>
        <p:nvSpPr>
          <p:cNvPr id="9" name="Table Placeholder 8"/>
          <p:cNvSpPr>
            <a:spLocks noGrp="1"/>
          </p:cNvSpPr>
          <p:nvPr>
            <p:ph type="tbl" sz="quarter" idx="26"/>
          </p:nvPr>
        </p:nvSpPr>
        <p:spPr>
          <a:xfrm>
            <a:off x="3733800" y="-1752600"/>
            <a:ext cx="2590800" cy="1371600"/>
          </a:xfrm>
          <a:prstGeom prst="rect">
            <a:avLst/>
          </a:prstGeom>
        </p:spPr>
        <p:txBody>
          <a:bodyPr/>
          <a:lstStyle/>
          <a:p>
            <a:endParaRPr lang="en-US" dirty="0"/>
          </a:p>
        </p:txBody>
      </p:sp>
      <p:sp>
        <p:nvSpPr>
          <p:cNvPr id="11" name="Table Placeholder 10"/>
          <p:cNvSpPr>
            <a:spLocks noGrp="1"/>
          </p:cNvSpPr>
          <p:nvPr>
            <p:ph type="tbl" sz="quarter" idx="27"/>
          </p:nvPr>
        </p:nvSpPr>
        <p:spPr>
          <a:xfrm>
            <a:off x="6705600" y="-1981200"/>
            <a:ext cx="1981200" cy="1600200"/>
          </a:xfrm>
          <a:prstGeom prst="rect">
            <a:avLst/>
          </a:prstGeom>
        </p:spPr>
        <p:txBody>
          <a:bodyPr/>
          <a:lstStyle/>
          <a:p>
            <a:endParaRPr lang="en-US" dirty="0"/>
          </a:p>
        </p:txBody>
      </p:sp>
    </p:spTree>
    <p:extLst>
      <p:ext uri="{BB962C8B-B14F-4D97-AF65-F5344CB8AC3E}">
        <p14:creationId xmlns:p14="http://schemas.microsoft.com/office/powerpoint/2010/main" val="20420516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xample">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0" name="SectionNumber" hidden="1"/>
          <p:cNvSpPr>
            <a:spLocks noGrp="1"/>
          </p:cNvSpPr>
          <p:nvPr>
            <p:ph type="body" sz="quarter" idx="13" hasCustomPrompt="1"/>
          </p:nvPr>
        </p:nvSpPr>
        <p:spPr>
          <a:xfrm>
            <a:off x="152400" y="0"/>
            <a:ext cx="1905000" cy="1371600"/>
          </a:xfrm>
          <a:prstGeom prst="rect">
            <a:avLst/>
          </a:prstGeom>
        </p:spPr>
        <p:txBody>
          <a:bodyPr anchor="ctr" anchorCtr="0"/>
          <a:lstStyle>
            <a:lvl1pPr algn="ctr">
              <a:buNone/>
              <a:defRPr sz="7200" b="1">
                <a:solidFill>
                  <a:srgbClr val="C30075"/>
                </a:solidFill>
              </a:defRPr>
            </a:lvl1pPr>
          </a:lstStyle>
          <a:p>
            <a:pPr lvl="0"/>
            <a:r>
              <a:rPr lang="en-US" dirty="0"/>
              <a:t>SC#</a:t>
            </a:r>
          </a:p>
        </p:txBody>
      </p:sp>
      <p:sp>
        <p:nvSpPr>
          <p:cNvPr id="11" name="SectionTitle" hidden="1"/>
          <p:cNvSpPr>
            <a:spLocks noGrp="1"/>
          </p:cNvSpPr>
          <p:nvPr>
            <p:ph type="body" sz="quarter" idx="14" hasCustomPrompt="1"/>
          </p:nvPr>
        </p:nvSpPr>
        <p:spPr>
          <a:xfrm>
            <a:off x="2362200" y="0"/>
            <a:ext cx="6629400" cy="1371600"/>
          </a:xfrm>
          <a:prstGeom prst="rect">
            <a:avLst/>
          </a:prstGeom>
        </p:spPr>
        <p:txBody>
          <a:bodyPr anchor="ctr" anchorCtr="0"/>
          <a:lstStyle>
            <a:lvl1pPr>
              <a:buNone/>
              <a:defRPr b="1"/>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468348"/>
            <a:ext cx="914400" cy="457200"/>
          </a:xfrm>
          <a:prstGeom prst="rect">
            <a:avLst/>
          </a:prstGeom>
        </p:spPr>
        <p:txBody>
          <a:bodyPr anchor="ctr" anchorCtr="0"/>
          <a:lstStyle>
            <a:lvl1pPr algn="ctr">
              <a:buNone/>
              <a:defRPr sz="2800">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838200" y="1447800"/>
            <a:ext cx="8153400" cy="533400"/>
          </a:xfrm>
          <a:prstGeom prst="rect">
            <a:avLst/>
          </a:prstGeom>
        </p:spPr>
        <p:txBody>
          <a:bodyPr anchor="ctr" anchorCtr="0"/>
          <a:lstStyle>
            <a:lvl1pPr marL="0" indent="0">
              <a:buNone/>
              <a:defRPr sz="2400">
                <a:solidFill>
                  <a:srgbClr val="C30075"/>
                </a:solidFill>
              </a:defRPr>
            </a:lvl1pPr>
          </a:lstStyle>
          <a:p>
            <a:pPr lvl="0"/>
            <a:r>
              <a:rPr lang="en-US" dirty="0"/>
              <a:t>Objective</a:t>
            </a:r>
          </a:p>
        </p:txBody>
      </p:sp>
      <p:sp>
        <p:nvSpPr>
          <p:cNvPr id="14" name="ItemNumber"/>
          <p:cNvSpPr>
            <a:spLocks noGrp="1"/>
          </p:cNvSpPr>
          <p:nvPr>
            <p:ph type="body" sz="quarter" idx="17" hasCustomPrompt="1"/>
          </p:nvPr>
        </p:nvSpPr>
        <p:spPr>
          <a:xfrm>
            <a:off x="3310128" y="231648"/>
            <a:ext cx="1005840" cy="454152"/>
          </a:xfrm>
          <a:prstGeom prst="rect">
            <a:avLst/>
          </a:prstGeom>
        </p:spPr>
        <p:txBody>
          <a:bodyPr anchor="t" anchorCtr="0"/>
          <a:lstStyle>
            <a:lvl1pPr marL="0" indent="0" algn="ctr">
              <a:buNone/>
              <a:defRPr sz="2800" b="1">
                <a:solidFill>
                  <a:schemeClr val="bg1"/>
                </a:solidFill>
                <a:latin typeface="+mn-lt"/>
              </a:defRPr>
            </a:lvl1pPr>
          </a:lstStyle>
          <a:p>
            <a:pPr lvl="0"/>
            <a:r>
              <a:rPr lang="en-US" dirty="0"/>
              <a:t>##.##</a:t>
            </a:r>
          </a:p>
        </p:txBody>
      </p:sp>
      <p:sp>
        <p:nvSpPr>
          <p:cNvPr id="15" name="ItemTitle" hidden="1"/>
          <p:cNvSpPr>
            <a:spLocks noGrp="1"/>
          </p:cNvSpPr>
          <p:nvPr>
            <p:ph type="body" sz="quarter" idx="18" hasCustomPrompt="1"/>
          </p:nvPr>
        </p:nvSpPr>
        <p:spPr>
          <a:xfrm>
            <a:off x="152400" y="838200"/>
            <a:ext cx="8991600" cy="530352"/>
          </a:xfrm>
          <a:prstGeom prst="rect">
            <a:avLst/>
          </a:prstGeom>
          <a:solidFill>
            <a:schemeClr val="bg1"/>
          </a:solidFill>
        </p:spPr>
        <p:txBody>
          <a:bodyPr anchor="t" anchorCtr="0"/>
          <a:lstStyle>
            <a:lvl1pPr marL="0" indent="0">
              <a:buNone/>
              <a:defRPr sz="2800"/>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7" name="SlideNumber"/>
          <p:cNvSpPr>
            <a:spLocks noGrp="1"/>
          </p:cNvSpPr>
          <p:nvPr>
            <p:ph type="body" sz="quarter" idx="20" hasCustomPrompt="1"/>
          </p:nvPr>
        </p:nvSpPr>
        <p:spPr>
          <a:xfrm>
            <a:off x="7391400" y="6553200"/>
            <a:ext cx="1524000" cy="228600"/>
          </a:xfrm>
          <a:prstGeom prst="rect">
            <a:avLst/>
          </a:prstGeom>
        </p:spPr>
        <p:txBody>
          <a:bodyPr anchor="ctr" anchorCtr="0"/>
          <a:lstStyle>
            <a:lvl1pPr marL="0" indent="0" algn="r">
              <a:buNone/>
              <a:defRPr sz="1800"/>
            </a:lvl1pPr>
          </a:lstStyle>
          <a:p>
            <a:pPr lvl="0"/>
            <a:r>
              <a:rPr lang="en-US" dirty="0" err="1"/>
              <a:t>SlideNumber</a:t>
            </a:r>
            <a:endParaRPr lang="en-US" dirty="0"/>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Tree>
    <p:extLst>
      <p:ext uri="{BB962C8B-B14F-4D97-AF65-F5344CB8AC3E}">
        <p14:creationId xmlns:p14="http://schemas.microsoft.com/office/powerpoint/2010/main" val="30945722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over">
    <p:spTree>
      <p:nvGrpSpPr>
        <p:cNvPr id="1" name=""/>
        <p:cNvGrpSpPr/>
        <p:nvPr/>
      </p:nvGrpSpPr>
      <p:grpSpPr>
        <a:xfrm>
          <a:off x="0" y="0"/>
          <a:ext cx="0" cy="0"/>
          <a:chOff x="0" y="0"/>
          <a:chExt cx="0" cy="0"/>
        </a:xfrm>
      </p:grpSpPr>
      <p:sp>
        <p:nvSpPr>
          <p:cNvPr id="14" name="ChapterTitle"/>
          <p:cNvSpPr>
            <a:spLocks noGrp="1"/>
          </p:cNvSpPr>
          <p:nvPr>
            <p:ph type="body" sz="quarter" idx="21" hasCustomPrompt="1"/>
          </p:nvPr>
        </p:nvSpPr>
        <p:spPr>
          <a:xfrm>
            <a:off x="4343400" y="914400"/>
            <a:ext cx="4648200" cy="749300"/>
          </a:xfrm>
          <a:prstGeom prst="rect">
            <a:avLst/>
          </a:prstGeom>
        </p:spPr>
        <p:txBody>
          <a:bodyPr anchor="ctr" anchorCtr="0"/>
          <a:lstStyle>
            <a:lvl1pPr>
              <a:defRPr sz="2400" b="1">
                <a:solidFill>
                  <a:schemeClr val="bg1"/>
                </a:solidFill>
                <a:latin typeface="Calibri"/>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dirty="0"/>
              <a:t>Chapter Title</a:t>
            </a:r>
          </a:p>
        </p:txBody>
      </p:sp>
      <p:sp>
        <p:nvSpPr>
          <p:cNvPr id="17" name="Title 1"/>
          <p:cNvSpPr>
            <a:spLocks noGrp="1"/>
          </p:cNvSpPr>
          <p:nvPr>
            <p:ph type="title"/>
          </p:nvPr>
        </p:nvSpPr>
        <p:spPr>
          <a:xfrm>
            <a:off x="4343400" y="1905000"/>
            <a:ext cx="4648200" cy="1828800"/>
          </a:xfrm>
          <a:prstGeom prst="rect">
            <a:avLst/>
          </a:prstGeom>
        </p:spPr>
        <p:txBody>
          <a:bodyPr/>
          <a:lstStyle>
            <a:lvl1pPr>
              <a:defRPr sz="2400">
                <a:latin typeface="+mn-lt"/>
              </a:defRPr>
            </a:lvl1pPr>
          </a:lstStyle>
          <a:p>
            <a:r>
              <a:rPr lang="en-US" dirty="0"/>
              <a:t>Click to edit Master title style</a:t>
            </a:r>
          </a:p>
        </p:txBody>
      </p:sp>
      <p:sp>
        <p:nvSpPr>
          <p:cNvPr id="15" name="ChapterSubTitle"/>
          <p:cNvSpPr>
            <a:spLocks noGrp="1"/>
          </p:cNvSpPr>
          <p:nvPr>
            <p:ph type="body" sz="quarter" idx="22" hasCustomPrompt="1"/>
          </p:nvPr>
        </p:nvSpPr>
        <p:spPr>
          <a:xfrm>
            <a:off x="4876800" y="4267200"/>
            <a:ext cx="4114800" cy="762000"/>
          </a:xfrm>
          <a:prstGeom prst="rect">
            <a:avLst/>
          </a:prstGeom>
        </p:spPr>
        <p:txBody>
          <a:bodyPr/>
          <a:lstStyle>
            <a:lvl1pPr>
              <a:defRPr sz="2400">
                <a:latin typeface="+mn-lt"/>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dirty="0" err="1"/>
              <a:t>ChapterSubTitle</a:t>
            </a:r>
            <a:endParaRPr lang="en-US" dirty="0"/>
          </a:p>
        </p:txBody>
      </p:sp>
      <p:sp>
        <p:nvSpPr>
          <p:cNvPr id="16" name="SectionNumber"/>
          <p:cNvSpPr>
            <a:spLocks noGrp="1"/>
          </p:cNvSpPr>
          <p:nvPr>
            <p:ph type="body" sz="quarter" idx="23" hasCustomPrompt="1"/>
          </p:nvPr>
        </p:nvSpPr>
        <p:spPr>
          <a:xfrm>
            <a:off x="4876800" y="5340350"/>
            <a:ext cx="4114800" cy="444500"/>
          </a:xfrm>
          <a:prstGeom prst="rect">
            <a:avLst/>
          </a:prstGeom>
        </p:spPr>
        <p:txBody>
          <a:bodyPr/>
          <a:lstStyle>
            <a:lvl1pPr>
              <a:defRPr sz="2400">
                <a:latin typeface="+mn-lt"/>
              </a:defRPr>
            </a:lvl1pPr>
            <a:lvl2pPr>
              <a:defRPr sz="2800">
                <a:latin typeface="Calibri"/>
              </a:defRPr>
            </a:lvl2pPr>
            <a:lvl3pPr>
              <a:defRPr sz="2800">
                <a:latin typeface="Calibri"/>
              </a:defRPr>
            </a:lvl3pPr>
            <a:lvl4pPr>
              <a:defRPr sz="2800">
                <a:latin typeface="Calibri"/>
              </a:defRPr>
            </a:lvl4pPr>
            <a:lvl5pPr>
              <a:defRPr sz="2800">
                <a:latin typeface="Calibri"/>
              </a:defRPr>
            </a:lvl5pPr>
          </a:lstStyle>
          <a:p>
            <a:pPr marL="342900" lvl="0" indent="-342900" algn="l" defTabSz="914400" rtl="0" eaLnBrk="1" latinLnBrk="0" hangingPunct="1">
              <a:spcBef>
                <a:spcPct val="20000"/>
              </a:spcBef>
              <a:buFont typeface="Arial" pitchFamily="34" charset="0"/>
              <a:buNone/>
            </a:pPr>
            <a:r>
              <a:rPr lang="en-US" dirty="0" err="1"/>
              <a:t>SectionNumber</a:t>
            </a:r>
            <a:endParaRPr lang="en-US" dirty="0"/>
          </a:p>
        </p:txBody>
      </p:sp>
      <p:sp>
        <p:nvSpPr>
          <p:cNvPr id="18" name="Text Placeholder 14"/>
          <p:cNvSpPr>
            <a:spLocks noGrp="1"/>
          </p:cNvSpPr>
          <p:nvPr>
            <p:ph type="body" sz="quarter" idx="24" hasCustomPrompt="1"/>
          </p:nvPr>
        </p:nvSpPr>
        <p:spPr>
          <a:xfrm>
            <a:off x="1219200" y="6553200"/>
            <a:ext cx="7315200" cy="152400"/>
          </a:xfrm>
          <a:prstGeom prst="rect">
            <a:avLst/>
          </a:prstGeom>
        </p:spPr>
        <p:txBody>
          <a:bodyPr/>
          <a:lstStyle>
            <a:lvl1pPr marL="0" marR="0" indent="0" algn="ctr" defTabSz="914400" rtl="0" eaLnBrk="1" fontAlgn="auto" latinLnBrk="0" hangingPunct="1">
              <a:lnSpc>
                <a:spcPct val="100000"/>
              </a:lnSpc>
              <a:spcBef>
                <a:spcPct val="20000"/>
              </a:spcBef>
              <a:spcAft>
                <a:spcPts val="0"/>
              </a:spcAft>
              <a:buClrTx/>
              <a:buSzTx/>
              <a:buFontTx/>
              <a:buNone/>
              <a:tabLst/>
              <a:defRPr sz="800"/>
            </a:lvl1pPr>
          </a:lstStyle>
          <a:p>
            <a:pPr marL="0" marR="0" lvl="0" indent="0" algn="ctr" defTabSz="914400" rtl="0" eaLnBrk="1" fontAlgn="auto" latinLnBrk="0" hangingPunct="1">
              <a:lnSpc>
                <a:spcPct val="100000"/>
              </a:lnSpc>
              <a:spcBef>
                <a:spcPct val="20000"/>
              </a:spcBef>
              <a:spcAft>
                <a:spcPts val="0"/>
              </a:spcAft>
              <a:buClrTx/>
              <a:buSzTx/>
              <a:buFontTx/>
              <a:buNone/>
              <a:tabLst/>
              <a:defRPr/>
            </a:pPr>
            <a:r>
              <a:rPr lang="en-US" sz="800" dirty="0" err="1"/>
              <a:t>clickon</a:t>
            </a:r>
            <a:r>
              <a:rPr lang="en-US" sz="800" dirty="0"/>
              <a:t>.</a:t>
            </a:r>
          </a:p>
          <a:p>
            <a:pPr lvl="0"/>
            <a:r>
              <a:rPr lang="en-US" dirty="0"/>
              <a:t>t </a:t>
            </a:r>
          </a:p>
        </p:txBody>
      </p:sp>
    </p:spTree>
    <p:extLst>
      <p:ext uri="{BB962C8B-B14F-4D97-AF65-F5344CB8AC3E}">
        <p14:creationId xmlns:p14="http://schemas.microsoft.com/office/powerpoint/2010/main" val="43657762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Example">
    <p:spTree>
      <p:nvGrpSpPr>
        <p:cNvPr id="1" name=""/>
        <p:cNvGrpSpPr/>
        <p:nvPr/>
      </p:nvGrpSpPr>
      <p:grpSpPr>
        <a:xfrm>
          <a:off x="0" y="0"/>
          <a:ext cx="0" cy="0"/>
          <a:chOff x="0" y="0"/>
          <a:chExt cx="0" cy="0"/>
        </a:xfrm>
      </p:grpSpPr>
      <p:sp>
        <p:nvSpPr>
          <p:cNvPr id="20" name="Title 1"/>
          <p:cNvSpPr>
            <a:spLocks noGrp="1"/>
          </p:cNvSpPr>
          <p:nvPr>
            <p:ph type="title" hasCustomPrompt="1"/>
          </p:nvPr>
        </p:nvSpPr>
        <p:spPr>
          <a:xfrm>
            <a:off x="76200" y="152400"/>
            <a:ext cx="8915400" cy="533400"/>
          </a:xfrm>
          <a:prstGeom prst="rect">
            <a:avLst/>
          </a:prstGeom>
        </p:spPr>
        <p:txBody>
          <a:bodyPr/>
          <a:lstStyle>
            <a:lvl1pPr marL="0" marR="0" indent="0" algn="l" defTabSz="914400" eaLnBrk="1" fontAlgn="auto" latinLnBrk="0" hangingPunct="1">
              <a:lnSpc>
                <a:spcPct val="100000"/>
              </a:lnSpc>
              <a:spcBef>
                <a:spcPts val="0"/>
              </a:spcBef>
              <a:spcAft>
                <a:spcPts val="0"/>
              </a:spcAft>
              <a:buClrTx/>
              <a:buSzTx/>
              <a:buFontTx/>
              <a:buNone/>
              <a:tabLst>
                <a:tab pos="3484563" algn="l"/>
              </a:tabLst>
              <a:defRPr sz="2800">
                <a:latin typeface="+mn-lt"/>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FFF799"/>
                </a:solidFill>
                <a:effectLst/>
                <a:uLnTx/>
                <a:uFillTx/>
              </a:rPr>
              <a:t>SAMPLE PROBLEM	</a:t>
            </a:r>
          </a:p>
        </p:txBody>
      </p:sp>
      <p:sp>
        <p:nvSpPr>
          <p:cNvPr id="21" name="Text Placeholder 3"/>
          <p:cNvSpPr>
            <a:spLocks noGrp="1"/>
          </p:cNvSpPr>
          <p:nvPr>
            <p:ph type="body" sz="quarter" idx="22"/>
          </p:nvPr>
        </p:nvSpPr>
        <p:spPr>
          <a:xfrm>
            <a:off x="76200" y="1066800"/>
            <a:ext cx="8929255" cy="1143000"/>
          </a:xfrm>
          <a:prstGeom prst="rect">
            <a:avLst/>
          </a:prstGeom>
        </p:spPr>
        <p:txBody>
          <a:bodyPr/>
          <a:lstStyle>
            <a:lvl1pPr marL="0" indent="0">
              <a:buFontTx/>
              <a:buNone/>
              <a:defRPr sz="2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a:t>
            </a:r>
          </a:p>
        </p:txBody>
      </p:sp>
    </p:spTree>
    <p:extLst>
      <p:ext uri="{BB962C8B-B14F-4D97-AF65-F5344CB8AC3E}">
        <p14:creationId xmlns:p14="http://schemas.microsoft.com/office/powerpoint/2010/main" val="82833981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Example">
    <p:spTree>
      <p:nvGrpSpPr>
        <p:cNvPr id="1" name=""/>
        <p:cNvGrpSpPr/>
        <p:nvPr/>
      </p:nvGrpSpPr>
      <p:grpSpPr>
        <a:xfrm>
          <a:off x="0" y="0"/>
          <a:ext cx="0" cy="0"/>
          <a:chOff x="0" y="0"/>
          <a:chExt cx="0" cy="0"/>
        </a:xfrm>
      </p:grpSpPr>
      <p:sp>
        <p:nvSpPr>
          <p:cNvPr id="20" name="Title 1"/>
          <p:cNvSpPr>
            <a:spLocks noGrp="1"/>
          </p:cNvSpPr>
          <p:nvPr>
            <p:ph type="title" hasCustomPrompt="1"/>
          </p:nvPr>
        </p:nvSpPr>
        <p:spPr>
          <a:xfrm>
            <a:off x="76200" y="152400"/>
            <a:ext cx="8915400" cy="533400"/>
          </a:xfrm>
          <a:prstGeom prst="rect">
            <a:avLst/>
          </a:prstGeom>
        </p:spPr>
        <p:txBody>
          <a:bodyPr/>
          <a:lstStyle>
            <a:lvl1pPr marL="0" marR="0" indent="0" algn="l" defTabSz="914400" eaLnBrk="1" fontAlgn="auto" latinLnBrk="0" hangingPunct="1">
              <a:lnSpc>
                <a:spcPct val="100000"/>
              </a:lnSpc>
              <a:spcBef>
                <a:spcPts val="0"/>
              </a:spcBef>
              <a:spcAft>
                <a:spcPts val="0"/>
              </a:spcAft>
              <a:buClrTx/>
              <a:buSzTx/>
              <a:buFontTx/>
              <a:buNone/>
              <a:tabLst>
                <a:tab pos="3484563" algn="l"/>
              </a:tabLst>
              <a:defRPr sz="2800">
                <a:latin typeface="+mn-lt"/>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FFF799"/>
                </a:solidFill>
                <a:effectLst/>
                <a:uLnTx/>
                <a:uFillTx/>
              </a:rPr>
              <a:t>SAMPLE PROBLEM	</a:t>
            </a:r>
          </a:p>
        </p:txBody>
      </p:sp>
      <p:sp>
        <p:nvSpPr>
          <p:cNvPr id="21" name="Text Placeholder 3"/>
          <p:cNvSpPr>
            <a:spLocks noGrp="1"/>
          </p:cNvSpPr>
          <p:nvPr>
            <p:ph type="body" sz="quarter" idx="22"/>
          </p:nvPr>
        </p:nvSpPr>
        <p:spPr>
          <a:xfrm>
            <a:off x="76200" y="1066800"/>
            <a:ext cx="8929255" cy="1143000"/>
          </a:xfrm>
          <a:prstGeom prst="rect">
            <a:avLst/>
          </a:prstGeom>
        </p:spPr>
        <p:txBody>
          <a:bodyPr/>
          <a:lstStyle>
            <a:lvl1pPr marL="0" indent="0">
              <a:buFontTx/>
              <a:buNone/>
              <a:defRPr sz="2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a:t>
            </a:r>
          </a:p>
        </p:txBody>
      </p:sp>
      <p:sp>
        <p:nvSpPr>
          <p:cNvPr id="3" name="Content Placeholder 2"/>
          <p:cNvSpPr>
            <a:spLocks noGrp="1"/>
          </p:cNvSpPr>
          <p:nvPr>
            <p:ph sz="quarter" idx="23"/>
          </p:nvPr>
        </p:nvSpPr>
        <p:spPr>
          <a:xfrm>
            <a:off x="2438400" y="3048000"/>
            <a:ext cx="3733800" cy="1371600"/>
          </a:xfrm>
          <a:prstGeom prst="rect">
            <a:avLst/>
          </a:prstGeom>
        </p:spPr>
        <p:txBody>
          <a:bodyPr/>
          <a:lstStyle>
            <a:lvl1pPr marL="0" indent="0">
              <a:buNone/>
              <a:defRPr sz="2800"/>
            </a:lvl1pPr>
            <a:lvl2pPr marL="457200" indent="0">
              <a:buNone/>
              <a:defRPr/>
            </a:lvl2pPr>
          </a:lstStyle>
          <a:p>
            <a:pPr lvl="0"/>
            <a:r>
              <a:rPr lang="en-US" dirty="0"/>
              <a:t>Edit Master text styles</a:t>
            </a:r>
          </a:p>
        </p:txBody>
      </p:sp>
    </p:spTree>
    <p:extLst>
      <p:ext uri="{BB962C8B-B14F-4D97-AF65-F5344CB8AC3E}">
        <p14:creationId xmlns:p14="http://schemas.microsoft.com/office/powerpoint/2010/main" val="15474129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Example">
    <p:spTree>
      <p:nvGrpSpPr>
        <p:cNvPr id="1" name=""/>
        <p:cNvGrpSpPr/>
        <p:nvPr/>
      </p:nvGrpSpPr>
      <p:grpSpPr>
        <a:xfrm>
          <a:off x="0" y="0"/>
          <a:ext cx="0" cy="0"/>
          <a:chOff x="0" y="0"/>
          <a:chExt cx="0" cy="0"/>
        </a:xfrm>
      </p:grpSpPr>
      <p:sp>
        <p:nvSpPr>
          <p:cNvPr id="20" name="Title 1"/>
          <p:cNvSpPr>
            <a:spLocks noGrp="1"/>
          </p:cNvSpPr>
          <p:nvPr>
            <p:ph type="title" hasCustomPrompt="1"/>
          </p:nvPr>
        </p:nvSpPr>
        <p:spPr>
          <a:xfrm>
            <a:off x="76200" y="152400"/>
            <a:ext cx="8915400" cy="533400"/>
          </a:xfrm>
          <a:prstGeom prst="rect">
            <a:avLst/>
          </a:prstGeom>
        </p:spPr>
        <p:txBody>
          <a:bodyPr/>
          <a:lstStyle>
            <a:lvl1pPr marL="0" marR="0" indent="0" algn="l" defTabSz="914400" eaLnBrk="1" fontAlgn="auto" latinLnBrk="0" hangingPunct="1">
              <a:lnSpc>
                <a:spcPct val="100000"/>
              </a:lnSpc>
              <a:spcBef>
                <a:spcPts val="0"/>
              </a:spcBef>
              <a:spcAft>
                <a:spcPts val="0"/>
              </a:spcAft>
              <a:buClrTx/>
              <a:buSzTx/>
              <a:buFontTx/>
              <a:buNone/>
              <a:tabLst>
                <a:tab pos="3484563" algn="l"/>
              </a:tabLst>
              <a:defRPr sz="2800">
                <a:latin typeface="+mn-lt"/>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FFF799"/>
                </a:solidFill>
                <a:effectLst/>
                <a:uLnTx/>
                <a:uFillTx/>
              </a:rPr>
              <a:t>SAMPLE PROBLEM	</a:t>
            </a:r>
          </a:p>
        </p:txBody>
      </p:sp>
      <p:sp>
        <p:nvSpPr>
          <p:cNvPr id="21" name="Text Placeholder 3"/>
          <p:cNvSpPr>
            <a:spLocks noGrp="1"/>
          </p:cNvSpPr>
          <p:nvPr>
            <p:ph type="body" sz="quarter" idx="22"/>
          </p:nvPr>
        </p:nvSpPr>
        <p:spPr>
          <a:xfrm>
            <a:off x="76200" y="1066800"/>
            <a:ext cx="8929255" cy="1143000"/>
          </a:xfrm>
          <a:prstGeom prst="rect">
            <a:avLst/>
          </a:prstGeom>
        </p:spPr>
        <p:txBody>
          <a:bodyPr/>
          <a:lstStyle>
            <a:lvl1pPr marL="0" indent="0">
              <a:buFontTx/>
              <a:buNone/>
              <a:defRPr sz="2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a:t>
            </a:r>
          </a:p>
        </p:txBody>
      </p:sp>
      <p:sp>
        <p:nvSpPr>
          <p:cNvPr id="3" name="Text Placeholder 2"/>
          <p:cNvSpPr>
            <a:spLocks noGrp="1"/>
          </p:cNvSpPr>
          <p:nvPr>
            <p:ph type="body" sz="quarter" idx="23" hasCustomPrompt="1"/>
          </p:nvPr>
        </p:nvSpPr>
        <p:spPr>
          <a:xfrm>
            <a:off x="685800" y="4876800"/>
            <a:ext cx="6248400" cy="685800"/>
          </a:xfrm>
          <a:prstGeom prst="rect">
            <a:avLst/>
          </a:prstGeom>
        </p:spPr>
        <p:txBody>
          <a:bodyPr/>
          <a:lstStyle>
            <a:lvl1pPr marL="0" indent="0">
              <a:buFontTx/>
              <a:buNone/>
              <a:defRPr sz="2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text</a:t>
            </a:r>
          </a:p>
        </p:txBody>
      </p:sp>
    </p:spTree>
    <p:extLst>
      <p:ext uri="{BB962C8B-B14F-4D97-AF65-F5344CB8AC3E}">
        <p14:creationId xmlns:p14="http://schemas.microsoft.com/office/powerpoint/2010/main" val="125622071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Example">
    <p:spTree>
      <p:nvGrpSpPr>
        <p:cNvPr id="1" name=""/>
        <p:cNvGrpSpPr/>
        <p:nvPr/>
      </p:nvGrpSpPr>
      <p:grpSpPr>
        <a:xfrm>
          <a:off x="0" y="0"/>
          <a:ext cx="0" cy="0"/>
          <a:chOff x="0" y="0"/>
          <a:chExt cx="0" cy="0"/>
        </a:xfrm>
      </p:grpSpPr>
      <p:sp>
        <p:nvSpPr>
          <p:cNvPr id="20" name="Title 1"/>
          <p:cNvSpPr>
            <a:spLocks noGrp="1"/>
          </p:cNvSpPr>
          <p:nvPr>
            <p:ph type="title" hasCustomPrompt="1"/>
          </p:nvPr>
        </p:nvSpPr>
        <p:spPr>
          <a:xfrm>
            <a:off x="76200" y="152400"/>
            <a:ext cx="8915400" cy="533400"/>
          </a:xfrm>
          <a:prstGeom prst="rect">
            <a:avLst/>
          </a:prstGeom>
        </p:spPr>
        <p:txBody>
          <a:bodyPr/>
          <a:lstStyle>
            <a:lvl1pPr marL="0" marR="0" indent="0" algn="l" defTabSz="914400" eaLnBrk="1" fontAlgn="auto" latinLnBrk="0" hangingPunct="1">
              <a:lnSpc>
                <a:spcPct val="100000"/>
              </a:lnSpc>
              <a:spcBef>
                <a:spcPts val="0"/>
              </a:spcBef>
              <a:spcAft>
                <a:spcPts val="0"/>
              </a:spcAft>
              <a:buClrTx/>
              <a:buSzTx/>
              <a:buFontTx/>
              <a:buNone/>
              <a:tabLst>
                <a:tab pos="3484563" algn="l"/>
              </a:tabLst>
              <a:defRPr sz="2800">
                <a:latin typeface="+mn-lt"/>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FFF799"/>
                </a:solidFill>
                <a:effectLst/>
                <a:uLnTx/>
                <a:uFillTx/>
              </a:rPr>
              <a:t>SAMPLE PROBLEM	</a:t>
            </a:r>
          </a:p>
        </p:txBody>
      </p:sp>
      <p:sp>
        <p:nvSpPr>
          <p:cNvPr id="21" name="Text Placeholder 3"/>
          <p:cNvSpPr>
            <a:spLocks noGrp="1"/>
          </p:cNvSpPr>
          <p:nvPr>
            <p:ph type="body" sz="quarter" idx="22"/>
          </p:nvPr>
        </p:nvSpPr>
        <p:spPr>
          <a:xfrm>
            <a:off x="76200" y="1066800"/>
            <a:ext cx="8929255" cy="1143000"/>
          </a:xfrm>
          <a:prstGeom prst="rect">
            <a:avLst/>
          </a:prstGeom>
        </p:spPr>
        <p:txBody>
          <a:bodyPr/>
          <a:lstStyle>
            <a:lvl1pPr marL="0" indent="0">
              <a:buFontTx/>
              <a:buNone/>
              <a:defRPr sz="2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a:t>
            </a:r>
          </a:p>
        </p:txBody>
      </p:sp>
      <p:sp>
        <p:nvSpPr>
          <p:cNvPr id="3" name="Text Placeholder 2"/>
          <p:cNvSpPr>
            <a:spLocks noGrp="1"/>
          </p:cNvSpPr>
          <p:nvPr>
            <p:ph type="body" sz="quarter" idx="23" hasCustomPrompt="1"/>
          </p:nvPr>
        </p:nvSpPr>
        <p:spPr>
          <a:xfrm>
            <a:off x="685800" y="4876800"/>
            <a:ext cx="6248400" cy="685800"/>
          </a:xfrm>
          <a:prstGeom prst="rect">
            <a:avLst/>
          </a:prstGeom>
        </p:spPr>
        <p:txBody>
          <a:bodyPr/>
          <a:lstStyle>
            <a:lvl1pPr marL="0" indent="0">
              <a:buFontTx/>
              <a:buNone/>
              <a:defRPr sz="2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text</a:t>
            </a:r>
          </a:p>
        </p:txBody>
      </p:sp>
      <p:sp>
        <p:nvSpPr>
          <p:cNvPr id="4" name="Content Placeholder 3"/>
          <p:cNvSpPr>
            <a:spLocks noGrp="1"/>
          </p:cNvSpPr>
          <p:nvPr>
            <p:ph sz="quarter" idx="24"/>
          </p:nvPr>
        </p:nvSpPr>
        <p:spPr>
          <a:xfrm>
            <a:off x="1828800" y="-2362200"/>
            <a:ext cx="2514600" cy="914400"/>
          </a:xfrm>
          <a:prstGeom prst="rect">
            <a:avLst/>
          </a:prstGeom>
        </p:spPr>
        <p:txBody>
          <a:bodyPr/>
          <a:lstStyle>
            <a:lvl1pPr marL="0" indent="0">
              <a:buNone/>
              <a:defRPr sz="2800">
                <a:latin typeface="Calibri" panose="020F0502020204030204" pitchFamily="34" charset="0"/>
                <a:cs typeface="Calibri" panose="020F0502020204030204" pitchFamily="34" charset="0"/>
              </a:defRPr>
            </a:lvl1pPr>
          </a:lstStyle>
          <a:p>
            <a:pPr lvl="0"/>
            <a:r>
              <a:rPr lang="en-US" dirty="0"/>
              <a:t>Edit Master text styles</a:t>
            </a:r>
          </a:p>
        </p:txBody>
      </p:sp>
      <p:sp>
        <p:nvSpPr>
          <p:cNvPr id="6" name="Content Placeholder 5"/>
          <p:cNvSpPr>
            <a:spLocks noGrp="1"/>
          </p:cNvSpPr>
          <p:nvPr>
            <p:ph sz="quarter" idx="25"/>
          </p:nvPr>
        </p:nvSpPr>
        <p:spPr>
          <a:xfrm>
            <a:off x="5105400" y="-2362200"/>
            <a:ext cx="1524000" cy="914400"/>
          </a:xfrm>
          <a:prstGeom prst="rect">
            <a:avLst/>
          </a:prstGeom>
        </p:spPr>
        <p:txBody>
          <a:bodyPr/>
          <a:lstStyle>
            <a:lvl1pPr marL="0" indent="0">
              <a:buNone/>
              <a:defRPr sz="2800">
                <a:latin typeface="Calibri" panose="020F0502020204030204" pitchFamily="34" charset="0"/>
                <a:cs typeface="Calibri" panose="020F0502020204030204" pitchFamily="34" charset="0"/>
              </a:defRPr>
            </a:lvl1pPr>
          </a:lstStyle>
          <a:p>
            <a:pPr lvl="0"/>
            <a:r>
              <a:rPr lang="en-US" dirty="0"/>
              <a:t>Edit Master text styles</a:t>
            </a:r>
          </a:p>
        </p:txBody>
      </p:sp>
    </p:spTree>
    <p:extLst>
      <p:ext uri="{BB962C8B-B14F-4D97-AF65-F5344CB8AC3E}">
        <p14:creationId xmlns:p14="http://schemas.microsoft.com/office/powerpoint/2010/main" val="4501783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s">
    <p:spTree>
      <p:nvGrpSpPr>
        <p:cNvPr id="1" name=""/>
        <p:cNvGrpSpPr/>
        <p:nvPr/>
      </p:nvGrpSpPr>
      <p:grpSpPr>
        <a:xfrm>
          <a:off x="0" y="0"/>
          <a:ext cx="0" cy="0"/>
          <a:chOff x="0" y="0"/>
          <a:chExt cx="0" cy="0"/>
        </a:xfrm>
      </p:grpSpPr>
      <p:sp>
        <p:nvSpPr>
          <p:cNvPr id="6" name="ChapterNumber"/>
          <p:cNvSpPr>
            <a:spLocks noGrp="1"/>
          </p:cNvSpPr>
          <p:nvPr>
            <p:ph type="body" sz="quarter" idx="10" hasCustomPrompt="1"/>
          </p:nvPr>
        </p:nvSpPr>
        <p:spPr>
          <a:xfrm>
            <a:off x="2212848" y="100584"/>
            <a:ext cx="1216152" cy="685800"/>
          </a:xfrm>
          <a:prstGeom prst="rect">
            <a:avLst/>
          </a:prstGeom>
        </p:spPr>
        <p:txBody>
          <a:bodyPr anchor="ctr" anchorCtr="1"/>
          <a:lstStyle>
            <a:lvl1pPr marL="0" indent="0" algn="l" defTabSz="914400" rtl="0" eaLnBrk="1" latinLnBrk="0" hangingPunct="1">
              <a:spcBef>
                <a:spcPct val="20000"/>
              </a:spcBef>
              <a:buFont typeface="Arial" pitchFamily="34" charset="0"/>
              <a:buNone/>
              <a:defRPr sz="6000">
                <a:solidFill>
                  <a:srgbClr val="939598"/>
                </a:solidFill>
                <a:latin typeface="Helvetica" pitchFamily="34" charset="0"/>
                <a:cs typeface="Helvetica" pitchFamily="34" charset="0"/>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dirty="0"/>
              <a:t>XX</a:t>
            </a:r>
          </a:p>
        </p:txBody>
      </p:sp>
      <p:sp>
        <p:nvSpPr>
          <p:cNvPr id="7" name="ChapterTitle"/>
          <p:cNvSpPr>
            <a:spLocks noGrp="1"/>
          </p:cNvSpPr>
          <p:nvPr>
            <p:ph type="body" sz="quarter" idx="11" hasCustomPrompt="1"/>
          </p:nvPr>
        </p:nvSpPr>
        <p:spPr>
          <a:xfrm>
            <a:off x="3429000" y="0"/>
            <a:ext cx="5715000" cy="1499616"/>
          </a:xfrm>
          <a:prstGeom prst="rect">
            <a:avLst/>
          </a:prstGeom>
        </p:spPr>
        <p:txBody>
          <a:bodyPr tIns="0" bIns="0"/>
          <a:lstStyle>
            <a:lvl1pPr marL="0" indent="0" algn="l" defTabSz="914400" rtl="0" eaLnBrk="1" latinLnBrk="0" hangingPunct="1">
              <a:spcBef>
                <a:spcPct val="20000"/>
              </a:spcBef>
              <a:buFont typeface="Arial" pitchFamily="34" charset="0"/>
              <a:buNone/>
              <a:defRPr sz="3200">
                <a:latin typeface="Helvetica" pitchFamily="34" charset="0"/>
                <a:cs typeface="Helvetica" pitchFamily="34" charset="0"/>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dirty="0" err="1"/>
              <a:t>ChapterTitle</a:t>
            </a:r>
            <a:endParaRPr lang="en-US" dirty="0"/>
          </a:p>
        </p:txBody>
      </p:sp>
      <p:sp>
        <p:nvSpPr>
          <p:cNvPr id="8" name="ChapterSubTitle" hidden="1"/>
          <p:cNvSpPr>
            <a:spLocks noGrp="1"/>
          </p:cNvSpPr>
          <p:nvPr>
            <p:ph type="body" sz="quarter" idx="12" hasCustomPrompt="1"/>
          </p:nvPr>
        </p:nvSpPr>
        <p:spPr>
          <a:xfrm>
            <a:off x="1270000" y="1270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ChapterSubTitle</a:t>
            </a:r>
          </a:p>
        </p:txBody>
      </p:sp>
      <p:sp>
        <p:nvSpPr>
          <p:cNvPr id="9" name="SectionNumber" hidden="1"/>
          <p:cNvSpPr>
            <a:spLocks noGrp="1"/>
          </p:cNvSpPr>
          <p:nvPr>
            <p:ph type="body" sz="quarter" idx="13" hasCustomPrompt="1"/>
          </p:nvPr>
        </p:nvSpPr>
        <p:spPr>
          <a:xfrm>
            <a:off x="1270000" y="1778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SectionNumber</a:t>
            </a:r>
          </a:p>
        </p:txBody>
      </p:sp>
      <p:sp>
        <p:nvSpPr>
          <p:cNvPr id="10" name="SectionTitle" hidden="1"/>
          <p:cNvSpPr>
            <a:spLocks noGrp="1"/>
          </p:cNvSpPr>
          <p:nvPr>
            <p:ph type="body" sz="quarter" idx="14" hasCustomPrompt="1"/>
          </p:nvPr>
        </p:nvSpPr>
        <p:spPr>
          <a:xfrm>
            <a:off x="1270000" y="2286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SectionTitle</a:t>
            </a:r>
          </a:p>
        </p:txBody>
      </p:sp>
      <p:sp>
        <p:nvSpPr>
          <p:cNvPr id="11" name="ObjectiveNumber" hidden="1"/>
          <p:cNvSpPr>
            <a:spLocks noGrp="1"/>
          </p:cNvSpPr>
          <p:nvPr>
            <p:ph type="body" sz="quarter" idx="15" hasCustomPrompt="1"/>
          </p:nvPr>
        </p:nvSpPr>
        <p:spPr>
          <a:xfrm>
            <a:off x="1270000" y="2794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ObjectiveNumber</a:t>
            </a:r>
          </a:p>
        </p:txBody>
      </p:sp>
      <p:sp>
        <p:nvSpPr>
          <p:cNvPr id="12" name="Objective" hidden="1"/>
          <p:cNvSpPr>
            <a:spLocks noGrp="1"/>
          </p:cNvSpPr>
          <p:nvPr>
            <p:ph type="body" sz="quarter" idx="16" hasCustomPrompt="1"/>
          </p:nvPr>
        </p:nvSpPr>
        <p:spPr>
          <a:xfrm>
            <a:off x="1270000" y="3302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Objective</a:t>
            </a:r>
          </a:p>
        </p:txBody>
      </p:sp>
      <p:sp>
        <p:nvSpPr>
          <p:cNvPr id="13" name="ItemNumber" hidden="1"/>
          <p:cNvSpPr>
            <a:spLocks noGrp="1"/>
          </p:cNvSpPr>
          <p:nvPr>
            <p:ph type="body" sz="quarter" idx="17" hasCustomPrompt="1"/>
          </p:nvPr>
        </p:nvSpPr>
        <p:spPr>
          <a:xfrm>
            <a:off x="1270000" y="3810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ItemNumber</a:t>
            </a:r>
          </a:p>
        </p:txBody>
      </p:sp>
      <p:sp>
        <p:nvSpPr>
          <p:cNvPr id="14" name="ItemTitle" hidden="1"/>
          <p:cNvSpPr>
            <a:spLocks noGrp="1"/>
          </p:cNvSpPr>
          <p:nvPr>
            <p:ph type="body" sz="quarter" idx="18" hasCustomPrompt="1"/>
          </p:nvPr>
        </p:nvSpPr>
        <p:spPr>
          <a:xfrm>
            <a:off x="1270000" y="4318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ItemTitle</a:t>
            </a:r>
          </a:p>
        </p:txBody>
      </p:sp>
      <p:sp>
        <p:nvSpPr>
          <p:cNvPr id="15" name="CONS" hidden="1"/>
          <p:cNvSpPr>
            <a:spLocks noGrp="1"/>
          </p:cNvSpPr>
          <p:nvPr>
            <p:ph type="body" sz="quarter" idx="19" hasCustomPrompt="1"/>
          </p:nvPr>
        </p:nvSpPr>
        <p:spPr>
          <a:xfrm>
            <a:off x="1270000" y="4826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CONS</a:t>
            </a:r>
          </a:p>
        </p:txBody>
      </p:sp>
      <p:sp>
        <p:nvSpPr>
          <p:cNvPr id="16" name="SlideNumber"/>
          <p:cNvSpPr>
            <a:spLocks noGrp="1"/>
          </p:cNvSpPr>
          <p:nvPr>
            <p:ph type="body" sz="quarter" idx="20" hasCustomPrompt="1"/>
          </p:nvPr>
        </p:nvSpPr>
        <p:spPr>
          <a:xfrm>
            <a:off x="7388352" y="6556248"/>
            <a:ext cx="1527048" cy="228600"/>
          </a:xfrm>
          <a:prstGeom prst="rect">
            <a:avLst/>
          </a:prstGeom>
        </p:spPr>
        <p:txBody>
          <a:bodyPr anchor="ctr" anchorCtr="0"/>
          <a:lstStyle>
            <a:lvl1pPr marL="0" indent="0" algn="r" defTabSz="914400" rtl="0" eaLnBrk="1" latinLnBrk="0" hangingPunct="1">
              <a:spcBef>
                <a:spcPct val="20000"/>
              </a:spcBef>
              <a:buFont typeface="Arial" pitchFamily="34" charset="0"/>
              <a:buNone/>
              <a:defRPr sz="1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dirty="0" err="1"/>
              <a:t>SlideNumber</a:t>
            </a:r>
            <a:endParaRPr lang="en-US" dirty="0"/>
          </a:p>
        </p:txBody>
      </p:sp>
      <p:sp>
        <p:nvSpPr>
          <p:cNvPr id="17" name="Copyright" hidden="1"/>
          <p:cNvSpPr>
            <a:spLocks noGrp="1"/>
          </p:cNvSpPr>
          <p:nvPr>
            <p:ph type="body" sz="quarter" idx="21" hasCustomPrompt="1"/>
          </p:nvPr>
        </p:nvSpPr>
        <p:spPr>
          <a:xfrm>
            <a:off x="1270000" y="5842000"/>
            <a:ext cx="5080000" cy="444500"/>
          </a:xfrm>
          <a:prstGeom prst="rect">
            <a:avLst/>
          </a:prstGeom>
        </p:spPr>
        <p:txBody>
          <a:bodyPr/>
          <a:lstStyle>
            <a:lvl1pPr marL="0" indent="0" algn="l" defTabSz="914400" rtl="0" eaLnBrk="1" latinLnBrk="0" hangingPunct="1">
              <a:spcBef>
                <a:spcPct val="20000"/>
              </a:spcBef>
              <a:buFont typeface="Arial" pitchFamily="34" charset="0"/>
              <a:buNone/>
              <a:defRPr sz="2800">
                <a:latin typeface="Calibri"/>
              </a:defRPr>
            </a:lvl1pPr>
            <a:lvl2pPr marL="457200" indent="0" algn="l" defTabSz="914400" rtl="0" eaLnBrk="1" latinLnBrk="0" hangingPunct="1">
              <a:spcBef>
                <a:spcPct val="20000"/>
              </a:spcBef>
              <a:buFont typeface="Arial" pitchFamily="34" charset="0"/>
              <a:buNone/>
              <a:defRPr sz="2800">
                <a:latin typeface="Calibri"/>
              </a:defRPr>
            </a:lvl2pPr>
            <a:lvl3pPr marL="914400" indent="0" algn="l" defTabSz="914400" rtl="0" eaLnBrk="1" latinLnBrk="0" hangingPunct="1">
              <a:spcBef>
                <a:spcPct val="20000"/>
              </a:spcBef>
              <a:buFont typeface="Arial" pitchFamily="34" charset="0"/>
              <a:buNone/>
              <a:defRPr sz="2800">
                <a:latin typeface="Calibri"/>
              </a:defRPr>
            </a:lvl3pPr>
            <a:lvl4pPr marL="1371600" indent="0" algn="l" defTabSz="914400" rtl="0" eaLnBrk="1" latinLnBrk="0" hangingPunct="1">
              <a:spcBef>
                <a:spcPct val="20000"/>
              </a:spcBef>
              <a:buFont typeface="Arial" pitchFamily="34" charset="0"/>
              <a:buNone/>
              <a:defRPr sz="2800">
                <a:latin typeface="Calibri"/>
              </a:defRPr>
            </a:lvl4pPr>
            <a:lvl5pPr marL="1828800" indent="0" algn="l" defTabSz="914400" rtl="0" eaLnBrk="1" latinLnBrk="0" hangingPunct="1">
              <a:spcBef>
                <a:spcPct val="20000"/>
              </a:spcBef>
              <a:buFont typeface="Arial" pitchFamily="34" charset="0"/>
              <a:buNone/>
              <a:defRPr sz="2800">
                <a:latin typeface="Calibri"/>
              </a:defRPr>
            </a:lvl5pPr>
          </a:lstStyle>
          <a:p>
            <a:pPr lvl="0"/>
            <a:r>
              <a:rPr lang="en-US"/>
              <a:t>Copyright</a:t>
            </a:r>
          </a:p>
        </p:txBody>
      </p:sp>
      <p:graphicFrame>
        <p:nvGraphicFramePr>
          <p:cNvPr id="18" name="SectionsTable"/>
          <p:cNvGraphicFramePr>
            <a:graphicFrameLocks noGrp="1"/>
          </p:cNvGraphicFramePr>
          <p:nvPr userDrawn="1">
            <p:extLst>
              <p:ext uri="{D42A27DB-BD31-4B8C-83A1-F6EECF244321}">
                <p14:modId xmlns:p14="http://schemas.microsoft.com/office/powerpoint/2010/main" val="2353189892"/>
              </p:ext>
            </p:extLst>
          </p:nvPr>
        </p:nvGraphicFramePr>
        <p:xfrm>
          <a:off x="228600" y="1905000"/>
          <a:ext cx="8763000" cy="426720"/>
        </p:xfrm>
        <a:graphic>
          <a:graphicData uri="http://schemas.openxmlformats.org/drawingml/2006/table">
            <a:tbl>
              <a:tblPr>
                <a:tableStyleId>{5C22544A-7EE6-4342-B048-85BDC9FD1C3A}</a:tableStyleId>
              </a:tblPr>
              <a:tblGrid>
                <a:gridCol w="697938">
                  <a:extLst>
                    <a:ext uri="{9D8B030D-6E8A-4147-A177-3AD203B41FA5}">
                      <a16:colId xmlns="" xmlns:a16="http://schemas.microsoft.com/office/drawing/2014/main" val="20000"/>
                    </a:ext>
                  </a:extLst>
                </a:gridCol>
                <a:gridCol w="8065062">
                  <a:extLst>
                    <a:ext uri="{9D8B030D-6E8A-4147-A177-3AD203B41FA5}">
                      <a16:colId xmlns="" xmlns:a16="http://schemas.microsoft.com/office/drawing/2014/main" val="20001"/>
                    </a:ext>
                  </a:extLst>
                </a:gridCol>
              </a:tblGrid>
              <a:tr h="348343">
                <a:tc>
                  <a:txBody>
                    <a:bodyPr/>
                    <a:lstStyle/>
                    <a:p>
                      <a:pPr marL="0" algn="r" defTabSz="914400" rtl="0" eaLnBrk="1" latinLnBrk="0" hangingPunct="1">
                        <a:buNone/>
                      </a:pPr>
                      <a:endParaRPr lang="en-US" sz="2800" b="0" i="0" u="none" baseline="0" dirty="0">
                        <a:solidFill>
                          <a:srgbClr val="CC0000"/>
                        </a:solidFill>
                        <a:latin typeface="Calibri"/>
                      </a:endParaRPr>
                    </a:p>
                  </a:txBody>
                  <a:tcPr marT="0" marB="0">
                    <a:noFill/>
                  </a:tcPr>
                </a:tc>
                <a:tc>
                  <a:txBody>
                    <a:bodyPr/>
                    <a:lstStyle/>
                    <a:p>
                      <a:endParaRPr lang="en-US" sz="2800" dirty="0">
                        <a:solidFill>
                          <a:schemeClr val="tx1"/>
                        </a:solidFill>
                      </a:endParaRPr>
                    </a:p>
                  </a:txBody>
                  <a:tcPr marT="0" marB="0">
                    <a:noFill/>
                  </a:tcPr>
                </a:tc>
                <a:extLst>
                  <a:ext uri="{0D108BD9-81ED-4DB2-BD59-A6C34878D82A}">
                    <a16:rowId xmlns="" xmlns:a16="http://schemas.microsoft.com/office/drawing/2014/main" val="10000"/>
                  </a:ext>
                </a:extLst>
              </a:tr>
            </a:tbl>
          </a:graphicData>
        </a:graphic>
      </p:graphicFrame>
    </p:spTree>
    <p:extLst>
      <p:ext uri="{BB962C8B-B14F-4D97-AF65-F5344CB8AC3E}">
        <p14:creationId xmlns:p14="http://schemas.microsoft.com/office/powerpoint/2010/main" val="20730336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Sections">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7886700" cy="396875"/>
          </a:xfrm>
          <a:prstGeom prst="rect">
            <a:avLst/>
          </a:prstGeom>
        </p:spPr>
        <p:txBody>
          <a:bodyPr/>
          <a:lstStyle>
            <a:lvl1pPr>
              <a:defRPr sz="3200">
                <a:latin typeface="Helvetica" panose="020B0604020202020204" pitchFamily="34" charset="0"/>
                <a:cs typeface="Helvetica" panose="020B0604020202020204" pitchFamily="34" charset="0"/>
              </a:defRPr>
            </a:lvl1pPr>
          </a:lstStyle>
          <a:p>
            <a:r>
              <a:rPr lang="en-US" dirty="0"/>
              <a:t>Click to edit Master title style</a:t>
            </a:r>
          </a:p>
        </p:txBody>
      </p:sp>
      <p:sp>
        <p:nvSpPr>
          <p:cNvPr id="8" name="Text Placeholder 7"/>
          <p:cNvSpPr>
            <a:spLocks noGrp="1"/>
          </p:cNvSpPr>
          <p:nvPr>
            <p:ph type="body" sz="quarter" idx="10" hasCustomPrompt="1"/>
          </p:nvPr>
        </p:nvSpPr>
        <p:spPr>
          <a:xfrm>
            <a:off x="762000" y="1524000"/>
            <a:ext cx="7848600" cy="4648200"/>
          </a:xfrm>
          <a:prstGeom prst="rect">
            <a:avLst/>
          </a:prstGeom>
        </p:spPr>
        <p:txBody>
          <a:bodyPr/>
          <a:lstStyle>
            <a:lvl1pPr marL="0" indent="0">
              <a:buFontTx/>
              <a:buNone/>
              <a:defRPr sz="2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a:t>
            </a:r>
          </a:p>
        </p:txBody>
      </p:sp>
      <p:sp>
        <p:nvSpPr>
          <p:cNvPr id="3" name="TextBox 2"/>
          <p:cNvSpPr txBox="1"/>
          <p:nvPr userDrawn="1"/>
        </p:nvSpPr>
        <p:spPr>
          <a:xfrm>
            <a:off x="8382000" y="6477000"/>
            <a:ext cx="762000" cy="307777"/>
          </a:xfrm>
          <a:prstGeom prst="rect">
            <a:avLst/>
          </a:prstGeom>
          <a:noFill/>
        </p:spPr>
        <p:txBody>
          <a:bodyPr wrap="square" rtlCol="0">
            <a:spAutoFit/>
          </a:bodyPr>
          <a:lstStyle/>
          <a:p>
            <a:fld id="{AD6BBF23-D2C9-DF4A-A532-48F9A589D974}" type="slidenum">
              <a:rPr lang="en-US" sz="1400" smtClean="0"/>
              <a:pPr/>
              <a:t>‹#›</a:t>
            </a:fld>
            <a:endParaRPr lang="en-US" sz="1400" dirty="0"/>
          </a:p>
        </p:txBody>
      </p:sp>
    </p:spTree>
    <p:extLst>
      <p:ext uri="{BB962C8B-B14F-4D97-AF65-F5344CB8AC3E}">
        <p14:creationId xmlns:p14="http://schemas.microsoft.com/office/powerpoint/2010/main" val="6977602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Sections">
    <p:spTree>
      <p:nvGrpSpPr>
        <p:cNvPr id="1" name=""/>
        <p:cNvGrpSpPr/>
        <p:nvPr/>
      </p:nvGrpSpPr>
      <p:grpSpPr>
        <a:xfrm>
          <a:off x="0" y="0"/>
          <a:ext cx="0" cy="0"/>
          <a:chOff x="0" y="0"/>
          <a:chExt cx="0" cy="0"/>
        </a:xfrm>
      </p:grpSpPr>
      <p:sp>
        <p:nvSpPr>
          <p:cNvPr id="2" name="Title 1"/>
          <p:cNvSpPr>
            <a:spLocks noGrp="1"/>
          </p:cNvSpPr>
          <p:nvPr>
            <p:ph type="title"/>
          </p:nvPr>
        </p:nvSpPr>
        <p:spPr>
          <a:xfrm>
            <a:off x="3657600" y="152400"/>
            <a:ext cx="5457092" cy="609600"/>
          </a:xfrm>
          <a:prstGeom prst="rect">
            <a:avLst/>
          </a:prstGeom>
        </p:spPr>
        <p:txBody>
          <a:bodyPr/>
          <a:lstStyle>
            <a:lvl1pPr>
              <a:defRPr sz="3200">
                <a:latin typeface="Helvetica" panose="020B0604020202020204" pitchFamily="34" charset="0"/>
                <a:cs typeface="Helvetica" panose="020B0604020202020204" pitchFamily="34" charset="0"/>
              </a:defRPr>
            </a:lvl1pPr>
          </a:lstStyle>
          <a:p>
            <a:r>
              <a:rPr lang="en-US" dirty="0"/>
              <a:t>Click to edit Master title style</a:t>
            </a:r>
          </a:p>
        </p:txBody>
      </p:sp>
      <p:sp>
        <p:nvSpPr>
          <p:cNvPr id="4" name="Text Placeholder 3"/>
          <p:cNvSpPr>
            <a:spLocks noGrp="1"/>
          </p:cNvSpPr>
          <p:nvPr>
            <p:ph type="body" sz="quarter" idx="11" hasCustomPrompt="1"/>
          </p:nvPr>
        </p:nvSpPr>
        <p:spPr>
          <a:xfrm>
            <a:off x="136478" y="152400"/>
            <a:ext cx="1997122" cy="609600"/>
          </a:xfrm>
          <a:prstGeom prst="rect">
            <a:avLst/>
          </a:prstGeom>
        </p:spPr>
        <p:txBody>
          <a:bodyPr/>
          <a:lstStyle>
            <a:lvl1pPr marL="0" indent="0">
              <a:buFontTx/>
              <a:buNone/>
              <a:defRPr sz="3200">
                <a:latin typeface="Helvetica" panose="020B0604020202020204" pitchFamily="34" charset="0"/>
                <a:cs typeface="Helvetica" panose="020B0604020202020204" pitchFamily="34" charset="0"/>
              </a:defRPr>
            </a:lvl1pPr>
            <a:lvl2pPr>
              <a:defRPr sz="3200">
                <a:latin typeface="Helvetica" panose="020B0604020202020204" pitchFamily="34" charset="0"/>
                <a:cs typeface="Helvetica" panose="020B0604020202020204" pitchFamily="34" charset="0"/>
              </a:defRPr>
            </a:lvl2pPr>
            <a:lvl3pPr>
              <a:defRPr sz="3200">
                <a:latin typeface="Helvetica" panose="020B0604020202020204" pitchFamily="34" charset="0"/>
                <a:cs typeface="Helvetica" panose="020B0604020202020204" pitchFamily="34" charset="0"/>
              </a:defRPr>
            </a:lvl3pPr>
            <a:lvl4pPr>
              <a:defRPr sz="3200">
                <a:latin typeface="Helvetica" panose="020B0604020202020204" pitchFamily="34" charset="0"/>
                <a:cs typeface="Helvetica" panose="020B0604020202020204" pitchFamily="34" charset="0"/>
              </a:defRPr>
            </a:lvl4pPr>
            <a:lvl5pPr>
              <a:defRPr sz="3200">
                <a:latin typeface="Helvetica" panose="020B0604020202020204" pitchFamily="34" charset="0"/>
                <a:cs typeface="Helvetica" panose="020B0604020202020204" pitchFamily="34" charset="0"/>
              </a:defRPr>
            </a:lvl5pPr>
          </a:lstStyle>
          <a:p>
            <a:pPr lvl="0"/>
            <a:r>
              <a:rPr lang="en-US" dirty="0"/>
              <a:t>Chap</a:t>
            </a:r>
          </a:p>
        </p:txBody>
      </p:sp>
      <p:sp>
        <p:nvSpPr>
          <p:cNvPr id="6" name="Text Placeholder 5"/>
          <p:cNvSpPr>
            <a:spLocks noGrp="1"/>
          </p:cNvSpPr>
          <p:nvPr>
            <p:ph type="body" sz="quarter" idx="12" hasCustomPrompt="1"/>
          </p:nvPr>
        </p:nvSpPr>
        <p:spPr>
          <a:xfrm>
            <a:off x="2247900" y="0"/>
            <a:ext cx="1104900" cy="990600"/>
          </a:xfrm>
          <a:prstGeom prst="rect">
            <a:avLst/>
          </a:prstGeom>
        </p:spPr>
        <p:txBody>
          <a:bodyPr/>
          <a:lstStyle>
            <a:lvl1pPr marL="0" indent="0" algn="l">
              <a:buFontTx/>
              <a:buNone/>
              <a:defRPr sz="6000">
                <a:latin typeface="Helvetica" panose="020B0604020202020204" pitchFamily="34" charset="0"/>
                <a:cs typeface="Helvetica" panose="020B0604020202020204" pitchFamily="34" charset="0"/>
              </a:defRPr>
            </a:lvl1pPr>
            <a:lvl2pPr>
              <a:defRPr sz="6000">
                <a:latin typeface="Helvetica" panose="020B0604020202020204" pitchFamily="34" charset="0"/>
                <a:cs typeface="Helvetica" panose="020B0604020202020204" pitchFamily="34" charset="0"/>
              </a:defRPr>
            </a:lvl2pPr>
            <a:lvl3pPr>
              <a:defRPr sz="6000">
                <a:latin typeface="Helvetica" panose="020B0604020202020204" pitchFamily="34" charset="0"/>
                <a:cs typeface="Helvetica" panose="020B0604020202020204" pitchFamily="34" charset="0"/>
              </a:defRPr>
            </a:lvl3pPr>
            <a:lvl4pPr>
              <a:defRPr sz="6000">
                <a:latin typeface="Helvetica" panose="020B0604020202020204" pitchFamily="34" charset="0"/>
                <a:cs typeface="Helvetica" panose="020B0604020202020204" pitchFamily="34" charset="0"/>
              </a:defRPr>
            </a:lvl4pPr>
            <a:lvl5pPr>
              <a:defRPr sz="6000">
                <a:latin typeface="Helvetica" panose="020B0604020202020204" pitchFamily="34" charset="0"/>
                <a:cs typeface="Helvetica" panose="020B0604020202020204" pitchFamily="34" charset="0"/>
              </a:defRPr>
            </a:lvl5pPr>
          </a:lstStyle>
          <a:p>
            <a:pPr lvl="0"/>
            <a:r>
              <a:rPr lang="en-US" dirty="0"/>
              <a:t>22</a:t>
            </a:r>
          </a:p>
        </p:txBody>
      </p:sp>
      <p:sp>
        <p:nvSpPr>
          <p:cNvPr id="5" name="Text Placeholder 4"/>
          <p:cNvSpPr>
            <a:spLocks noGrp="1"/>
          </p:cNvSpPr>
          <p:nvPr>
            <p:ph type="body" sz="quarter" idx="13"/>
          </p:nvPr>
        </p:nvSpPr>
        <p:spPr>
          <a:xfrm>
            <a:off x="533400" y="2209800"/>
            <a:ext cx="8229600" cy="3810000"/>
          </a:xfrm>
          <a:prstGeom prst="rect">
            <a:avLst/>
          </a:prstGeom>
        </p:spPr>
        <p:txBody>
          <a:bodyPr/>
          <a:lstStyle>
            <a:lvl1pPr marL="0" indent="0">
              <a:buFontTx/>
              <a:buNone/>
              <a:defRPr sz="2800"/>
            </a:lvl1pPr>
            <a:lvl2pPr marL="457200" indent="0">
              <a:buFontTx/>
              <a:buNone/>
              <a:defRPr sz="2800"/>
            </a:lvl2pPr>
            <a:lvl3pPr marL="914400" indent="0">
              <a:buFontTx/>
              <a:buNone/>
              <a:defRPr sz="2800"/>
            </a:lvl3pPr>
            <a:lvl4pPr marL="1371600" indent="0">
              <a:buFontTx/>
              <a:buNone/>
              <a:defRPr sz="2800"/>
            </a:lvl4pPr>
            <a:lvl5pPr marL="1828800" indent="0">
              <a:buFontTx/>
              <a:buNone/>
              <a:defRPr sz="2800"/>
            </a:lvl5pPr>
          </a:lstStyle>
          <a:p>
            <a:pPr lvl="0"/>
            <a:r>
              <a:rPr lang="en-US" dirty="0"/>
              <a:t>Edit Master text styles</a:t>
            </a:r>
          </a:p>
          <a:p>
            <a:pPr lvl="4"/>
            <a:endParaRPr lang="en-US" dirty="0"/>
          </a:p>
        </p:txBody>
      </p:sp>
    </p:spTree>
    <p:extLst>
      <p:ext uri="{BB962C8B-B14F-4D97-AF65-F5344CB8AC3E}">
        <p14:creationId xmlns:p14="http://schemas.microsoft.com/office/powerpoint/2010/main" val="703419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bjectives">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9" name="SectionNumber"/>
          <p:cNvSpPr>
            <a:spLocks noGrp="1"/>
          </p:cNvSpPr>
          <p:nvPr>
            <p:ph type="body" sz="quarter" idx="13" hasCustomPrompt="1"/>
          </p:nvPr>
        </p:nvSpPr>
        <p:spPr>
          <a:xfrm>
            <a:off x="0" y="0"/>
            <a:ext cx="1371600" cy="441434"/>
          </a:xfrm>
          <a:prstGeom prst="rect">
            <a:avLst/>
          </a:prstGeom>
        </p:spPr>
        <p:txBody>
          <a:bodyPr lIns="91440" tIns="0" rIns="91440" bIns="0" anchor="t" anchorCtr="1"/>
          <a:lstStyle>
            <a:lvl1pPr marL="0" indent="0" algn="l">
              <a:buNone/>
              <a:defRPr sz="3200" b="0">
                <a:solidFill>
                  <a:schemeClr val="bg1"/>
                </a:solidFill>
                <a:latin typeface="Helvetica" pitchFamily="34" charset="0"/>
              </a:defRPr>
            </a:lvl1pPr>
          </a:lstStyle>
          <a:p>
            <a:pPr lvl="0"/>
            <a:r>
              <a:rPr lang="en-US" dirty="0"/>
              <a:t>SC#</a:t>
            </a:r>
          </a:p>
        </p:txBody>
      </p:sp>
      <p:sp>
        <p:nvSpPr>
          <p:cNvPr id="20" name="SectionTitle"/>
          <p:cNvSpPr>
            <a:spLocks noGrp="1"/>
          </p:cNvSpPr>
          <p:nvPr>
            <p:ph type="body" sz="quarter" idx="14" hasCustomPrompt="1"/>
          </p:nvPr>
        </p:nvSpPr>
        <p:spPr>
          <a:xfrm>
            <a:off x="1447800" y="0"/>
            <a:ext cx="7696200" cy="1097280"/>
          </a:xfrm>
          <a:prstGeom prst="rect">
            <a:avLst/>
          </a:prstGeom>
        </p:spPr>
        <p:txBody>
          <a:bodyPr lIns="91440" tIns="0" rIns="91440" bIns="0" anchor="t" anchorCtr="0"/>
          <a:lstStyle>
            <a:lvl1pPr marL="0" indent="0">
              <a:buNone/>
              <a:defRPr sz="3200" b="1" cap="none" baseline="0">
                <a:solidFill>
                  <a:srgbClr val="CE171F"/>
                </a:solidFill>
                <a:latin typeface="Helvetica" pitchFamily="34" charset="0"/>
              </a:defRPr>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3" name="Objective" hidden="1"/>
          <p:cNvSpPr>
            <a:spLocks noGrp="1"/>
          </p:cNvSpPr>
          <p:nvPr>
            <p:ph type="body" sz="quarter" idx="16" hasCustomPrompt="1"/>
          </p:nvPr>
        </p:nvSpPr>
        <p:spPr>
          <a:xfrm>
            <a:off x="0" y="1219200"/>
            <a:ext cx="9144000" cy="533400"/>
          </a:xfrm>
          <a:prstGeom prst="rect">
            <a:avLst/>
          </a:prstGeom>
        </p:spPr>
        <p:txBody>
          <a:bodyPr anchor="t" anchorCtr="0"/>
          <a:lstStyle>
            <a:lvl1pPr marL="0" indent="0">
              <a:buNone/>
              <a:defRPr sz="2800" b="1">
                <a:solidFill>
                  <a:srgbClr val="4F74A7"/>
                </a:solidFill>
              </a:defRPr>
            </a:lvl1pPr>
          </a:lstStyle>
          <a:p>
            <a:pPr lvl="0"/>
            <a:r>
              <a:rPr lang="en-US" dirty="0"/>
              <a:t>Objective</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7" name="SlideNumber"/>
          <p:cNvSpPr>
            <a:spLocks noGrp="1"/>
          </p:cNvSpPr>
          <p:nvPr>
            <p:ph type="body" sz="quarter" idx="20" hasCustomPrompt="1"/>
          </p:nvPr>
        </p:nvSpPr>
        <p:spPr>
          <a:xfrm>
            <a:off x="7391400" y="6553200"/>
            <a:ext cx="1524000" cy="228600"/>
          </a:xfrm>
          <a:prstGeom prst="rect">
            <a:avLst/>
          </a:prstGeom>
        </p:spPr>
        <p:txBody>
          <a:bodyPr anchor="ctr" anchorCtr="0"/>
          <a:lstStyle>
            <a:lvl1pPr marL="0" indent="0" algn="r">
              <a:buNone/>
              <a:defRPr sz="1800"/>
            </a:lvl1pPr>
          </a:lstStyle>
          <a:p>
            <a:pPr lvl="0"/>
            <a:r>
              <a:rPr lang="en-US" dirty="0" err="1"/>
              <a:t>SlideNumber</a:t>
            </a:r>
            <a:endParaRPr lang="en-US" dirty="0"/>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graphicFrame>
        <p:nvGraphicFramePr>
          <p:cNvPr id="21" name="ObjectivesTable"/>
          <p:cNvGraphicFramePr>
            <a:graphicFrameLocks noGrp="1"/>
          </p:cNvGraphicFramePr>
          <p:nvPr userDrawn="1">
            <p:extLst>
              <p:ext uri="{D42A27DB-BD31-4B8C-83A1-F6EECF244321}">
                <p14:modId xmlns:p14="http://schemas.microsoft.com/office/powerpoint/2010/main" val="3814396398"/>
              </p:ext>
            </p:extLst>
          </p:nvPr>
        </p:nvGraphicFramePr>
        <p:xfrm>
          <a:off x="152400" y="1905001"/>
          <a:ext cx="8839200" cy="426720"/>
        </p:xfrm>
        <a:graphic>
          <a:graphicData uri="http://schemas.openxmlformats.org/drawingml/2006/table">
            <a:tbl>
              <a:tblPr>
                <a:tableStyleId>{5C22544A-7EE6-4342-B048-85BDC9FD1C3A}</a:tableStyleId>
              </a:tblPr>
              <a:tblGrid>
                <a:gridCol w="8839200">
                  <a:extLst>
                    <a:ext uri="{9D8B030D-6E8A-4147-A177-3AD203B41FA5}">
                      <a16:colId xmlns="" xmlns:a16="http://schemas.microsoft.com/office/drawing/2014/main" val="20000"/>
                    </a:ext>
                  </a:extLst>
                </a:gridCol>
              </a:tblGrid>
              <a:tr h="304799">
                <a:tc>
                  <a:txBody>
                    <a:bodyPr/>
                    <a:lstStyle/>
                    <a:p>
                      <a:pPr algn="ctr"/>
                      <a:endParaRPr lang="en-US" sz="2800" dirty="0">
                        <a:solidFill>
                          <a:schemeClr val="tx1"/>
                        </a:solidFill>
                      </a:endParaRPr>
                    </a:p>
                  </a:txBody>
                  <a:tcPr marT="0" marB="0">
                    <a:noFill/>
                  </a:tcPr>
                </a:tc>
                <a:extLst>
                  <a:ext uri="{0D108BD9-81ED-4DB2-BD59-A6C34878D82A}">
                    <a16:rowId xmlns="" xmlns:a16="http://schemas.microsoft.com/office/drawing/2014/main" val="10000"/>
                  </a:ext>
                </a:extLst>
              </a:tr>
            </a:tbl>
          </a:graphicData>
        </a:graphic>
      </p:graphicFrame>
    </p:spTree>
    <p:extLst>
      <p:ext uri="{BB962C8B-B14F-4D97-AF65-F5344CB8AC3E}">
        <p14:creationId xmlns:p14="http://schemas.microsoft.com/office/powerpoint/2010/main" val="29427325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Objectiv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0"/>
            <a:ext cx="9144000" cy="457200"/>
          </a:xfrm>
          <a:prstGeom prst="rect">
            <a:avLst/>
          </a:prstGeom>
        </p:spPr>
        <p:txBody>
          <a:bodyPr/>
          <a:lstStyle>
            <a:lvl1pPr marL="0" indent="223838" algn="l">
              <a:tabLst>
                <a:tab pos="1489075" algn="l"/>
                <a:tab pos="1828800" algn="l"/>
              </a:tabLst>
              <a:defRPr sz="3200">
                <a:solidFill>
                  <a:srgbClr val="CC0000"/>
                </a:solidFill>
                <a:latin typeface="Calibri" panose="020F0502020204030204" pitchFamily="34" charset="0"/>
                <a:cs typeface="Calibri" panose="020F0502020204030204" pitchFamily="34" charset="0"/>
              </a:defRPr>
            </a:lvl1pPr>
          </a:lstStyle>
          <a:p>
            <a:r>
              <a:rPr lang="en-US" dirty="0"/>
              <a:t>	Click to edit Master title style</a:t>
            </a:r>
          </a:p>
        </p:txBody>
      </p:sp>
      <p:sp>
        <p:nvSpPr>
          <p:cNvPr id="4" name="Text Placeholder 3"/>
          <p:cNvSpPr>
            <a:spLocks noGrp="1"/>
          </p:cNvSpPr>
          <p:nvPr>
            <p:ph type="body" sz="quarter" idx="12" hasCustomPrompt="1"/>
          </p:nvPr>
        </p:nvSpPr>
        <p:spPr>
          <a:xfrm>
            <a:off x="0" y="1219200"/>
            <a:ext cx="9144000" cy="533400"/>
          </a:xfrm>
          <a:prstGeom prst="rect">
            <a:avLst/>
          </a:prstGeom>
        </p:spPr>
        <p:txBody>
          <a:bodyPr/>
          <a:lstStyle>
            <a:lvl1pPr marL="0" marR="0" indent="0" algn="ctr" defTabSz="914400" rtl="0" eaLnBrk="1" fontAlgn="auto" latinLnBrk="0" hangingPunct="1">
              <a:lnSpc>
                <a:spcPct val="100000"/>
              </a:lnSpc>
              <a:spcBef>
                <a:spcPct val="20000"/>
              </a:spcBef>
              <a:spcAft>
                <a:spcPts val="0"/>
              </a:spcAft>
              <a:buClrTx/>
              <a:buSzTx/>
              <a:buFontTx/>
              <a:buNone/>
              <a:tabLst/>
              <a:defRPr>
                <a:solidFill>
                  <a:srgbClr val="4F74A7"/>
                </a:solidFill>
              </a:defRPr>
            </a:lvl1pPr>
          </a:lstStyle>
          <a:p>
            <a:pPr marL="0" marR="0" lvl="0" indent="0" algn="ctr" defTabSz="914400" rtl="0" eaLnBrk="1" fontAlgn="auto" latinLnBrk="0" hangingPunct="1">
              <a:lnSpc>
                <a:spcPct val="100000"/>
              </a:lnSpc>
              <a:spcBef>
                <a:spcPct val="20000"/>
              </a:spcBef>
              <a:spcAft>
                <a:spcPts val="0"/>
              </a:spcAft>
              <a:buClrTx/>
              <a:buSzTx/>
              <a:buFontTx/>
              <a:buNone/>
              <a:tabLst/>
              <a:defRPr/>
            </a:pPr>
            <a:r>
              <a:rPr lang="en-US" sz="3200" b="1" dirty="0">
                <a:solidFill>
                  <a:srgbClr val="4F74A7"/>
                </a:solidFill>
              </a:rPr>
              <a:t>Topics</a:t>
            </a:r>
          </a:p>
          <a:p>
            <a:pPr lvl="0"/>
            <a:endParaRPr lang="en-US" dirty="0"/>
          </a:p>
        </p:txBody>
      </p:sp>
      <p:sp>
        <p:nvSpPr>
          <p:cNvPr id="5" name="Text Placeholder 4"/>
          <p:cNvSpPr>
            <a:spLocks noGrp="1"/>
          </p:cNvSpPr>
          <p:nvPr>
            <p:ph type="body" sz="quarter" idx="13" hasCustomPrompt="1"/>
          </p:nvPr>
        </p:nvSpPr>
        <p:spPr>
          <a:xfrm>
            <a:off x="990600" y="2895600"/>
            <a:ext cx="7620000" cy="1828800"/>
          </a:xfrm>
          <a:prstGeom prst="rect">
            <a:avLst/>
          </a:prstGeom>
        </p:spPr>
        <p:txBody>
          <a:bodyPr/>
          <a:lstStyle>
            <a:lvl1pPr marL="0" indent="0" algn="ctr">
              <a:buFontTx/>
              <a:buNone/>
              <a:defRPr sz="2800"/>
            </a:lvl1pPr>
            <a:lvl2pPr marL="457200" indent="0">
              <a:buFontTx/>
              <a:buNone/>
              <a:defRPr sz="2800"/>
            </a:lvl2pPr>
            <a:lvl3pPr marL="914400" indent="0">
              <a:buFontTx/>
              <a:buNone/>
              <a:defRPr sz="2800"/>
            </a:lvl3pPr>
            <a:lvl4pPr marL="1371600" indent="0">
              <a:buFontTx/>
              <a:buNone/>
              <a:defRPr sz="2800"/>
            </a:lvl4pPr>
            <a:lvl5pPr marL="1828800" indent="0">
              <a:buFontTx/>
              <a:buNone/>
              <a:defRPr sz="2800"/>
            </a:lvl5pPr>
          </a:lstStyle>
          <a:p>
            <a:pPr lvl="0"/>
            <a:r>
              <a:rPr lang="en-US" dirty="0"/>
              <a:t>click</a:t>
            </a:r>
          </a:p>
        </p:txBody>
      </p:sp>
    </p:spTree>
    <p:extLst>
      <p:ext uri="{BB962C8B-B14F-4D97-AF65-F5344CB8AC3E}">
        <p14:creationId xmlns:p14="http://schemas.microsoft.com/office/powerpoint/2010/main" val="26272843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Objectiv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0"/>
            <a:ext cx="9144000" cy="457200"/>
          </a:xfrm>
          <a:prstGeom prst="rect">
            <a:avLst/>
          </a:prstGeom>
        </p:spPr>
        <p:txBody>
          <a:bodyPr/>
          <a:lstStyle>
            <a:lvl1pPr marL="0" indent="223838" algn="l">
              <a:tabLst>
                <a:tab pos="1489075" algn="l"/>
                <a:tab pos="1828800" algn="l"/>
              </a:tabLst>
              <a:defRPr sz="3200">
                <a:solidFill>
                  <a:srgbClr val="CC0000"/>
                </a:solidFill>
                <a:latin typeface="Calibri" panose="020F0502020204030204" pitchFamily="34" charset="0"/>
                <a:cs typeface="Calibri" panose="020F0502020204030204" pitchFamily="34" charset="0"/>
              </a:defRPr>
            </a:lvl1pPr>
          </a:lstStyle>
          <a:p>
            <a:r>
              <a:rPr lang="en-US" dirty="0"/>
              <a:t>	Click to edit Master title style</a:t>
            </a:r>
          </a:p>
        </p:txBody>
      </p:sp>
      <p:sp>
        <p:nvSpPr>
          <p:cNvPr id="6" name="Content Placeholder 5"/>
          <p:cNvSpPr>
            <a:spLocks noGrp="1"/>
          </p:cNvSpPr>
          <p:nvPr>
            <p:ph sz="quarter" idx="11"/>
          </p:nvPr>
        </p:nvSpPr>
        <p:spPr>
          <a:xfrm>
            <a:off x="2057400" y="1828800"/>
            <a:ext cx="5029200" cy="1371600"/>
          </a:xfrm>
          <a:prstGeom prst="rect">
            <a:avLst/>
          </a:prstGeom>
        </p:spPr>
        <p:txBody>
          <a:bodyPr/>
          <a:lstStyle>
            <a:lvl1pPr marL="0" indent="0" algn="ctr">
              <a:buNone/>
              <a:defRPr sz="2800"/>
            </a:lvl1pPr>
          </a:lstStyle>
          <a:p>
            <a:pPr lvl="0"/>
            <a:r>
              <a:rPr lang="en-US" dirty="0"/>
              <a:t>Click</a:t>
            </a:r>
          </a:p>
        </p:txBody>
      </p:sp>
    </p:spTree>
    <p:extLst>
      <p:ext uri="{BB962C8B-B14F-4D97-AF65-F5344CB8AC3E}">
        <p14:creationId xmlns:p14="http://schemas.microsoft.com/office/powerpoint/2010/main" val="4507199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xposition">
    <p:spTree>
      <p:nvGrpSpPr>
        <p:cNvPr id="1" name=""/>
        <p:cNvGrpSpPr/>
        <p:nvPr/>
      </p:nvGrpSpPr>
      <p:grpSpPr>
        <a:xfrm>
          <a:off x="0" y="0"/>
          <a:ext cx="0" cy="0"/>
          <a:chOff x="0" y="0"/>
          <a:chExt cx="0" cy="0"/>
        </a:xfrm>
      </p:grpSpPr>
      <p:sp>
        <p:nvSpPr>
          <p:cNvPr id="7" name="ChapterNumber" hidden="1"/>
          <p:cNvSpPr>
            <a:spLocks noGrp="1"/>
          </p:cNvSpPr>
          <p:nvPr>
            <p:ph type="body" sz="quarter" idx="10" hasCustomPrompt="1"/>
          </p:nvPr>
        </p:nvSpPr>
        <p:spPr>
          <a:xfrm>
            <a:off x="4114800" y="1524000"/>
            <a:ext cx="1447800" cy="990600"/>
          </a:xfrm>
          <a:prstGeom prst="rect">
            <a:avLst/>
          </a:prstGeom>
        </p:spPr>
        <p:txBody>
          <a:bodyPr anchor="ctr" anchorCtr="0"/>
          <a:lstStyle>
            <a:lvl1pPr algn="ctr">
              <a:buNone/>
              <a:defRPr sz="6000" b="1" baseline="0">
                <a:solidFill>
                  <a:srgbClr val="C30075"/>
                </a:solidFill>
              </a:defRPr>
            </a:lvl1pPr>
          </a:lstStyle>
          <a:p>
            <a:pPr lvl="0"/>
            <a:r>
              <a:rPr lang="en-US" dirty="0"/>
              <a:t>CH#</a:t>
            </a:r>
          </a:p>
        </p:txBody>
      </p:sp>
      <p:sp>
        <p:nvSpPr>
          <p:cNvPr id="8" name="ChapterTitle" hidden="1"/>
          <p:cNvSpPr>
            <a:spLocks noGrp="1"/>
          </p:cNvSpPr>
          <p:nvPr>
            <p:ph type="body" sz="quarter" idx="11" hasCustomPrompt="1"/>
          </p:nvPr>
        </p:nvSpPr>
        <p:spPr>
          <a:xfrm>
            <a:off x="304800" y="2057400"/>
            <a:ext cx="3505200" cy="457200"/>
          </a:xfrm>
          <a:prstGeom prst="rect">
            <a:avLst/>
          </a:prstGeom>
        </p:spPr>
        <p:txBody>
          <a:bodyPr anchor="ctr" anchorCtr="0"/>
          <a:lstStyle>
            <a:lvl1pPr>
              <a:buNone/>
              <a:defRPr b="0" baseline="0">
                <a:solidFill>
                  <a:schemeClr val="tx1"/>
                </a:solidFill>
              </a:defRPr>
            </a:lvl1pPr>
          </a:lstStyle>
          <a:p>
            <a:pPr lvl="0"/>
            <a:r>
              <a:rPr lang="en-US" dirty="0"/>
              <a:t>Chapter Title</a:t>
            </a:r>
          </a:p>
        </p:txBody>
      </p:sp>
      <p:sp>
        <p:nvSpPr>
          <p:cNvPr id="9" name="ChapterSubTitle" hidden="1"/>
          <p:cNvSpPr>
            <a:spLocks noGrp="1"/>
          </p:cNvSpPr>
          <p:nvPr>
            <p:ph type="body" sz="quarter" idx="12" hasCustomPrompt="1"/>
          </p:nvPr>
        </p:nvSpPr>
        <p:spPr>
          <a:xfrm>
            <a:off x="304800" y="1524000"/>
            <a:ext cx="3352800" cy="533400"/>
          </a:xfrm>
          <a:prstGeom prst="rect">
            <a:avLst/>
          </a:prstGeom>
        </p:spPr>
        <p:txBody>
          <a:bodyPr anchor="ctr" anchorCtr="0"/>
          <a:lstStyle>
            <a:lvl1pPr>
              <a:buNone/>
              <a:defRPr/>
            </a:lvl1pPr>
          </a:lstStyle>
          <a:p>
            <a:pPr lvl="0"/>
            <a:r>
              <a:rPr lang="en-US" dirty="0"/>
              <a:t>Chapter </a:t>
            </a:r>
            <a:r>
              <a:rPr lang="en-US" dirty="0" err="1"/>
              <a:t>SubTitle</a:t>
            </a:r>
            <a:endParaRPr lang="en-US" dirty="0"/>
          </a:p>
        </p:txBody>
      </p:sp>
      <p:sp>
        <p:nvSpPr>
          <p:cNvPr id="19" name="SectionNumber"/>
          <p:cNvSpPr>
            <a:spLocks noGrp="1"/>
          </p:cNvSpPr>
          <p:nvPr>
            <p:ph type="body" sz="quarter" idx="13" hasCustomPrompt="1"/>
          </p:nvPr>
        </p:nvSpPr>
        <p:spPr>
          <a:xfrm>
            <a:off x="0" y="0"/>
            <a:ext cx="1371600" cy="441434"/>
          </a:xfrm>
          <a:prstGeom prst="rect">
            <a:avLst/>
          </a:prstGeom>
        </p:spPr>
        <p:txBody>
          <a:bodyPr lIns="91440" tIns="0" rIns="91440" bIns="0" anchor="t" anchorCtr="1"/>
          <a:lstStyle>
            <a:lvl1pPr marL="0" indent="0" algn="l">
              <a:buNone/>
              <a:defRPr sz="3200" b="0">
                <a:solidFill>
                  <a:schemeClr val="bg1"/>
                </a:solidFill>
                <a:latin typeface="Helvetica" pitchFamily="34" charset="0"/>
              </a:defRPr>
            </a:lvl1pPr>
          </a:lstStyle>
          <a:p>
            <a:pPr lvl="0"/>
            <a:r>
              <a:rPr lang="en-US" dirty="0"/>
              <a:t>SC#</a:t>
            </a:r>
          </a:p>
        </p:txBody>
      </p:sp>
      <p:sp>
        <p:nvSpPr>
          <p:cNvPr id="20" name="SectionTitle"/>
          <p:cNvSpPr>
            <a:spLocks noGrp="1"/>
          </p:cNvSpPr>
          <p:nvPr>
            <p:ph type="body" sz="quarter" idx="14" hasCustomPrompt="1"/>
          </p:nvPr>
        </p:nvSpPr>
        <p:spPr>
          <a:xfrm>
            <a:off x="1447800" y="0"/>
            <a:ext cx="7696200" cy="1097280"/>
          </a:xfrm>
          <a:prstGeom prst="rect">
            <a:avLst/>
          </a:prstGeom>
        </p:spPr>
        <p:txBody>
          <a:bodyPr lIns="91440" tIns="0" rIns="91440" bIns="0" anchor="t" anchorCtr="0"/>
          <a:lstStyle>
            <a:lvl1pPr marL="0" indent="0">
              <a:buNone/>
              <a:defRPr sz="3200" b="1" cap="none" baseline="0">
                <a:solidFill>
                  <a:srgbClr val="CE171F"/>
                </a:solidFill>
                <a:latin typeface="Helvetica" pitchFamily="34" charset="0"/>
              </a:defRPr>
            </a:lvl1pPr>
          </a:lstStyle>
          <a:p>
            <a:pPr lvl="0"/>
            <a:r>
              <a:rPr lang="en-US" dirty="0" err="1"/>
              <a:t>Sectiontitle</a:t>
            </a:r>
            <a:endParaRPr lang="en-US" dirty="0"/>
          </a:p>
        </p:txBody>
      </p:sp>
      <p:sp>
        <p:nvSpPr>
          <p:cNvPr id="12" name="ObjectiveNumber" hidden="1"/>
          <p:cNvSpPr>
            <a:spLocks noGrp="1"/>
          </p:cNvSpPr>
          <p:nvPr>
            <p:ph type="body" sz="quarter" idx="15" hasCustomPrompt="1"/>
          </p:nvPr>
        </p:nvSpPr>
        <p:spPr>
          <a:xfrm>
            <a:off x="41096" y="1905000"/>
            <a:ext cx="914400" cy="381000"/>
          </a:xfrm>
          <a:prstGeom prst="rect">
            <a:avLst/>
          </a:prstGeom>
        </p:spPr>
        <p:txBody>
          <a:bodyPr anchor="t" anchorCtr="0"/>
          <a:lstStyle>
            <a:lvl1pPr algn="ctr">
              <a:buNone/>
              <a:defRPr sz="2800" b="1">
                <a:solidFill>
                  <a:srgbClr val="C30075"/>
                </a:solidFill>
              </a:defRPr>
            </a:lvl1pPr>
          </a:lstStyle>
          <a:p>
            <a:pPr lvl="0"/>
            <a:r>
              <a:rPr lang="en-US" dirty="0"/>
              <a:t>OB#</a:t>
            </a:r>
          </a:p>
        </p:txBody>
      </p:sp>
      <p:sp>
        <p:nvSpPr>
          <p:cNvPr id="13" name="Objective"/>
          <p:cNvSpPr>
            <a:spLocks noGrp="1"/>
          </p:cNvSpPr>
          <p:nvPr>
            <p:ph type="body" sz="quarter" idx="16" hasCustomPrompt="1"/>
          </p:nvPr>
        </p:nvSpPr>
        <p:spPr>
          <a:xfrm>
            <a:off x="0" y="1091046"/>
            <a:ext cx="9144000" cy="484909"/>
          </a:xfrm>
          <a:prstGeom prst="rect">
            <a:avLst/>
          </a:prstGeom>
        </p:spPr>
        <p:txBody>
          <a:bodyPr anchor="t" anchorCtr="0"/>
          <a:lstStyle>
            <a:lvl1pPr marL="0" indent="0">
              <a:buNone/>
              <a:defRPr sz="2800" b="1">
                <a:solidFill>
                  <a:srgbClr val="4F74A7"/>
                </a:solidFill>
              </a:defRPr>
            </a:lvl1pPr>
          </a:lstStyle>
          <a:p>
            <a:pPr lvl="0"/>
            <a:r>
              <a:rPr lang="en-US" dirty="0"/>
              <a:t>Objective</a:t>
            </a:r>
          </a:p>
        </p:txBody>
      </p:sp>
      <p:sp>
        <p:nvSpPr>
          <p:cNvPr id="14" name="ItemNumber" hidden="1"/>
          <p:cNvSpPr>
            <a:spLocks noGrp="1"/>
          </p:cNvSpPr>
          <p:nvPr>
            <p:ph type="body" sz="quarter" idx="17" hasCustomPrompt="1"/>
          </p:nvPr>
        </p:nvSpPr>
        <p:spPr>
          <a:xfrm>
            <a:off x="304800" y="4038600"/>
            <a:ext cx="914400" cy="457200"/>
          </a:xfrm>
          <a:prstGeom prst="rect">
            <a:avLst/>
          </a:prstGeom>
        </p:spPr>
        <p:txBody>
          <a:bodyPr anchor="ctr" anchorCtr="0"/>
          <a:lstStyle>
            <a:lvl1pPr>
              <a:buNone/>
              <a:defRPr/>
            </a:lvl1pPr>
          </a:lstStyle>
          <a:p>
            <a:pPr lvl="0"/>
            <a:r>
              <a:rPr lang="en-US" dirty="0"/>
              <a:t>IT#</a:t>
            </a:r>
          </a:p>
        </p:txBody>
      </p:sp>
      <p:sp>
        <p:nvSpPr>
          <p:cNvPr id="15" name="ItemTitle" hidden="1"/>
          <p:cNvSpPr>
            <a:spLocks noGrp="1"/>
          </p:cNvSpPr>
          <p:nvPr>
            <p:ph type="body" sz="quarter" idx="18" hasCustomPrompt="1"/>
          </p:nvPr>
        </p:nvSpPr>
        <p:spPr>
          <a:xfrm>
            <a:off x="0" y="1219200"/>
            <a:ext cx="9144000" cy="533400"/>
          </a:xfrm>
          <a:prstGeom prst="rect">
            <a:avLst/>
          </a:prstGeom>
        </p:spPr>
        <p:txBody>
          <a:bodyPr anchor="ctr" anchorCtr="0"/>
          <a:lstStyle>
            <a:lvl1pPr>
              <a:buNone/>
              <a:defRPr sz="3200" b="1">
                <a:solidFill>
                  <a:srgbClr val="4F74A7"/>
                </a:solidFill>
              </a:defRPr>
            </a:lvl1pPr>
          </a:lstStyle>
          <a:p>
            <a:pPr lvl="0"/>
            <a:r>
              <a:rPr lang="en-US" dirty="0" err="1"/>
              <a:t>ItemTitle</a:t>
            </a:r>
            <a:endParaRPr lang="en-US" dirty="0"/>
          </a:p>
        </p:txBody>
      </p:sp>
      <p:sp>
        <p:nvSpPr>
          <p:cNvPr id="16" name="CONS" hidden="1"/>
          <p:cNvSpPr>
            <a:spLocks noGrp="1"/>
          </p:cNvSpPr>
          <p:nvPr>
            <p:ph type="body" sz="quarter" idx="19" hasCustomPrompt="1"/>
          </p:nvPr>
        </p:nvSpPr>
        <p:spPr>
          <a:xfrm>
            <a:off x="6400800" y="6096000"/>
            <a:ext cx="2514600" cy="304800"/>
          </a:xfrm>
          <a:prstGeom prst="rect">
            <a:avLst/>
          </a:prstGeom>
        </p:spPr>
        <p:txBody>
          <a:bodyPr anchor="ctr" anchorCtr="0"/>
          <a:lstStyle>
            <a:lvl1pPr>
              <a:buNone/>
              <a:defRPr sz="2000"/>
            </a:lvl1pPr>
          </a:lstStyle>
          <a:p>
            <a:pPr lvl="0"/>
            <a:r>
              <a:rPr lang="en-US" dirty="0"/>
              <a:t>CONS</a:t>
            </a:r>
          </a:p>
        </p:txBody>
      </p:sp>
      <p:sp>
        <p:nvSpPr>
          <p:cNvPr id="17" name="SlideNumber"/>
          <p:cNvSpPr>
            <a:spLocks noGrp="1"/>
          </p:cNvSpPr>
          <p:nvPr>
            <p:ph type="body" sz="quarter" idx="20" hasCustomPrompt="1"/>
          </p:nvPr>
        </p:nvSpPr>
        <p:spPr>
          <a:xfrm>
            <a:off x="7391400" y="6553200"/>
            <a:ext cx="1524000" cy="228600"/>
          </a:xfrm>
          <a:prstGeom prst="rect">
            <a:avLst/>
          </a:prstGeom>
        </p:spPr>
        <p:txBody>
          <a:bodyPr anchor="ctr" anchorCtr="0"/>
          <a:lstStyle>
            <a:lvl1pPr marL="0" indent="0" algn="r">
              <a:buNone/>
              <a:defRPr sz="1800"/>
            </a:lvl1pPr>
          </a:lstStyle>
          <a:p>
            <a:pPr lvl="0"/>
            <a:r>
              <a:rPr lang="en-US" dirty="0" err="1"/>
              <a:t>SlideNumber</a:t>
            </a:r>
            <a:endParaRPr lang="en-US" dirty="0"/>
          </a:p>
        </p:txBody>
      </p:sp>
      <p:sp>
        <p:nvSpPr>
          <p:cNvPr id="18" name="Copyright" hidden="1"/>
          <p:cNvSpPr>
            <a:spLocks noGrp="1"/>
          </p:cNvSpPr>
          <p:nvPr>
            <p:ph type="body" sz="quarter" idx="21" hasCustomPrompt="1"/>
          </p:nvPr>
        </p:nvSpPr>
        <p:spPr>
          <a:xfrm>
            <a:off x="1143000" y="6553200"/>
            <a:ext cx="5943600" cy="228600"/>
          </a:xfrm>
          <a:prstGeom prst="rect">
            <a:avLst/>
          </a:prstGeom>
        </p:spPr>
        <p:txBody>
          <a:bodyPr anchor="ctr" anchorCtr="0"/>
          <a:lstStyle>
            <a:lvl1pPr algn="ctr">
              <a:buNone/>
              <a:defRPr sz="1000"/>
            </a:lvl1pPr>
          </a:lstStyle>
          <a:p>
            <a:pPr lvl="0"/>
            <a:r>
              <a:rPr lang="en-US" dirty="0"/>
              <a:t>Copyright</a:t>
            </a:r>
          </a:p>
        </p:txBody>
      </p:sp>
    </p:spTree>
    <p:extLst>
      <p:ext uri="{BB962C8B-B14F-4D97-AF65-F5344CB8AC3E}">
        <p14:creationId xmlns:p14="http://schemas.microsoft.com/office/powerpoint/2010/main" val="97828445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theme" Target="../theme/theme4.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1.xml"/><Relationship Id="rId7" Type="http://schemas.openxmlformats.org/officeDocument/2006/relationships/image" Target="../media/image1.tif"/><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theme" Target="../theme/theme5.xml"/><Relationship Id="rId5" Type="http://schemas.openxmlformats.org/officeDocument/2006/relationships/slideLayout" Target="../slideLayouts/slideLayout23.xml"/><Relationship Id="rId4"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591675"/>
      </p:ext>
    </p:extLst>
  </p:cSld>
  <p:clrMap bg1="lt1" tx1="dk1" bg2="lt2" tx2="dk2" accent1="accent1" accent2="accent2" accent3="accent3" accent4="accent4" accent5="accent5" accent6="accent6" hlink="hlink" folHlink="folHlink"/>
  <p:sldLayoutIdLst>
    <p:sldLayoutId id="2147483669" r:id="rId1"/>
    <p:sldLayoutId id="2147483698"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name="Sections_2">
    <p:bg>
      <p:bgRef idx="1001">
        <a:schemeClr val="bg1"/>
      </p:bgRef>
    </p:bg>
    <p:spTree>
      <p:nvGrpSpPr>
        <p:cNvPr id="1" name=""/>
        <p:cNvGrpSpPr/>
        <p:nvPr/>
      </p:nvGrpSpPr>
      <p:grpSpPr>
        <a:xfrm>
          <a:off x="0" y="0"/>
          <a:ext cx="0" cy="0"/>
          <a:chOff x="0" y="0"/>
          <a:chExt cx="0" cy="0"/>
        </a:xfrm>
      </p:grpSpPr>
      <p:sp>
        <p:nvSpPr>
          <p:cNvPr id="8" name="Rectangle 7"/>
          <p:cNvSpPr/>
          <p:nvPr/>
        </p:nvSpPr>
        <p:spPr>
          <a:xfrm>
            <a:off x="0" y="0"/>
            <a:ext cx="354518" cy="1143000"/>
          </a:xfrm>
          <a:prstGeom prst="rect">
            <a:avLst/>
          </a:prstGeom>
          <a:solidFill>
            <a:srgbClr val="4F74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oup 8"/>
          <p:cNvGrpSpPr/>
          <p:nvPr/>
        </p:nvGrpSpPr>
        <p:grpSpPr>
          <a:xfrm>
            <a:off x="125918" y="152400"/>
            <a:ext cx="2020824" cy="846385"/>
            <a:chOff x="265176" y="405825"/>
            <a:chExt cx="2020824" cy="846385"/>
          </a:xfrm>
          <a:effectLst>
            <a:outerShdw blurRad="50800" dist="88900" dir="2700000" algn="tl" rotWithShape="0">
              <a:prstClr val="black">
                <a:alpha val="23000"/>
              </a:prstClr>
            </a:outerShdw>
          </a:effectLst>
        </p:grpSpPr>
        <p:sp>
          <p:nvSpPr>
            <p:cNvPr id="10" name="Rectangle 9"/>
            <p:cNvSpPr/>
            <p:nvPr userDrawn="1"/>
          </p:nvSpPr>
          <p:spPr>
            <a:xfrm>
              <a:off x="266700" y="405825"/>
              <a:ext cx="2019300" cy="584775"/>
            </a:xfrm>
            <a:prstGeom prst="rect">
              <a:avLst/>
            </a:prstGeom>
            <a:solidFill>
              <a:srgbClr val="CE17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ight Triangle 10"/>
            <p:cNvSpPr/>
            <p:nvPr userDrawn="1"/>
          </p:nvSpPr>
          <p:spPr>
            <a:xfrm flipH="1" flipV="1">
              <a:off x="265176" y="990600"/>
              <a:ext cx="228600" cy="261610"/>
            </a:xfrm>
            <a:prstGeom prst="rtTriangle">
              <a:avLst/>
            </a:prstGeom>
            <a:solidFill>
              <a:srgbClr val="910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3" name="TextBox 12"/>
          <p:cNvSpPr txBox="1"/>
          <p:nvPr userDrawn="1"/>
        </p:nvSpPr>
        <p:spPr>
          <a:xfrm>
            <a:off x="685800" y="6566356"/>
            <a:ext cx="7924800"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
        <p:nvSpPr>
          <p:cNvPr id="7" name="TextBox 6"/>
          <p:cNvSpPr txBox="1"/>
          <p:nvPr userDrawn="1"/>
        </p:nvSpPr>
        <p:spPr>
          <a:xfrm>
            <a:off x="8534399" y="6488668"/>
            <a:ext cx="609600" cy="369332"/>
          </a:xfrm>
          <a:prstGeom prst="rect">
            <a:avLst/>
          </a:prstGeom>
          <a:noFill/>
        </p:spPr>
        <p:txBody>
          <a:bodyPr wrap="square" rtlCol="0">
            <a:spAutoFit/>
          </a:bodyPr>
          <a:lstStyle/>
          <a:p>
            <a:fld id="{95CDE4FD-DB82-C949-B987-F899E7300720}" type="slidenum">
              <a:rPr lang="en-US" smtClean="0"/>
              <a:pPr/>
              <a:t>‹#›</a:t>
            </a:fld>
            <a:endParaRPr lang="en-US" dirty="0"/>
          </a:p>
        </p:txBody>
      </p:sp>
    </p:spTree>
    <p:extLst>
      <p:ext uri="{BB962C8B-B14F-4D97-AF65-F5344CB8AC3E}">
        <p14:creationId xmlns:p14="http://schemas.microsoft.com/office/powerpoint/2010/main" val="1965632098"/>
      </p:ext>
    </p:extLst>
  </p:cSld>
  <p:clrMap bg1="lt1" tx1="dk1" bg2="lt2" tx2="dk2" accent1="accent1" accent2="accent2" accent3="accent3" accent4="accent4" accent5="accent5" accent6="accent6" hlink="hlink" folHlink="folHlink"/>
  <p:sldLayoutIdLst>
    <p:sldLayoutId id="2147483697" r:id="rId1"/>
    <p:sldLayoutId id="2147483699" r:id="rId2"/>
    <p:sldLayoutId id="2147483708"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Snip Single Corner Rectangle 6"/>
          <p:cNvSpPr/>
          <p:nvPr/>
        </p:nvSpPr>
        <p:spPr>
          <a:xfrm>
            <a:off x="0" y="0"/>
            <a:ext cx="1371600" cy="457200"/>
          </a:xfrm>
          <a:prstGeom prst="snip1Rect">
            <a:avLst>
              <a:gd name="adj" fmla="val 44253"/>
            </a:avLst>
          </a:prstGeom>
          <a:solidFill>
            <a:srgbClr val="6E7072"/>
          </a:solidFill>
          <a:ln>
            <a:noFill/>
          </a:ln>
          <a:effectLst>
            <a:outerShdw blurRad="50800" dist="101600" dir="2700000" algn="tl"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userDrawn="1"/>
        </p:nvSpPr>
        <p:spPr>
          <a:xfrm>
            <a:off x="685800" y="6566356"/>
            <a:ext cx="7924800"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
        <p:nvSpPr>
          <p:cNvPr id="4" name="TextBox 3"/>
          <p:cNvSpPr txBox="1"/>
          <p:nvPr userDrawn="1"/>
        </p:nvSpPr>
        <p:spPr>
          <a:xfrm>
            <a:off x="8534399" y="6488668"/>
            <a:ext cx="609600" cy="369332"/>
          </a:xfrm>
          <a:prstGeom prst="rect">
            <a:avLst/>
          </a:prstGeom>
          <a:noFill/>
        </p:spPr>
        <p:txBody>
          <a:bodyPr wrap="square" rtlCol="0">
            <a:spAutoFit/>
          </a:bodyPr>
          <a:lstStyle/>
          <a:p>
            <a:fld id="{95CDE4FD-DB82-C949-B987-F899E7300720}" type="slidenum">
              <a:rPr lang="en-US" smtClean="0"/>
              <a:pPr/>
              <a:t>‹#›</a:t>
            </a:fld>
            <a:endParaRPr lang="en-US" dirty="0"/>
          </a:p>
        </p:txBody>
      </p:sp>
    </p:spTree>
    <p:extLst>
      <p:ext uri="{BB962C8B-B14F-4D97-AF65-F5344CB8AC3E}">
        <p14:creationId xmlns:p14="http://schemas.microsoft.com/office/powerpoint/2010/main" val="1863315712"/>
      </p:ext>
    </p:extLst>
  </p:cSld>
  <p:clrMap bg1="lt1" tx1="dk1" bg2="lt2" tx2="dk2" accent1="accent1" accent2="accent2" accent3="accent3" accent4="accent4" accent5="accent5" accent6="accent6" hlink="hlink" folHlink="folHlink"/>
  <p:sldLayoutIdLst>
    <p:sldLayoutId id="2147483684" r:id="rId1"/>
    <p:sldLayoutId id="2147483700" r:id="rId2"/>
    <p:sldLayoutId id="2147483706"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Snip Single Corner Rectangle 2"/>
          <p:cNvSpPr/>
          <p:nvPr/>
        </p:nvSpPr>
        <p:spPr>
          <a:xfrm>
            <a:off x="0" y="0"/>
            <a:ext cx="1371600" cy="457200"/>
          </a:xfrm>
          <a:prstGeom prst="snip1Rect">
            <a:avLst>
              <a:gd name="adj" fmla="val 44253"/>
            </a:avLst>
          </a:prstGeom>
          <a:solidFill>
            <a:srgbClr val="6E7072"/>
          </a:solidFill>
          <a:ln>
            <a:noFill/>
          </a:ln>
          <a:effectLst>
            <a:outerShdw blurRad="50800" dist="101600" dir="2700000" algn="tl" rotWithShape="0">
              <a:prstClr val="black">
                <a:alpha val="1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p:cNvSpPr txBox="1"/>
          <p:nvPr userDrawn="1"/>
        </p:nvSpPr>
        <p:spPr>
          <a:xfrm>
            <a:off x="685800" y="6566356"/>
            <a:ext cx="7924800"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
        <p:nvSpPr>
          <p:cNvPr id="5" name="TextBox 4"/>
          <p:cNvSpPr txBox="1"/>
          <p:nvPr userDrawn="1"/>
        </p:nvSpPr>
        <p:spPr>
          <a:xfrm>
            <a:off x="8534399" y="6488668"/>
            <a:ext cx="609600" cy="369332"/>
          </a:xfrm>
          <a:prstGeom prst="rect">
            <a:avLst/>
          </a:prstGeom>
          <a:noFill/>
        </p:spPr>
        <p:txBody>
          <a:bodyPr wrap="square" rtlCol="0">
            <a:spAutoFit/>
          </a:bodyPr>
          <a:lstStyle/>
          <a:p>
            <a:fld id="{95CDE4FD-DB82-C949-B987-F899E7300720}" type="slidenum">
              <a:rPr lang="en-US" smtClean="0"/>
              <a:pPr/>
              <a:t>‹#›</a:t>
            </a:fld>
            <a:endParaRPr lang="en-US" dirty="0"/>
          </a:p>
        </p:txBody>
      </p:sp>
    </p:spTree>
    <p:extLst>
      <p:ext uri="{BB962C8B-B14F-4D97-AF65-F5344CB8AC3E}">
        <p14:creationId xmlns:p14="http://schemas.microsoft.com/office/powerpoint/2010/main" val="2261693926"/>
      </p:ext>
    </p:extLst>
  </p:cSld>
  <p:clrMap bg1="lt1" tx1="dk1" bg2="lt2" tx2="dk2" accent1="accent1" accent2="accent2" accent3="accent3" accent4="accent4" accent5="accent5" accent6="accent6" hlink="hlink" folHlink="folHlink"/>
  <p:sldLayoutIdLst>
    <p:sldLayoutId id="2147483673" r:id="rId1"/>
    <p:sldLayoutId id="2147483701" r:id="rId2"/>
    <p:sldLayoutId id="2147483702" r:id="rId3"/>
    <p:sldLayoutId id="2147483713" r:id="rId4"/>
    <p:sldLayoutId id="2147483712" r:id="rId5"/>
    <p:sldLayoutId id="2147483703" r:id="rId6"/>
    <p:sldLayoutId id="2147483714" r:id="rId7"/>
    <p:sldLayoutId id="2147483710" r:id="rId8"/>
    <p:sldLayoutId id="2147483704" r:id="rId9"/>
    <p:sldLayoutId id="2147483709"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929490"/>
            <a:ext cx="9144000" cy="5471309"/>
          </a:xfrm>
          <a:prstGeom prst="rect">
            <a:avLst/>
          </a:prstGeom>
          <a:solidFill>
            <a:srgbClr val="F2E8DA"/>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0"/>
            <a:ext cx="9144000" cy="982413"/>
          </a:xfrm>
          <a:prstGeom prst="rect">
            <a:avLst/>
          </a:prstGeom>
        </p:spPr>
      </p:pic>
      <p:sp>
        <p:nvSpPr>
          <p:cNvPr id="6" name="TextBox 5"/>
          <p:cNvSpPr txBox="1"/>
          <p:nvPr userDrawn="1"/>
        </p:nvSpPr>
        <p:spPr>
          <a:xfrm>
            <a:off x="685800" y="6566356"/>
            <a:ext cx="7924800" cy="215444"/>
          </a:xfrm>
          <a:prstGeom prst="rect">
            <a:avLst/>
          </a:prstGeom>
          <a:noFill/>
        </p:spPr>
        <p:txBody>
          <a:bodyPr wrap="square" rtlCol="0">
            <a:spAutoFit/>
          </a:bodyPr>
          <a:lstStyle/>
          <a:p>
            <a:pPr algn="ctr"/>
            <a:r>
              <a:rPr lang="en-US" sz="800" dirty="0"/>
              <a:t>Copyright © McGraw-Hill Education. All rights reserved. No reproduction or distribution without the prior written consent of McGraw-Hill Education.</a:t>
            </a:r>
          </a:p>
        </p:txBody>
      </p:sp>
      <p:sp>
        <p:nvSpPr>
          <p:cNvPr id="5" name="TextBox 4"/>
          <p:cNvSpPr txBox="1"/>
          <p:nvPr userDrawn="1"/>
        </p:nvSpPr>
        <p:spPr>
          <a:xfrm>
            <a:off x="8534399" y="6488668"/>
            <a:ext cx="609600" cy="369332"/>
          </a:xfrm>
          <a:prstGeom prst="rect">
            <a:avLst/>
          </a:prstGeom>
          <a:noFill/>
        </p:spPr>
        <p:txBody>
          <a:bodyPr wrap="square" rtlCol="0">
            <a:spAutoFit/>
          </a:bodyPr>
          <a:lstStyle/>
          <a:p>
            <a:fld id="{95CDE4FD-DB82-C949-B987-F899E7300720}" type="slidenum">
              <a:rPr lang="en-US" smtClean="0"/>
              <a:pPr/>
              <a:t>‹#›</a:t>
            </a:fld>
            <a:endParaRPr lang="en-US" dirty="0"/>
          </a:p>
        </p:txBody>
      </p:sp>
    </p:spTree>
    <p:extLst>
      <p:ext uri="{BB962C8B-B14F-4D97-AF65-F5344CB8AC3E}">
        <p14:creationId xmlns:p14="http://schemas.microsoft.com/office/powerpoint/2010/main" val="3860561827"/>
      </p:ext>
    </p:extLst>
  </p:cSld>
  <p:clrMap bg1="lt1" tx1="dk1" bg2="lt2" tx2="dk2" accent1="accent1" accent2="accent2" accent3="accent3" accent4="accent4" accent5="accent5" accent6="accent6" hlink="hlink" folHlink="folHlink"/>
  <p:sldLayoutIdLst>
    <p:sldLayoutId id="2147483675" r:id="rId1"/>
    <p:sldLayoutId id="2147483705" r:id="rId2"/>
    <p:sldLayoutId id="2147483715" r:id="rId3"/>
    <p:sldLayoutId id="2147483707" r:id="rId4"/>
    <p:sldLayoutId id="2147483711"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14.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2.xml.rels><?xml version="1.0" encoding="UTF-8" standalone="yes"?>
<Relationships xmlns="http://schemas.openxmlformats.org/package/2006/relationships"><Relationship Id="rId2" Type="http://schemas.openxmlformats.org/officeDocument/2006/relationships/image" Target="../media/image131.jpg"/><Relationship Id="rId1" Type="http://schemas.openxmlformats.org/officeDocument/2006/relationships/slideLayout" Target="../slideLayouts/slideLayout14.xml"/></Relationships>
</file>

<file path=ppt/slides/_rels/slide103.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32.png"/><Relationship Id="rId1" Type="http://schemas.openxmlformats.org/officeDocument/2006/relationships/slideLayout" Target="../slideLayouts/slideLayout15.xml"/><Relationship Id="rId5" Type="http://schemas.openxmlformats.org/officeDocument/2006/relationships/image" Target="../media/image135.png"/><Relationship Id="rId4" Type="http://schemas.openxmlformats.org/officeDocument/2006/relationships/image" Target="../media/image134.png"/></Relationships>
</file>

<file path=ppt/slides/_rels/slide104.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image" Target="../media/image136.png"/><Relationship Id="rId1" Type="http://schemas.openxmlformats.org/officeDocument/2006/relationships/slideLayout" Target="../slideLayouts/slideLayout15.xml"/><Relationship Id="rId5" Type="http://schemas.openxmlformats.org/officeDocument/2006/relationships/image" Target="../media/image139.png"/><Relationship Id="rId4" Type="http://schemas.openxmlformats.org/officeDocument/2006/relationships/image" Target="../media/image138.png"/></Relationships>
</file>

<file path=ppt/slides/_rels/slide105.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image" Target="../media/image140.png"/><Relationship Id="rId1" Type="http://schemas.openxmlformats.org/officeDocument/2006/relationships/slideLayout" Target="../slideLayouts/slideLayout15.xml"/></Relationships>
</file>

<file path=ppt/slides/_rels/slide106.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14.xml"/><Relationship Id="rId1" Type="http://schemas.openxmlformats.org/officeDocument/2006/relationships/slideLayout" Target="../slideLayouts/slideLayout15.xml"/><Relationship Id="rId6" Type="http://schemas.openxmlformats.org/officeDocument/2006/relationships/image" Target="../media/image145.png"/><Relationship Id="rId5" Type="http://schemas.openxmlformats.org/officeDocument/2006/relationships/image" Target="../media/image144.png"/><Relationship Id="rId4" Type="http://schemas.openxmlformats.org/officeDocument/2006/relationships/image" Target="../media/image143.png"/></Relationships>
</file>

<file path=ppt/slides/_rels/slide107.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image" Target="../media/image146.png"/><Relationship Id="rId1" Type="http://schemas.openxmlformats.org/officeDocument/2006/relationships/slideLayout" Target="../slideLayouts/slideLayout16.xml"/><Relationship Id="rId4" Type="http://schemas.openxmlformats.org/officeDocument/2006/relationships/image" Target="../media/image148.png"/></Relationships>
</file>

<file path=ppt/slides/_rels/slide108.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9.png"/><Relationship Id="rId1" Type="http://schemas.openxmlformats.org/officeDocument/2006/relationships/slideLayout" Target="../slideLayouts/slideLayout15.xml"/><Relationship Id="rId4" Type="http://schemas.openxmlformats.org/officeDocument/2006/relationships/image" Target="../media/image151.png"/></Relationships>
</file>

<file path=ppt/slides/_rels/slide109.xml.rels><?xml version="1.0" encoding="UTF-8" standalone="yes"?>
<Relationships xmlns="http://schemas.openxmlformats.org/package/2006/relationships"><Relationship Id="rId2" Type="http://schemas.openxmlformats.org/officeDocument/2006/relationships/image" Target="../media/image152.pn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110.xml.rels><?xml version="1.0" encoding="UTF-8" standalone="yes"?>
<Relationships xmlns="http://schemas.openxmlformats.org/package/2006/relationships"><Relationship Id="rId2" Type="http://schemas.openxmlformats.org/officeDocument/2006/relationships/image" Target="../media/image153.png"/><Relationship Id="rId1" Type="http://schemas.openxmlformats.org/officeDocument/2006/relationships/slideLayout" Target="../slideLayouts/slideLayout14.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2.xml.rels><?xml version="1.0" encoding="UTF-8" standalone="yes"?>
<Relationships xmlns="http://schemas.openxmlformats.org/package/2006/relationships"><Relationship Id="rId2" Type="http://schemas.openxmlformats.org/officeDocument/2006/relationships/image" Target="../media/image154.jpg"/><Relationship Id="rId1" Type="http://schemas.openxmlformats.org/officeDocument/2006/relationships/slideLayout" Target="../slideLayouts/slideLayout17.xml"/></Relationships>
</file>

<file path=ppt/slides/_rels/slide113.xml.rels><?xml version="1.0" encoding="UTF-8" standalone="yes"?>
<Relationships xmlns="http://schemas.openxmlformats.org/package/2006/relationships"><Relationship Id="rId2" Type="http://schemas.openxmlformats.org/officeDocument/2006/relationships/image" Target="../media/image155.jpg"/><Relationship Id="rId1" Type="http://schemas.openxmlformats.org/officeDocument/2006/relationships/slideLayout" Target="../slideLayouts/slideLayout17.xml"/></Relationships>
</file>

<file path=ppt/slides/_rels/slide11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0.xml"/></Relationships>
</file>

<file path=ppt/slides/_rels/slide1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5.png"/><Relationship Id="rId1" Type="http://schemas.openxmlformats.org/officeDocument/2006/relationships/slideLayout" Target="../slideLayouts/slideLayout10.xml"/></Relationships>
</file>

<file path=ppt/slides/_rels/slide1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1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1.xml"/></Relationships>
</file>

<file path=ppt/slides/_rels/slide1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1.xml"/></Relationships>
</file>

<file path=ppt/slides/_rels/slide119.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14.xml"/><Relationship Id="rId5" Type="http://schemas.openxmlformats.org/officeDocument/2006/relationships/image" Target="../media/image11.jpg"/><Relationship Id="rId4" Type="http://schemas.openxmlformats.org/officeDocument/2006/relationships/image" Target="../media/image10.jpg"/></Relationships>
</file>

<file path=ppt/slides/_rels/slide120.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14.xml"/></Relationships>
</file>

<file path=ppt/slides/_rels/slide121.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4.xml"/></Relationships>
</file>

<file path=ppt/slides/_rels/slide12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5.xml"/><Relationship Id="rId1" Type="http://schemas.openxmlformats.org/officeDocument/2006/relationships/slideLayout" Target="../slideLayouts/slideLayout11.xml"/><Relationship Id="rId5" Type="http://schemas.openxmlformats.org/officeDocument/2006/relationships/image" Target="../media/image61.png"/><Relationship Id="rId4" Type="http://schemas.openxmlformats.org/officeDocument/2006/relationships/image" Target="../media/image60.png"/></Relationships>
</file>

<file path=ppt/slides/_rels/slide12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11.xml"/></Relationships>
</file>

<file path=ppt/slides/_rels/slide124.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1.xml"/></Relationships>
</file>

<file path=ppt/slides/_rels/slide125.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1.xml"/></Relationships>
</file>

<file path=ppt/slides/_rels/slide126.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11.xml"/></Relationships>
</file>

<file path=ppt/slides/_rels/slide12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11.xml"/></Relationships>
</file>

<file path=ppt/slides/_rels/slide128.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1.xml"/></Relationships>
</file>

<file path=ppt/slides/_rels/slide129.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png"/><Relationship Id="rId1" Type="http://schemas.openxmlformats.org/officeDocument/2006/relationships/slideLayout" Target="../slideLayouts/slideLayout16.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30.xml.rels><?xml version="1.0" encoding="UTF-8" standalone="yes"?>
<Relationships xmlns="http://schemas.openxmlformats.org/package/2006/relationships"><Relationship Id="rId2" Type="http://schemas.openxmlformats.org/officeDocument/2006/relationships/image" Target="../media/image81.jpg"/><Relationship Id="rId1" Type="http://schemas.openxmlformats.org/officeDocument/2006/relationships/slideLayout" Target="../slideLayouts/slideLayout14.xml"/></Relationships>
</file>

<file path=ppt/slides/_rels/slide131.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6.xml"/><Relationship Id="rId1" Type="http://schemas.openxmlformats.org/officeDocument/2006/relationships/slideLayout" Target="../slideLayouts/slideLayout22.xml"/><Relationship Id="rId4" Type="http://schemas.openxmlformats.org/officeDocument/2006/relationships/image" Target="../media/image85.png"/></Relationships>
</file>

<file path=ppt/slides/_rels/slide132.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11.xml"/></Relationships>
</file>

<file path=ppt/slides/_rels/slide133.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14.xml"/></Relationships>
</file>

<file path=ppt/slides/_rels/slide134.xml.rels><?xml version="1.0" encoding="UTF-8" standalone="yes"?>
<Relationships xmlns="http://schemas.openxmlformats.org/package/2006/relationships"><Relationship Id="rId2" Type="http://schemas.openxmlformats.org/officeDocument/2006/relationships/image" Target="../media/image98.jpg"/><Relationship Id="rId1" Type="http://schemas.openxmlformats.org/officeDocument/2006/relationships/slideLayout" Target="../slideLayouts/slideLayout12.xml"/></Relationships>
</file>

<file path=ppt/slides/_rels/slide135.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14.xml"/><Relationship Id="rId4" Type="http://schemas.openxmlformats.org/officeDocument/2006/relationships/image" Target="../media/image106.png"/></Relationships>
</file>

<file path=ppt/slides/_rels/slide136.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14.xml"/><Relationship Id="rId4" Type="http://schemas.openxmlformats.org/officeDocument/2006/relationships/image" Target="../media/image116.png"/></Relationships>
</file>

<file path=ppt/slides/_rels/slide137.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14.xml"/></Relationships>
</file>

<file path=ppt/slides/_rels/slide138.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11.xml"/></Relationships>
</file>

<file path=ppt/slides/_rels/slide139.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png"/><Relationship Id="rId1" Type="http://schemas.openxmlformats.org/officeDocument/2006/relationships/slideLayout" Target="../slideLayouts/slideLayout16.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40.xml.rels><?xml version="1.0" encoding="UTF-8" standalone="yes"?>
<Relationships xmlns="http://schemas.openxmlformats.org/package/2006/relationships"><Relationship Id="rId2" Type="http://schemas.openxmlformats.org/officeDocument/2006/relationships/image" Target="../media/image131.jpg"/><Relationship Id="rId1" Type="http://schemas.openxmlformats.org/officeDocument/2006/relationships/slideLayout" Target="../slideLayouts/slideLayout14.xml"/></Relationships>
</file>

<file path=ppt/slides/_rels/slide141.xml.rels><?xml version="1.0" encoding="UTF-8" standalone="yes"?>
<Relationships xmlns="http://schemas.openxmlformats.org/package/2006/relationships"><Relationship Id="rId2" Type="http://schemas.openxmlformats.org/officeDocument/2006/relationships/image" Target="../media/image154.jpg"/><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3.png"/><Relationship Id="rId1" Type="http://schemas.openxmlformats.org/officeDocument/2006/relationships/slideLayout" Target="../slideLayouts/slideLayout16.xml"/><Relationship Id="rId5" Type="http://schemas.openxmlformats.org/officeDocument/2006/relationships/image" Target="../media/image25.png"/><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6.png"/><Relationship Id="rId7" Type="http://schemas.openxmlformats.org/officeDocument/2006/relationships/image" Target="../media/image31.png"/><Relationship Id="rId2" Type="http://schemas.openxmlformats.org/officeDocument/2006/relationships/image" Target="../media/image27.png"/><Relationship Id="rId1" Type="http://schemas.openxmlformats.org/officeDocument/2006/relationships/slideLayout" Target="../slideLayouts/slideLayout16.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8.png"/><Relationship Id="rId2" Type="http://schemas.openxmlformats.org/officeDocument/2006/relationships/image" Target="../media/image34.png"/><Relationship Id="rId1" Type="http://schemas.openxmlformats.org/officeDocument/2006/relationships/slideLayout" Target="../slideLayouts/slideLayout16.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8.pn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7.png"/><Relationship Id="rId1" Type="http://schemas.openxmlformats.org/officeDocument/2006/relationships/slideLayout" Target="../slideLayouts/slideLayout23.xml"/><Relationship Id="rId4" Type="http://schemas.openxmlformats.org/officeDocument/2006/relationships/image" Target="../media/image52.png"/></Relationships>
</file>

<file path=ppt/slides/_rels/slide2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1.png"/><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0.xml"/></Relationships>
</file>

<file path=ppt/slides/_rels/slide3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xml"/><Relationship Id="rId1" Type="http://schemas.openxmlformats.org/officeDocument/2006/relationships/slideLayout" Target="../slideLayouts/slideLayout11.xml"/><Relationship Id="rId5" Type="http://schemas.openxmlformats.org/officeDocument/2006/relationships/image" Target="../media/image61.png"/><Relationship Id="rId4" Type="http://schemas.openxmlformats.org/officeDocument/2006/relationships/image" Target="../media/image60.png"/></Relationships>
</file>

<file path=ppt/slides/_rels/slide3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0.xml"/></Relationships>
</file>

<file path=ppt/slides/_rels/slide4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0.xml"/></Relationships>
</file>

<file path=ppt/slides/_rels/slide45.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0.xml"/></Relationships>
</file>

<file path=ppt/slides/_rels/slide46.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0.xml"/></Relationships>
</file>

<file path=ppt/slides/_rels/slide47.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0.xml"/></Relationships>
</file>

<file path=ppt/slides/_rels/slide48.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5.png"/><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13.xml"/><Relationship Id="rId5" Type="http://schemas.openxmlformats.org/officeDocument/2006/relationships/image" Target="../media/image77.jpg"/><Relationship Id="rId4" Type="http://schemas.openxmlformats.org/officeDocument/2006/relationships/image" Target="../media/image83.png"/></Relationships>
</file>

<file path=ppt/slides/_rels/slide51.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image" Target="../media/image78.png"/><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1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4.xml.rels><?xml version="1.0" encoding="UTF-8" standalone="yes"?>
<Relationships xmlns="http://schemas.openxmlformats.org/package/2006/relationships"><Relationship Id="rId2" Type="http://schemas.openxmlformats.org/officeDocument/2006/relationships/image" Target="../media/image81.jpg"/><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2" Type="http://schemas.openxmlformats.org/officeDocument/2006/relationships/image" Target="../media/image82.jpg"/><Relationship Id="rId1" Type="http://schemas.openxmlformats.org/officeDocument/2006/relationships/slideLayout" Target="../slideLayouts/slideLayout14.xml"/></Relationships>
</file>

<file path=ppt/slides/_rels/slide56.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6.xml"/><Relationship Id="rId1" Type="http://schemas.openxmlformats.org/officeDocument/2006/relationships/slideLayout" Target="../slideLayouts/slideLayout22.xml"/><Relationship Id="rId4" Type="http://schemas.openxmlformats.org/officeDocument/2006/relationships/image" Target="../media/image85.png"/></Relationships>
</file>

<file path=ppt/slides/_rels/slide57.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7.xml"/><Relationship Id="rId1" Type="http://schemas.openxmlformats.org/officeDocument/2006/relationships/slideLayout" Target="../slideLayouts/slideLayout22.xml"/><Relationship Id="rId4" Type="http://schemas.openxmlformats.org/officeDocument/2006/relationships/image" Target="../media/image92.png"/></Relationships>
</file>

<file path=ppt/slides/_rels/slide58.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11.xml"/></Relationships>
</file>

<file path=ppt/slides/_rels/slide59.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0.xml"/></Relationships>
</file>

<file path=ppt/slides/_rels/slide60.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91.png"/><Relationship Id="rId1" Type="http://schemas.openxmlformats.org/officeDocument/2006/relationships/slideLayout" Target="../slideLayouts/slideLayout21.xml"/><Relationship Id="rId4" Type="http://schemas.openxmlformats.org/officeDocument/2006/relationships/image" Target="../media/image90.png"/></Relationships>
</file>

<file path=ppt/slides/_rels/slide61.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0.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4.xml.rels><?xml version="1.0" encoding="UTF-8" standalone="yes"?>
<Relationships xmlns="http://schemas.openxmlformats.org/package/2006/relationships"><Relationship Id="rId2" Type="http://schemas.openxmlformats.org/officeDocument/2006/relationships/image" Target="../media/image94.jpg"/><Relationship Id="rId1" Type="http://schemas.openxmlformats.org/officeDocument/2006/relationships/slideLayout" Target="../slideLayouts/slideLayout1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66.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14.xml"/></Relationships>
</file>

<file path=ppt/slides/_rels/slide67.xml.rels><?xml version="1.0" encoding="UTF-8" standalone="yes"?>
<Relationships xmlns="http://schemas.openxmlformats.org/package/2006/relationships"><Relationship Id="rId3" Type="http://schemas.openxmlformats.org/officeDocument/2006/relationships/image" Target="../media/image97.jpg"/><Relationship Id="rId2" Type="http://schemas.openxmlformats.org/officeDocument/2006/relationships/image" Target="../media/image96.jpg"/><Relationship Id="rId1" Type="http://schemas.openxmlformats.org/officeDocument/2006/relationships/slideLayout" Target="../slideLayouts/slideLayout1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9.xml.rels><?xml version="1.0" encoding="UTF-8" standalone="yes"?>
<Relationships xmlns="http://schemas.openxmlformats.org/package/2006/relationships"><Relationship Id="rId2" Type="http://schemas.openxmlformats.org/officeDocument/2006/relationships/image" Target="../media/image98.jp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71.xml.rels><?xml version="1.0" encoding="UTF-8" standalone="yes"?>
<Relationships xmlns="http://schemas.openxmlformats.org/package/2006/relationships"><Relationship Id="rId2" Type="http://schemas.openxmlformats.org/officeDocument/2006/relationships/image" Target="../media/image99.jpg"/><Relationship Id="rId1" Type="http://schemas.openxmlformats.org/officeDocument/2006/relationships/slideLayout" Target="../slideLayouts/slideLayout1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5.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1.xml"/><Relationship Id="rId1" Type="http://schemas.openxmlformats.org/officeDocument/2006/relationships/slideLayout" Target="../slideLayouts/slideLayout14.xml"/><Relationship Id="rId4" Type="http://schemas.openxmlformats.org/officeDocument/2006/relationships/image" Target="../media/image101.jpg"/></Relationships>
</file>

<file path=ppt/slides/_rels/slide76.xml.rels><?xml version="1.0" encoding="UTF-8" standalone="yes"?>
<Relationships xmlns="http://schemas.openxmlformats.org/package/2006/relationships"><Relationship Id="rId3" Type="http://schemas.openxmlformats.org/officeDocument/2006/relationships/image" Target="../media/image102.jp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77.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1.xml"/></Relationships>
</file>

<file path=ppt/slides/_rels/slide80.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14.xml"/><Relationship Id="rId4" Type="http://schemas.openxmlformats.org/officeDocument/2006/relationships/image" Target="../media/image106.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2.xml.rels><?xml version="1.0" encoding="UTF-8" standalone="yes"?>
<Relationships xmlns="http://schemas.openxmlformats.org/package/2006/relationships"><Relationship Id="rId3" Type="http://schemas.openxmlformats.org/officeDocument/2006/relationships/image" Target="../media/image108.jpg"/><Relationship Id="rId2" Type="http://schemas.openxmlformats.org/officeDocument/2006/relationships/image" Target="../media/image107.jpg"/><Relationship Id="rId1" Type="http://schemas.openxmlformats.org/officeDocument/2006/relationships/slideLayout" Target="../slideLayouts/slideLayout14.xml"/></Relationships>
</file>

<file path=ppt/slides/_rels/slide83.xml.rels><?xml version="1.0" encoding="UTF-8" standalone="yes"?>
<Relationships xmlns="http://schemas.openxmlformats.org/package/2006/relationships"><Relationship Id="rId3" Type="http://schemas.openxmlformats.org/officeDocument/2006/relationships/image" Target="../media/image110.jpg"/><Relationship Id="rId2" Type="http://schemas.openxmlformats.org/officeDocument/2006/relationships/image" Target="../media/image109.jpg"/><Relationship Id="rId1" Type="http://schemas.openxmlformats.org/officeDocument/2006/relationships/slideLayout" Target="../slideLayouts/slideLayout14.xml"/></Relationships>
</file>

<file path=ppt/slides/_rels/slide84.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1.png"/><Relationship Id="rId1" Type="http://schemas.openxmlformats.org/officeDocument/2006/relationships/slideLayout" Target="../slideLayouts/slideLayout14.xml"/><Relationship Id="rId4" Type="http://schemas.openxmlformats.org/officeDocument/2006/relationships/image" Target="../media/image113.png"/></Relationships>
</file>

<file path=ppt/slides/_rels/slide85.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14.xml"/><Relationship Id="rId4" Type="http://schemas.openxmlformats.org/officeDocument/2006/relationships/image" Target="../media/image116.png"/></Relationships>
</file>

<file path=ppt/slides/_rels/slide86.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14.xml"/></Relationships>
</file>

<file path=ppt/slides/_rels/slide87.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20.xml"/></Relationships>
</file>

<file path=ppt/slides/_rels/slide88.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20.xml"/></Relationships>
</file>

<file path=ppt/slides/_rels/slide89.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1.xml"/></Relationships>
</file>

<file path=ppt/slides/_rels/slide90.xml.rels><?xml version="1.0" encoding="UTF-8" standalone="yes"?>
<Relationships xmlns="http://schemas.openxmlformats.org/package/2006/relationships"><Relationship Id="rId2" Type="http://schemas.openxmlformats.org/officeDocument/2006/relationships/image" Target="../media/image120.jpg"/><Relationship Id="rId1" Type="http://schemas.openxmlformats.org/officeDocument/2006/relationships/slideLayout" Target="../slideLayouts/slideLayout11.xml"/></Relationships>
</file>

<file path=ppt/slides/_rels/slide91.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11.xml"/></Relationships>
</file>

<file path=ppt/slides/_rels/slide92.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11.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5.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4.png"/><Relationship Id="rId1" Type="http://schemas.openxmlformats.org/officeDocument/2006/relationships/slideLayout" Target="../slideLayouts/slideLayout14.xml"/></Relationships>
</file>

<file path=ppt/slides/_rels/slide96.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14.xml"/></Relationships>
</file>

<file path=ppt/slides/_rels/slide97.xml.rels><?xml version="1.0" encoding="UTF-8" standalone="yes"?>
<Relationships xmlns="http://schemas.openxmlformats.org/package/2006/relationships"><Relationship Id="rId2" Type="http://schemas.openxmlformats.org/officeDocument/2006/relationships/image" Target="../media/image127.jpg"/><Relationship Id="rId1" Type="http://schemas.openxmlformats.org/officeDocument/2006/relationships/slideLayout" Target="../slideLayouts/slideLayout17.xml"/></Relationships>
</file>

<file path=ppt/slides/_rels/slide98.xml.rels><?xml version="1.0" encoding="UTF-8" standalone="yes"?>
<Relationships xmlns="http://schemas.openxmlformats.org/package/2006/relationships"><Relationship Id="rId3" Type="http://schemas.openxmlformats.org/officeDocument/2006/relationships/image" Target="../media/image129.jpg"/><Relationship Id="rId2" Type="http://schemas.openxmlformats.org/officeDocument/2006/relationships/image" Target="../media/image128.jpg"/><Relationship Id="rId1" Type="http://schemas.openxmlformats.org/officeDocument/2006/relationships/slideLayout" Target="../slideLayouts/slideLayout11.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933700" y="990600"/>
            <a:ext cx="3276600" cy="491546"/>
          </a:xfrm>
        </p:spPr>
        <p:txBody>
          <a:bodyPr/>
          <a:lstStyle/>
          <a:p>
            <a:r>
              <a:rPr lang="en-US" i="1" dirty="0">
                <a:solidFill>
                  <a:schemeClr val="accent1">
                    <a:lumMod val="75000"/>
                  </a:schemeClr>
                </a:solidFill>
              </a:rPr>
              <a:t>Chemistry</a:t>
            </a:r>
            <a:endParaRPr lang="en-US" dirty="0"/>
          </a:p>
        </p:txBody>
      </p:sp>
      <p:sp>
        <p:nvSpPr>
          <p:cNvPr id="15" name="Text Placeholder 14"/>
          <p:cNvSpPr>
            <a:spLocks noGrp="1"/>
          </p:cNvSpPr>
          <p:nvPr>
            <p:ph type="body" sz="quarter" idx="21"/>
          </p:nvPr>
        </p:nvSpPr>
        <p:spPr>
          <a:xfrm>
            <a:off x="2933700" y="1583724"/>
            <a:ext cx="3276600" cy="560686"/>
          </a:xfrm>
        </p:spPr>
        <p:txBody>
          <a:bodyPr/>
          <a:lstStyle/>
          <a:p>
            <a:pPr marL="0" indent="0" algn="ctr">
              <a:buNone/>
            </a:pPr>
            <a:r>
              <a:rPr lang="en-US" sz="2400" dirty="0">
                <a:solidFill>
                  <a:schemeClr val="accent1">
                    <a:lumMod val="75000"/>
                  </a:schemeClr>
                </a:solidFill>
                <a:latin typeface="+mn-lt"/>
                <a:cs typeface="Calibri" panose="020F0502020204030204" pitchFamily="34" charset="0"/>
              </a:rPr>
              <a:t>Fifth Edition</a:t>
            </a:r>
          </a:p>
        </p:txBody>
      </p:sp>
      <p:sp>
        <p:nvSpPr>
          <p:cNvPr id="17" name="Text Placeholder 16"/>
          <p:cNvSpPr>
            <a:spLocks noGrp="1"/>
          </p:cNvSpPr>
          <p:nvPr>
            <p:ph type="body" sz="quarter" idx="22"/>
          </p:nvPr>
        </p:nvSpPr>
        <p:spPr>
          <a:xfrm>
            <a:off x="2857500" y="2359454"/>
            <a:ext cx="3429000" cy="2750260"/>
          </a:xfrm>
        </p:spPr>
        <p:txBody>
          <a:bodyPr/>
          <a:lstStyle/>
          <a:p>
            <a:pPr marL="0" indent="0" algn="ctr">
              <a:spcBef>
                <a:spcPts val="0"/>
              </a:spcBef>
              <a:spcAft>
                <a:spcPts val="3000"/>
              </a:spcAft>
              <a:buNone/>
            </a:pPr>
            <a:r>
              <a:rPr lang="en-US" dirty="0">
                <a:solidFill>
                  <a:schemeClr val="accent1">
                    <a:lumMod val="75000"/>
                  </a:schemeClr>
                </a:solidFill>
              </a:rPr>
              <a:t>Julia Burdge</a:t>
            </a:r>
          </a:p>
          <a:p>
            <a:pPr marL="0" indent="0" algn="ctr">
              <a:spcBef>
                <a:spcPts val="0"/>
              </a:spcBef>
              <a:spcAft>
                <a:spcPts val="2800"/>
              </a:spcAft>
              <a:buNone/>
            </a:pPr>
            <a:r>
              <a:rPr lang="en-US" b="1" dirty="0">
                <a:solidFill>
                  <a:schemeClr val="accent1">
                    <a:lumMod val="75000"/>
                  </a:schemeClr>
                </a:solidFill>
              </a:rPr>
              <a:t>Lecture PowerPoints</a:t>
            </a:r>
          </a:p>
          <a:p>
            <a:pPr marL="0" indent="0" algn="ctr">
              <a:spcBef>
                <a:spcPts val="0"/>
              </a:spcBef>
              <a:spcAft>
                <a:spcPts val="3000"/>
              </a:spcAft>
              <a:buNone/>
            </a:pPr>
            <a:r>
              <a:rPr lang="en-US" dirty="0">
                <a:solidFill>
                  <a:schemeClr val="accent1">
                    <a:lumMod val="75000"/>
                  </a:schemeClr>
                </a:solidFill>
              </a:rPr>
              <a:t>Chapter 23</a:t>
            </a:r>
          </a:p>
          <a:p>
            <a:pPr marL="0" indent="0" algn="ctr">
              <a:spcBef>
                <a:spcPts val="0"/>
              </a:spcBef>
              <a:spcAft>
                <a:spcPts val="2400"/>
              </a:spcAft>
              <a:buNone/>
            </a:pPr>
            <a:r>
              <a:rPr lang="en-US" dirty="0">
                <a:solidFill>
                  <a:schemeClr val="tx2"/>
                </a:solidFill>
              </a:rPr>
              <a:t>Organic Chemistry</a:t>
            </a:r>
            <a:endParaRPr lang="en-US" dirty="0"/>
          </a:p>
        </p:txBody>
      </p:sp>
      <p:pic>
        <p:nvPicPr>
          <p:cNvPr id="18" name="Picture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86800" y="640080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 Placeholder 22"/>
          <p:cNvSpPr>
            <a:spLocks noGrp="1"/>
          </p:cNvSpPr>
          <p:nvPr>
            <p:ph type="body" sz="quarter" idx="24"/>
          </p:nvPr>
        </p:nvSpPr>
        <p:spPr/>
        <p:txBody>
          <a:bodyPr/>
          <a:lstStyle/>
          <a:p>
            <a:r>
              <a:rPr lang="en-US" dirty="0"/>
              <a:t>Copyright © McGraw-Hill Education. All rights reserved. No reproduction or distribution without the prior written consent of McGraw-Hill Education.</a:t>
            </a:r>
          </a:p>
        </p:txBody>
      </p:sp>
    </p:spTree>
    <p:extLst>
      <p:ext uri="{BB962C8B-B14F-4D97-AF65-F5344CB8AC3E}">
        <p14:creationId xmlns:p14="http://schemas.microsoft.com/office/powerpoint/2010/main" val="35969880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121227" y="-1"/>
            <a:ext cx="9144000" cy="457200"/>
          </a:xfrm>
        </p:spPr>
        <p:txBody>
          <a:bodyPr/>
          <a:lstStyle/>
          <a:p>
            <a:pPr marL="114300" indent="0">
              <a:tabLst>
                <a:tab pos="1371600" algn="l"/>
                <a:tab pos="1828800" algn="l"/>
              </a:tabLst>
            </a:pPr>
            <a:r>
              <a:rPr lang="en-US" dirty="0">
                <a:solidFill>
                  <a:schemeClr val="bg1"/>
                </a:solidFill>
              </a:rPr>
              <a:t>23.2</a:t>
            </a:r>
            <a:r>
              <a:rPr lang="en-US" dirty="0"/>
              <a:t>	</a:t>
            </a:r>
            <a:r>
              <a:rPr lang="en-US" dirty="0">
                <a:latin typeface="Calibri"/>
              </a:rPr>
              <a:t>Organic Compounds </a:t>
            </a:r>
            <a:r>
              <a:rPr lang="en-US" dirty="0"/>
              <a:t>	</a:t>
            </a:r>
          </a:p>
        </p:txBody>
      </p:sp>
      <p:sp>
        <p:nvSpPr>
          <p:cNvPr id="2" name="Text Placeholder 1"/>
          <p:cNvSpPr>
            <a:spLocks noGrp="1"/>
          </p:cNvSpPr>
          <p:nvPr>
            <p:ph type="body" sz="quarter" idx="12"/>
          </p:nvPr>
        </p:nvSpPr>
        <p:spPr/>
        <p:txBody>
          <a:bodyPr/>
          <a:lstStyle/>
          <a:p>
            <a:r>
              <a:rPr lang="en-US" b="1" dirty="0"/>
              <a:t>Topics</a:t>
            </a:r>
          </a:p>
        </p:txBody>
      </p:sp>
      <p:sp>
        <p:nvSpPr>
          <p:cNvPr id="16" name="Content Placeholder 15"/>
          <p:cNvSpPr>
            <a:spLocks noGrp="1"/>
          </p:cNvSpPr>
          <p:nvPr>
            <p:ph type="body" sz="quarter" idx="13"/>
          </p:nvPr>
        </p:nvSpPr>
        <p:spPr>
          <a:xfrm>
            <a:off x="152400" y="1828800"/>
            <a:ext cx="8839200" cy="838200"/>
          </a:xfrm>
          <a:prstGeom prst="rect">
            <a:avLst/>
          </a:prstGeom>
        </p:spPr>
        <p:txBody>
          <a:bodyPr/>
          <a:lstStyle/>
          <a:p>
            <a:pPr fontAlgn="t">
              <a:spcBef>
                <a:spcPts val="0"/>
              </a:spcBef>
            </a:pPr>
            <a:r>
              <a:rPr lang="en-US" dirty="0"/>
              <a:t>Classes of Organic Compounds</a:t>
            </a:r>
          </a:p>
          <a:p>
            <a:pPr>
              <a:spcBef>
                <a:spcPts val="0"/>
              </a:spcBef>
            </a:pPr>
            <a:r>
              <a:rPr lang="en-US" dirty="0"/>
              <a:t>Naming Organic Compounds</a:t>
            </a:r>
          </a:p>
        </p:txBody>
      </p:sp>
    </p:spTree>
    <p:extLst>
      <p:ext uri="{BB962C8B-B14F-4D97-AF65-F5344CB8AC3E}">
        <p14:creationId xmlns:p14="http://schemas.microsoft.com/office/powerpoint/2010/main" val="103618022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0" y="0"/>
            <a:ext cx="9044610" cy="594001"/>
          </a:xfrm>
        </p:spPr>
        <p:txBody>
          <a:bodyPr/>
          <a:lstStyle/>
          <a:p>
            <a:r>
              <a:rPr lang="en-US" dirty="0">
                <a:solidFill>
                  <a:schemeClr val="bg1"/>
                </a:solidFill>
              </a:rPr>
              <a:t>23.6 </a:t>
            </a:r>
            <a:r>
              <a:rPr lang="en-US" dirty="0"/>
              <a:t>	</a:t>
            </a:r>
            <a:r>
              <a:rPr lang="en-US" dirty="0">
                <a:latin typeface="Calibri"/>
              </a:rPr>
              <a:t>Organic Polymers (7)</a:t>
            </a:r>
            <a:endParaRPr lang="en-US" dirty="0"/>
          </a:p>
        </p:txBody>
      </p:sp>
      <p:sp>
        <p:nvSpPr>
          <p:cNvPr id="15" name="Text Placeholder 14"/>
          <p:cNvSpPr>
            <a:spLocks noGrp="1"/>
          </p:cNvSpPr>
          <p:nvPr>
            <p:ph type="body" sz="quarter" idx="22"/>
          </p:nvPr>
        </p:nvSpPr>
        <p:spPr>
          <a:xfrm>
            <a:off x="23190" y="1066800"/>
            <a:ext cx="9120809" cy="609601"/>
          </a:xfrm>
        </p:spPr>
        <p:txBody>
          <a:bodyPr/>
          <a:lstStyle/>
          <a:p>
            <a:r>
              <a:rPr lang="en-US" dirty="0">
                <a:latin typeface="Calibri"/>
              </a:rPr>
              <a:t>Condensation Polymers</a:t>
            </a:r>
          </a:p>
        </p:txBody>
      </p:sp>
      <p:pic>
        <p:nvPicPr>
          <p:cNvPr id="25602" name="Picture 2" descr="The condensation reaction for Nylon is show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5426" y="1566567"/>
            <a:ext cx="6933148" cy="48730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81202943"/>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0"/>
            <a:ext cx="9044610" cy="594001"/>
          </a:xfrm>
        </p:spPr>
        <p:txBody>
          <a:bodyPr/>
          <a:lstStyle/>
          <a:p>
            <a:r>
              <a:rPr lang="en-US" dirty="0">
                <a:solidFill>
                  <a:schemeClr val="bg1"/>
                </a:solidFill>
              </a:rPr>
              <a:t>23.6 </a:t>
            </a:r>
            <a:r>
              <a:rPr lang="en-US" dirty="0"/>
              <a:t>	</a:t>
            </a:r>
            <a:r>
              <a:rPr lang="en-US" dirty="0">
                <a:latin typeface="Calibri"/>
              </a:rPr>
              <a:t>Organic Polymers (8)</a:t>
            </a:r>
            <a:endParaRPr lang="en-US" dirty="0"/>
          </a:p>
        </p:txBody>
      </p:sp>
      <p:sp>
        <p:nvSpPr>
          <p:cNvPr id="16" name="Text Placeholder 15"/>
          <p:cNvSpPr>
            <a:spLocks noGrp="1"/>
          </p:cNvSpPr>
          <p:nvPr>
            <p:ph type="body" sz="quarter" idx="22"/>
          </p:nvPr>
        </p:nvSpPr>
        <p:spPr>
          <a:xfrm>
            <a:off x="23190" y="1143000"/>
            <a:ext cx="9120809" cy="533400"/>
          </a:xfrm>
        </p:spPr>
        <p:txBody>
          <a:bodyPr/>
          <a:lstStyle/>
          <a:p>
            <a:r>
              <a:rPr lang="en-US" dirty="0">
                <a:latin typeface="Calibri"/>
              </a:rPr>
              <a:t>Biological Polymers</a:t>
            </a:r>
          </a:p>
        </p:txBody>
      </p:sp>
      <p:sp>
        <p:nvSpPr>
          <p:cNvPr id="17" name="Content Placeholder 16"/>
          <p:cNvSpPr>
            <a:spLocks noGrp="1"/>
          </p:cNvSpPr>
          <p:nvPr>
            <p:ph sz="quarter" idx="24"/>
          </p:nvPr>
        </p:nvSpPr>
        <p:spPr>
          <a:xfrm>
            <a:off x="0" y="1600200"/>
            <a:ext cx="9120810" cy="4779500"/>
          </a:xfrm>
        </p:spPr>
        <p:txBody>
          <a:bodyPr/>
          <a:lstStyle/>
          <a:p>
            <a:pPr>
              <a:spcBef>
                <a:spcPts val="0"/>
              </a:spcBef>
              <a:spcAft>
                <a:spcPts val="1800"/>
              </a:spcAft>
            </a:pPr>
            <a:r>
              <a:rPr lang="en-US" dirty="0"/>
              <a:t>Naturally occurring polymers include </a:t>
            </a:r>
            <a:r>
              <a:rPr lang="en-US" i="1" dirty="0"/>
              <a:t>proteins, polysaccharides, </a:t>
            </a:r>
            <a:r>
              <a:rPr lang="en-US" dirty="0"/>
              <a:t>and </a:t>
            </a:r>
            <a:r>
              <a:rPr lang="en-US" i="1" dirty="0"/>
              <a:t>nucleic acids.</a:t>
            </a:r>
            <a:endParaRPr lang="en-US" sz="1400" b="1" i="1" dirty="0"/>
          </a:p>
          <a:p>
            <a:pPr>
              <a:spcBef>
                <a:spcPts val="0"/>
              </a:spcBef>
              <a:spcAft>
                <a:spcPts val="1800"/>
              </a:spcAft>
            </a:pPr>
            <a:r>
              <a:rPr lang="en-US" b="1" i="1" dirty="0"/>
              <a:t>Proteins, </a:t>
            </a:r>
            <a:r>
              <a:rPr lang="en-US" dirty="0"/>
              <a:t>polymers of amino acids, play an important role in nearly all biological processes.</a:t>
            </a:r>
            <a:endParaRPr lang="en-US" sz="1400" dirty="0"/>
          </a:p>
          <a:p>
            <a:pPr>
              <a:spcBef>
                <a:spcPts val="0"/>
              </a:spcBef>
              <a:spcAft>
                <a:spcPts val="3300"/>
              </a:spcAft>
            </a:pPr>
            <a:r>
              <a:rPr lang="en-US" dirty="0"/>
              <a:t>The bonds that form between amino acids are called </a:t>
            </a:r>
            <a:r>
              <a:rPr lang="en-US" b="1" i="1" dirty="0"/>
              <a:t>peptide bonds.</a:t>
            </a:r>
          </a:p>
          <a:p>
            <a:pPr>
              <a:spcBef>
                <a:spcPts val="0"/>
              </a:spcBef>
              <a:spcAft>
                <a:spcPts val="2800"/>
              </a:spcAft>
            </a:pPr>
            <a:r>
              <a:rPr lang="en-US" dirty="0"/>
              <a:t>Very long chains of amino acids assembled in this way are called </a:t>
            </a:r>
            <a:r>
              <a:rPr lang="en-US" i="1" dirty="0"/>
              <a:t>proteins, </a:t>
            </a:r>
            <a:r>
              <a:rPr lang="en-US" dirty="0"/>
              <a:t>while shorter chains are called </a:t>
            </a:r>
            <a:r>
              <a:rPr lang="en-US" b="1" i="1" dirty="0"/>
              <a:t>polypeptides.</a:t>
            </a:r>
            <a:endParaRPr lang="en-US" dirty="0"/>
          </a:p>
        </p:txBody>
      </p:sp>
    </p:spTree>
    <p:extLst>
      <p:ext uri="{BB962C8B-B14F-4D97-AF65-F5344CB8AC3E}">
        <p14:creationId xmlns:p14="http://schemas.microsoft.com/office/powerpoint/2010/main" val="3573219122"/>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0" y="0"/>
            <a:ext cx="9044610" cy="594001"/>
          </a:xfrm>
        </p:spPr>
        <p:txBody>
          <a:bodyPr/>
          <a:lstStyle/>
          <a:p>
            <a:r>
              <a:rPr lang="en-US" dirty="0">
                <a:solidFill>
                  <a:schemeClr val="bg1"/>
                </a:solidFill>
              </a:rPr>
              <a:t>23.6 </a:t>
            </a:r>
            <a:r>
              <a:rPr lang="en-US" dirty="0"/>
              <a:t>	</a:t>
            </a:r>
            <a:r>
              <a:rPr lang="en-US" dirty="0">
                <a:latin typeface="Calibri"/>
              </a:rPr>
              <a:t>Organic Polymers (9)</a:t>
            </a:r>
            <a:endParaRPr lang="en-US" dirty="0"/>
          </a:p>
        </p:txBody>
      </p:sp>
      <p:sp>
        <p:nvSpPr>
          <p:cNvPr id="16" name="Text Placeholder 15"/>
          <p:cNvSpPr>
            <a:spLocks noGrp="1"/>
          </p:cNvSpPr>
          <p:nvPr>
            <p:ph type="body" sz="quarter" idx="22"/>
          </p:nvPr>
        </p:nvSpPr>
        <p:spPr>
          <a:xfrm>
            <a:off x="23190" y="1142999"/>
            <a:ext cx="9120809" cy="609601"/>
          </a:xfrm>
        </p:spPr>
        <p:txBody>
          <a:bodyPr/>
          <a:lstStyle/>
          <a:p>
            <a:r>
              <a:rPr lang="en-US" dirty="0">
                <a:latin typeface="Calibri"/>
              </a:rPr>
              <a:t>Biological Polymers</a:t>
            </a:r>
          </a:p>
        </p:txBody>
      </p:sp>
      <p:pic>
        <p:nvPicPr>
          <p:cNvPr id="2" name="Picture 1" descr="Amino acids are joined together when a condensation reaction occurs between a carboxy group on one molecule and an amino group on another molecule. "/>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8835" y="3032760"/>
            <a:ext cx="7526940" cy="1615440"/>
          </a:xfrm>
          <a:prstGeom prst="rect">
            <a:avLst/>
          </a:prstGeom>
        </p:spPr>
      </p:pic>
    </p:spTree>
    <p:extLst>
      <p:ext uri="{BB962C8B-B14F-4D97-AF65-F5344CB8AC3E}">
        <p14:creationId xmlns:p14="http://schemas.microsoft.com/office/powerpoint/2010/main" val="231457346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0" y="0"/>
            <a:ext cx="9044610" cy="594001"/>
          </a:xfrm>
        </p:spPr>
        <p:txBody>
          <a:bodyPr/>
          <a:lstStyle/>
          <a:p>
            <a:r>
              <a:rPr lang="en-US" dirty="0">
                <a:solidFill>
                  <a:schemeClr val="bg1"/>
                </a:solidFill>
              </a:rPr>
              <a:t>23.6 </a:t>
            </a:r>
            <a:r>
              <a:rPr lang="en-US" dirty="0">
                <a:solidFill>
                  <a:srgbClr val="FFFFFF"/>
                </a:solidFill>
                <a:latin typeface="Calibri"/>
              </a:rPr>
              <a:t>	</a:t>
            </a:r>
            <a:r>
              <a:rPr lang="en-US" dirty="0">
                <a:latin typeface="Calibri"/>
              </a:rPr>
              <a:t>Organic Polymers (10)</a:t>
            </a:r>
            <a:endParaRPr lang="en-US" dirty="0"/>
          </a:p>
        </p:txBody>
      </p:sp>
      <p:graphicFrame>
        <p:nvGraphicFramePr>
          <p:cNvPr id="6" name="Table Placeholder 5"/>
          <p:cNvGraphicFramePr>
            <a:graphicFrameLocks noGrp="1"/>
          </p:cNvGraphicFramePr>
          <p:nvPr>
            <p:ph type="tbl" sz="quarter" idx="24"/>
            <p:extLst>
              <p:ext uri="{D42A27DB-BD31-4B8C-83A1-F6EECF244321}">
                <p14:modId xmlns:p14="http://schemas.microsoft.com/office/powerpoint/2010/main" val="3578839998"/>
              </p:ext>
            </p:extLst>
          </p:nvPr>
        </p:nvGraphicFramePr>
        <p:xfrm>
          <a:off x="393543" y="838200"/>
          <a:ext cx="8369457" cy="5181600"/>
        </p:xfrm>
        <a:graphic>
          <a:graphicData uri="http://schemas.openxmlformats.org/drawingml/2006/table">
            <a:tbl>
              <a:tblPr firstRow="1" bandRow="1">
                <a:tableStyleId>{5C22544A-7EE6-4342-B048-85BDC9FD1C3A}</a:tableStyleId>
              </a:tblPr>
              <a:tblGrid>
                <a:gridCol w="2789819">
                  <a:extLst>
                    <a:ext uri="{9D8B030D-6E8A-4147-A177-3AD203B41FA5}">
                      <a16:colId xmlns="" xmlns:a16="http://schemas.microsoft.com/office/drawing/2014/main" val="107541679"/>
                    </a:ext>
                  </a:extLst>
                </a:gridCol>
                <a:gridCol w="2789819">
                  <a:extLst>
                    <a:ext uri="{9D8B030D-6E8A-4147-A177-3AD203B41FA5}">
                      <a16:colId xmlns="" xmlns:a16="http://schemas.microsoft.com/office/drawing/2014/main" val="3568025415"/>
                    </a:ext>
                  </a:extLst>
                </a:gridCol>
                <a:gridCol w="2789819">
                  <a:extLst>
                    <a:ext uri="{9D8B030D-6E8A-4147-A177-3AD203B41FA5}">
                      <a16:colId xmlns="" xmlns:a16="http://schemas.microsoft.com/office/drawing/2014/main" val="283583205"/>
                    </a:ext>
                  </a:extLst>
                </a:gridCol>
              </a:tblGrid>
              <a:tr h="494896">
                <a:tc>
                  <a:txBody>
                    <a:bodyPr/>
                    <a:lstStyle/>
                    <a:p>
                      <a:pPr marL="228600" indent="0" algn="l"/>
                      <a:r>
                        <a:rPr lang="en-US" dirty="0">
                          <a:solidFill>
                            <a:schemeClr val="tx1"/>
                          </a:solidFill>
                        </a:rPr>
                        <a:t>Name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solidFill>
                            <a:schemeClr val="tx1"/>
                          </a:solidFill>
                        </a:rPr>
                        <a:t>Abbreviation</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solidFill>
                            <a:schemeClr val="tx1"/>
                          </a:solidFill>
                        </a:rPr>
                        <a:t>Structure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821242863"/>
                  </a:ext>
                </a:extLst>
              </a:tr>
              <a:tr h="1171676">
                <a:tc>
                  <a:txBody>
                    <a:bodyPr/>
                    <a:lstStyle/>
                    <a:p>
                      <a:pPr marL="228600" indent="0" algn="l"/>
                      <a:r>
                        <a:rPr lang="en-US" dirty="0">
                          <a:solidFill>
                            <a:schemeClr val="tx1"/>
                          </a:solidFill>
                        </a:rPr>
                        <a:t>Alanine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solidFill>
                            <a:schemeClr val="tx1"/>
                          </a:solidFill>
                        </a:rPr>
                        <a:t>Ala</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41741406"/>
                  </a:ext>
                </a:extLst>
              </a:tr>
              <a:tr h="1171676">
                <a:tc>
                  <a:txBody>
                    <a:bodyPr/>
                    <a:lstStyle/>
                    <a:p>
                      <a:pPr marL="0" indent="171450" algn="l"/>
                      <a:r>
                        <a:rPr lang="en-US" dirty="0">
                          <a:solidFill>
                            <a:schemeClr val="tx1"/>
                          </a:solidFill>
                        </a:rPr>
                        <a:t>Arginine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solidFill>
                            <a:schemeClr val="tx1"/>
                          </a:solidFill>
                        </a:rPr>
                        <a:t>Arg</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19869103"/>
                  </a:ext>
                </a:extLst>
              </a:tr>
              <a:tr h="1171676">
                <a:tc>
                  <a:txBody>
                    <a:bodyPr/>
                    <a:lstStyle/>
                    <a:p>
                      <a:pPr marL="0" indent="171450" algn="l"/>
                      <a:r>
                        <a:rPr lang="en-US" dirty="0">
                          <a:solidFill>
                            <a:schemeClr val="tx1"/>
                          </a:solidFill>
                        </a:rPr>
                        <a:t>Asparagine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solidFill>
                            <a:schemeClr val="tx1"/>
                          </a:solidFill>
                        </a:rPr>
                        <a:t>Asn</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295572549"/>
                  </a:ext>
                </a:extLst>
              </a:tr>
              <a:tr h="1171676">
                <a:tc>
                  <a:txBody>
                    <a:bodyPr/>
                    <a:lstStyle/>
                    <a:p>
                      <a:pPr marL="0" indent="114300" algn="l"/>
                      <a:r>
                        <a:rPr lang="en-US" dirty="0">
                          <a:solidFill>
                            <a:schemeClr val="tx1"/>
                          </a:solidFill>
                        </a:rPr>
                        <a:t>Aspartic acid</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solidFill>
                            <a:schemeClr val="tx1"/>
                          </a:solidFill>
                        </a:rPr>
                        <a:t>Asp</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6781998"/>
                  </a:ext>
                </a:extLst>
              </a:tr>
            </a:tbl>
          </a:graphicData>
        </a:graphic>
      </p:graphicFrame>
      <p:pic>
        <p:nvPicPr>
          <p:cNvPr id="7" name="Picture 6" descr="The structure for alanine is shown."/>
          <p:cNvPicPr>
            <a:picLocks noChangeAspect="1"/>
          </p:cNvPicPr>
          <p:nvPr/>
        </p:nvPicPr>
        <p:blipFill>
          <a:blip r:embed="rId2"/>
          <a:stretch>
            <a:fillRect/>
          </a:stretch>
        </p:blipFill>
        <p:spPr>
          <a:xfrm>
            <a:off x="6600825" y="1447800"/>
            <a:ext cx="1400175" cy="857250"/>
          </a:xfrm>
          <a:prstGeom prst="rect">
            <a:avLst/>
          </a:prstGeom>
        </p:spPr>
      </p:pic>
      <p:pic>
        <p:nvPicPr>
          <p:cNvPr id="8" name="Picture 7" descr="The structure for arginine is shown."/>
          <p:cNvPicPr>
            <a:picLocks noChangeAspect="1"/>
          </p:cNvPicPr>
          <p:nvPr/>
        </p:nvPicPr>
        <p:blipFill>
          <a:blip r:embed="rId3"/>
          <a:stretch>
            <a:fillRect/>
          </a:stretch>
        </p:blipFill>
        <p:spPr>
          <a:xfrm>
            <a:off x="6019800" y="2590800"/>
            <a:ext cx="2695575" cy="990599"/>
          </a:xfrm>
          <a:prstGeom prst="rect">
            <a:avLst/>
          </a:prstGeom>
        </p:spPr>
      </p:pic>
      <p:pic>
        <p:nvPicPr>
          <p:cNvPr id="9" name="Picture 8" descr="The structure for asparagine is shown"/>
          <p:cNvPicPr>
            <a:picLocks noChangeAspect="1"/>
          </p:cNvPicPr>
          <p:nvPr/>
        </p:nvPicPr>
        <p:blipFill>
          <a:blip r:embed="rId4"/>
          <a:stretch>
            <a:fillRect/>
          </a:stretch>
        </p:blipFill>
        <p:spPr>
          <a:xfrm>
            <a:off x="6038849" y="3825598"/>
            <a:ext cx="2676525" cy="975002"/>
          </a:xfrm>
          <a:prstGeom prst="rect">
            <a:avLst/>
          </a:prstGeom>
        </p:spPr>
      </p:pic>
      <p:pic>
        <p:nvPicPr>
          <p:cNvPr id="10" name="Picture 9" descr="The structure for aspartic acid is shown."/>
          <p:cNvPicPr>
            <a:picLocks noChangeAspect="1"/>
          </p:cNvPicPr>
          <p:nvPr/>
        </p:nvPicPr>
        <p:blipFill>
          <a:blip r:embed="rId5"/>
          <a:stretch>
            <a:fillRect/>
          </a:stretch>
        </p:blipFill>
        <p:spPr>
          <a:xfrm>
            <a:off x="5995986" y="4914898"/>
            <a:ext cx="2719389" cy="952501"/>
          </a:xfrm>
          <a:prstGeom prst="rect">
            <a:avLst/>
          </a:prstGeom>
        </p:spPr>
      </p:pic>
      <p:sp>
        <p:nvSpPr>
          <p:cNvPr id="3" name="Content Placeholder 2"/>
          <p:cNvSpPr>
            <a:spLocks noGrp="1"/>
          </p:cNvSpPr>
          <p:nvPr>
            <p:ph sz="quarter" idx="23"/>
          </p:nvPr>
        </p:nvSpPr>
        <p:spPr>
          <a:xfrm>
            <a:off x="762000" y="533400"/>
            <a:ext cx="7543800" cy="381000"/>
          </a:xfrm>
        </p:spPr>
        <p:txBody>
          <a:bodyPr/>
          <a:lstStyle/>
          <a:p>
            <a:r>
              <a:rPr lang="en-US" sz="1500" dirty="0"/>
              <a:t>Copyright © The McGraw-Hill Companies, Inc. Permission required for reproduction or display</a:t>
            </a:r>
          </a:p>
        </p:txBody>
      </p:sp>
    </p:spTree>
    <p:extLst>
      <p:ext uri="{BB962C8B-B14F-4D97-AF65-F5344CB8AC3E}">
        <p14:creationId xmlns:p14="http://schemas.microsoft.com/office/powerpoint/2010/main" val="147450295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0" y="0"/>
            <a:ext cx="9044610" cy="594001"/>
          </a:xfrm>
        </p:spPr>
        <p:txBody>
          <a:bodyPr/>
          <a:lstStyle/>
          <a:p>
            <a:r>
              <a:rPr lang="en-US" dirty="0">
                <a:solidFill>
                  <a:schemeClr val="bg1"/>
                </a:solidFill>
              </a:rPr>
              <a:t>23.6 </a:t>
            </a:r>
            <a:r>
              <a:rPr lang="en-US" dirty="0">
                <a:solidFill>
                  <a:srgbClr val="FFFFFF"/>
                </a:solidFill>
                <a:latin typeface="Calibri"/>
              </a:rPr>
              <a:t>	</a:t>
            </a:r>
            <a:r>
              <a:rPr lang="en-US" dirty="0">
                <a:latin typeface="Calibri"/>
              </a:rPr>
              <a:t>Organic Polymers (11)</a:t>
            </a:r>
            <a:endParaRPr lang="en-US" dirty="0"/>
          </a:p>
        </p:txBody>
      </p:sp>
      <p:graphicFrame>
        <p:nvGraphicFramePr>
          <p:cNvPr id="7" name="Table Placeholder 6"/>
          <p:cNvGraphicFramePr>
            <a:graphicFrameLocks noGrp="1"/>
          </p:cNvGraphicFramePr>
          <p:nvPr>
            <p:ph type="tbl" sz="quarter" idx="24"/>
            <p:extLst>
              <p:ext uri="{D42A27DB-BD31-4B8C-83A1-F6EECF244321}">
                <p14:modId xmlns:p14="http://schemas.microsoft.com/office/powerpoint/2010/main" val="128637946"/>
              </p:ext>
            </p:extLst>
          </p:nvPr>
        </p:nvGraphicFramePr>
        <p:xfrm>
          <a:off x="374059" y="838200"/>
          <a:ext cx="8395884" cy="5660354"/>
        </p:xfrm>
        <a:graphic>
          <a:graphicData uri="http://schemas.openxmlformats.org/drawingml/2006/table">
            <a:tbl>
              <a:tblPr firstRow="1" bandRow="1">
                <a:tableStyleId>{5C22544A-7EE6-4342-B048-85BDC9FD1C3A}</a:tableStyleId>
              </a:tblPr>
              <a:tblGrid>
                <a:gridCol w="2798628">
                  <a:extLst>
                    <a:ext uri="{9D8B030D-6E8A-4147-A177-3AD203B41FA5}">
                      <a16:colId xmlns="" xmlns:a16="http://schemas.microsoft.com/office/drawing/2014/main" val="1860409470"/>
                    </a:ext>
                  </a:extLst>
                </a:gridCol>
                <a:gridCol w="2798628">
                  <a:extLst>
                    <a:ext uri="{9D8B030D-6E8A-4147-A177-3AD203B41FA5}">
                      <a16:colId xmlns="" xmlns:a16="http://schemas.microsoft.com/office/drawing/2014/main" val="2264684817"/>
                    </a:ext>
                  </a:extLst>
                </a:gridCol>
                <a:gridCol w="2798628">
                  <a:extLst>
                    <a:ext uri="{9D8B030D-6E8A-4147-A177-3AD203B41FA5}">
                      <a16:colId xmlns="" xmlns:a16="http://schemas.microsoft.com/office/drawing/2014/main" val="2755572834"/>
                    </a:ext>
                  </a:extLst>
                </a:gridCol>
              </a:tblGrid>
              <a:tr h="478378">
                <a:tc>
                  <a:txBody>
                    <a:bodyPr/>
                    <a:lstStyle/>
                    <a:p>
                      <a:pPr marL="228600" indent="0" algn="l"/>
                      <a:r>
                        <a:rPr lang="en-US" dirty="0">
                          <a:solidFill>
                            <a:schemeClr val="tx1"/>
                          </a:solidFill>
                        </a:rPr>
                        <a:t>Name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solidFill>
                            <a:schemeClr val="tx1"/>
                          </a:solidFill>
                        </a:rPr>
                        <a:t>Abbreviation</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solidFill>
                            <a:schemeClr val="tx1"/>
                          </a:solidFill>
                        </a:rPr>
                        <a:t>Structure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52614"/>
                  </a:ext>
                </a:extLst>
              </a:tr>
              <a:tr h="1295494">
                <a:tc>
                  <a:txBody>
                    <a:bodyPr/>
                    <a:lstStyle/>
                    <a:p>
                      <a:pPr marL="228600" indent="0" algn="l"/>
                      <a:r>
                        <a:rPr lang="en-US" dirty="0">
                          <a:solidFill>
                            <a:schemeClr val="tx1"/>
                          </a:solidFill>
                        </a:rPr>
                        <a:t>Cysteine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solidFill>
                            <a:schemeClr val="tx1"/>
                          </a:solidFill>
                        </a:rPr>
                        <a:t>Cys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85171189"/>
                  </a:ext>
                </a:extLst>
              </a:tr>
              <a:tr h="1295494">
                <a:tc>
                  <a:txBody>
                    <a:bodyPr/>
                    <a:lstStyle/>
                    <a:p>
                      <a:pPr marL="280988" indent="-52388"/>
                      <a:r>
                        <a:rPr lang="en-US" dirty="0"/>
                        <a:t>Glutamic</a:t>
                      </a:r>
                      <a:r>
                        <a:rPr lang="en-US" baseline="0" dirty="0"/>
                        <a:t> acid</a:t>
                      </a: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t>Glu</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49642420"/>
                  </a:ext>
                </a:extLst>
              </a:tr>
              <a:tr h="1295494">
                <a:tc>
                  <a:txBody>
                    <a:bodyPr/>
                    <a:lstStyle/>
                    <a:p>
                      <a:pPr marL="0" indent="228600"/>
                      <a:r>
                        <a:rPr lang="en-US" dirty="0"/>
                        <a:t>Glutamine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t>Gln</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790592730"/>
                  </a:ext>
                </a:extLst>
              </a:tr>
              <a:tr h="1295494">
                <a:tc>
                  <a:txBody>
                    <a:bodyPr/>
                    <a:lstStyle/>
                    <a:p>
                      <a:pPr marL="0" indent="228600"/>
                      <a:r>
                        <a:rPr lang="en-US" dirty="0"/>
                        <a:t>Glycine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t>Glu</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215462975"/>
                  </a:ext>
                </a:extLst>
              </a:tr>
            </a:tbl>
          </a:graphicData>
        </a:graphic>
      </p:graphicFrame>
      <p:pic>
        <p:nvPicPr>
          <p:cNvPr id="8" name="Picture 7" descr="The structure for cysteine is shown."/>
          <p:cNvPicPr>
            <a:picLocks noChangeAspect="1"/>
          </p:cNvPicPr>
          <p:nvPr/>
        </p:nvPicPr>
        <p:blipFill>
          <a:blip r:embed="rId2"/>
          <a:stretch>
            <a:fillRect/>
          </a:stretch>
        </p:blipFill>
        <p:spPr>
          <a:xfrm>
            <a:off x="6172200" y="1428690"/>
            <a:ext cx="2133600" cy="1009710"/>
          </a:xfrm>
          <a:prstGeom prst="rect">
            <a:avLst/>
          </a:prstGeom>
        </p:spPr>
      </p:pic>
      <p:pic>
        <p:nvPicPr>
          <p:cNvPr id="9" name="Picture 8" descr="The structure for glutamic acid is shown."/>
          <p:cNvPicPr>
            <a:picLocks noChangeAspect="1"/>
          </p:cNvPicPr>
          <p:nvPr/>
        </p:nvPicPr>
        <p:blipFill>
          <a:blip r:embed="rId3"/>
          <a:stretch>
            <a:fillRect/>
          </a:stretch>
        </p:blipFill>
        <p:spPr>
          <a:xfrm>
            <a:off x="6019799" y="2734926"/>
            <a:ext cx="2667001" cy="1075073"/>
          </a:xfrm>
          <a:prstGeom prst="rect">
            <a:avLst/>
          </a:prstGeom>
        </p:spPr>
      </p:pic>
      <p:pic>
        <p:nvPicPr>
          <p:cNvPr id="10" name="Picture 9" descr="The structure for glutamine is shown."/>
          <p:cNvPicPr>
            <a:picLocks noChangeAspect="1"/>
          </p:cNvPicPr>
          <p:nvPr/>
        </p:nvPicPr>
        <p:blipFill>
          <a:blip r:embed="rId4"/>
          <a:stretch>
            <a:fillRect/>
          </a:stretch>
        </p:blipFill>
        <p:spPr>
          <a:xfrm>
            <a:off x="6057900" y="3962400"/>
            <a:ext cx="2590800" cy="1143000"/>
          </a:xfrm>
          <a:prstGeom prst="rect">
            <a:avLst/>
          </a:prstGeom>
        </p:spPr>
      </p:pic>
      <p:pic>
        <p:nvPicPr>
          <p:cNvPr id="11" name="Picture 10" descr="The structure for glycine is shown."/>
          <p:cNvPicPr>
            <a:picLocks noChangeAspect="1"/>
          </p:cNvPicPr>
          <p:nvPr/>
        </p:nvPicPr>
        <p:blipFill>
          <a:blip r:embed="rId5"/>
          <a:stretch>
            <a:fillRect/>
          </a:stretch>
        </p:blipFill>
        <p:spPr>
          <a:xfrm>
            <a:off x="6629400" y="5349599"/>
            <a:ext cx="1323974" cy="994051"/>
          </a:xfrm>
          <a:prstGeom prst="rect">
            <a:avLst/>
          </a:prstGeom>
        </p:spPr>
      </p:pic>
      <p:sp>
        <p:nvSpPr>
          <p:cNvPr id="4" name="Content Placeholder 3"/>
          <p:cNvSpPr>
            <a:spLocks noGrp="1"/>
          </p:cNvSpPr>
          <p:nvPr>
            <p:ph sz="quarter" idx="23"/>
          </p:nvPr>
        </p:nvSpPr>
        <p:spPr>
          <a:xfrm>
            <a:off x="762000" y="533400"/>
            <a:ext cx="7536858" cy="266700"/>
          </a:xfrm>
        </p:spPr>
        <p:txBody>
          <a:bodyPr/>
          <a:lstStyle/>
          <a:p>
            <a:r>
              <a:rPr lang="en-US" sz="1500" dirty="0"/>
              <a:t>Copyright © The McGraw-Hill Companies, Inc. Permission required for reproduction or display</a:t>
            </a:r>
          </a:p>
        </p:txBody>
      </p:sp>
    </p:spTree>
    <p:extLst>
      <p:ext uri="{BB962C8B-B14F-4D97-AF65-F5344CB8AC3E}">
        <p14:creationId xmlns:p14="http://schemas.microsoft.com/office/powerpoint/2010/main" val="391996672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0" y="0"/>
            <a:ext cx="9044610" cy="594001"/>
          </a:xfrm>
        </p:spPr>
        <p:txBody>
          <a:bodyPr/>
          <a:lstStyle/>
          <a:p>
            <a:r>
              <a:rPr lang="en-US" dirty="0">
                <a:solidFill>
                  <a:schemeClr val="bg1"/>
                </a:solidFill>
              </a:rPr>
              <a:t>23.6 </a:t>
            </a:r>
            <a:r>
              <a:rPr lang="en-US" dirty="0">
                <a:solidFill>
                  <a:srgbClr val="FFFFFF"/>
                </a:solidFill>
                <a:latin typeface="Calibri"/>
              </a:rPr>
              <a:t>	</a:t>
            </a:r>
            <a:r>
              <a:rPr lang="en-US" dirty="0">
                <a:latin typeface="Calibri"/>
              </a:rPr>
              <a:t>Organic Polymers (12)</a:t>
            </a:r>
            <a:endParaRPr lang="en-US" dirty="0"/>
          </a:p>
        </p:txBody>
      </p:sp>
      <p:graphicFrame>
        <p:nvGraphicFramePr>
          <p:cNvPr id="7" name="Table Placeholder 6"/>
          <p:cNvGraphicFramePr>
            <a:graphicFrameLocks noGrp="1"/>
          </p:cNvGraphicFramePr>
          <p:nvPr>
            <p:ph type="tbl" sz="quarter" idx="24"/>
            <p:extLst>
              <p:ext uri="{D42A27DB-BD31-4B8C-83A1-F6EECF244321}">
                <p14:modId xmlns:p14="http://schemas.microsoft.com/office/powerpoint/2010/main" val="2821188860"/>
              </p:ext>
            </p:extLst>
          </p:nvPr>
        </p:nvGraphicFramePr>
        <p:xfrm>
          <a:off x="685800" y="838200"/>
          <a:ext cx="7772400" cy="3124200"/>
        </p:xfrm>
        <a:graphic>
          <a:graphicData uri="http://schemas.openxmlformats.org/drawingml/2006/table">
            <a:tbl>
              <a:tblPr firstRow="1" bandRow="1">
                <a:tableStyleId>{5C22544A-7EE6-4342-B048-85BDC9FD1C3A}</a:tableStyleId>
              </a:tblPr>
              <a:tblGrid>
                <a:gridCol w="2590800">
                  <a:extLst>
                    <a:ext uri="{9D8B030D-6E8A-4147-A177-3AD203B41FA5}">
                      <a16:colId xmlns="" xmlns:a16="http://schemas.microsoft.com/office/drawing/2014/main" val="4126868980"/>
                    </a:ext>
                  </a:extLst>
                </a:gridCol>
                <a:gridCol w="2590800">
                  <a:extLst>
                    <a:ext uri="{9D8B030D-6E8A-4147-A177-3AD203B41FA5}">
                      <a16:colId xmlns="" xmlns:a16="http://schemas.microsoft.com/office/drawing/2014/main" val="3528796929"/>
                    </a:ext>
                  </a:extLst>
                </a:gridCol>
                <a:gridCol w="2590800">
                  <a:extLst>
                    <a:ext uri="{9D8B030D-6E8A-4147-A177-3AD203B41FA5}">
                      <a16:colId xmlns="" xmlns:a16="http://schemas.microsoft.com/office/drawing/2014/main" val="4218958938"/>
                    </a:ext>
                  </a:extLst>
                </a:gridCol>
              </a:tblGrid>
              <a:tr h="437710">
                <a:tc>
                  <a:txBody>
                    <a:bodyPr/>
                    <a:lstStyle/>
                    <a:p>
                      <a:pPr marL="228600" indent="0" algn="l"/>
                      <a:r>
                        <a:rPr lang="en-US" dirty="0">
                          <a:solidFill>
                            <a:schemeClr val="tx1"/>
                          </a:solidFill>
                        </a:rPr>
                        <a:t>Name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solidFill>
                            <a:schemeClr val="tx1"/>
                          </a:solidFill>
                        </a:rPr>
                        <a:t>Abbreviation</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solidFill>
                            <a:schemeClr val="tx1"/>
                          </a:solidFill>
                        </a:rPr>
                        <a:t>Structure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29322061"/>
                  </a:ext>
                </a:extLst>
              </a:tr>
              <a:tr h="1343245">
                <a:tc>
                  <a:txBody>
                    <a:bodyPr/>
                    <a:lstStyle/>
                    <a:p>
                      <a:r>
                        <a:rPr lang="en-US" dirty="0"/>
                        <a:t>Histidine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t>His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62343334"/>
                  </a:ext>
                </a:extLst>
              </a:tr>
              <a:tr h="1343245">
                <a:tc>
                  <a:txBody>
                    <a:bodyPr/>
                    <a:lstStyle/>
                    <a:p>
                      <a:r>
                        <a:rPr lang="en-US" dirty="0"/>
                        <a:t>Isoleucine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t>He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6432462"/>
                  </a:ext>
                </a:extLst>
              </a:tr>
            </a:tbl>
          </a:graphicData>
        </a:graphic>
      </p:graphicFrame>
      <p:pic>
        <p:nvPicPr>
          <p:cNvPr id="8" name="Picture 7" descr="The structure for histidine is shown."/>
          <p:cNvPicPr>
            <a:picLocks noChangeAspect="1"/>
          </p:cNvPicPr>
          <p:nvPr/>
        </p:nvPicPr>
        <p:blipFill>
          <a:blip r:embed="rId2"/>
          <a:stretch>
            <a:fillRect/>
          </a:stretch>
        </p:blipFill>
        <p:spPr>
          <a:xfrm>
            <a:off x="5943599" y="1295400"/>
            <a:ext cx="2438399" cy="1295400"/>
          </a:xfrm>
          <a:prstGeom prst="rect">
            <a:avLst/>
          </a:prstGeom>
        </p:spPr>
      </p:pic>
      <p:pic>
        <p:nvPicPr>
          <p:cNvPr id="9" name="Picture 8" descr="The structure for isoleucine is shown."/>
          <p:cNvPicPr>
            <a:picLocks noChangeAspect="1"/>
          </p:cNvPicPr>
          <p:nvPr/>
        </p:nvPicPr>
        <p:blipFill>
          <a:blip r:embed="rId3"/>
          <a:stretch>
            <a:fillRect/>
          </a:stretch>
        </p:blipFill>
        <p:spPr>
          <a:xfrm>
            <a:off x="5934074" y="2667000"/>
            <a:ext cx="2447925" cy="1219200"/>
          </a:xfrm>
          <a:prstGeom prst="rect">
            <a:avLst/>
          </a:prstGeom>
        </p:spPr>
      </p:pic>
      <p:sp>
        <p:nvSpPr>
          <p:cNvPr id="4" name="Content Placeholder 3"/>
          <p:cNvSpPr>
            <a:spLocks noGrp="1"/>
          </p:cNvSpPr>
          <p:nvPr>
            <p:ph sz="quarter" idx="23"/>
          </p:nvPr>
        </p:nvSpPr>
        <p:spPr>
          <a:xfrm>
            <a:off x="762000" y="578520"/>
            <a:ext cx="7543800" cy="259680"/>
          </a:xfrm>
        </p:spPr>
        <p:txBody>
          <a:bodyPr/>
          <a:lstStyle/>
          <a:p>
            <a:r>
              <a:rPr lang="en-US" sz="1500" dirty="0"/>
              <a:t>Copyright © The McGraw-Hill Companies, Inc. Permission required for reproduction or display</a:t>
            </a:r>
          </a:p>
        </p:txBody>
      </p:sp>
    </p:spTree>
    <p:extLst>
      <p:ext uri="{BB962C8B-B14F-4D97-AF65-F5344CB8AC3E}">
        <p14:creationId xmlns:p14="http://schemas.microsoft.com/office/powerpoint/2010/main" val="72656599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0"/>
            <a:ext cx="9044610" cy="594001"/>
          </a:xfrm>
        </p:spPr>
        <p:txBody>
          <a:bodyPr/>
          <a:lstStyle/>
          <a:p>
            <a:r>
              <a:rPr lang="en-US" dirty="0">
                <a:solidFill>
                  <a:schemeClr val="bg1"/>
                </a:solidFill>
              </a:rPr>
              <a:t>23.6 </a:t>
            </a:r>
            <a:r>
              <a:rPr lang="en-US" dirty="0">
                <a:solidFill>
                  <a:srgbClr val="FFFFFF"/>
                </a:solidFill>
                <a:latin typeface="Calibri"/>
              </a:rPr>
              <a:t>	</a:t>
            </a:r>
            <a:r>
              <a:rPr lang="en-US" dirty="0">
                <a:latin typeface="Calibri"/>
              </a:rPr>
              <a:t>Organic Polymers (13)</a:t>
            </a:r>
            <a:endParaRPr lang="en-US" dirty="0"/>
          </a:p>
        </p:txBody>
      </p:sp>
      <p:graphicFrame>
        <p:nvGraphicFramePr>
          <p:cNvPr id="6" name="Table Placeholder 5"/>
          <p:cNvGraphicFramePr>
            <a:graphicFrameLocks noGrp="1"/>
          </p:cNvGraphicFramePr>
          <p:nvPr>
            <p:ph type="tbl" sz="quarter" idx="24"/>
            <p:extLst>
              <p:ext uri="{D42A27DB-BD31-4B8C-83A1-F6EECF244321}">
                <p14:modId xmlns:p14="http://schemas.microsoft.com/office/powerpoint/2010/main" val="139571490"/>
              </p:ext>
            </p:extLst>
          </p:nvPr>
        </p:nvGraphicFramePr>
        <p:xfrm>
          <a:off x="685800" y="838202"/>
          <a:ext cx="7772400" cy="5311499"/>
        </p:xfrm>
        <a:graphic>
          <a:graphicData uri="http://schemas.openxmlformats.org/drawingml/2006/table">
            <a:tbl>
              <a:tblPr firstRow="1" bandRow="1">
                <a:tableStyleId>{5C22544A-7EE6-4342-B048-85BDC9FD1C3A}</a:tableStyleId>
              </a:tblPr>
              <a:tblGrid>
                <a:gridCol w="2590800">
                  <a:extLst>
                    <a:ext uri="{9D8B030D-6E8A-4147-A177-3AD203B41FA5}">
                      <a16:colId xmlns="" xmlns:a16="http://schemas.microsoft.com/office/drawing/2014/main" val="1519985946"/>
                    </a:ext>
                  </a:extLst>
                </a:gridCol>
                <a:gridCol w="2590800">
                  <a:extLst>
                    <a:ext uri="{9D8B030D-6E8A-4147-A177-3AD203B41FA5}">
                      <a16:colId xmlns="" xmlns:a16="http://schemas.microsoft.com/office/drawing/2014/main" val="4281631038"/>
                    </a:ext>
                  </a:extLst>
                </a:gridCol>
                <a:gridCol w="2590800">
                  <a:extLst>
                    <a:ext uri="{9D8B030D-6E8A-4147-A177-3AD203B41FA5}">
                      <a16:colId xmlns="" xmlns:a16="http://schemas.microsoft.com/office/drawing/2014/main" val="1427460596"/>
                    </a:ext>
                  </a:extLst>
                </a:gridCol>
              </a:tblGrid>
              <a:tr h="509559">
                <a:tc>
                  <a:txBody>
                    <a:bodyPr/>
                    <a:lstStyle/>
                    <a:p>
                      <a:pPr marL="228600" indent="0" algn="l"/>
                      <a:r>
                        <a:rPr lang="en-US" dirty="0">
                          <a:solidFill>
                            <a:schemeClr val="tx1"/>
                          </a:solidFill>
                        </a:rPr>
                        <a:t>Name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solidFill>
                            <a:schemeClr val="tx1"/>
                          </a:solidFill>
                        </a:rPr>
                        <a:t>Abbreviation</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solidFill>
                            <a:schemeClr val="tx1"/>
                          </a:solidFill>
                        </a:rPr>
                        <a:t>Structure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967398351"/>
                  </a:ext>
                </a:extLst>
              </a:tr>
              <a:tr h="1200485">
                <a:tc>
                  <a:txBody>
                    <a:bodyPr/>
                    <a:lstStyle/>
                    <a:p>
                      <a:r>
                        <a:rPr lang="en-US" dirty="0"/>
                        <a:t>Leucine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t>Leu</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502950853"/>
                  </a:ext>
                </a:extLst>
              </a:tr>
              <a:tr h="1200485">
                <a:tc>
                  <a:txBody>
                    <a:bodyPr/>
                    <a:lstStyle/>
                    <a:p>
                      <a:r>
                        <a:rPr lang="en-US" dirty="0"/>
                        <a:t>Lysine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t>Lys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79706649"/>
                  </a:ext>
                </a:extLst>
              </a:tr>
              <a:tr h="1200485">
                <a:tc>
                  <a:txBody>
                    <a:bodyPr/>
                    <a:lstStyle/>
                    <a:p>
                      <a:r>
                        <a:rPr lang="en-US" dirty="0"/>
                        <a:t>Methionine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t>Met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191333332"/>
                  </a:ext>
                </a:extLst>
              </a:tr>
              <a:tr h="1200485">
                <a:tc>
                  <a:txBody>
                    <a:bodyPr/>
                    <a:lstStyle/>
                    <a:p>
                      <a:r>
                        <a:rPr lang="en-US" dirty="0"/>
                        <a:t>Phenylalanine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t>Phe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7251835"/>
                  </a:ext>
                </a:extLst>
              </a:tr>
            </a:tbl>
          </a:graphicData>
        </a:graphic>
      </p:graphicFrame>
      <p:pic>
        <p:nvPicPr>
          <p:cNvPr id="7" name="Picture 6" descr="The structure for leucine is shown."/>
          <p:cNvPicPr>
            <a:picLocks noChangeAspect="1"/>
          </p:cNvPicPr>
          <p:nvPr/>
        </p:nvPicPr>
        <p:blipFill>
          <a:blip r:embed="rId3"/>
          <a:stretch>
            <a:fillRect/>
          </a:stretch>
        </p:blipFill>
        <p:spPr>
          <a:xfrm>
            <a:off x="5943599" y="1447800"/>
            <a:ext cx="2501899" cy="1016000"/>
          </a:xfrm>
          <a:prstGeom prst="rect">
            <a:avLst/>
          </a:prstGeom>
        </p:spPr>
      </p:pic>
      <p:pic>
        <p:nvPicPr>
          <p:cNvPr id="8" name="Picture 7" descr="The structure for lysine is shown."/>
          <p:cNvPicPr>
            <a:picLocks noChangeAspect="1"/>
          </p:cNvPicPr>
          <p:nvPr/>
        </p:nvPicPr>
        <p:blipFill>
          <a:blip r:embed="rId4"/>
          <a:stretch>
            <a:fillRect/>
          </a:stretch>
        </p:blipFill>
        <p:spPr>
          <a:xfrm>
            <a:off x="5933632" y="2590800"/>
            <a:ext cx="2511867" cy="1066799"/>
          </a:xfrm>
          <a:prstGeom prst="rect">
            <a:avLst/>
          </a:prstGeom>
        </p:spPr>
      </p:pic>
      <p:pic>
        <p:nvPicPr>
          <p:cNvPr id="9" name="Picture 8" descr="The structure for methionine is shown."/>
          <p:cNvPicPr>
            <a:picLocks noChangeAspect="1"/>
          </p:cNvPicPr>
          <p:nvPr/>
        </p:nvPicPr>
        <p:blipFill>
          <a:blip r:embed="rId5"/>
          <a:stretch>
            <a:fillRect/>
          </a:stretch>
        </p:blipFill>
        <p:spPr>
          <a:xfrm>
            <a:off x="5895620" y="3901800"/>
            <a:ext cx="2549879" cy="951145"/>
          </a:xfrm>
          <a:prstGeom prst="rect">
            <a:avLst/>
          </a:prstGeom>
        </p:spPr>
      </p:pic>
      <p:pic>
        <p:nvPicPr>
          <p:cNvPr id="10" name="Picture 9" descr="The structure for phenylalanine is shown."/>
          <p:cNvPicPr>
            <a:picLocks noChangeAspect="1"/>
          </p:cNvPicPr>
          <p:nvPr/>
        </p:nvPicPr>
        <p:blipFill>
          <a:blip r:embed="rId6"/>
          <a:stretch>
            <a:fillRect/>
          </a:stretch>
        </p:blipFill>
        <p:spPr>
          <a:xfrm>
            <a:off x="5895619" y="5029196"/>
            <a:ext cx="2549880" cy="1120505"/>
          </a:xfrm>
          <a:prstGeom prst="rect">
            <a:avLst/>
          </a:prstGeom>
        </p:spPr>
      </p:pic>
      <p:sp>
        <p:nvSpPr>
          <p:cNvPr id="3" name="Content Placeholder 2"/>
          <p:cNvSpPr>
            <a:spLocks noGrp="1"/>
          </p:cNvSpPr>
          <p:nvPr>
            <p:ph sz="quarter" idx="23"/>
          </p:nvPr>
        </p:nvSpPr>
        <p:spPr>
          <a:xfrm>
            <a:off x="795069" y="571500"/>
            <a:ext cx="7500851" cy="266700"/>
          </a:xfrm>
        </p:spPr>
        <p:txBody>
          <a:bodyPr/>
          <a:lstStyle/>
          <a:p>
            <a:r>
              <a:rPr lang="en-US" sz="1500" dirty="0"/>
              <a:t>Copyright © The McGraw-Hill Companies, Inc. Permission required for reproduction or display</a:t>
            </a:r>
          </a:p>
        </p:txBody>
      </p:sp>
    </p:spTree>
    <p:extLst>
      <p:ext uri="{BB962C8B-B14F-4D97-AF65-F5344CB8AC3E}">
        <p14:creationId xmlns:p14="http://schemas.microsoft.com/office/powerpoint/2010/main" val="334246078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0" y="0"/>
            <a:ext cx="9044610" cy="594001"/>
          </a:xfrm>
        </p:spPr>
        <p:txBody>
          <a:bodyPr/>
          <a:lstStyle/>
          <a:p>
            <a:r>
              <a:rPr lang="en-US" dirty="0">
                <a:solidFill>
                  <a:srgbClr val="FFFFFF"/>
                </a:solidFill>
                <a:latin typeface="Calibri"/>
              </a:rPr>
              <a:t>23.6	</a:t>
            </a:r>
            <a:r>
              <a:rPr lang="en-US" dirty="0">
                <a:latin typeface="Calibri"/>
              </a:rPr>
              <a:t>Organic Polymers (14)</a:t>
            </a:r>
            <a:endParaRPr lang="en-US" dirty="0"/>
          </a:p>
        </p:txBody>
      </p:sp>
      <p:graphicFrame>
        <p:nvGraphicFramePr>
          <p:cNvPr id="27" name="Table Placeholder 26"/>
          <p:cNvGraphicFramePr>
            <a:graphicFrameLocks noGrp="1"/>
          </p:cNvGraphicFramePr>
          <p:nvPr>
            <p:ph type="tbl" sz="quarter" idx="23"/>
            <p:extLst>
              <p:ext uri="{D42A27DB-BD31-4B8C-83A1-F6EECF244321}">
                <p14:modId xmlns:p14="http://schemas.microsoft.com/office/powerpoint/2010/main" val="500476616"/>
              </p:ext>
            </p:extLst>
          </p:nvPr>
        </p:nvGraphicFramePr>
        <p:xfrm>
          <a:off x="685800" y="1095651"/>
          <a:ext cx="7772400" cy="5186958"/>
        </p:xfrm>
        <a:graphic>
          <a:graphicData uri="http://schemas.openxmlformats.org/drawingml/2006/table">
            <a:tbl>
              <a:tblPr firstRow="1" bandRow="1">
                <a:tableStyleId>{5C22544A-7EE6-4342-B048-85BDC9FD1C3A}</a:tableStyleId>
              </a:tblPr>
              <a:tblGrid>
                <a:gridCol w="2590800">
                  <a:extLst>
                    <a:ext uri="{9D8B030D-6E8A-4147-A177-3AD203B41FA5}">
                      <a16:colId xmlns="" xmlns:a16="http://schemas.microsoft.com/office/drawing/2014/main" val="577360743"/>
                    </a:ext>
                  </a:extLst>
                </a:gridCol>
                <a:gridCol w="2590800">
                  <a:extLst>
                    <a:ext uri="{9D8B030D-6E8A-4147-A177-3AD203B41FA5}">
                      <a16:colId xmlns="" xmlns:a16="http://schemas.microsoft.com/office/drawing/2014/main" val="2343115435"/>
                    </a:ext>
                  </a:extLst>
                </a:gridCol>
                <a:gridCol w="2590800">
                  <a:extLst>
                    <a:ext uri="{9D8B030D-6E8A-4147-A177-3AD203B41FA5}">
                      <a16:colId xmlns="" xmlns:a16="http://schemas.microsoft.com/office/drawing/2014/main" val="3537763777"/>
                    </a:ext>
                  </a:extLst>
                </a:gridCol>
              </a:tblGrid>
              <a:tr h="342900">
                <a:tc>
                  <a:txBody>
                    <a:bodyPr/>
                    <a:lstStyle/>
                    <a:p>
                      <a:pPr marL="228600" indent="176213" algn="l"/>
                      <a:r>
                        <a:rPr lang="en-US" dirty="0">
                          <a:solidFill>
                            <a:schemeClr val="tx1"/>
                          </a:solidFill>
                        </a:rPr>
                        <a:t>Name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solidFill>
                            <a:schemeClr val="tx1"/>
                          </a:solidFill>
                        </a:rPr>
                        <a:t>Abbreviation</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solidFill>
                            <a:schemeClr val="tx1"/>
                          </a:solidFill>
                        </a:rPr>
                        <a:t>Structure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291983337"/>
                  </a:ext>
                </a:extLst>
              </a:tr>
              <a:tr h="1607066">
                <a:tc>
                  <a:txBody>
                    <a:bodyPr/>
                    <a:lstStyle/>
                    <a:p>
                      <a:pPr marL="0" indent="228600"/>
                      <a:r>
                        <a:rPr lang="en-US" dirty="0"/>
                        <a:t>Proline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t>Pro</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67216664"/>
                  </a:ext>
                </a:extLst>
              </a:tr>
              <a:tr h="1607066">
                <a:tc>
                  <a:txBody>
                    <a:bodyPr/>
                    <a:lstStyle/>
                    <a:p>
                      <a:pPr marL="0" indent="228600"/>
                      <a:r>
                        <a:rPr lang="en-US" dirty="0"/>
                        <a:t>Serine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t>Ser</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9594400"/>
                  </a:ext>
                </a:extLst>
              </a:tr>
              <a:tr h="1607066">
                <a:tc>
                  <a:txBody>
                    <a:bodyPr/>
                    <a:lstStyle/>
                    <a:p>
                      <a:pPr marL="0" indent="228600"/>
                      <a:r>
                        <a:rPr lang="en-US" dirty="0"/>
                        <a:t>Threonine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t>Thr</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97944441"/>
                  </a:ext>
                </a:extLst>
              </a:tr>
            </a:tbl>
          </a:graphicData>
        </a:graphic>
      </p:graphicFrame>
      <p:pic>
        <p:nvPicPr>
          <p:cNvPr id="31" name="Picture 30" descr="The structure for proline is shown."/>
          <p:cNvPicPr>
            <a:picLocks noChangeAspect="1"/>
          </p:cNvPicPr>
          <p:nvPr/>
        </p:nvPicPr>
        <p:blipFill>
          <a:blip r:embed="rId2"/>
          <a:stretch>
            <a:fillRect/>
          </a:stretch>
        </p:blipFill>
        <p:spPr>
          <a:xfrm>
            <a:off x="6248400" y="1524000"/>
            <a:ext cx="1733550" cy="1412631"/>
          </a:xfrm>
          <a:prstGeom prst="rect">
            <a:avLst/>
          </a:prstGeom>
        </p:spPr>
      </p:pic>
      <p:pic>
        <p:nvPicPr>
          <p:cNvPr id="32" name="Picture 31" descr="The structure for serine is shown."/>
          <p:cNvPicPr>
            <a:picLocks noChangeAspect="1"/>
          </p:cNvPicPr>
          <p:nvPr/>
        </p:nvPicPr>
        <p:blipFill>
          <a:blip r:embed="rId3"/>
          <a:stretch>
            <a:fillRect/>
          </a:stretch>
        </p:blipFill>
        <p:spPr>
          <a:xfrm>
            <a:off x="6143625" y="3114399"/>
            <a:ext cx="1857375" cy="1386595"/>
          </a:xfrm>
          <a:prstGeom prst="rect">
            <a:avLst/>
          </a:prstGeom>
        </p:spPr>
      </p:pic>
      <p:pic>
        <p:nvPicPr>
          <p:cNvPr id="33" name="Picture 32" descr="The structure for threonine is shown."/>
          <p:cNvPicPr>
            <a:picLocks noChangeAspect="1"/>
          </p:cNvPicPr>
          <p:nvPr/>
        </p:nvPicPr>
        <p:blipFill>
          <a:blip r:embed="rId4"/>
          <a:stretch>
            <a:fillRect/>
          </a:stretch>
        </p:blipFill>
        <p:spPr>
          <a:xfrm>
            <a:off x="6172200" y="4724400"/>
            <a:ext cx="1921968" cy="1371600"/>
          </a:xfrm>
          <a:prstGeom prst="rect">
            <a:avLst/>
          </a:prstGeom>
        </p:spPr>
      </p:pic>
      <p:sp>
        <p:nvSpPr>
          <p:cNvPr id="25" name="Content Placeholder 24"/>
          <p:cNvSpPr>
            <a:spLocks noGrp="1"/>
          </p:cNvSpPr>
          <p:nvPr>
            <p:ph sz="quarter" idx="24"/>
          </p:nvPr>
        </p:nvSpPr>
        <p:spPr>
          <a:xfrm>
            <a:off x="685800" y="755650"/>
            <a:ext cx="7543800" cy="311150"/>
          </a:xfrm>
        </p:spPr>
        <p:txBody>
          <a:bodyPr/>
          <a:lstStyle/>
          <a:p>
            <a:r>
              <a:rPr lang="en-US" sz="1500" dirty="0"/>
              <a:t>Copyright © The McGraw-Hill Companies, Inc. Permission required for reproduction or display</a:t>
            </a:r>
          </a:p>
        </p:txBody>
      </p:sp>
    </p:spTree>
    <p:extLst>
      <p:ext uri="{BB962C8B-B14F-4D97-AF65-F5344CB8AC3E}">
        <p14:creationId xmlns:p14="http://schemas.microsoft.com/office/powerpoint/2010/main" val="2093043492"/>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0"/>
            <a:ext cx="9044610" cy="594001"/>
          </a:xfrm>
        </p:spPr>
        <p:txBody>
          <a:bodyPr/>
          <a:lstStyle/>
          <a:p>
            <a:r>
              <a:rPr lang="en-US" dirty="0">
                <a:solidFill>
                  <a:srgbClr val="FFFFFF"/>
                </a:solidFill>
                <a:latin typeface="Calibri"/>
              </a:rPr>
              <a:t>23.6	</a:t>
            </a:r>
            <a:r>
              <a:rPr lang="en-US" dirty="0">
                <a:latin typeface="Calibri"/>
              </a:rPr>
              <a:t>Organic Polymers (15)</a:t>
            </a:r>
            <a:endParaRPr lang="en-US" dirty="0"/>
          </a:p>
        </p:txBody>
      </p:sp>
      <p:graphicFrame>
        <p:nvGraphicFramePr>
          <p:cNvPr id="9" name="Table Placeholder 8"/>
          <p:cNvGraphicFramePr>
            <a:graphicFrameLocks noGrp="1"/>
          </p:cNvGraphicFramePr>
          <p:nvPr>
            <p:ph type="tbl" sz="quarter" idx="24"/>
            <p:extLst>
              <p:ext uri="{D42A27DB-BD31-4B8C-83A1-F6EECF244321}">
                <p14:modId xmlns:p14="http://schemas.microsoft.com/office/powerpoint/2010/main" val="4018576842"/>
              </p:ext>
            </p:extLst>
          </p:nvPr>
        </p:nvGraphicFramePr>
        <p:xfrm>
          <a:off x="685800" y="914400"/>
          <a:ext cx="7779342" cy="4495799"/>
        </p:xfrm>
        <a:graphic>
          <a:graphicData uri="http://schemas.openxmlformats.org/drawingml/2006/table">
            <a:tbl>
              <a:tblPr firstRow="1" bandRow="1">
                <a:tableStyleId>{5C22544A-7EE6-4342-B048-85BDC9FD1C3A}</a:tableStyleId>
              </a:tblPr>
              <a:tblGrid>
                <a:gridCol w="2593114">
                  <a:extLst>
                    <a:ext uri="{9D8B030D-6E8A-4147-A177-3AD203B41FA5}">
                      <a16:colId xmlns="" xmlns:a16="http://schemas.microsoft.com/office/drawing/2014/main" val="2331345995"/>
                    </a:ext>
                  </a:extLst>
                </a:gridCol>
                <a:gridCol w="2593114">
                  <a:extLst>
                    <a:ext uri="{9D8B030D-6E8A-4147-A177-3AD203B41FA5}">
                      <a16:colId xmlns="" xmlns:a16="http://schemas.microsoft.com/office/drawing/2014/main" val="241653029"/>
                    </a:ext>
                  </a:extLst>
                </a:gridCol>
                <a:gridCol w="2593114">
                  <a:extLst>
                    <a:ext uri="{9D8B030D-6E8A-4147-A177-3AD203B41FA5}">
                      <a16:colId xmlns="" xmlns:a16="http://schemas.microsoft.com/office/drawing/2014/main" val="2616848679"/>
                    </a:ext>
                  </a:extLst>
                </a:gridCol>
              </a:tblGrid>
              <a:tr h="476336">
                <a:tc>
                  <a:txBody>
                    <a:bodyPr/>
                    <a:lstStyle/>
                    <a:p>
                      <a:pPr marL="228600" indent="176213" algn="l"/>
                      <a:r>
                        <a:rPr lang="en-US" dirty="0">
                          <a:solidFill>
                            <a:schemeClr val="tx1"/>
                          </a:solidFill>
                        </a:rPr>
                        <a:t>Name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solidFill>
                            <a:schemeClr val="tx1"/>
                          </a:solidFill>
                        </a:rPr>
                        <a:t>Abbreviation</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solidFill>
                            <a:schemeClr val="tx1"/>
                          </a:solidFill>
                        </a:rPr>
                        <a:t>Structure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6532701"/>
                  </a:ext>
                </a:extLst>
              </a:tr>
              <a:tr h="1339821">
                <a:tc>
                  <a:txBody>
                    <a:bodyPr/>
                    <a:lstStyle/>
                    <a:p>
                      <a:pPr marL="228600" indent="0"/>
                      <a:r>
                        <a:rPr lang="en-US" dirty="0">
                          <a:solidFill>
                            <a:schemeClr val="tx1"/>
                          </a:solidFill>
                        </a:rPr>
                        <a:t>Tryptophan</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solidFill>
                            <a:schemeClr val="tx1"/>
                          </a:solidFill>
                        </a:rPr>
                        <a:t>Trp</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60631644"/>
                  </a:ext>
                </a:extLst>
              </a:tr>
              <a:tr h="1339821">
                <a:tc>
                  <a:txBody>
                    <a:bodyPr/>
                    <a:lstStyle/>
                    <a:p>
                      <a:pPr marL="0" indent="228600"/>
                      <a:r>
                        <a:rPr lang="en-US" dirty="0">
                          <a:solidFill>
                            <a:schemeClr val="tx1"/>
                          </a:solidFill>
                        </a:rPr>
                        <a:t>Tyrosine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solidFill>
                            <a:schemeClr val="tx1"/>
                          </a:solidFill>
                        </a:rPr>
                        <a:t>Tyr</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692720872"/>
                  </a:ext>
                </a:extLst>
              </a:tr>
              <a:tr h="1339821">
                <a:tc>
                  <a:txBody>
                    <a:bodyPr/>
                    <a:lstStyle/>
                    <a:p>
                      <a:pPr marL="0" indent="228600"/>
                      <a:r>
                        <a:rPr lang="en-US" dirty="0">
                          <a:solidFill>
                            <a:schemeClr val="tx1"/>
                          </a:solidFill>
                        </a:rPr>
                        <a:t>Valine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a:solidFill>
                            <a:schemeClr val="tx1"/>
                          </a:solidFill>
                        </a:rPr>
                        <a:t>Val</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39796836"/>
                  </a:ext>
                </a:extLst>
              </a:tr>
            </a:tbl>
          </a:graphicData>
        </a:graphic>
      </p:graphicFrame>
      <p:pic>
        <p:nvPicPr>
          <p:cNvPr id="10" name="Picture 9" descr="The structure for tryptophan is shown."/>
          <p:cNvPicPr>
            <a:picLocks noChangeAspect="1"/>
          </p:cNvPicPr>
          <p:nvPr/>
        </p:nvPicPr>
        <p:blipFill>
          <a:blip r:embed="rId2"/>
          <a:stretch>
            <a:fillRect/>
          </a:stretch>
        </p:blipFill>
        <p:spPr>
          <a:xfrm>
            <a:off x="5924406" y="1404329"/>
            <a:ext cx="2457594" cy="1153742"/>
          </a:xfrm>
          <a:prstGeom prst="rect">
            <a:avLst/>
          </a:prstGeom>
        </p:spPr>
      </p:pic>
      <p:pic>
        <p:nvPicPr>
          <p:cNvPr id="11" name="Picture 10" descr="The structure for tyrosine is shown."/>
          <p:cNvPicPr>
            <a:picLocks noChangeAspect="1"/>
          </p:cNvPicPr>
          <p:nvPr/>
        </p:nvPicPr>
        <p:blipFill>
          <a:blip r:embed="rId3"/>
          <a:stretch>
            <a:fillRect/>
          </a:stretch>
        </p:blipFill>
        <p:spPr>
          <a:xfrm>
            <a:off x="5905500" y="2802270"/>
            <a:ext cx="2476500" cy="1083929"/>
          </a:xfrm>
          <a:prstGeom prst="rect">
            <a:avLst/>
          </a:prstGeom>
        </p:spPr>
      </p:pic>
      <p:pic>
        <p:nvPicPr>
          <p:cNvPr id="12" name="Picture 11" descr="The structure for valine is shown."/>
          <p:cNvPicPr>
            <a:picLocks noChangeAspect="1"/>
          </p:cNvPicPr>
          <p:nvPr/>
        </p:nvPicPr>
        <p:blipFill>
          <a:blip r:embed="rId4"/>
          <a:stretch>
            <a:fillRect/>
          </a:stretch>
        </p:blipFill>
        <p:spPr>
          <a:xfrm>
            <a:off x="5905500" y="4038600"/>
            <a:ext cx="2476500" cy="1143000"/>
          </a:xfrm>
          <a:prstGeom prst="rect">
            <a:avLst/>
          </a:prstGeom>
        </p:spPr>
      </p:pic>
      <p:sp>
        <p:nvSpPr>
          <p:cNvPr id="7" name="Content Placeholder 6"/>
          <p:cNvSpPr>
            <a:spLocks noGrp="1"/>
          </p:cNvSpPr>
          <p:nvPr>
            <p:ph sz="quarter" idx="23"/>
          </p:nvPr>
        </p:nvSpPr>
        <p:spPr>
          <a:xfrm>
            <a:off x="685800" y="685800"/>
            <a:ext cx="7620000" cy="304800"/>
          </a:xfrm>
        </p:spPr>
        <p:txBody>
          <a:bodyPr/>
          <a:lstStyle/>
          <a:p>
            <a:r>
              <a:rPr lang="en-US" sz="1500" dirty="0"/>
              <a:t>Copyright © The McGraw-Hill Companies, Inc. Permission required for reproduction or display</a:t>
            </a:r>
          </a:p>
        </p:txBody>
      </p:sp>
    </p:spTree>
    <p:extLst>
      <p:ext uri="{BB962C8B-B14F-4D97-AF65-F5344CB8AC3E}">
        <p14:creationId xmlns:p14="http://schemas.microsoft.com/office/powerpoint/2010/main" val="45433159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0" y="0"/>
            <a:ext cx="9044610" cy="594001"/>
          </a:xfrm>
        </p:spPr>
        <p:txBody>
          <a:bodyPr/>
          <a:lstStyle/>
          <a:p>
            <a:r>
              <a:rPr lang="en-US" dirty="0">
                <a:solidFill>
                  <a:srgbClr val="FFFFFF"/>
                </a:solidFill>
                <a:latin typeface="Calibri"/>
              </a:rPr>
              <a:t>23.6	</a:t>
            </a:r>
            <a:r>
              <a:rPr lang="en-US" dirty="0">
                <a:latin typeface="Calibri"/>
              </a:rPr>
              <a:t>Organic Polymers (16)</a:t>
            </a:r>
            <a:endParaRPr lang="en-US" dirty="0"/>
          </a:p>
        </p:txBody>
      </p:sp>
      <p:sp>
        <p:nvSpPr>
          <p:cNvPr id="17" name="Text Placeholder 16"/>
          <p:cNvSpPr>
            <a:spLocks noGrp="1"/>
          </p:cNvSpPr>
          <p:nvPr>
            <p:ph type="body" sz="quarter" idx="22"/>
          </p:nvPr>
        </p:nvSpPr>
        <p:spPr/>
        <p:txBody>
          <a:bodyPr/>
          <a:lstStyle/>
          <a:p>
            <a:r>
              <a:rPr lang="en-US" dirty="0">
                <a:latin typeface="Calibri"/>
              </a:rPr>
              <a:t>Biological Polymers</a:t>
            </a:r>
          </a:p>
        </p:txBody>
      </p:sp>
      <p:sp>
        <p:nvSpPr>
          <p:cNvPr id="18" name="Content Placeholder 17"/>
          <p:cNvSpPr>
            <a:spLocks noGrp="1"/>
          </p:cNvSpPr>
          <p:nvPr>
            <p:ph sz="quarter" idx="24"/>
          </p:nvPr>
        </p:nvSpPr>
        <p:spPr>
          <a:xfrm>
            <a:off x="0" y="1686556"/>
            <a:ext cx="9120810" cy="1224643"/>
          </a:xfrm>
        </p:spPr>
        <p:txBody>
          <a:bodyPr/>
          <a:lstStyle/>
          <a:p>
            <a:r>
              <a:rPr lang="en-US" b="1" i="1" dirty="0"/>
              <a:t>Polysaccharides </a:t>
            </a:r>
            <a:r>
              <a:rPr lang="en-US" dirty="0"/>
              <a:t>are polymers of sugars such as glucose and fructose.</a:t>
            </a:r>
          </a:p>
        </p:txBody>
      </p:sp>
      <p:pic>
        <p:nvPicPr>
          <p:cNvPr id="26626" name="Picture 2" descr="In starch, glucose molecules are connected by alpha linkag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2600325"/>
            <a:ext cx="8077200" cy="380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85812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0"/>
            <a:ext cx="9044610" cy="609600"/>
          </a:xfrm>
        </p:spPr>
        <p:txBody>
          <a:bodyPr/>
          <a:lstStyle/>
          <a:p>
            <a:r>
              <a:rPr lang="en-US" dirty="0">
                <a:solidFill>
                  <a:schemeClr val="bg1"/>
                </a:solidFill>
              </a:rPr>
              <a:t>23.2 </a:t>
            </a:r>
            <a:r>
              <a:rPr lang="en-US" dirty="0"/>
              <a:t>	</a:t>
            </a:r>
            <a:r>
              <a:rPr lang="en-US" dirty="0">
                <a:latin typeface="Calibri"/>
              </a:rPr>
              <a:t>Organic Compounds (1)</a:t>
            </a:r>
            <a:r>
              <a:rPr lang="en-US" dirty="0"/>
              <a:t>	</a:t>
            </a:r>
          </a:p>
        </p:txBody>
      </p:sp>
      <p:sp>
        <p:nvSpPr>
          <p:cNvPr id="16" name="Text Placeholder 15"/>
          <p:cNvSpPr>
            <a:spLocks noGrp="1"/>
          </p:cNvSpPr>
          <p:nvPr>
            <p:ph type="body" sz="quarter" idx="22"/>
          </p:nvPr>
        </p:nvSpPr>
        <p:spPr>
          <a:xfrm>
            <a:off x="23190" y="1142999"/>
            <a:ext cx="9120809" cy="457201"/>
          </a:xfrm>
        </p:spPr>
        <p:txBody>
          <a:bodyPr/>
          <a:lstStyle/>
          <a:p>
            <a:r>
              <a:rPr lang="en-US" dirty="0">
                <a:latin typeface="Calibri"/>
              </a:rPr>
              <a:t>Classes of Organic Compounds</a:t>
            </a:r>
          </a:p>
        </p:txBody>
      </p:sp>
      <p:sp>
        <p:nvSpPr>
          <p:cNvPr id="17" name="Content Placeholder 16"/>
          <p:cNvSpPr>
            <a:spLocks noGrp="1"/>
          </p:cNvSpPr>
          <p:nvPr>
            <p:ph sz="quarter" idx="24"/>
          </p:nvPr>
        </p:nvSpPr>
        <p:spPr>
          <a:xfrm>
            <a:off x="0" y="1600200"/>
            <a:ext cx="9120810" cy="4800600"/>
          </a:xfrm>
        </p:spPr>
        <p:txBody>
          <a:bodyPr/>
          <a:lstStyle/>
          <a:p>
            <a:pPr>
              <a:spcBef>
                <a:spcPts val="0"/>
              </a:spcBef>
              <a:spcAft>
                <a:spcPts val="3300"/>
              </a:spcAft>
            </a:pPr>
            <a:r>
              <a:rPr lang="en-US" dirty="0"/>
              <a:t>A variety of different types of organic compounds, each with their own characteristic properties, result from the following:</a:t>
            </a:r>
          </a:p>
          <a:p>
            <a:pPr marL="514350" indent="-514350">
              <a:spcBef>
                <a:spcPts val="0"/>
              </a:spcBef>
              <a:spcAft>
                <a:spcPts val="3400"/>
              </a:spcAft>
              <a:buAutoNum type="arabicPeriod"/>
            </a:pPr>
            <a:r>
              <a:rPr lang="en-US" dirty="0"/>
              <a:t>Carbon’s ability to form chains by bonding with itself</a:t>
            </a:r>
          </a:p>
          <a:p>
            <a:pPr marL="514350" indent="-514350">
              <a:spcBef>
                <a:spcPts val="0"/>
              </a:spcBef>
              <a:spcAft>
                <a:spcPts val="3400"/>
              </a:spcAft>
              <a:buAutoNum type="arabicPeriod"/>
            </a:pPr>
            <a:r>
              <a:rPr lang="en-US" dirty="0"/>
              <a:t>The presence of elements other than carbon and hydrogen</a:t>
            </a:r>
          </a:p>
          <a:p>
            <a:pPr marL="514350" indent="-514350">
              <a:spcBef>
                <a:spcPts val="0"/>
              </a:spcBef>
              <a:spcAft>
                <a:spcPts val="3400"/>
              </a:spcAft>
              <a:buAutoNum type="arabicPeriod"/>
            </a:pPr>
            <a:r>
              <a:rPr lang="en-US" dirty="0"/>
              <a:t>Functional groups</a:t>
            </a:r>
          </a:p>
          <a:p>
            <a:pPr marL="514350" indent="-514350">
              <a:spcBef>
                <a:spcPts val="0"/>
              </a:spcBef>
              <a:spcAft>
                <a:spcPts val="2800"/>
              </a:spcAft>
              <a:buAutoNum type="arabicPeriod"/>
            </a:pPr>
            <a:r>
              <a:rPr lang="en-US" dirty="0"/>
              <a:t>Multiple bonds</a:t>
            </a:r>
          </a:p>
        </p:txBody>
      </p:sp>
    </p:spTree>
    <p:extLst>
      <p:ext uri="{BB962C8B-B14F-4D97-AF65-F5344CB8AC3E}">
        <p14:creationId xmlns:p14="http://schemas.microsoft.com/office/powerpoint/2010/main" val="3213776255"/>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0" y="0"/>
            <a:ext cx="9044610" cy="594001"/>
          </a:xfrm>
        </p:spPr>
        <p:txBody>
          <a:bodyPr/>
          <a:lstStyle/>
          <a:p>
            <a:r>
              <a:rPr lang="en-US" dirty="0">
                <a:solidFill>
                  <a:srgbClr val="FFFFFF"/>
                </a:solidFill>
                <a:latin typeface="Calibri"/>
              </a:rPr>
              <a:t>23.6	</a:t>
            </a:r>
            <a:r>
              <a:rPr lang="en-US" dirty="0">
                <a:latin typeface="Calibri"/>
              </a:rPr>
              <a:t>Organic Polymers (17)</a:t>
            </a:r>
            <a:endParaRPr lang="en-US" dirty="0"/>
          </a:p>
        </p:txBody>
      </p:sp>
      <p:sp>
        <p:nvSpPr>
          <p:cNvPr id="15" name="Text Placeholder 14"/>
          <p:cNvSpPr>
            <a:spLocks noGrp="1"/>
          </p:cNvSpPr>
          <p:nvPr>
            <p:ph type="body" sz="quarter" idx="22"/>
          </p:nvPr>
        </p:nvSpPr>
        <p:spPr/>
        <p:txBody>
          <a:bodyPr/>
          <a:lstStyle/>
          <a:p>
            <a:r>
              <a:rPr lang="en-US" dirty="0">
                <a:latin typeface="Calibri"/>
              </a:rPr>
              <a:t>Biological Polymers</a:t>
            </a:r>
          </a:p>
        </p:txBody>
      </p:sp>
      <p:pic>
        <p:nvPicPr>
          <p:cNvPr id="27650" name="Picture 2" descr="In cellulose, the glucose molecules are connected by beta linkag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9575" y="1971675"/>
            <a:ext cx="8324850" cy="2914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5974338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0"/>
            <a:ext cx="9044610" cy="594001"/>
          </a:xfrm>
        </p:spPr>
        <p:txBody>
          <a:bodyPr/>
          <a:lstStyle/>
          <a:p>
            <a:r>
              <a:rPr lang="en-US" dirty="0">
                <a:solidFill>
                  <a:srgbClr val="FFFFFF"/>
                </a:solidFill>
                <a:latin typeface="Calibri"/>
              </a:rPr>
              <a:t>23.6	</a:t>
            </a:r>
            <a:r>
              <a:rPr lang="en-US" dirty="0">
                <a:latin typeface="Calibri"/>
              </a:rPr>
              <a:t>Organic Polymers (18)</a:t>
            </a:r>
            <a:endParaRPr lang="en-US" dirty="0"/>
          </a:p>
        </p:txBody>
      </p:sp>
      <p:sp>
        <p:nvSpPr>
          <p:cNvPr id="16" name="Text Placeholder 15"/>
          <p:cNvSpPr>
            <a:spLocks noGrp="1"/>
          </p:cNvSpPr>
          <p:nvPr>
            <p:ph type="body" sz="quarter" idx="22"/>
          </p:nvPr>
        </p:nvSpPr>
        <p:spPr>
          <a:xfrm>
            <a:off x="23190" y="1142999"/>
            <a:ext cx="9120809" cy="457201"/>
          </a:xfrm>
        </p:spPr>
        <p:txBody>
          <a:bodyPr/>
          <a:lstStyle/>
          <a:p>
            <a:r>
              <a:rPr lang="en-US" dirty="0">
                <a:latin typeface="Calibri"/>
              </a:rPr>
              <a:t>Biological Polymers</a:t>
            </a:r>
          </a:p>
        </p:txBody>
      </p:sp>
      <p:sp>
        <p:nvSpPr>
          <p:cNvPr id="17" name="Content Placeholder 16"/>
          <p:cNvSpPr>
            <a:spLocks noGrp="1"/>
          </p:cNvSpPr>
          <p:nvPr>
            <p:ph sz="quarter" idx="24"/>
          </p:nvPr>
        </p:nvSpPr>
        <p:spPr>
          <a:xfrm>
            <a:off x="0" y="1600200"/>
            <a:ext cx="9120810" cy="3733800"/>
          </a:xfrm>
        </p:spPr>
        <p:txBody>
          <a:bodyPr/>
          <a:lstStyle/>
          <a:p>
            <a:pPr>
              <a:spcBef>
                <a:spcPts val="0"/>
              </a:spcBef>
              <a:spcAft>
                <a:spcPts val="3300"/>
              </a:spcAft>
            </a:pPr>
            <a:r>
              <a:rPr lang="en-US" b="1" i="1" dirty="0"/>
              <a:t>Nucleic acids, </a:t>
            </a:r>
            <a:r>
              <a:rPr lang="en-US" dirty="0"/>
              <a:t>which are polymers of </a:t>
            </a:r>
            <a:r>
              <a:rPr lang="en-US" i="1" dirty="0"/>
              <a:t>nucleotides, </a:t>
            </a:r>
            <a:r>
              <a:rPr lang="en-US" dirty="0"/>
              <a:t>play an important role in protein synthesis.</a:t>
            </a:r>
          </a:p>
          <a:p>
            <a:pPr>
              <a:spcBef>
                <a:spcPts val="0"/>
              </a:spcBef>
            </a:pPr>
            <a:r>
              <a:rPr lang="en-US" dirty="0"/>
              <a:t>There are two types of nucleic acids: </a:t>
            </a:r>
            <a:r>
              <a:rPr lang="en-US" b="1" i="1" dirty="0"/>
              <a:t>deoxyribonucleic acid (DNA) </a:t>
            </a:r>
            <a:r>
              <a:rPr lang="en-US" dirty="0"/>
              <a:t>and </a:t>
            </a:r>
            <a:r>
              <a:rPr lang="en-US" b="1" i="1" dirty="0"/>
              <a:t>ribonucleic acid (RNA). </a:t>
            </a:r>
            <a:r>
              <a:rPr lang="en-US" dirty="0"/>
              <a:t>Each </a:t>
            </a:r>
            <a:r>
              <a:rPr lang="en-US" b="1" i="1" dirty="0"/>
              <a:t>nucleotide </a:t>
            </a:r>
            <a:r>
              <a:rPr lang="en-US" dirty="0"/>
              <a:t>in a nucleic acid consists of a purine or pyrimidine </a:t>
            </a:r>
            <a:r>
              <a:rPr lang="en-US" i="1" dirty="0"/>
              <a:t>base, </a:t>
            </a:r>
            <a:r>
              <a:rPr lang="en-US" dirty="0"/>
              <a:t>a furanose sugar (</a:t>
            </a:r>
            <a:r>
              <a:rPr lang="en-US" i="1" dirty="0"/>
              <a:t>deoxyribose </a:t>
            </a:r>
            <a:r>
              <a:rPr lang="en-US" dirty="0"/>
              <a:t>for DNA; </a:t>
            </a:r>
            <a:r>
              <a:rPr lang="en-US" i="1" dirty="0"/>
              <a:t>ribose </a:t>
            </a:r>
            <a:r>
              <a:rPr lang="en-US" dirty="0"/>
              <a:t>for RNA), and a phosphate group.</a:t>
            </a:r>
          </a:p>
        </p:txBody>
      </p:sp>
    </p:spTree>
    <p:extLst>
      <p:ext uri="{BB962C8B-B14F-4D97-AF65-F5344CB8AC3E}">
        <p14:creationId xmlns:p14="http://schemas.microsoft.com/office/powerpoint/2010/main" val="3627226397"/>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0" y="0"/>
            <a:ext cx="9044610" cy="594001"/>
          </a:xfrm>
        </p:spPr>
        <p:txBody>
          <a:bodyPr/>
          <a:lstStyle/>
          <a:p>
            <a:r>
              <a:rPr lang="en-US" dirty="0">
                <a:solidFill>
                  <a:srgbClr val="FFFFFF"/>
                </a:solidFill>
                <a:latin typeface="Calibri"/>
              </a:rPr>
              <a:t>23.6	</a:t>
            </a:r>
            <a:r>
              <a:rPr lang="en-US" dirty="0">
                <a:latin typeface="Calibri"/>
              </a:rPr>
              <a:t>Organic Polymers (19)</a:t>
            </a:r>
            <a:endParaRPr lang="en-US" dirty="0"/>
          </a:p>
        </p:txBody>
      </p:sp>
      <p:pic>
        <p:nvPicPr>
          <p:cNvPr id="15" name="Picture 14" descr="The components of RNA and DNA are listed in a table by structure. "/>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4838" y="559307"/>
            <a:ext cx="6554323" cy="5917693"/>
          </a:xfrm>
          <a:prstGeom prst="rect">
            <a:avLst/>
          </a:prstGeom>
        </p:spPr>
      </p:pic>
    </p:spTree>
    <p:extLst>
      <p:ext uri="{BB962C8B-B14F-4D97-AF65-F5344CB8AC3E}">
        <p14:creationId xmlns:p14="http://schemas.microsoft.com/office/powerpoint/2010/main" val="559838097"/>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0" y="0"/>
            <a:ext cx="9044610" cy="594001"/>
          </a:xfrm>
        </p:spPr>
        <p:txBody>
          <a:bodyPr/>
          <a:lstStyle/>
          <a:p>
            <a:r>
              <a:rPr lang="en-US" dirty="0">
                <a:solidFill>
                  <a:srgbClr val="FFFFFF"/>
                </a:solidFill>
                <a:latin typeface="Calibri"/>
              </a:rPr>
              <a:t>23.6	</a:t>
            </a:r>
            <a:r>
              <a:rPr lang="en-US" dirty="0">
                <a:latin typeface="Calibri"/>
              </a:rPr>
              <a:t>Organic Polymers (20)</a:t>
            </a:r>
            <a:endParaRPr lang="en-US" dirty="0"/>
          </a:p>
        </p:txBody>
      </p:sp>
      <p:pic>
        <p:nvPicPr>
          <p:cNvPr id="2" name="Picture 1" descr="The structure of a nucleotide is shown. An adenine is bonded to a deoxyribose sugar at one end and the sugar is connected to a phosphate at the othe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3825" y="990600"/>
            <a:ext cx="6156960" cy="5246068"/>
          </a:xfrm>
          <a:prstGeom prst="rect">
            <a:avLst/>
          </a:prstGeom>
        </p:spPr>
      </p:pic>
    </p:spTree>
    <p:extLst>
      <p:ext uri="{BB962C8B-B14F-4D97-AF65-F5344CB8AC3E}">
        <p14:creationId xmlns:p14="http://schemas.microsoft.com/office/powerpoint/2010/main" val="3065523629"/>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6861" y="-910"/>
            <a:ext cx="9044610" cy="594001"/>
          </a:xfrm>
        </p:spPr>
        <p:txBody>
          <a:bodyPr/>
          <a:lstStyle/>
          <a:p>
            <a:r>
              <a:rPr lang="en-US" dirty="0">
                <a:solidFill>
                  <a:schemeClr val="bg1"/>
                </a:solidFill>
              </a:rPr>
              <a:t>23.1</a:t>
            </a:r>
            <a:r>
              <a:rPr lang="en-US" dirty="0"/>
              <a:t>	</a:t>
            </a:r>
            <a:r>
              <a:rPr lang="en-US" dirty="0">
                <a:latin typeface="Calibri"/>
              </a:rPr>
              <a:t>Why Carbon Is Different (1) - Appendix</a:t>
            </a:r>
            <a:endParaRPr lang="en-US" dirty="0"/>
          </a:p>
        </p:txBody>
      </p:sp>
      <p:sp>
        <p:nvSpPr>
          <p:cNvPr id="16" name="Text Placeholder 15"/>
          <p:cNvSpPr>
            <a:spLocks noGrp="1"/>
          </p:cNvSpPr>
          <p:nvPr>
            <p:ph type="body" sz="quarter" idx="22"/>
          </p:nvPr>
        </p:nvSpPr>
        <p:spPr>
          <a:xfrm>
            <a:off x="23190" y="1066800"/>
            <a:ext cx="9120809" cy="457202"/>
          </a:xfrm>
        </p:spPr>
        <p:txBody>
          <a:bodyPr/>
          <a:lstStyle/>
          <a:p>
            <a:r>
              <a:rPr lang="en-US" dirty="0">
                <a:latin typeface="Calibri"/>
              </a:rPr>
              <a:t>Why Carbon is Different</a:t>
            </a:r>
          </a:p>
        </p:txBody>
      </p:sp>
      <p:sp>
        <p:nvSpPr>
          <p:cNvPr id="17" name="Content Placeholder 16"/>
          <p:cNvSpPr>
            <a:spLocks noGrp="1"/>
          </p:cNvSpPr>
          <p:nvPr>
            <p:ph sz="quarter" idx="24"/>
          </p:nvPr>
        </p:nvSpPr>
        <p:spPr>
          <a:xfrm>
            <a:off x="0" y="1600201"/>
            <a:ext cx="9120810" cy="2209799"/>
          </a:xfrm>
        </p:spPr>
        <p:txBody>
          <a:bodyPr/>
          <a:lstStyle/>
          <a:p>
            <a:pPr>
              <a:spcBef>
                <a:spcPts val="0"/>
              </a:spcBef>
              <a:spcAft>
                <a:spcPts val="2500"/>
              </a:spcAft>
            </a:pPr>
            <a:r>
              <a:rPr lang="en-US" sz="2600" dirty="0"/>
              <a:t>Because of its unique nature, carbon is capable of forming millions of different compounds.</a:t>
            </a:r>
          </a:p>
          <a:p>
            <a:r>
              <a:rPr lang="en-US" sz="2600" dirty="0"/>
              <a:t>In nearly all its compounds, carbon forms four covalent bonds, which can be oriented in as many as four different directions:</a:t>
            </a:r>
          </a:p>
        </p:txBody>
      </p:sp>
      <p:pic>
        <p:nvPicPr>
          <p:cNvPr id="18" name="Picture 17" descr="The chemical structures for three single-carbon molecules are shown. Methane has four sigma bonds, each bond with a separate hydrogen. Formaldehyde has two sigma bonds to hydrogen atoms, one sigma bond to an oxygen atom, and a pi bond to the same oxygen atom. Carbon dioxide has bonds to two oxygen atoms. Each C=O bond consists of a sigma bond and a pi bon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3545" y="3718560"/>
            <a:ext cx="6796910" cy="2682240"/>
          </a:xfrm>
          <a:prstGeom prst="rect">
            <a:avLst/>
          </a:prstGeom>
        </p:spPr>
      </p:pic>
    </p:spTree>
    <p:extLst>
      <p:ext uri="{BB962C8B-B14F-4D97-AF65-F5344CB8AC3E}">
        <p14:creationId xmlns:p14="http://schemas.microsoft.com/office/powerpoint/2010/main" val="1340906639"/>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3190" y="0"/>
            <a:ext cx="9044610" cy="594001"/>
          </a:xfrm>
        </p:spPr>
        <p:txBody>
          <a:bodyPr/>
          <a:lstStyle/>
          <a:p>
            <a:r>
              <a:rPr lang="en-US" dirty="0">
                <a:solidFill>
                  <a:schemeClr val="bg1"/>
                </a:solidFill>
              </a:rPr>
              <a:t>23.1</a:t>
            </a:r>
            <a:r>
              <a:rPr lang="en-US" dirty="0"/>
              <a:t>	</a:t>
            </a:r>
            <a:r>
              <a:rPr lang="en-US" dirty="0">
                <a:latin typeface="Calibri"/>
              </a:rPr>
              <a:t>Why Carbon Is Different (2) - Appendix</a:t>
            </a:r>
            <a:endParaRPr lang="en-US" dirty="0"/>
          </a:p>
        </p:txBody>
      </p:sp>
      <p:sp>
        <p:nvSpPr>
          <p:cNvPr id="17" name="Text Placeholder 16"/>
          <p:cNvSpPr>
            <a:spLocks noGrp="1"/>
          </p:cNvSpPr>
          <p:nvPr>
            <p:ph type="body" sz="quarter" idx="22"/>
          </p:nvPr>
        </p:nvSpPr>
        <p:spPr>
          <a:xfrm>
            <a:off x="23190" y="1066800"/>
            <a:ext cx="9120809" cy="381001"/>
          </a:xfrm>
        </p:spPr>
        <p:txBody>
          <a:bodyPr/>
          <a:lstStyle/>
          <a:p>
            <a:r>
              <a:rPr lang="en-US" dirty="0">
                <a:latin typeface="Calibri"/>
              </a:rPr>
              <a:t>Why Carbon is Different</a:t>
            </a:r>
          </a:p>
        </p:txBody>
      </p:sp>
      <mc:AlternateContent xmlns:mc="http://schemas.openxmlformats.org/markup-compatibility/2006" xmlns:a14="http://schemas.microsoft.com/office/drawing/2010/main">
        <mc:Choice Requires="a14">
          <p:sp>
            <p:nvSpPr>
              <p:cNvPr id="18" name="Content Placeholder 17"/>
              <p:cNvSpPr>
                <a:spLocks noGrp="1"/>
              </p:cNvSpPr>
              <p:nvPr>
                <p:ph sz="quarter" idx="24"/>
              </p:nvPr>
            </p:nvSpPr>
            <p:spPr>
              <a:xfrm>
                <a:off x="0" y="1524000"/>
                <a:ext cx="9120810" cy="3215998"/>
              </a:xfrm>
            </p:spPr>
            <p:txBody>
              <a:bodyPr/>
              <a:lstStyle/>
              <a:p>
                <a:pPr>
                  <a:spcBef>
                    <a:spcPts val="0"/>
                  </a:spcBef>
                  <a:spcAft>
                    <a:spcPts val="3200"/>
                  </a:spcAft>
                </a:pPr>
                <a:r>
                  <a:rPr lang="en-US" sz="2600" dirty="0"/>
                  <a:t>Carbon’s small atomic radius allows the atoms to approach one another closely, giving rise to short, </a:t>
                </a:r>
                <a:r>
                  <a:rPr lang="en-US" sz="2600" i="1" dirty="0"/>
                  <a:t>strong, </a:t>
                </a:r>
                <a:r>
                  <a:rPr lang="en-US" sz="2600" dirty="0"/>
                  <a:t>carbon-carbon bonds and </a:t>
                </a:r>
                <a:r>
                  <a:rPr lang="en-US" sz="2600" i="1" dirty="0"/>
                  <a:t>stable </a:t>
                </a:r>
                <a:r>
                  <a:rPr lang="en-US" sz="2600" dirty="0"/>
                  <a:t>carbon compounds.</a:t>
                </a:r>
              </a:p>
              <a:p>
                <a:pPr>
                  <a:spcBef>
                    <a:spcPts val="0"/>
                  </a:spcBef>
                  <a:spcAft>
                    <a:spcPts val="2800"/>
                  </a:spcAft>
                </a:pPr>
                <a:r>
                  <a:rPr lang="en-US" sz="2600" dirty="0"/>
                  <a:t>In addition, carbon atoms that are </a:t>
                </a:r>
                <a14:m>
                  <m:oMath xmlns:m="http://schemas.openxmlformats.org/officeDocument/2006/math">
                    <m:r>
                      <a:rPr lang="en-US" sz="2600" i="1" dirty="0" smtClean="0">
                        <a:latin typeface="Cambria Math" panose="02040503050406030204" pitchFamily="18" charset="0"/>
                      </a:rPr>
                      <m:t>𝑠𝑝</m:t>
                    </m:r>
                  </m:oMath>
                </a14:m>
                <a:r>
                  <a:rPr lang="en-US" sz="2600" i="1" dirty="0"/>
                  <a:t>- </a:t>
                </a:r>
                <a:r>
                  <a:rPr lang="en-US" sz="2600" dirty="0"/>
                  <a:t>or </a:t>
                </a:r>
                <a14:m>
                  <m:oMath xmlns:m="http://schemas.openxmlformats.org/officeDocument/2006/math">
                    <m:sSup>
                      <m:sSupPr>
                        <m:ctrlPr>
                          <a:rPr lang="en-US" sz="2600" i="1" smtClean="0">
                            <a:latin typeface="Cambria Math" panose="02040503050406030204" pitchFamily="18" charset="0"/>
                          </a:rPr>
                        </m:ctrlPr>
                      </m:sSupPr>
                      <m:e>
                        <m:r>
                          <a:rPr lang="en-US" sz="2600" b="0" i="1" smtClean="0">
                            <a:latin typeface="Cambria Math" panose="02040503050406030204" pitchFamily="18" charset="0"/>
                          </a:rPr>
                          <m:t>𝑠𝑝</m:t>
                        </m:r>
                      </m:e>
                      <m:sup>
                        <m:r>
                          <a:rPr lang="en-US" sz="2600" b="0" i="1" smtClean="0">
                            <a:latin typeface="Cambria Math" panose="02040503050406030204" pitchFamily="18" charset="0"/>
                          </a:rPr>
                          <m:t>2</m:t>
                        </m:r>
                      </m:sup>
                    </m:sSup>
                  </m:oMath>
                </a14:m>
                <a:r>
                  <a:rPr lang="en-US" sz="2600" dirty="0"/>
                  <a:t>-hybridized approach one another closely enough for their singly occupied, unhybridized </a:t>
                </a:r>
                <a:r>
                  <a:rPr lang="en-US" sz="2600" i="1" dirty="0"/>
                  <a:t>p </a:t>
                </a:r>
                <a:r>
                  <a:rPr lang="en-US" sz="2600" dirty="0"/>
                  <a:t>orbitals to overlap effectively—giving rise to relatively strong</a:t>
                </a:r>
                <a:r>
                  <a:rPr lang="en-US" sz="2600" i="1" dirty="0"/>
                  <a:t> </a:t>
                </a:r>
                <a:r>
                  <a:rPr lang="en-US" sz="2600" dirty="0"/>
                  <a:t>bonds .</a:t>
                </a:r>
                <a:endParaRPr lang="en-US" sz="2600" dirty="0">
                  <a:solidFill>
                    <a:prstClr val="black"/>
                  </a:solidFill>
                </a:endParaRPr>
              </a:p>
            </p:txBody>
          </p:sp>
        </mc:Choice>
        <mc:Fallback xmlns="">
          <p:sp>
            <p:nvSpPr>
              <p:cNvPr id="18" name="Content Placeholder 17"/>
              <p:cNvSpPr>
                <a:spLocks noGrp="1" noRot="1" noChangeAspect="1" noMove="1" noResize="1" noEditPoints="1" noAdjustHandles="1" noChangeArrowheads="1" noChangeShapeType="1" noTextEdit="1"/>
              </p:cNvSpPr>
              <p:nvPr>
                <p:ph sz="quarter" idx="24"/>
              </p:nvPr>
            </p:nvSpPr>
            <p:spPr>
              <a:xfrm>
                <a:off x="0" y="1524000"/>
                <a:ext cx="9120810" cy="3215998"/>
              </a:xfrm>
              <a:blipFill>
                <a:blip r:embed="rId2"/>
                <a:stretch>
                  <a:fillRect l="-1203" t="-1515" r="-1738" b="-6439"/>
                </a:stretch>
              </a:blipFill>
            </p:spPr>
            <p:txBody>
              <a:bodyPr/>
              <a:lstStyle/>
              <a:p>
                <a:r>
                  <a:rPr lang="en-US">
                    <a:noFill/>
                  </a:rPr>
                  <a:t> </a:t>
                </a:r>
              </a:p>
            </p:txBody>
          </p:sp>
        </mc:Fallback>
      </mc:AlternateContent>
      <p:pic>
        <p:nvPicPr>
          <p:cNvPr id="15" name="Picture 14" descr="p-orbitals are able to overlap in C=C bonds. Due to the larger size of Si atoms, the Si=Si p-orbitals are further away from eachother and do not overlap. Unlike p-orbitals, sp3 hybridized orbitals can overlap between atoms in both C=C and Si=Si system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0151" y="4441641"/>
            <a:ext cx="5923697" cy="2035359"/>
          </a:xfrm>
          <a:prstGeom prst="rect">
            <a:avLst/>
          </a:prstGeom>
        </p:spPr>
      </p:pic>
    </p:spTree>
    <p:extLst>
      <p:ext uri="{BB962C8B-B14F-4D97-AF65-F5344CB8AC3E}">
        <p14:creationId xmlns:p14="http://schemas.microsoft.com/office/powerpoint/2010/main" val="1736844531"/>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15599"/>
            <a:ext cx="9044610" cy="594001"/>
          </a:xfrm>
        </p:spPr>
        <p:txBody>
          <a:bodyPr/>
          <a:lstStyle/>
          <a:p>
            <a:r>
              <a:rPr lang="en-US" dirty="0">
                <a:solidFill>
                  <a:schemeClr val="bg1"/>
                </a:solidFill>
              </a:rPr>
              <a:t>23.1</a:t>
            </a:r>
            <a:r>
              <a:rPr lang="en-US" dirty="0"/>
              <a:t>	</a:t>
            </a:r>
            <a:r>
              <a:rPr lang="en-US" dirty="0">
                <a:latin typeface="Calibri"/>
              </a:rPr>
              <a:t>Why Carbon Is Different (4) - Appendix</a:t>
            </a:r>
            <a:endParaRPr lang="en-US" dirty="0"/>
          </a:p>
        </p:txBody>
      </p:sp>
      <p:sp>
        <p:nvSpPr>
          <p:cNvPr id="16" name="Text Placeholder 15"/>
          <p:cNvSpPr>
            <a:spLocks noGrp="1"/>
          </p:cNvSpPr>
          <p:nvPr>
            <p:ph type="body" sz="quarter" idx="22"/>
          </p:nvPr>
        </p:nvSpPr>
        <p:spPr>
          <a:xfrm>
            <a:off x="23191" y="1066800"/>
            <a:ext cx="5082210" cy="457200"/>
          </a:xfrm>
        </p:spPr>
        <p:txBody>
          <a:bodyPr/>
          <a:lstStyle/>
          <a:p>
            <a:r>
              <a:rPr lang="en-US" dirty="0">
                <a:latin typeface="Calibri"/>
              </a:rPr>
              <a:t>Why Carbon is Different</a:t>
            </a:r>
          </a:p>
        </p:txBody>
      </p:sp>
      <p:sp>
        <p:nvSpPr>
          <p:cNvPr id="17" name="Content Placeholder 16"/>
          <p:cNvSpPr>
            <a:spLocks noGrp="1"/>
          </p:cNvSpPr>
          <p:nvPr>
            <p:ph sz="quarter" idx="24"/>
          </p:nvPr>
        </p:nvSpPr>
        <p:spPr>
          <a:xfrm>
            <a:off x="0" y="1524000"/>
            <a:ext cx="9120810" cy="2054719"/>
          </a:xfrm>
        </p:spPr>
        <p:txBody>
          <a:bodyPr/>
          <a:lstStyle/>
          <a:p>
            <a:r>
              <a:rPr lang="en-US" dirty="0"/>
              <a:t>These attributes enable carbon to form chains (straight, branched, and cyclic) containing single, double, and triple carbon-carbon bonds. Carbon’s formation of chains is called </a:t>
            </a:r>
            <a:r>
              <a:rPr lang="en-US" b="1" i="1" dirty="0"/>
              <a:t>catenation.</a:t>
            </a:r>
            <a:endParaRPr lang="en-US" dirty="0"/>
          </a:p>
        </p:txBody>
      </p:sp>
      <p:pic>
        <p:nvPicPr>
          <p:cNvPr id="2050" name="Picture 2" descr="Each carbon atom in a compound can be classified by the number of other carbon atoms to which it is bonded. A carbon atom that is bonded to just one other carbon atom is called a primary carbon; one that is bonded to two other carbon atoms is called a secondary carbon; one that is bonded to three other carbon atoms is called a tertiary carbon; and one that is bonded to four other carbon atoms is called a quaternary carbon. These four types of carbon atoms are identified with the labels 1°, 2°, 3°, and 4°, respectivel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90725" y="3048000"/>
            <a:ext cx="5553075" cy="331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00954258"/>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0"/>
            <a:ext cx="9044610" cy="517801"/>
          </a:xfrm>
        </p:spPr>
        <p:txBody>
          <a:bodyPr/>
          <a:lstStyle/>
          <a:p>
            <a:r>
              <a:rPr lang="en-US" dirty="0">
                <a:solidFill>
                  <a:schemeClr val="bg1"/>
                </a:solidFill>
              </a:rPr>
              <a:t>23.1</a:t>
            </a:r>
            <a:r>
              <a:rPr lang="en-US" dirty="0"/>
              <a:t>	</a:t>
            </a:r>
            <a:r>
              <a:rPr lang="en-US" dirty="0">
                <a:latin typeface="Calibri"/>
              </a:rPr>
              <a:t>Why Carbon Is Different (5) - Appendix</a:t>
            </a:r>
            <a:endParaRPr lang="en-US" dirty="0"/>
          </a:p>
        </p:txBody>
      </p:sp>
      <p:sp>
        <p:nvSpPr>
          <p:cNvPr id="16" name="Text Placeholder 15"/>
          <p:cNvSpPr>
            <a:spLocks noGrp="1"/>
          </p:cNvSpPr>
          <p:nvPr>
            <p:ph type="body" sz="quarter" idx="22"/>
          </p:nvPr>
        </p:nvSpPr>
        <p:spPr>
          <a:xfrm>
            <a:off x="23190" y="1066800"/>
            <a:ext cx="9120809" cy="470597"/>
          </a:xfrm>
        </p:spPr>
        <p:txBody>
          <a:bodyPr/>
          <a:lstStyle/>
          <a:p>
            <a:r>
              <a:rPr lang="en-US" dirty="0">
                <a:latin typeface="Calibri"/>
              </a:rPr>
              <a:t>Why Carbon is Different</a:t>
            </a:r>
          </a:p>
        </p:txBody>
      </p:sp>
      <p:sp>
        <p:nvSpPr>
          <p:cNvPr id="17" name="Content Placeholder 16"/>
          <p:cNvSpPr>
            <a:spLocks noGrp="1"/>
          </p:cNvSpPr>
          <p:nvPr>
            <p:ph sz="quarter" idx="24"/>
          </p:nvPr>
        </p:nvSpPr>
        <p:spPr>
          <a:xfrm>
            <a:off x="0" y="1600200"/>
            <a:ext cx="9120810" cy="1510604"/>
          </a:xfrm>
        </p:spPr>
        <p:txBody>
          <a:bodyPr/>
          <a:lstStyle/>
          <a:p>
            <a:r>
              <a:rPr lang="en-US" dirty="0"/>
              <a:t>Organic compounds that are related to benzene, or that contain one or more benzene rings, are called </a:t>
            </a:r>
            <a:r>
              <a:rPr lang="en-US" b="1" i="1" dirty="0"/>
              <a:t>aromatic </a:t>
            </a:r>
            <a:r>
              <a:rPr lang="en-US" dirty="0"/>
              <a:t>compounds.</a:t>
            </a:r>
          </a:p>
        </p:txBody>
      </p:sp>
      <p:pic>
        <p:nvPicPr>
          <p:cNvPr id="3074" name="Picture 2" descr="The benzene molecule (C6H6) has 6 carbons joined in a ring. Each carbon is single-bonded to a hydrogen. Every other carbon-carbon bond is represented as a double bond. Other bonds are represented as single bonds. Phenol has an OH group attached to the benezene ring in the place of one hydrogen. Cinnamic aldehyde has a benzene attached to CH=CH-CHO. These are all examples of aromatic compound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8271" y="2971800"/>
            <a:ext cx="7407459" cy="3282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66620192"/>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0"/>
            <a:ext cx="9044610" cy="594001"/>
          </a:xfrm>
        </p:spPr>
        <p:txBody>
          <a:bodyPr/>
          <a:lstStyle/>
          <a:p>
            <a:r>
              <a:rPr lang="en-US" dirty="0">
                <a:solidFill>
                  <a:schemeClr val="bg1"/>
                </a:solidFill>
              </a:rPr>
              <a:t>23.1</a:t>
            </a:r>
            <a:r>
              <a:rPr lang="en-US" dirty="0"/>
              <a:t>	</a:t>
            </a:r>
            <a:r>
              <a:rPr lang="en-US" dirty="0">
                <a:latin typeface="Calibri"/>
              </a:rPr>
              <a:t>Why Carbon Is Different (6) - Appendix</a:t>
            </a:r>
            <a:endParaRPr lang="en-US" dirty="0"/>
          </a:p>
        </p:txBody>
      </p:sp>
      <p:sp>
        <p:nvSpPr>
          <p:cNvPr id="16" name="Text Placeholder 15"/>
          <p:cNvSpPr>
            <a:spLocks noGrp="1"/>
          </p:cNvSpPr>
          <p:nvPr>
            <p:ph type="body" sz="quarter" idx="22"/>
          </p:nvPr>
        </p:nvSpPr>
        <p:spPr>
          <a:xfrm>
            <a:off x="23190" y="1066800"/>
            <a:ext cx="9120809" cy="457201"/>
          </a:xfrm>
        </p:spPr>
        <p:txBody>
          <a:bodyPr/>
          <a:lstStyle/>
          <a:p>
            <a:r>
              <a:rPr lang="en-US" dirty="0">
                <a:latin typeface="Calibri"/>
              </a:rPr>
              <a:t>Why Carbon is Different</a:t>
            </a:r>
          </a:p>
        </p:txBody>
      </p:sp>
      <p:sp>
        <p:nvSpPr>
          <p:cNvPr id="17" name="Content Placeholder 16"/>
          <p:cNvSpPr>
            <a:spLocks noGrp="1"/>
          </p:cNvSpPr>
          <p:nvPr>
            <p:ph sz="quarter" idx="24"/>
          </p:nvPr>
        </p:nvSpPr>
        <p:spPr>
          <a:xfrm>
            <a:off x="0" y="1600200"/>
            <a:ext cx="9120810" cy="954107"/>
          </a:xfrm>
        </p:spPr>
        <p:txBody>
          <a:bodyPr/>
          <a:lstStyle/>
          <a:p>
            <a:r>
              <a:rPr lang="en-US" dirty="0"/>
              <a:t>Organic molecules that do not contain the benzene ring are called </a:t>
            </a:r>
            <a:r>
              <a:rPr lang="en-US" b="1" i="1" dirty="0"/>
              <a:t>aliphatic </a:t>
            </a:r>
            <a:r>
              <a:rPr lang="en-US" dirty="0"/>
              <a:t>compounds.</a:t>
            </a:r>
            <a:endParaRPr lang="en-US" dirty="0">
              <a:solidFill>
                <a:prstClr val="black"/>
              </a:solidFill>
            </a:endParaRPr>
          </a:p>
        </p:txBody>
      </p:sp>
      <p:pic>
        <p:nvPicPr>
          <p:cNvPr id="4099" name="Picture 3" descr="Ethanol (C2H6O) has a CH3 group attached to a CH2-OH. Butyric acid (C4H8O2) has a CH3 group attached to a CH2-CH2, which is bonded to a COOH group. Acetone has two terminal CH3 groups bonded to a carbon, which is in turn double bonded to an oxygen. These are all examples of aliphatic compound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864" y="2632364"/>
            <a:ext cx="8832273" cy="27016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23926795"/>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0"/>
            <a:ext cx="9044610" cy="517801"/>
          </a:xfrm>
        </p:spPr>
        <p:txBody>
          <a:bodyPr/>
          <a:lstStyle/>
          <a:p>
            <a:r>
              <a:rPr lang="en-US" dirty="0">
                <a:solidFill>
                  <a:schemeClr val="bg1"/>
                </a:solidFill>
              </a:rPr>
              <a:t>23.2</a:t>
            </a:r>
            <a:r>
              <a:rPr lang="en-US" dirty="0"/>
              <a:t>	</a:t>
            </a:r>
            <a:r>
              <a:rPr lang="en-US" dirty="0">
                <a:latin typeface="Calibri"/>
              </a:rPr>
              <a:t>Organic Compounds (8) - Appendix</a:t>
            </a:r>
            <a:r>
              <a:rPr lang="en-US" dirty="0"/>
              <a:t>	</a:t>
            </a:r>
          </a:p>
        </p:txBody>
      </p:sp>
      <p:sp>
        <p:nvSpPr>
          <p:cNvPr id="16" name="Text Placeholder 15"/>
          <p:cNvSpPr>
            <a:spLocks noGrp="1"/>
          </p:cNvSpPr>
          <p:nvPr>
            <p:ph type="body" sz="quarter" idx="22"/>
          </p:nvPr>
        </p:nvSpPr>
        <p:spPr>
          <a:xfrm>
            <a:off x="23190" y="1139951"/>
            <a:ext cx="9120809" cy="460249"/>
          </a:xfrm>
        </p:spPr>
        <p:txBody>
          <a:bodyPr/>
          <a:lstStyle/>
          <a:p>
            <a:r>
              <a:rPr lang="en-US" dirty="0">
                <a:latin typeface="Calibri"/>
              </a:rPr>
              <a:t>Classes of Organic Compounds</a:t>
            </a:r>
          </a:p>
        </p:txBody>
      </p:sp>
      <p:pic>
        <p:nvPicPr>
          <p:cNvPr id="14" name="Picture 13" descr="A compound consisting of an alkyl group and the functional group OH is an alcohol. The identity of an individual alcohol depends on the identity of R, the alkyl group. For example, when R is the methyl group, we have CH3OH. This is methyl alcohol or methanol, also known as wood alcohol."/>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6601" y="1603248"/>
            <a:ext cx="4990798" cy="4797552"/>
          </a:xfrm>
          <a:prstGeom prst="rect">
            <a:avLst/>
          </a:prstGeom>
        </p:spPr>
      </p:pic>
    </p:spTree>
    <p:extLst>
      <p:ext uri="{BB962C8B-B14F-4D97-AF65-F5344CB8AC3E}">
        <p14:creationId xmlns:p14="http://schemas.microsoft.com/office/powerpoint/2010/main" val="12086312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3190" y="0"/>
            <a:ext cx="9044610" cy="685800"/>
          </a:xfrm>
        </p:spPr>
        <p:txBody>
          <a:bodyPr/>
          <a:lstStyle/>
          <a:p>
            <a:pPr>
              <a:tabLst>
                <a:tab pos="1485900" algn="l"/>
              </a:tabLst>
            </a:pPr>
            <a:r>
              <a:rPr lang="en-US" dirty="0">
                <a:solidFill>
                  <a:schemeClr val="bg1"/>
                </a:solidFill>
              </a:rPr>
              <a:t>23.2 	</a:t>
            </a:r>
            <a:r>
              <a:rPr lang="en-US" dirty="0">
                <a:latin typeface="Calibri"/>
              </a:rPr>
              <a:t>Organic Compounds (2)</a:t>
            </a:r>
            <a:r>
              <a:rPr lang="en-US" dirty="0"/>
              <a:t>	</a:t>
            </a:r>
          </a:p>
        </p:txBody>
      </p:sp>
      <p:sp>
        <p:nvSpPr>
          <p:cNvPr id="15" name="Text Placeholder 14"/>
          <p:cNvSpPr>
            <a:spLocks noGrp="1"/>
          </p:cNvSpPr>
          <p:nvPr>
            <p:ph type="body" sz="quarter" idx="22"/>
          </p:nvPr>
        </p:nvSpPr>
        <p:spPr>
          <a:xfrm>
            <a:off x="24027" y="1143000"/>
            <a:ext cx="6149010" cy="552451"/>
          </a:xfrm>
        </p:spPr>
        <p:txBody>
          <a:bodyPr/>
          <a:lstStyle/>
          <a:p>
            <a:r>
              <a:rPr lang="en-US" dirty="0">
                <a:latin typeface="Calibri"/>
              </a:rPr>
              <a:t>Classes of Organic Compounds</a:t>
            </a:r>
          </a:p>
        </p:txBody>
      </p:sp>
      <p:pic>
        <p:nvPicPr>
          <p:cNvPr id="2" name="Picture 1" descr="The structure for methylamine is shown: CH3-NH2. Nitrogen has a lone pai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0511" y="4300054"/>
            <a:ext cx="3041904" cy="1829550"/>
          </a:xfrm>
          <a:prstGeom prst="rect">
            <a:avLst/>
          </a:prstGeom>
        </p:spPr>
      </p:pic>
      <p:pic>
        <p:nvPicPr>
          <p:cNvPr id="3" name="Picture 2" descr=" The structure of toluene contains a benzene ring with a CH3 group attached."/>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24400" y="3065360"/>
            <a:ext cx="3691128" cy="3064244"/>
          </a:xfrm>
          <a:prstGeom prst="rect">
            <a:avLst/>
          </a:prstGeom>
        </p:spPr>
      </p:pic>
      <p:pic>
        <p:nvPicPr>
          <p:cNvPr id="4" name="Picture 3" descr="The structure of acetone is shown: CH3-CO-CH3. The CO group represents a carbon double bonded to an oxygen."/>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600" y="2037981"/>
            <a:ext cx="3395472" cy="1886886"/>
          </a:xfrm>
          <a:prstGeom prst="rect">
            <a:avLst/>
          </a:prstGeom>
        </p:spPr>
      </p:pic>
    </p:spTree>
    <p:extLst>
      <p:ext uri="{BB962C8B-B14F-4D97-AF65-F5344CB8AC3E}">
        <p14:creationId xmlns:p14="http://schemas.microsoft.com/office/powerpoint/2010/main" val="4123474053"/>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0"/>
            <a:ext cx="9044610" cy="517801"/>
          </a:xfrm>
        </p:spPr>
        <p:txBody>
          <a:bodyPr/>
          <a:lstStyle/>
          <a:p>
            <a:r>
              <a:rPr lang="en-US" dirty="0">
                <a:solidFill>
                  <a:schemeClr val="bg1"/>
                </a:solidFill>
              </a:rPr>
              <a:t>23.2</a:t>
            </a:r>
            <a:r>
              <a:rPr lang="en-US" dirty="0"/>
              <a:t>	</a:t>
            </a:r>
            <a:r>
              <a:rPr lang="en-US" dirty="0">
                <a:latin typeface="Calibri"/>
              </a:rPr>
              <a:t>Organic Compounds (11) - Appendix</a:t>
            </a:r>
            <a:r>
              <a:rPr lang="en-US" dirty="0"/>
              <a:t>	</a:t>
            </a:r>
          </a:p>
        </p:txBody>
      </p:sp>
      <p:sp>
        <p:nvSpPr>
          <p:cNvPr id="16" name="Text Placeholder 15"/>
          <p:cNvSpPr>
            <a:spLocks noGrp="1"/>
          </p:cNvSpPr>
          <p:nvPr>
            <p:ph type="body" sz="quarter" idx="22"/>
          </p:nvPr>
        </p:nvSpPr>
        <p:spPr/>
        <p:txBody>
          <a:bodyPr/>
          <a:lstStyle/>
          <a:p>
            <a:r>
              <a:rPr lang="en-US" dirty="0">
                <a:latin typeface="Calibri"/>
              </a:rPr>
              <a:t>Classes of Organic Compounds</a:t>
            </a:r>
          </a:p>
        </p:txBody>
      </p:sp>
      <p:pic>
        <p:nvPicPr>
          <p:cNvPr id="14" name="Picture 13" descr="The functional groups in common compounds shown. These include the hydroxy group (in alcohols), the carboxy group (in carboxylic acids), the COOR group (in esters), the carbonyl group (in aldehydes and ketones), the amino group (in amines), and the amide group (in amides). Functional groups determine many of the properties of a compound, including what types of reactions it is likely to undergo."/>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5023" y="2175055"/>
            <a:ext cx="7873954" cy="2507890"/>
          </a:xfrm>
          <a:prstGeom prst="rect">
            <a:avLst/>
          </a:prstGeom>
        </p:spPr>
      </p:pic>
    </p:spTree>
    <p:extLst>
      <p:ext uri="{BB962C8B-B14F-4D97-AF65-F5344CB8AC3E}">
        <p14:creationId xmlns:p14="http://schemas.microsoft.com/office/powerpoint/2010/main" val="3076094696"/>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3190" y="0"/>
            <a:ext cx="9044610" cy="594001"/>
          </a:xfrm>
        </p:spPr>
        <p:txBody>
          <a:bodyPr/>
          <a:lstStyle/>
          <a:p>
            <a:r>
              <a:rPr lang="en-US" dirty="0">
                <a:solidFill>
                  <a:schemeClr val="bg1"/>
                </a:solidFill>
              </a:rPr>
              <a:t>23.2</a:t>
            </a:r>
            <a:r>
              <a:rPr lang="en-US" dirty="0"/>
              <a:t>	</a:t>
            </a:r>
            <a:r>
              <a:rPr lang="en-US" dirty="0">
                <a:latin typeface="Calibri"/>
              </a:rPr>
              <a:t>Organic Compounds (19) - Appendix</a:t>
            </a:r>
            <a:r>
              <a:rPr lang="en-US" dirty="0"/>
              <a:t>	</a:t>
            </a:r>
          </a:p>
        </p:txBody>
      </p:sp>
      <p:sp>
        <p:nvSpPr>
          <p:cNvPr id="15" name="Text Placeholder 14"/>
          <p:cNvSpPr>
            <a:spLocks noGrp="1"/>
          </p:cNvSpPr>
          <p:nvPr>
            <p:ph type="body" sz="quarter" idx="22"/>
          </p:nvPr>
        </p:nvSpPr>
        <p:spPr>
          <a:xfrm>
            <a:off x="23190" y="1066800"/>
            <a:ext cx="9120809" cy="442055"/>
          </a:xfrm>
        </p:spPr>
        <p:txBody>
          <a:bodyPr/>
          <a:lstStyle/>
          <a:p>
            <a:r>
              <a:rPr lang="en-US" dirty="0">
                <a:latin typeface="Calibri"/>
              </a:rPr>
              <a:t>Naming Organic Compounds</a:t>
            </a:r>
          </a:p>
        </p:txBody>
      </p:sp>
      <p:pic>
        <p:nvPicPr>
          <p:cNvPr id="16386" name="Picture 2" descr="In the case where two or more different substituents are present, the substituent names are alphabetized in the systematic name of the compound. Numbers are used to indicate the positions of the alphabetized substituents. If a prefix is used to denote two or more identical substituents, the prefix is not used to determine the alphabetization—only the substituent name is us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750" y="1737454"/>
            <a:ext cx="8815473" cy="3383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7630070"/>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0"/>
            <a:ext cx="9044610" cy="594001"/>
          </a:xfrm>
        </p:spPr>
        <p:txBody>
          <a:bodyPr/>
          <a:lstStyle/>
          <a:p>
            <a:r>
              <a:rPr lang="en-US" dirty="0">
                <a:solidFill>
                  <a:schemeClr val="bg1"/>
                </a:solidFill>
              </a:rPr>
              <a:t>23.2</a:t>
            </a:r>
            <a:r>
              <a:rPr lang="en-US" dirty="0"/>
              <a:t>	</a:t>
            </a:r>
            <a:r>
              <a:rPr lang="en-US" dirty="0">
                <a:latin typeface="Calibri"/>
              </a:rPr>
              <a:t>Organic Compounds (20) - Appendix</a:t>
            </a:r>
            <a:r>
              <a:rPr lang="en-US" dirty="0"/>
              <a:t>	</a:t>
            </a:r>
          </a:p>
        </p:txBody>
      </p:sp>
      <p:sp>
        <p:nvSpPr>
          <p:cNvPr id="18" name="Text Placeholder 17"/>
          <p:cNvSpPr>
            <a:spLocks noGrp="1"/>
          </p:cNvSpPr>
          <p:nvPr>
            <p:ph type="body" sz="quarter" idx="22"/>
          </p:nvPr>
        </p:nvSpPr>
        <p:spPr>
          <a:xfrm>
            <a:off x="39520" y="1066800"/>
            <a:ext cx="9120809" cy="421031"/>
          </a:xfrm>
        </p:spPr>
        <p:txBody>
          <a:bodyPr/>
          <a:lstStyle/>
          <a:p>
            <a:r>
              <a:rPr lang="en-US" dirty="0">
                <a:latin typeface="Calibri"/>
              </a:rPr>
              <a:t>Naming Organic Compounds</a:t>
            </a:r>
          </a:p>
        </p:txBody>
      </p:sp>
      <p:sp>
        <p:nvSpPr>
          <p:cNvPr id="17" name="Content Placeholder 16"/>
          <p:cNvSpPr>
            <a:spLocks noGrp="1"/>
          </p:cNvSpPr>
          <p:nvPr>
            <p:ph sz="quarter" idx="24"/>
          </p:nvPr>
        </p:nvSpPr>
        <p:spPr>
          <a:xfrm>
            <a:off x="0" y="1697380"/>
            <a:ext cx="1577009" cy="564771"/>
          </a:xfrm>
        </p:spPr>
        <p:txBody>
          <a:bodyPr/>
          <a:lstStyle/>
          <a:p>
            <a:r>
              <a:rPr lang="en-US" b="1" dirty="0"/>
              <a:t>Alcohols</a:t>
            </a:r>
          </a:p>
        </p:txBody>
      </p:sp>
      <p:pic>
        <p:nvPicPr>
          <p:cNvPr id="17410" name="Picture 2" descr="To name alcohols, identify the longest continuous carbon chain that includes the carbon to which the OH group is attached. This is the parent alkyl group. Name it according to the number of carbons it contains, and change the –e ending to –ol. Number the C atoms such that the OH group has the lowest possible number, and, when necessary, use a number to indicate the position of the OH group. Examples include Ethanol and 1-Propano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7850" y="1828800"/>
            <a:ext cx="5448300" cy="173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1" name="Picture 3" descr="To name alcohols, identify the longest continuous carbon chain that includes the carbon to which the OH group is attached. This is the parent alkyl group. Name it according to the number of carbons it contains, and change the –e ending to –ol. Number the C atoms such that the OH group has the lowest possible number, and, when necessary, use a number to indicate the position of the OH group. An example of this is 2-Butano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3943350"/>
            <a:ext cx="2619375" cy="2228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2" name="Picture 4" descr="When the chain that bears the OH group also bears an alkyl substituent, the chain is numbered in the direction that gives the lowest possible number to the carbon attached to OH, for example, 5-Methyl-3-hexanol."/>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43400" y="3695700"/>
            <a:ext cx="4181475" cy="2476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2107687"/>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0"/>
            <a:ext cx="9044610" cy="594001"/>
          </a:xfrm>
        </p:spPr>
        <p:txBody>
          <a:bodyPr/>
          <a:lstStyle/>
          <a:p>
            <a:r>
              <a:rPr lang="en-US" dirty="0">
                <a:solidFill>
                  <a:schemeClr val="bg1"/>
                </a:solidFill>
              </a:rPr>
              <a:t>23.2</a:t>
            </a:r>
            <a:r>
              <a:rPr lang="en-US" dirty="0"/>
              <a:t>	</a:t>
            </a:r>
            <a:r>
              <a:rPr lang="en-US" dirty="0">
                <a:latin typeface="Calibri"/>
              </a:rPr>
              <a:t>Organic Compounds (21) - Appendix</a:t>
            </a:r>
            <a:r>
              <a:rPr lang="en-US" dirty="0"/>
              <a:t>	</a:t>
            </a:r>
          </a:p>
        </p:txBody>
      </p:sp>
      <p:sp>
        <p:nvSpPr>
          <p:cNvPr id="16" name="Text Placeholder 15"/>
          <p:cNvSpPr>
            <a:spLocks noGrp="1"/>
          </p:cNvSpPr>
          <p:nvPr>
            <p:ph type="body" sz="quarter" idx="22"/>
          </p:nvPr>
        </p:nvSpPr>
        <p:spPr>
          <a:xfrm>
            <a:off x="39520" y="1066800"/>
            <a:ext cx="4791387" cy="419101"/>
          </a:xfrm>
        </p:spPr>
        <p:txBody>
          <a:bodyPr/>
          <a:lstStyle/>
          <a:p>
            <a:r>
              <a:rPr lang="en-US" dirty="0">
                <a:latin typeface="Calibri"/>
              </a:rPr>
              <a:t>Naming Organic Compounds</a:t>
            </a:r>
          </a:p>
        </p:txBody>
      </p:sp>
      <p:sp>
        <p:nvSpPr>
          <p:cNvPr id="17" name="Content Placeholder 16"/>
          <p:cNvSpPr>
            <a:spLocks noGrp="1"/>
          </p:cNvSpPr>
          <p:nvPr>
            <p:ph sz="quarter" idx="24"/>
          </p:nvPr>
        </p:nvSpPr>
        <p:spPr>
          <a:xfrm>
            <a:off x="0" y="1676400"/>
            <a:ext cx="2571623" cy="514350"/>
          </a:xfrm>
        </p:spPr>
        <p:txBody>
          <a:bodyPr/>
          <a:lstStyle/>
          <a:p>
            <a:r>
              <a:rPr lang="en-US" b="1" dirty="0">
                <a:solidFill>
                  <a:prstClr val="black"/>
                </a:solidFill>
              </a:rPr>
              <a:t>Carboxylic Acids</a:t>
            </a:r>
          </a:p>
        </p:txBody>
      </p:sp>
      <p:pic>
        <p:nvPicPr>
          <p:cNvPr id="18434" name="Picture 2" descr="To name carboxylic acids, identify the longest continuous carbon chain that includes the carboxy group. Name it according to the number of carbons it contains, and change the –e ending to –oic acid. Number the C atoms starting with the carbonyl carbon. Use numbers and prefixes to indicate the position and the identity of any substituents. Examples include ethanoic acid (commonly called acetic acid), propanoic acid (propionic acid), butanoic acid (butyric acid), and 5-methylhexanoic aci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1562100"/>
            <a:ext cx="5562600" cy="209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5" name="Picture 3" descr="To name carboxylic acids, identify the longest continuous carbon chain that includes the carboxy group. Name it according to the number of carbons it contains, and change the –e ending to –oic acid. Number the C atoms starting with the carbonyl carbon. Use numbers and prefixes to indicate the position and the identity of any substituents. Examples include ethanoic acid (commonly called acetic acid), propanoic acid (propionic acid), butanoic acid (butyric acid), and 5-methylhexanoic aci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6725" y="3695700"/>
            <a:ext cx="8210550" cy="278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60550606"/>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0"/>
            <a:ext cx="9044610" cy="594001"/>
          </a:xfrm>
        </p:spPr>
        <p:txBody>
          <a:bodyPr/>
          <a:lstStyle/>
          <a:p>
            <a:r>
              <a:rPr lang="en-US" dirty="0">
                <a:solidFill>
                  <a:schemeClr val="bg1"/>
                </a:solidFill>
              </a:rPr>
              <a:t>23.2</a:t>
            </a:r>
            <a:r>
              <a:rPr lang="en-US" dirty="0"/>
              <a:t>	</a:t>
            </a:r>
            <a:r>
              <a:rPr lang="en-US" dirty="0">
                <a:latin typeface="Calibri"/>
              </a:rPr>
              <a:t>Organic Compounds (22) - Appendix</a:t>
            </a:r>
            <a:r>
              <a:rPr lang="en-US" dirty="0"/>
              <a:t>	</a:t>
            </a:r>
          </a:p>
        </p:txBody>
      </p:sp>
      <p:sp>
        <p:nvSpPr>
          <p:cNvPr id="16" name="Text Placeholder 15"/>
          <p:cNvSpPr>
            <a:spLocks noGrp="1"/>
          </p:cNvSpPr>
          <p:nvPr>
            <p:ph type="body" sz="quarter" idx="22"/>
          </p:nvPr>
        </p:nvSpPr>
        <p:spPr>
          <a:xfrm>
            <a:off x="23190" y="1066800"/>
            <a:ext cx="9120809" cy="533401"/>
          </a:xfrm>
        </p:spPr>
        <p:txBody>
          <a:bodyPr/>
          <a:lstStyle/>
          <a:p>
            <a:r>
              <a:rPr lang="en-US" dirty="0">
                <a:latin typeface="Calibri"/>
              </a:rPr>
              <a:t>Naming Organic Compounds</a:t>
            </a:r>
          </a:p>
        </p:txBody>
      </p:sp>
      <p:sp>
        <p:nvSpPr>
          <p:cNvPr id="17" name="Content Placeholder 16"/>
          <p:cNvSpPr>
            <a:spLocks noGrp="1"/>
          </p:cNvSpPr>
          <p:nvPr>
            <p:ph sz="quarter" idx="24"/>
          </p:nvPr>
        </p:nvSpPr>
        <p:spPr>
          <a:xfrm>
            <a:off x="0" y="1676400"/>
            <a:ext cx="1272210" cy="457200"/>
          </a:xfrm>
        </p:spPr>
        <p:txBody>
          <a:bodyPr/>
          <a:lstStyle/>
          <a:p>
            <a:r>
              <a:rPr lang="en-US" b="1" dirty="0">
                <a:solidFill>
                  <a:prstClr val="black"/>
                </a:solidFill>
              </a:rPr>
              <a:t>Esters</a:t>
            </a:r>
          </a:p>
        </p:txBody>
      </p:sp>
      <p:pic>
        <p:nvPicPr>
          <p:cNvPr id="19458" name="Picture 2" descr="Name esters as derivatives of carboxylic acids by replacing the –ic acid ending with –ate. For example, ethyl acetate is based on acetic acid, and methyl propionate is based on propionic aci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1563" y="2386013"/>
            <a:ext cx="7000875" cy="2085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81903596"/>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17747" y="10836"/>
            <a:ext cx="9044610" cy="594001"/>
          </a:xfrm>
        </p:spPr>
        <p:txBody>
          <a:bodyPr/>
          <a:lstStyle/>
          <a:p>
            <a:r>
              <a:rPr lang="en-US" dirty="0">
                <a:solidFill>
                  <a:schemeClr val="bg1"/>
                </a:solidFill>
              </a:rPr>
              <a:t>23.2</a:t>
            </a:r>
            <a:r>
              <a:rPr lang="en-US" dirty="0"/>
              <a:t>	</a:t>
            </a:r>
            <a:r>
              <a:rPr lang="en-US" dirty="0">
                <a:latin typeface="Calibri"/>
              </a:rPr>
              <a:t>Organic Compounds (23) - Appendix</a:t>
            </a:r>
            <a:r>
              <a:rPr lang="en-US" dirty="0"/>
              <a:t>	</a:t>
            </a:r>
          </a:p>
        </p:txBody>
      </p:sp>
      <p:sp>
        <p:nvSpPr>
          <p:cNvPr id="18" name="Text Placeholder 17"/>
          <p:cNvSpPr>
            <a:spLocks noGrp="1"/>
          </p:cNvSpPr>
          <p:nvPr>
            <p:ph type="body" sz="quarter" idx="22"/>
          </p:nvPr>
        </p:nvSpPr>
        <p:spPr>
          <a:xfrm>
            <a:off x="23190" y="1066800"/>
            <a:ext cx="9120809" cy="609601"/>
          </a:xfrm>
        </p:spPr>
        <p:txBody>
          <a:bodyPr/>
          <a:lstStyle/>
          <a:p>
            <a:r>
              <a:rPr lang="en-US" dirty="0">
                <a:latin typeface="Calibri"/>
              </a:rPr>
              <a:t>Naming Organic Compounds</a:t>
            </a:r>
          </a:p>
        </p:txBody>
      </p:sp>
      <p:sp>
        <p:nvSpPr>
          <p:cNvPr id="19" name="Content Placeholder 18"/>
          <p:cNvSpPr>
            <a:spLocks noGrp="1"/>
          </p:cNvSpPr>
          <p:nvPr>
            <p:ph sz="quarter" idx="24"/>
          </p:nvPr>
        </p:nvSpPr>
        <p:spPr>
          <a:xfrm>
            <a:off x="17747" y="1686580"/>
            <a:ext cx="1758044" cy="457200"/>
          </a:xfrm>
        </p:spPr>
        <p:txBody>
          <a:bodyPr/>
          <a:lstStyle/>
          <a:p>
            <a:r>
              <a:rPr lang="en-US" b="1" dirty="0">
                <a:solidFill>
                  <a:prstClr val="black"/>
                </a:solidFill>
              </a:rPr>
              <a:t>Aldehydes</a:t>
            </a:r>
          </a:p>
        </p:txBody>
      </p:sp>
      <p:pic>
        <p:nvPicPr>
          <p:cNvPr id="3" name="Picture 2" descr="To name aldehydes like ethanal (acetaldehyde), propanal (propionaldehyde), butanal, and 5-methylhexanal, identify the longest continuous carbon chain that includes the carbonyl group. Name it according to the number of carbons it contains, and change the –e ending to –al. Number the C atoms starting with the carbonyl carbon. Use numbers and prefixes to indicate the position and the identity of any substituents."/>
          <p:cNvPicPr>
            <a:picLocks noChangeAspect="1"/>
          </p:cNvPicPr>
          <p:nvPr/>
        </p:nvPicPr>
        <p:blipFill>
          <a:blip r:embed="rId2"/>
          <a:stretch>
            <a:fillRect/>
          </a:stretch>
        </p:blipFill>
        <p:spPr>
          <a:xfrm>
            <a:off x="1676400" y="1609725"/>
            <a:ext cx="7096125" cy="4791075"/>
          </a:xfrm>
          <a:prstGeom prst="rect">
            <a:avLst/>
          </a:prstGeom>
        </p:spPr>
      </p:pic>
    </p:spTree>
    <p:extLst>
      <p:ext uri="{BB962C8B-B14F-4D97-AF65-F5344CB8AC3E}">
        <p14:creationId xmlns:p14="http://schemas.microsoft.com/office/powerpoint/2010/main" val="1890097114"/>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0"/>
            <a:ext cx="9044610" cy="594001"/>
          </a:xfrm>
        </p:spPr>
        <p:txBody>
          <a:bodyPr/>
          <a:lstStyle/>
          <a:p>
            <a:r>
              <a:rPr lang="en-US" dirty="0">
                <a:solidFill>
                  <a:schemeClr val="bg1"/>
                </a:solidFill>
              </a:rPr>
              <a:t>23.2</a:t>
            </a:r>
            <a:r>
              <a:rPr lang="en-US" dirty="0"/>
              <a:t>	</a:t>
            </a:r>
            <a:r>
              <a:rPr lang="en-US" dirty="0">
                <a:latin typeface="Calibri"/>
              </a:rPr>
              <a:t>Organic Compounds (24) - Appendix</a:t>
            </a:r>
            <a:r>
              <a:rPr lang="en-US" dirty="0"/>
              <a:t>	</a:t>
            </a:r>
          </a:p>
        </p:txBody>
      </p:sp>
      <p:sp>
        <p:nvSpPr>
          <p:cNvPr id="16" name="Text Placeholder 15"/>
          <p:cNvSpPr>
            <a:spLocks noGrp="1"/>
          </p:cNvSpPr>
          <p:nvPr>
            <p:ph type="body" sz="quarter" idx="22"/>
          </p:nvPr>
        </p:nvSpPr>
        <p:spPr>
          <a:xfrm>
            <a:off x="23191" y="1066800"/>
            <a:ext cx="5539410" cy="609601"/>
          </a:xfrm>
        </p:spPr>
        <p:txBody>
          <a:bodyPr/>
          <a:lstStyle/>
          <a:p>
            <a:r>
              <a:rPr lang="en-US" dirty="0">
                <a:latin typeface="Calibri"/>
              </a:rPr>
              <a:t>Naming Organic Compounds</a:t>
            </a:r>
          </a:p>
        </p:txBody>
      </p:sp>
      <p:sp>
        <p:nvSpPr>
          <p:cNvPr id="17" name="Content Placeholder 16"/>
          <p:cNvSpPr>
            <a:spLocks noGrp="1"/>
          </p:cNvSpPr>
          <p:nvPr>
            <p:ph sz="quarter" idx="24"/>
          </p:nvPr>
        </p:nvSpPr>
        <p:spPr>
          <a:xfrm>
            <a:off x="0" y="1758068"/>
            <a:ext cx="1416754" cy="527932"/>
          </a:xfrm>
        </p:spPr>
        <p:txBody>
          <a:bodyPr/>
          <a:lstStyle/>
          <a:p>
            <a:r>
              <a:rPr lang="en-US" b="1" dirty="0">
                <a:solidFill>
                  <a:prstClr val="black"/>
                </a:solidFill>
              </a:rPr>
              <a:t>Ketones</a:t>
            </a:r>
          </a:p>
        </p:txBody>
      </p:sp>
      <p:pic>
        <p:nvPicPr>
          <p:cNvPr id="2" name="Picture 1" descr="To name ketones like propanone (acetone), 2-butanone (ethyl methyl ketone) and 5-methyl-3-hexanone, identify the longest continuous carbon chain that includes the carbonyl group. Name it according to the number of carbons it contains, and change the –e ending to –one. If necessary, number the C atoms to give the carbonyl carbon the lowest possible number. Use numbers and prefixes to indicate the position and the identity of any substituents."/>
          <p:cNvPicPr>
            <a:picLocks noChangeAspect="1"/>
          </p:cNvPicPr>
          <p:nvPr/>
        </p:nvPicPr>
        <p:blipFill>
          <a:blip r:embed="rId2"/>
          <a:stretch>
            <a:fillRect/>
          </a:stretch>
        </p:blipFill>
        <p:spPr>
          <a:xfrm>
            <a:off x="2470638" y="1658816"/>
            <a:ext cx="5676900" cy="4886325"/>
          </a:xfrm>
          <a:prstGeom prst="rect">
            <a:avLst/>
          </a:prstGeom>
        </p:spPr>
      </p:pic>
    </p:spTree>
    <p:extLst>
      <p:ext uri="{BB962C8B-B14F-4D97-AF65-F5344CB8AC3E}">
        <p14:creationId xmlns:p14="http://schemas.microsoft.com/office/powerpoint/2010/main" val="2666408310"/>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0"/>
            <a:ext cx="9044610" cy="594001"/>
          </a:xfrm>
        </p:spPr>
        <p:txBody>
          <a:bodyPr/>
          <a:lstStyle/>
          <a:p>
            <a:r>
              <a:rPr lang="en-US" dirty="0">
                <a:solidFill>
                  <a:schemeClr val="bg1"/>
                </a:solidFill>
              </a:rPr>
              <a:t>23.2</a:t>
            </a:r>
            <a:r>
              <a:rPr lang="en-US" dirty="0"/>
              <a:t>	</a:t>
            </a:r>
            <a:r>
              <a:rPr lang="en-US" dirty="0">
                <a:latin typeface="Calibri"/>
              </a:rPr>
              <a:t>Organic Compounds (25) - Appendix</a:t>
            </a:r>
            <a:r>
              <a:rPr lang="en-US" dirty="0"/>
              <a:t>	</a:t>
            </a:r>
          </a:p>
        </p:txBody>
      </p:sp>
      <p:sp>
        <p:nvSpPr>
          <p:cNvPr id="16" name="Text Placeholder 15"/>
          <p:cNvSpPr>
            <a:spLocks noGrp="1"/>
          </p:cNvSpPr>
          <p:nvPr>
            <p:ph type="body" sz="quarter" idx="22"/>
          </p:nvPr>
        </p:nvSpPr>
        <p:spPr>
          <a:xfrm>
            <a:off x="23191" y="1066800"/>
            <a:ext cx="4625010" cy="533401"/>
          </a:xfrm>
        </p:spPr>
        <p:txBody>
          <a:bodyPr/>
          <a:lstStyle/>
          <a:p>
            <a:r>
              <a:rPr lang="en-US" dirty="0">
                <a:latin typeface="Calibri"/>
              </a:rPr>
              <a:t>Naming Organic Compounds</a:t>
            </a:r>
          </a:p>
        </p:txBody>
      </p:sp>
      <p:sp>
        <p:nvSpPr>
          <p:cNvPr id="17" name="Content Placeholder 16"/>
          <p:cNvSpPr>
            <a:spLocks noGrp="1"/>
          </p:cNvSpPr>
          <p:nvPr>
            <p:ph sz="quarter" idx="24"/>
          </p:nvPr>
        </p:nvSpPr>
        <p:spPr>
          <a:xfrm>
            <a:off x="0" y="1770011"/>
            <a:ext cx="2533920" cy="515989"/>
          </a:xfrm>
        </p:spPr>
        <p:txBody>
          <a:bodyPr/>
          <a:lstStyle/>
          <a:p>
            <a:r>
              <a:rPr lang="en-US" b="1" dirty="0">
                <a:solidFill>
                  <a:prstClr val="black"/>
                </a:solidFill>
              </a:rPr>
              <a:t>Primary Amines</a:t>
            </a:r>
          </a:p>
        </p:txBody>
      </p:sp>
      <p:pic>
        <p:nvPicPr>
          <p:cNvPr id="22530" name="Picture 2" descr="To name primary amines like ethanamine, 1-propanamine, 1-butanamine, and 5-methyl-1-hexanamine, identify the longest continuous carbon chain that includes the carbon to which the NH2 group is bonded. Name it according to the number of carbons it contains, and change the –e ending to –amine. Number the C atoms starting with the carbon to which the NH2 group is bonded. Use numbers and prefixes to indicate the position and the identity of any substituent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67050" y="1590675"/>
            <a:ext cx="5467350" cy="206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531" name="Picture 3" descr="Primary amines 1-butanamine and 5-methyl-1-hexanamine are show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9588" y="3705225"/>
            <a:ext cx="8124825" cy="277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81882461"/>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0"/>
            <a:ext cx="9044610" cy="594001"/>
          </a:xfrm>
        </p:spPr>
        <p:txBody>
          <a:bodyPr/>
          <a:lstStyle/>
          <a:p>
            <a:r>
              <a:rPr lang="en-US" dirty="0">
                <a:solidFill>
                  <a:schemeClr val="bg1"/>
                </a:solidFill>
              </a:rPr>
              <a:t>23.2</a:t>
            </a:r>
            <a:r>
              <a:rPr lang="en-US" dirty="0"/>
              <a:t>	</a:t>
            </a:r>
            <a:r>
              <a:rPr lang="en-US" dirty="0">
                <a:latin typeface="Calibri"/>
              </a:rPr>
              <a:t>Organic Compounds (26) - Appendix</a:t>
            </a:r>
            <a:r>
              <a:rPr lang="en-US" dirty="0"/>
              <a:t>	</a:t>
            </a:r>
          </a:p>
        </p:txBody>
      </p:sp>
      <p:sp>
        <p:nvSpPr>
          <p:cNvPr id="16" name="Text Placeholder 15"/>
          <p:cNvSpPr>
            <a:spLocks noGrp="1"/>
          </p:cNvSpPr>
          <p:nvPr>
            <p:ph type="body" sz="quarter" idx="22"/>
          </p:nvPr>
        </p:nvSpPr>
        <p:spPr>
          <a:xfrm>
            <a:off x="23191" y="1066800"/>
            <a:ext cx="5158410" cy="555172"/>
          </a:xfrm>
        </p:spPr>
        <p:txBody>
          <a:bodyPr/>
          <a:lstStyle/>
          <a:p>
            <a:r>
              <a:rPr lang="en-US" dirty="0">
                <a:latin typeface="Calibri"/>
              </a:rPr>
              <a:t>Naming Organic Compounds</a:t>
            </a:r>
          </a:p>
        </p:txBody>
      </p:sp>
      <p:sp>
        <p:nvSpPr>
          <p:cNvPr id="17" name="Content Placeholder 16"/>
          <p:cNvSpPr>
            <a:spLocks noGrp="1"/>
          </p:cNvSpPr>
          <p:nvPr>
            <p:ph sz="quarter" idx="24"/>
          </p:nvPr>
        </p:nvSpPr>
        <p:spPr>
          <a:xfrm>
            <a:off x="0" y="1752600"/>
            <a:ext cx="2650286" cy="590550"/>
          </a:xfrm>
        </p:spPr>
        <p:txBody>
          <a:bodyPr/>
          <a:lstStyle/>
          <a:p>
            <a:r>
              <a:rPr lang="en-US" b="1" dirty="0">
                <a:solidFill>
                  <a:prstClr val="black"/>
                </a:solidFill>
              </a:rPr>
              <a:t>Primary Amides</a:t>
            </a:r>
          </a:p>
        </p:txBody>
      </p:sp>
      <p:pic>
        <p:nvPicPr>
          <p:cNvPr id="23554" name="Picture 2" descr="Primary amides are named as derivatives of carboxylic acids, but they can also be named by replacing the –e ending of the corresponding alkane with –amid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57313" y="2362200"/>
            <a:ext cx="6429375" cy="2152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41798850"/>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228600"/>
            <a:ext cx="6096000" cy="533400"/>
          </a:xfrm>
        </p:spPr>
        <p:txBody>
          <a:bodyPr/>
          <a:lstStyle/>
          <a:p>
            <a:pPr algn="ctr">
              <a:tabLst>
                <a:tab pos="3314700" algn="l"/>
                <a:tab pos="3484563" algn="l"/>
              </a:tabLst>
            </a:pPr>
            <a:r>
              <a:rPr lang="en-US" b="1" dirty="0">
                <a:solidFill>
                  <a:srgbClr val="FFF799"/>
                </a:solidFill>
              </a:rPr>
              <a:t>SAMPLE PROBLEM	</a:t>
            </a:r>
            <a:r>
              <a:rPr lang="en-US" b="1" dirty="0">
                <a:solidFill>
                  <a:schemeClr val="bg1"/>
                </a:solidFill>
              </a:rPr>
              <a:t>23.2 - Appendix	</a:t>
            </a:r>
            <a:endParaRPr lang="en-US" dirty="0"/>
          </a:p>
        </p:txBody>
      </p:sp>
      <p:sp>
        <p:nvSpPr>
          <p:cNvPr id="16" name="Text Placeholder 15"/>
          <p:cNvSpPr>
            <a:spLocks noGrp="1"/>
          </p:cNvSpPr>
          <p:nvPr>
            <p:ph type="body" sz="quarter" idx="22"/>
          </p:nvPr>
        </p:nvSpPr>
        <p:spPr>
          <a:xfrm>
            <a:off x="0" y="952499"/>
            <a:ext cx="8929255" cy="571501"/>
          </a:xfrm>
        </p:spPr>
        <p:txBody>
          <a:bodyPr/>
          <a:lstStyle/>
          <a:p>
            <a:r>
              <a:rPr lang="en-US" dirty="0"/>
              <a:t>Identify the functional group(s) in each molecule: </a:t>
            </a:r>
          </a:p>
        </p:txBody>
      </p:sp>
      <p:pic>
        <p:nvPicPr>
          <p:cNvPr id="25602" name="Picture 2" descr="The structure of Aspartame is shown. It contains an aromatic 6-carbon ring, bonded to a CH2, bonded to a CH, which is bonded to a COOCH3 and an NH. The NH is bonded to a C=O, which is bonded to a CH(-NH2). The carbon from that group is bonded to a CH2, which is bonded to a COO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3038" y="1524000"/>
            <a:ext cx="6257925" cy="2828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751130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0"/>
            <a:ext cx="9044610" cy="594001"/>
          </a:xfrm>
        </p:spPr>
        <p:txBody>
          <a:bodyPr/>
          <a:lstStyle/>
          <a:p>
            <a:r>
              <a:rPr lang="en-US" dirty="0">
                <a:solidFill>
                  <a:schemeClr val="bg1"/>
                </a:solidFill>
              </a:rPr>
              <a:t>23.2 </a:t>
            </a:r>
            <a:r>
              <a:rPr lang="en-US" dirty="0"/>
              <a:t>	</a:t>
            </a:r>
            <a:r>
              <a:rPr lang="en-US" dirty="0">
                <a:latin typeface="Calibri"/>
              </a:rPr>
              <a:t>Organic Compounds (3)</a:t>
            </a:r>
            <a:r>
              <a:rPr lang="en-US" dirty="0"/>
              <a:t>	</a:t>
            </a:r>
          </a:p>
        </p:txBody>
      </p:sp>
      <p:sp>
        <p:nvSpPr>
          <p:cNvPr id="16" name="Text Placeholder 15"/>
          <p:cNvSpPr>
            <a:spLocks noGrp="1"/>
          </p:cNvSpPr>
          <p:nvPr>
            <p:ph type="body" sz="quarter" idx="22"/>
          </p:nvPr>
        </p:nvSpPr>
        <p:spPr/>
        <p:txBody>
          <a:bodyPr/>
          <a:lstStyle/>
          <a:p>
            <a:r>
              <a:rPr lang="en-US" dirty="0">
                <a:latin typeface="Calibri"/>
              </a:rPr>
              <a:t>Classes of Organic Compounds</a:t>
            </a:r>
          </a:p>
        </p:txBody>
      </p:sp>
      <p:sp>
        <p:nvSpPr>
          <p:cNvPr id="6" name="Content Placeholder 5"/>
          <p:cNvSpPr>
            <a:spLocks noGrp="1"/>
          </p:cNvSpPr>
          <p:nvPr>
            <p:ph sz="quarter" idx="24"/>
          </p:nvPr>
        </p:nvSpPr>
        <p:spPr>
          <a:xfrm>
            <a:off x="623434" y="1959970"/>
            <a:ext cx="5105400" cy="457200"/>
          </a:xfrm>
        </p:spPr>
        <p:txBody>
          <a:bodyPr/>
          <a:lstStyle/>
          <a:p>
            <a:pPr defTabSz="774700"/>
            <a:r>
              <a:rPr lang="en-US" sz="1800" dirty="0"/>
              <a:t>TABLE 23.1	Alkyl Groups</a:t>
            </a:r>
          </a:p>
        </p:txBody>
      </p:sp>
      <mc:AlternateContent xmlns:mc="http://schemas.openxmlformats.org/markup-compatibility/2006" xmlns:a14="http://schemas.microsoft.com/office/drawing/2010/main">
        <mc:Choice Requires="a14">
          <p:graphicFrame>
            <p:nvGraphicFramePr>
              <p:cNvPr id="9" name="Table Placeholder 8"/>
              <p:cNvGraphicFramePr>
                <a:graphicFrameLocks noGrp="1"/>
              </p:cNvGraphicFramePr>
              <p:nvPr>
                <p:ph type="tbl" sz="quarter" idx="23"/>
                <p:extLst>
                  <p:ext uri="{D42A27DB-BD31-4B8C-83A1-F6EECF244321}">
                    <p14:modId xmlns:p14="http://schemas.microsoft.com/office/powerpoint/2010/main" val="1721552209"/>
                  </p:ext>
                </p:extLst>
              </p:nvPr>
            </p:nvGraphicFramePr>
            <p:xfrm>
              <a:off x="658812" y="2351627"/>
              <a:ext cx="7875588" cy="3744373"/>
            </p:xfrm>
            <a:graphic>
              <a:graphicData uri="http://schemas.openxmlformats.org/drawingml/2006/table">
                <a:tbl>
                  <a:tblPr firstRow="1" bandRow="1">
                    <a:tableStyleId>{5C22544A-7EE6-4342-B048-85BDC9FD1C3A}</a:tableStyleId>
                  </a:tblPr>
                  <a:tblGrid>
                    <a:gridCol w="2625196">
                      <a:extLst>
                        <a:ext uri="{9D8B030D-6E8A-4147-A177-3AD203B41FA5}">
                          <a16:colId xmlns="" xmlns:a16="http://schemas.microsoft.com/office/drawing/2014/main" val="2334735945"/>
                        </a:ext>
                      </a:extLst>
                    </a:gridCol>
                    <a:gridCol w="2625196">
                      <a:extLst>
                        <a:ext uri="{9D8B030D-6E8A-4147-A177-3AD203B41FA5}">
                          <a16:colId xmlns="" xmlns:a16="http://schemas.microsoft.com/office/drawing/2014/main" val="289263130"/>
                        </a:ext>
                      </a:extLst>
                    </a:gridCol>
                    <a:gridCol w="2625196">
                      <a:extLst>
                        <a:ext uri="{9D8B030D-6E8A-4147-A177-3AD203B41FA5}">
                          <a16:colId xmlns="" xmlns:a16="http://schemas.microsoft.com/office/drawing/2014/main" val="1005512477"/>
                        </a:ext>
                      </a:extLst>
                    </a:gridCol>
                  </a:tblGrid>
                  <a:tr h="720572">
                    <a:tc>
                      <a:txBody>
                        <a:bodyPr/>
                        <a:lstStyle/>
                        <a:p>
                          <a:pPr algn="l"/>
                          <a:r>
                            <a:rPr lang="en-US" sz="1600" dirty="0">
                              <a:solidFill>
                                <a:schemeClr val="tx1"/>
                              </a:solidFill>
                            </a:rPr>
                            <a:t>Name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3E5"/>
                        </a:solidFill>
                      </a:tcPr>
                    </a:tc>
                    <a:tc>
                      <a:txBody>
                        <a:bodyPr/>
                        <a:lstStyle/>
                        <a:p>
                          <a:r>
                            <a:rPr lang="en-US" sz="1600" dirty="0">
                              <a:solidFill>
                                <a:schemeClr val="tx1"/>
                              </a:solidFill>
                            </a:rPr>
                            <a:t>Formula</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3E5"/>
                        </a:solidFill>
                      </a:tcPr>
                    </a:tc>
                    <a:tc>
                      <a:txBody>
                        <a:bodyPr/>
                        <a:lstStyle/>
                        <a:p>
                          <a:pPr algn="ctr"/>
                          <a:r>
                            <a:rPr lang="en-US" sz="1600" dirty="0">
                              <a:solidFill>
                                <a:schemeClr val="tx1"/>
                              </a:solidFill>
                            </a:rPr>
                            <a:t>Model</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3E5"/>
                        </a:solidFill>
                      </a:tcPr>
                    </a:tc>
                    <a:extLst>
                      <a:ext uri="{0D108BD9-81ED-4DB2-BD59-A6C34878D82A}">
                        <a16:rowId xmlns="" xmlns:a16="http://schemas.microsoft.com/office/drawing/2014/main" val="305512206"/>
                      </a:ext>
                    </a:extLst>
                  </a:tr>
                  <a:tr h="720572">
                    <a:tc>
                      <a:txBody>
                        <a:bodyPr/>
                        <a:lstStyle/>
                        <a:p>
                          <a:pPr marL="176213" indent="0" algn="l"/>
                          <a:r>
                            <a:rPr lang="en-US" sz="1600" dirty="0">
                              <a:solidFill>
                                <a:schemeClr val="tx1"/>
                              </a:solidFill>
                            </a:rPr>
                            <a:t>Methyl</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AFAFA"/>
                        </a:solidFill>
                      </a:tcPr>
                    </a:tc>
                    <a:tc>
                      <a:txBody>
                        <a:bodyPr/>
                        <a:lstStyle/>
                        <a:p>
                          <a:pPr algn="l"/>
                          <a14:m>
                            <m:oMathPara xmlns:m="http://schemas.openxmlformats.org/officeDocument/2006/math">
                              <m:oMathParaPr>
                                <m:jc m:val="left"/>
                              </m:oMathParaPr>
                              <m:oMath xmlns:m="http://schemas.openxmlformats.org/officeDocument/2006/math">
                                <m:r>
                                  <a:rPr lang="en-US" sz="1600" i="0" smtClean="0">
                                    <a:solidFill>
                                      <a:schemeClr val="tx1"/>
                                    </a:solidFill>
                                    <a:latin typeface="Cambria Math" panose="02040503050406030204" pitchFamily="18" charset="0"/>
                                    <a:ea typeface="Cambria Math" panose="02040503050406030204" pitchFamily="18" charset="0"/>
                                  </a:rPr>
                                  <m:t>−</m:t>
                                </m:r>
                                <m:sSub>
                                  <m:sSubPr>
                                    <m:ctrlPr>
                                      <a:rPr lang="en-US" sz="1600" i="1" smtClean="0">
                                        <a:solidFill>
                                          <a:schemeClr val="tx1"/>
                                        </a:solidFill>
                                        <a:latin typeface="Cambria Math" panose="02040503050406030204" pitchFamily="18" charset="0"/>
                                        <a:ea typeface="Cambria Math" panose="02040503050406030204" pitchFamily="18" charset="0"/>
                                      </a:rPr>
                                    </m:ctrlPr>
                                  </m:sSubPr>
                                  <m:e>
                                    <m:r>
                                      <m:rPr>
                                        <m:sty m:val="p"/>
                                      </m:rPr>
                                      <a:rPr lang="en-US" sz="1600" b="0" i="0" smtClean="0">
                                        <a:solidFill>
                                          <a:schemeClr val="tx1"/>
                                        </a:solidFill>
                                        <a:latin typeface="Cambria Math" panose="02040503050406030204" pitchFamily="18" charset="0"/>
                                        <a:ea typeface="Cambria Math" panose="02040503050406030204" pitchFamily="18" charset="0"/>
                                      </a:rPr>
                                      <m:t>CH</m:t>
                                    </m:r>
                                  </m:e>
                                  <m:sub>
                                    <m:r>
                                      <a:rPr lang="en-US" sz="1600" b="0" i="0" smtClean="0">
                                        <a:solidFill>
                                          <a:schemeClr val="tx1"/>
                                        </a:solidFill>
                                        <a:latin typeface="Cambria Math" panose="02040503050406030204" pitchFamily="18" charset="0"/>
                                        <a:ea typeface="Cambria Math" panose="02040503050406030204" pitchFamily="18" charset="0"/>
                                      </a:rPr>
                                      <m:t>3</m:t>
                                    </m:r>
                                  </m:sub>
                                </m:sSub>
                              </m:oMath>
                            </m:oMathPara>
                          </a14:m>
                          <a:endParaRPr lang="en-US" sz="1600" i="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AFAFA"/>
                        </a:solidFill>
                      </a:tcPr>
                    </a:tc>
                    <a:tc>
                      <a:txBody>
                        <a:bodyPr/>
                        <a:lstStyle/>
                        <a:p>
                          <a:endParaRPr lang="en-US" sz="16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AFAFA"/>
                        </a:solidFill>
                      </a:tcPr>
                    </a:tc>
                    <a:extLst>
                      <a:ext uri="{0D108BD9-81ED-4DB2-BD59-A6C34878D82A}">
                        <a16:rowId xmlns="" xmlns:a16="http://schemas.microsoft.com/office/drawing/2014/main" val="2884625043"/>
                      </a:ext>
                    </a:extLst>
                  </a:tr>
                  <a:tr h="720572">
                    <a:tc>
                      <a:txBody>
                        <a:bodyPr/>
                        <a:lstStyle/>
                        <a:p>
                          <a:pPr marL="0" indent="176213" algn="l"/>
                          <a:r>
                            <a:rPr lang="en-US" sz="1600" dirty="0">
                              <a:solidFill>
                                <a:schemeClr val="tx1"/>
                              </a:solidFill>
                            </a:rPr>
                            <a:t>Ethyl</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AFAFA"/>
                        </a:solidFill>
                      </a:tcPr>
                    </a:tc>
                    <a:tc>
                      <a:txBody>
                        <a:bodyPr/>
                        <a:lstStyle/>
                        <a:p>
                          <a:pPr algn="l"/>
                          <a14:m>
                            <m:oMathPara xmlns:m="http://schemas.openxmlformats.org/officeDocument/2006/math">
                              <m:oMathParaPr>
                                <m:jc m:val="left"/>
                              </m:oMathParaPr>
                              <m:oMath xmlns:m="http://schemas.openxmlformats.org/officeDocument/2006/math">
                                <m:r>
                                  <a:rPr lang="en-US" sz="1600" i="1" smtClean="0">
                                    <a:solidFill>
                                      <a:schemeClr val="tx1"/>
                                    </a:solidFill>
                                    <a:latin typeface="Cambria Math" panose="02040503050406030204" pitchFamily="18" charset="0"/>
                                    <a:ea typeface="Cambria Math" panose="02040503050406030204" pitchFamily="18" charset="0"/>
                                  </a:rPr>
                                  <m:t>−</m:t>
                                </m:r>
                                <m:sSub>
                                  <m:sSubPr>
                                    <m:ctrlPr>
                                      <a:rPr lang="en-US" sz="1600" i="1" smtClean="0">
                                        <a:solidFill>
                                          <a:schemeClr val="tx1"/>
                                        </a:solidFill>
                                        <a:latin typeface="Cambria Math" panose="02040503050406030204" pitchFamily="18" charset="0"/>
                                        <a:ea typeface="Cambria Math" panose="02040503050406030204" pitchFamily="18" charset="0"/>
                                      </a:rPr>
                                    </m:ctrlPr>
                                  </m:sSubPr>
                                  <m:e>
                                    <m:r>
                                      <m:rPr>
                                        <m:sty m:val="p"/>
                                      </m:rPr>
                                      <a:rPr lang="en-US" sz="1600" b="0" i="0" smtClean="0">
                                        <a:solidFill>
                                          <a:schemeClr val="tx1"/>
                                        </a:solidFill>
                                        <a:latin typeface="Cambria Math" panose="02040503050406030204" pitchFamily="18" charset="0"/>
                                        <a:ea typeface="Cambria Math" panose="02040503050406030204" pitchFamily="18" charset="0"/>
                                      </a:rPr>
                                      <m:t>CH</m:t>
                                    </m:r>
                                  </m:e>
                                  <m:sub>
                                    <m:r>
                                      <a:rPr lang="en-US" sz="1600" b="0" i="0" smtClean="0">
                                        <a:solidFill>
                                          <a:schemeClr val="tx1"/>
                                        </a:solidFill>
                                        <a:latin typeface="Cambria Math" panose="02040503050406030204" pitchFamily="18" charset="0"/>
                                        <a:ea typeface="Cambria Math" panose="02040503050406030204" pitchFamily="18" charset="0"/>
                                      </a:rPr>
                                      <m:t>2</m:t>
                                    </m:r>
                                  </m:sub>
                                </m:sSub>
                                <m:sSub>
                                  <m:sSubPr>
                                    <m:ctrlPr>
                                      <a:rPr lang="en-US" sz="1600" i="1" smtClean="0">
                                        <a:solidFill>
                                          <a:schemeClr val="tx1"/>
                                        </a:solidFill>
                                        <a:latin typeface="Cambria Math" panose="02040503050406030204" pitchFamily="18" charset="0"/>
                                        <a:ea typeface="Cambria Math" panose="02040503050406030204" pitchFamily="18" charset="0"/>
                                      </a:rPr>
                                    </m:ctrlPr>
                                  </m:sSubPr>
                                  <m:e>
                                    <m:r>
                                      <m:rPr>
                                        <m:sty m:val="p"/>
                                      </m:rPr>
                                      <a:rPr lang="en-US" sz="1600" b="0" i="0" smtClean="0">
                                        <a:solidFill>
                                          <a:schemeClr val="tx1"/>
                                        </a:solidFill>
                                        <a:latin typeface="Cambria Math" panose="02040503050406030204" pitchFamily="18" charset="0"/>
                                        <a:ea typeface="Cambria Math" panose="02040503050406030204" pitchFamily="18" charset="0"/>
                                      </a:rPr>
                                      <m:t>CH</m:t>
                                    </m:r>
                                  </m:e>
                                  <m:sub>
                                    <m:r>
                                      <a:rPr lang="en-US" sz="1600" b="0" i="0" smtClean="0">
                                        <a:solidFill>
                                          <a:schemeClr val="tx1"/>
                                        </a:solidFill>
                                        <a:latin typeface="Cambria Math" panose="02040503050406030204" pitchFamily="18" charset="0"/>
                                        <a:ea typeface="Cambria Math" panose="02040503050406030204" pitchFamily="18" charset="0"/>
                                      </a:rPr>
                                      <m:t>3</m:t>
                                    </m:r>
                                  </m:sub>
                                </m:sSub>
                              </m:oMath>
                            </m:oMathPara>
                          </a14:m>
                          <a:endParaRPr lang="en-US" sz="1600" i="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AFAFA"/>
                        </a:solidFill>
                      </a:tcPr>
                    </a:tc>
                    <a:tc>
                      <a:txBody>
                        <a:bodyPr/>
                        <a:lstStyle/>
                        <a:p>
                          <a:endParaRPr lang="en-US" sz="16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AFAFA"/>
                        </a:solidFill>
                      </a:tcPr>
                    </a:tc>
                    <a:extLst>
                      <a:ext uri="{0D108BD9-81ED-4DB2-BD59-A6C34878D82A}">
                        <a16:rowId xmlns="" xmlns:a16="http://schemas.microsoft.com/office/drawing/2014/main" val="1405282993"/>
                      </a:ext>
                    </a:extLst>
                  </a:tr>
                  <a:tr h="720572">
                    <a:tc>
                      <a:txBody>
                        <a:bodyPr/>
                        <a:lstStyle/>
                        <a:p>
                          <a:pPr marL="0" indent="176213" algn="l"/>
                          <a:r>
                            <a:rPr lang="en-US" sz="1600" dirty="0">
                              <a:solidFill>
                                <a:schemeClr val="tx1"/>
                              </a:solidFill>
                            </a:rPr>
                            <a:t>Propyl</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AFAFA"/>
                        </a:solidFill>
                      </a:tcPr>
                    </a:tc>
                    <a:tc>
                      <a:txBody>
                        <a:bodyPr/>
                        <a:lstStyle/>
                        <a:p>
                          <a:pPr algn="l"/>
                          <a14:m>
                            <m:oMathPara xmlns:m="http://schemas.openxmlformats.org/officeDocument/2006/math">
                              <m:oMathParaPr>
                                <m:jc m:val="left"/>
                              </m:oMathParaPr>
                              <m:oMath xmlns:m="http://schemas.openxmlformats.org/officeDocument/2006/math">
                                <m:r>
                                  <a:rPr lang="en-US" sz="1600" i="1" smtClean="0">
                                    <a:solidFill>
                                      <a:schemeClr val="tx1"/>
                                    </a:solidFill>
                                    <a:latin typeface="Cambria Math" panose="02040503050406030204" pitchFamily="18" charset="0"/>
                                    <a:ea typeface="Cambria Math" panose="02040503050406030204" pitchFamily="18" charset="0"/>
                                  </a:rPr>
                                  <m:t>−</m:t>
                                </m:r>
                                <m:sSub>
                                  <m:sSubPr>
                                    <m:ctrlPr>
                                      <a:rPr lang="en-US" sz="1600" i="1" smtClean="0">
                                        <a:solidFill>
                                          <a:schemeClr val="tx1"/>
                                        </a:solidFill>
                                        <a:latin typeface="Cambria Math" panose="02040503050406030204" pitchFamily="18" charset="0"/>
                                        <a:ea typeface="Cambria Math" panose="02040503050406030204" pitchFamily="18" charset="0"/>
                                      </a:rPr>
                                    </m:ctrlPr>
                                  </m:sSubPr>
                                  <m:e>
                                    <m:r>
                                      <m:rPr>
                                        <m:sty m:val="p"/>
                                      </m:rPr>
                                      <a:rPr lang="en-US" sz="1600" b="0" i="0" smtClean="0">
                                        <a:solidFill>
                                          <a:schemeClr val="tx1"/>
                                        </a:solidFill>
                                        <a:latin typeface="Cambria Math" panose="02040503050406030204" pitchFamily="18" charset="0"/>
                                        <a:ea typeface="Cambria Math" panose="02040503050406030204" pitchFamily="18" charset="0"/>
                                      </a:rPr>
                                      <m:t>CH</m:t>
                                    </m:r>
                                  </m:e>
                                  <m:sub>
                                    <m:r>
                                      <a:rPr lang="en-US" sz="1600" b="0" i="0" smtClean="0">
                                        <a:solidFill>
                                          <a:schemeClr val="tx1"/>
                                        </a:solidFill>
                                        <a:latin typeface="Cambria Math" panose="02040503050406030204" pitchFamily="18" charset="0"/>
                                        <a:ea typeface="Cambria Math" panose="02040503050406030204" pitchFamily="18" charset="0"/>
                                      </a:rPr>
                                      <m:t>2</m:t>
                                    </m:r>
                                  </m:sub>
                                </m:sSub>
                                <m:sSub>
                                  <m:sSubPr>
                                    <m:ctrlPr>
                                      <a:rPr lang="en-US" sz="1600" i="1" smtClean="0">
                                        <a:solidFill>
                                          <a:schemeClr val="tx1"/>
                                        </a:solidFill>
                                        <a:latin typeface="Cambria Math" panose="02040503050406030204" pitchFamily="18" charset="0"/>
                                        <a:ea typeface="Cambria Math" panose="02040503050406030204" pitchFamily="18" charset="0"/>
                                      </a:rPr>
                                    </m:ctrlPr>
                                  </m:sSubPr>
                                  <m:e>
                                    <m:r>
                                      <m:rPr>
                                        <m:sty m:val="p"/>
                                      </m:rPr>
                                      <a:rPr lang="en-US" sz="1600" b="0" i="0" smtClean="0">
                                        <a:solidFill>
                                          <a:schemeClr val="tx1"/>
                                        </a:solidFill>
                                        <a:latin typeface="Cambria Math" panose="02040503050406030204" pitchFamily="18" charset="0"/>
                                        <a:ea typeface="Cambria Math" panose="02040503050406030204" pitchFamily="18" charset="0"/>
                                      </a:rPr>
                                      <m:t>CH</m:t>
                                    </m:r>
                                  </m:e>
                                  <m:sub>
                                    <m:r>
                                      <a:rPr lang="en-US" sz="1600" b="0" i="0" smtClean="0">
                                        <a:solidFill>
                                          <a:schemeClr val="tx1"/>
                                        </a:solidFill>
                                        <a:latin typeface="Cambria Math" panose="02040503050406030204" pitchFamily="18" charset="0"/>
                                        <a:ea typeface="Cambria Math" panose="02040503050406030204" pitchFamily="18" charset="0"/>
                                      </a:rPr>
                                      <m:t>2</m:t>
                                    </m:r>
                                  </m:sub>
                                </m:sSub>
                                <m:sSub>
                                  <m:sSubPr>
                                    <m:ctrlPr>
                                      <a:rPr lang="en-US" sz="1600" i="1" smtClean="0">
                                        <a:solidFill>
                                          <a:schemeClr val="tx1"/>
                                        </a:solidFill>
                                        <a:latin typeface="Cambria Math" panose="02040503050406030204" pitchFamily="18" charset="0"/>
                                        <a:ea typeface="Cambria Math" panose="02040503050406030204" pitchFamily="18" charset="0"/>
                                      </a:rPr>
                                    </m:ctrlPr>
                                  </m:sSubPr>
                                  <m:e>
                                    <m:r>
                                      <m:rPr>
                                        <m:sty m:val="p"/>
                                      </m:rPr>
                                      <a:rPr lang="en-US" sz="1600" b="0" i="0" smtClean="0">
                                        <a:solidFill>
                                          <a:schemeClr val="tx1"/>
                                        </a:solidFill>
                                        <a:latin typeface="Cambria Math" panose="02040503050406030204" pitchFamily="18" charset="0"/>
                                        <a:ea typeface="Cambria Math" panose="02040503050406030204" pitchFamily="18" charset="0"/>
                                      </a:rPr>
                                      <m:t>CH</m:t>
                                    </m:r>
                                  </m:e>
                                  <m:sub>
                                    <m:r>
                                      <a:rPr lang="en-US" sz="1600" b="0" i="0" smtClean="0">
                                        <a:solidFill>
                                          <a:schemeClr val="tx1"/>
                                        </a:solidFill>
                                        <a:latin typeface="Cambria Math" panose="02040503050406030204" pitchFamily="18" charset="0"/>
                                        <a:ea typeface="Cambria Math" panose="02040503050406030204" pitchFamily="18" charset="0"/>
                                      </a:rPr>
                                      <m:t>3</m:t>
                                    </m:r>
                                  </m:sub>
                                </m:sSub>
                              </m:oMath>
                            </m:oMathPara>
                          </a14:m>
                          <a:endParaRPr lang="en-US" sz="1600" i="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AFAFA"/>
                        </a:solidFill>
                      </a:tcPr>
                    </a:tc>
                    <a:tc>
                      <a:txBody>
                        <a:bodyPr/>
                        <a:lstStyle/>
                        <a:p>
                          <a:endParaRPr lang="en-US" sz="16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AFAFA"/>
                        </a:solidFill>
                      </a:tcPr>
                    </a:tc>
                    <a:extLst>
                      <a:ext uri="{0D108BD9-81ED-4DB2-BD59-A6C34878D82A}">
                        <a16:rowId xmlns="" xmlns:a16="http://schemas.microsoft.com/office/drawing/2014/main" val="878542695"/>
                      </a:ext>
                    </a:extLst>
                  </a:tr>
                  <a:tr h="862085">
                    <a:tc>
                      <a:txBody>
                        <a:bodyPr/>
                        <a:lstStyle/>
                        <a:p>
                          <a:pPr marL="0" indent="176213" algn="l"/>
                          <a:r>
                            <a:rPr lang="en-US" sz="1600" dirty="0">
                              <a:solidFill>
                                <a:schemeClr val="tx1"/>
                              </a:solidFill>
                            </a:rPr>
                            <a:t>Isopropyl</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AFAFA"/>
                        </a:solidFill>
                      </a:tcPr>
                    </a:tc>
                    <a:tc>
                      <a:txBody>
                        <a:bodyPr/>
                        <a:lstStyle/>
                        <a:p>
                          <a:pPr algn="l"/>
                          <a14:m>
                            <m:oMathPara xmlns:m="http://schemas.openxmlformats.org/officeDocument/2006/math">
                              <m:oMathParaPr>
                                <m:jc m:val="left"/>
                              </m:oMathParaPr>
                              <m:oMath xmlns:m="http://schemas.openxmlformats.org/officeDocument/2006/math">
                                <m:r>
                                  <a:rPr lang="en-US" sz="1600" i="1" smtClean="0">
                                    <a:solidFill>
                                      <a:schemeClr val="tx1"/>
                                    </a:solidFill>
                                    <a:latin typeface="Cambria Math" panose="02040503050406030204" pitchFamily="18" charset="0"/>
                                    <a:ea typeface="Cambria Math" panose="02040503050406030204" pitchFamily="18" charset="0"/>
                                  </a:rPr>
                                  <m:t>−</m:t>
                                </m:r>
                                <m:r>
                                  <m:rPr>
                                    <m:sty m:val="p"/>
                                  </m:rPr>
                                  <a:rPr lang="en-US" sz="1600" b="0" i="0" smtClean="0">
                                    <a:solidFill>
                                      <a:schemeClr val="tx1"/>
                                    </a:solidFill>
                                    <a:latin typeface="Cambria Math" panose="02040503050406030204" pitchFamily="18" charset="0"/>
                                    <a:ea typeface="Cambria Math" panose="02040503050406030204" pitchFamily="18" charset="0"/>
                                  </a:rPr>
                                  <m:t>CH</m:t>
                                </m:r>
                                <m:sSub>
                                  <m:sSubPr>
                                    <m:ctrlPr>
                                      <a:rPr lang="en-US" sz="1600" b="0" i="1" smtClean="0">
                                        <a:solidFill>
                                          <a:schemeClr val="tx1"/>
                                        </a:solidFill>
                                        <a:latin typeface="Cambria Math" panose="02040503050406030204" pitchFamily="18" charset="0"/>
                                        <a:ea typeface="Cambria Math" panose="02040503050406030204" pitchFamily="18" charset="0"/>
                                      </a:rPr>
                                    </m:ctrlPr>
                                  </m:sSubPr>
                                  <m:e>
                                    <m:d>
                                      <m:dPr>
                                        <m:ctrlPr>
                                          <a:rPr lang="en-US" sz="1600" b="0" i="1" smtClean="0">
                                            <a:solidFill>
                                              <a:schemeClr val="tx1"/>
                                            </a:solidFill>
                                            <a:latin typeface="Cambria Math" panose="02040503050406030204" pitchFamily="18" charset="0"/>
                                            <a:ea typeface="Cambria Math" panose="02040503050406030204" pitchFamily="18" charset="0"/>
                                          </a:rPr>
                                        </m:ctrlPr>
                                      </m:dPr>
                                      <m:e>
                                        <m:sSub>
                                          <m:sSubPr>
                                            <m:ctrlPr>
                                              <a:rPr lang="en-US" sz="1600" b="0" i="1" smtClean="0">
                                                <a:solidFill>
                                                  <a:schemeClr val="tx1"/>
                                                </a:solidFill>
                                                <a:latin typeface="Cambria Math" panose="02040503050406030204" pitchFamily="18" charset="0"/>
                                                <a:ea typeface="Cambria Math" panose="02040503050406030204" pitchFamily="18" charset="0"/>
                                              </a:rPr>
                                            </m:ctrlPr>
                                          </m:sSubPr>
                                          <m:e>
                                            <m:r>
                                              <m:rPr>
                                                <m:sty m:val="p"/>
                                              </m:rPr>
                                              <a:rPr lang="en-US" sz="1600" b="0" i="0" smtClean="0">
                                                <a:solidFill>
                                                  <a:schemeClr val="tx1"/>
                                                </a:solidFill>
                                                <a:latin typeface="Cambria Math" panose="02040503050406030204" pitchFamily="18" charset="0"/>
                                                <a:ea typeface="Cambria Math" panose="02040503050406030204" pitchFamily="18" charset="0"/>
                                              </a:rPr>
                                              <m:t>CH</m:t>
                                            </m:r>
                                          </m:e>
                                          <m:sub>
                                            <m:r>
                                              <a:rPr lang="en-US" sz="1600" b="0" i="0" smtClean="0">
                                                <a:solidFill>
                                                  <a:schemeClr val="tx1"/>
                                                </a:solidFill>
                                                <a:latin typeface="Cambria Math" panose="02040503050406030204" pitchFamily="18" charset="0"/>
                                                <a:ea typeface="Cambria Math" panose="02040503050406030204" pitchFamily="18" charset="0"/>
                                              </a:rPr>
                                              <m:t>3</m:t>
                                            </m:r>
                                          </m:sub>
                                        </m:sSub>
                                      </m:e>
                                    </m:d>
                                  </m:e>
                                  <m:sub>
                                    <m:r>
                                      <a:rPr lang="en-US" sz="1600" b="0" i="0" smtClean="0">
                                        <a:solidFill>
                                          <a:schemeClr val="tx1"/>
                                        </a:solidFill>
                                        <a:latin typeface="Cambria Math" panose="02040503050406030204" pitchFamily="18" charset="0"/>
                                        <a:ea typeface="Cambria Math" panose="02040503050406030204" pitchFamily="18" charset="0"/>
                                      </a:rPr>
                                      <m:t>2</m:t>
                                    </m:r>
                                  </m:sub>
                                </m:sSub>
                              </m:oMath>
                            </m:oMathPara>
                          </a14:m>
                          <a:endParaRPr lang="en-US" sz="1600" i="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AFAFA"/>
                        </a:solidFill>
                      </a:tcPr>
                    </a:tc>
                    <a:tc>
                      <a:txBody>
                        <a:bodyPr/>
                        <a:lstStyle/>
                        <a:p>
                          <a:endParaRPr lang="en-US" sz="16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AFAFA"/>
                        </a:solidFill>
                      </a:tcPr>
                    </a:tc>
                    <a:extLst>
                      <a:ext uri="{0D108BD9-81ED-4DB2-BD59-A6C34878D82A}">
                        <a16:rowId xmlns="" xmlns:a16="http://schemas.microsoft.com/office/drawing/2014/main" val="3537968868"/>
                      </a:ext>
                    </a:extLst>
                  </a:tr>
                </a:tbl>
              </a:graphicData>
            </a:graphic>
          </p:graphicFrame>
        </mc:Choice>
        <mc:Fallback xmlns="">
          <p:graphicFrame>
            <p:nvGraphicFramePr>
              <p:cNvPr id="9" name="Table Placeholder 8"/>
              <p:cNvGraphicFramePr>
                <a:graphicFrameLocks noGrp="1"/>
              </p:cNvGraphicFramePr>
              <p:nvPr>
                <p:ph type="tbl" sz="quarter" idx="23"/>
                <p:extLst>
                  <p:ext uri="{D42A27DB-BD31-4B8C-83A1-F6EECF244321}">
                    <p14:modId xmlns:p14="http://schemas.microsoft.com/office/powerpoint/2010/main" val="1721552209"/>
                  </p:ext>
                </p:extLst>
              </p:nvPr>
            </p:nvGraphicFramePr>
            <p:xfrm>
              <a:off x="658812" y="2351627"/>
              <a:ext cx="7875588" cy="3744373"/>
            </p:xfrm>
            <a:graphic>
              <a:graphicData uri="http://schemas.openxmlformats.org/drawingml/2006/table">
                <a:tbl>
                  <a:tblPr firstRow="1" bandRow="1">
                    <a:tableStyleId>{5C22544A-7EE6-4342-B048-85BDC9FD1C3A}</a:tableStyleId>
                  </a:tblPr>
                  <a:tblGrid>
                    <a:gridCol w="2625196">
                      <a:extLst>
                        <a:ext uri="{9D8B030D-6E8A-4147-A177-3AD203B41FA5}">
                          <a16:colId xmlns:a16="http://schemas.microsoft.com/office/drawing/2014/main" val="2334735945"/>
                        </a:ext>
                      </a:extLst>
                    </a:gridCol>
                    <a:gridCol w="2625196">
                      <a:extLst>
                        <a:ext uri="{9D8B030D-6E8A-4147-A177-3AD203B41FA5}">
                          <a16:colId xmlns:a16="http://schemas.microsoft.com/office/drawing/2014/main" val="289263130"/>
                        </a:ext>
                      </a:extLst>
                    </a:gridCol>
                    <a:gridCol w="2625196">
                      <a:extLst>
                        <a:ext uri="{9D8B030D-6E8A-4147-A177-3AD203B41FA5}">
                          <a16:colId xmlns:a16="http://schemas.microsoft.com/office/drawing/2014/main" val="1005512477"/>
                        </a:ext>
                      </a:extLst>
                    </a:gridCol>
                  </a:tblGrid>
                  <a:tr h="720572">
                    <a:tc>
                      <a:txBody>
                        <a:bodyPr/>
                        <a:lstStyle/>
                        <a:p>
                          <a:pPr algn="l"/>
                          <a:r>
                            <a:rPr lang="en-US" sz="1600" dirty="0">
                              <a:solidFill>
                                <a:schemeClr val="tx1"/>
                              </a:solidFill>
                            </a:rPr>
                            <a:t>Name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3E5"/>
                        </a:solidFill>
                      </a:tcPr>
                    </a:tc>
                    <a:tc>
                      <a:txBody>
                        <a:bodyPr/>
                        <a:lstStyle/>
                        <a:p>
                          <a:r>
                            <a:rPr lang="en-US" sz="1600" dirty="0">
                              <a:solidFill>
                                <a:schemeClr val="tx1"/>
                              </a:solidFill>
                            </a:rPr>
                            <a:t>Formula</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3E5"/>
                        </a:solidFill>
                      </a:tcPr>
                    </a:tc>
                    <a:tc>
                      <a:txBody>
                        <a:bodyPr/>
                        <a:lstStyle/>
                        <a:p>
                          <a:pPr algn="ctr"/>
                          <a:r>
                            <a:rPr lang="en-US" sz="1600" dirty="0">
                              <a:solidFill>
                                <a:schemeClr val="tx1"/>
                              </a:solidFill>
                            </a:rPr>
                            <a:t>Model</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3E5"/>
                        </a:solidFill>
                      </a:tcPr>
                    </a:tc>
                    <a:extLst>
                      <a:ext uri="{0D108BD9-81ED-4DB2-BD59-A6C34878D82A}">
                        <a16:rowId xmlns:a16="http://schemas.microsoft.com/office/drawing/2014/main" val="305512206"/>
                      </a:ext>
                    </a:extLst>
                  </a:tr>
                  <a:tr h="720572">
                    <a:tc>
                      <a:txBody>
                        <a:bodyPr/>
                        <a:lstStyle/>
                        <a:p>
                          <a:pPr marL="176213" indent="0" algn="l"/>
                          <a:r>
                            <a:rPr lang="en-US" sz="1600" dirty="0">
                              <a:solidFill>
                                <a:schemeClr val="tx1"/>
                              </a:solidFill>
                            </a:rPr>
                            <a:t>Methyl</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AFAFA"/>
                        </a:solid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2"/>
                          <a:stretch>
                            <a:fillRect l="-100233" t="-99160" r="-100233" b="-317647"/>
                          </a:stretch>
                        </a:blipFill>
                      </a:tcPr>
                    </a:tc>
                    <a:tc>
                      <a:txBody>
                        <a:bodyPr/>
                        <a:lstStyle/>
                        <a:p>
                          <a:endParaRPr lang="en-US" sz="16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AFAFA"/>
                        </a:solidFill>
                      </a:tcPr>
                    </a:tc>
                    <a:extLst>
                      <a:ext uri="{0D108BD9-81ED-4DB2-BD59-A6C34878D82A}">
                        <a16:rowId xmlns:a16="http://schemas.microsoft.com/office/drawing/2014/main" val="2884625043"/>
                      </a:ext>
                    </a:extLst>
                  </a:tr>
                  <a:tr h="720572">
                    <a:tc>
                      <a:txBody>
                        <a:bodyPr/>
                        <a:lstStyle/>
                        <a:p>
                          <a:pPr marL="0" indent="176213" algn="l"/>
                          <a:r>
                            <a:rPr lang="en-US" sz="1600" dirty="0">
                              <a:solidFill>
                                <a:schemeClr val="tx1"/>
                              </a:solidFill>
                            </a:rPr>
                            <a:t>Ethyl</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AFAFA"/>
                        </a:solid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2"/>
                          <a:stretch>
                            <a:fillRect l="-100233" t="-200847" r="-100233" b="-220339"/>
                          </a:stretch>
                        </a:blipFill>
                      </a:tcPr>
                    </a:tc>
                    <a:tc>
                      <a:txBody>
                        <a:bodyPr/>
                        <a:lstStyle/>
                        <a:p>
                          <a:endParaRPr lang="en-US" sz="16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AFAFA"/>
                        </a:solidFill>
                      </a:tcPr>
                    </a:tc>
                    <a:extLst>
                      <a:ext uri="{0D108BD9-81ED-4DB2-BD59-A6C34878D82A}">
                        <a16:rowId xmlns:a16="http://schemas.microsoft.com/office/drawing/2014/main" val="1405282993"/>
                      </a:ext>
                    </a:extLst>
                  </a:tr>
                  <a:tr h="720572">
                    <a:tc>
                      <a:txBody>
                        <a:bodyPr/>
                        <a:lstStyle/>
                        <a:p>
                          <a:pPr marL="0" indent="176213" algn="l"/>
                          <a:r>
                            <a:rPr lang="en-US" sz="1600" dirty="0">
                              <a:solidFill>
                                <a:schemeClr val="tx1"/>
                              </a:solidFill>
                            </a:rPr>
                            <a:t>Propyl</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AFAFA"/>
                        </a:solid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2"/>
                          <a:stretch>
                            <a:fillRect l="-100233" t="-300847" r="-100233" b="-120339"/>
                          </a:stretch>
                        </a:blipFill>
                      </a:tcPr>
                    </a:tc>
                    <a:tc>
                      <a:txBody>
                        <a:bodyPr/>
                        <a:lstStyle/>
                        <a:p>
                          <a:endParaRPr lang="en-US" sz="16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AFAFA"/>
                        </a:solidFill>
                      </a:tcPr>
                    </a:tc>
                    <a:extLst>
                      <a:ext uri="{0D108BD9-81ED-4DB2-BD59-A6C34878D82A}">
                        <a16:rowId xmlns:a16="http://schemas.microsoft.com/office/drawing/2014/main" val="878542695"/>
                      </a:ext>
                    </a:extLst>
                  </a:tr>
                  <a:tr h="862085">
                    <a:tc>
                      <a:txBody>
                        <a:bodyPr/>
                        <a:lstStyle/>
                        <a:p>
                          <a:pPr marL="0" indent="176213" algn="l"/>
                          <a:r>
                            <a:rPr lang="en-US" sz="1600" dirty="0">
                              <a:solidFill>
                                <a:schemeClr val="tx1"/>
                              </a:solidFill>
                            </a:rPr>
                            <a:t>Isopropyl</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AFAFA"/>
                        </a:solid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2"/>
                          <a:stretch>
                            <a:fillRect l="-100233" t="-333099" r="-100233"/>
                          </a:stretch>
                        </a:blipFill>
                      </a:tcPr>
                    </a:tc>
                    <a:tc>
                      <a:txBody>
                        <a:bodyPr/>
                        <a:lstStyle/>
                        <a:p>
                          <a:endParaRPr lang="en-US" sz="16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AFAFA"/>
                        </a:solidFill>
                      </a:tcPr>
                    </a:tc>
                    <a:extLst>
                      <a:ext uri="{0D108BD9-81ED-4DB2-BD59-A6C34878D82A}">
                        <a16:rowId xmlns:a16="http://schemas.microsoft.com/office/drawing/2014/main" val="3537968868"/>
                      </a:ext>
                    </a:extLst>
                  </a:tr>
                </a:tbl>
              </a:graphicData>
            </a:graphic>
          </p:graphicFrame>
        </mc:Fallback>
      </mc:AlternateContent>
      <p:pic>
        <p:nvPicPr>
          <p:cNvPr id="10" name="Picture 9" descr="Methyl: A CH3 group is shown with central C and three single attached H atoms."/>
          <p:cNvPicPr>
            <a:picLocks noChangeAspect="1"/>
          </p:cNvPicPr>
          <p:nvPr/>
        </p:nvPicPr>
        <p:blipFill>
          <a:blip r:embed="rId3"/>
          <a:stretch>
            <a:fillRect/>
          </a:stretch>
        </p:blipFill>
        <p:spPr>
          <a:xfrm>
            <a:off x="6781800" y="3124200"/>
            <a:ext cx="798470" cy="618533"/>
          </a:xfrm>
          <a:prstGeom prst="rect">
            <a:avLst/>
          </a:prstGeom>
        </p:spPr>
      </p:pic>
      <p:pic>
        <p:nvPicPr>
          <p:cNvPr id="11" name="Picture 10" descr="Ethyl: A CH2 group is attached to a CH3 group."/>
          <p:cNvPicPr>
            <a:picLocks noChangeAspect="1"/>
          </p:cNvPicPr>
          <p:nvPr/>
        </p:nvPicPr>
        <p:blipFill>
          <a:blip r:embed="rId4"/>
          <a:stretch>
            <a:fillRect/>
          </a:stretch>
        </p:blipFill>
        <p:spPr>
          <a:xfrm>
            <a:off x="6804806" y="3793715"/>
            <a:ext cx="738994" cy="657705"/>
          </a:xfrm>
          <a:prstGeom prst="rect">
            <a:avLst/>
          </a:prstGeom>
        </p:spPr>
      </p:pic>
      <p:pic>
        <p:nvPicPr>
          <p:cNvPr id="12" name="Picture 11" descr="Propyl: Two CH2 groups are attached in line and a CH3 group is at the end."/>
          <p:cNvPicPr>
            <a:picLocks noChangeAspect="1"/>
          </p:cNvPicPr>
          <p:nvPr/>
        </p:nvPicPr>
        <p:blipFill>
          <a:blip r:embed="rId5"/>
          <a:stretch>
            <a:fillRect/>
          </a:stretch>
        </p:blipFill>
        <p:spPr>
          <a:xfrm>
            <a:off x="6629400" y="4521096"/>
            <a:ext cx="857913" cy="641503"/>
          </a:xfrm>
          <a:prstGeom prst="rect">
            <a:avLst/>
          </a:prstGeom>
        </p:spPr>
      </p:pic>
      <p:pic>
        <p:nvPicPr>
          <p:cNvPr id="13" name="Picture 12" descr="Isopropyl: A central CH2 group is attached to two CH3 groups."/>
          <p:cNvPicPr>
            <a:picLocks noChangeAspect="1"/>
          </p:cNvPicPr>
          <p:nvPr/>
        </p:nvPicPr>
        <p:blipFill>
          <a:blip r:embed="rId6"/>
          <a:stretch>
            <a:fillRect/>
          </a:stretch>
        </p:blipFill>
        <p:spPr>
          <a:xfrm>
            <a:off x="6809647" y="5257800"/>
            <a:ext cx="505553" cy="787218"/>
          </a:xfrm>
          <a:prstGeom prst="rect">
            <a:avLst/>
          </a:prstGeom>
        </p:spPr>
      </p:pic>
      <p:sp>
        <p:nvSpPr>
          <p:cNvPr id="7" name="Content Placeholder 6"/>
          <p:cNvSpPr>
            <a:spLocks noGrp="1"/>
          </p:cNvSpPr>
          <p:nvPr>
            <p:ph sz="quarter" idx="25"/>
          </p:nvPr>
        </p:nvSpPr>
        <p:spPr>
          <a:xfrm>
            <a:off x="1636641" y="1731140"/>
            <a:ext cx="5893906" cy="244198"/>
          </a:xfrm>
        </p:spPr>
        <p:txBody>
          <a:bodyPr/>
          <a:lstStyle/>
          <a:p>
            <a:r>
              <a:rPr lang="en-US" sz="1150" dirty="0"/>
              <a:t>Copyright © The McGraw-Hill Companies, Inc. Permission required for reproduction or display</a:t>
            </a:r>
          </a:p>
        </p:txBody>
      </p:sp>
    </p:spTree>
    <p:extLst>
      <p:ext uri="{BB962C8B-B14F-4D97-AF65-F5344CB8AC3E}">
        <p14:creationId xmlns:p14="http://schemas.microsoft.com/office/powerpoint/2010/main" val="4044509294"/>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0" y="0"/>
            <a:ext cx="9044610" cy="594001"/>
          </a:xfrm>
        </p:spPr>
        <p:txBody>
          <a:bodyPr/>
          <a:lstStyle/>
          <a:p>
            <a:pPr indent="-65088"/>
            <a:r>
              <a:rPr lang="en-US" dirty="0">
                <a:solidFill>
                  <a:schemeClr val="bg1"/>
                </a:solidFill>
              </a:rPr>
              <a:t>23.3 </a:t>
            </a:r>
            <a:r>
              <a:rPr lang="en-US" dirty="0"/>
              <a:t>	</a:t>
            </a:r>
            <a:r>
              <a:rPr lang="en-US" dirty="0">
                <a:latin typeface="Calibri"/>
              </a:rPr>
              <a:t>Representing Organic Molecules (5) - Appendix</a:t>
            </a:r>
            <a:endParaRPr lang="en-US" dirty="0"/>
          </a:p>
        </p:txBody>
      </p:sp>
      <p:sp>
        <p:nvSpPr>
          <p:cNvPr id="15" name="Text Placeholder 14"/>
          <p:cNvSpPr>
            <a:spLocks noGrp="1"/>
          </p:cNvSpPr>
          <p:nvPr>
            <p:ph type="body" sz="quarter" idx="22"/>
          </p:nvPr>
        </p:nvSpPr>
        <p:spPr/>
        <p:txBody>
          <a:bodyPr/>
          <a:lstStyle/>
          <a:p>
            <a:r>
              <a:rPr lang="en-US" dirty="0">
                <a:latin typeface="Calibri"/>
              </a:rPr>
              <a:t>Bond-line Structures</a:t>
            </a:r>
          </a:p>
        </p:txBody>
      </p:sp>
      <p:pic>
        <p:nvPicPr>
          <p:cNvPr id="3" name="Picture 2" descr="The bond-line structures of pentane, isopentane, and neopentane are shown. The end of each straight line in a bond-line structure corresponds to a carbon atom (unless another atom of a different type is explicitly shown at the end of the line). Additionally, there are as many hydrogen atoms attached to each carbon atom as are necessary to give each carbon atom a total of four bonds.&#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1244" y="2133600"/>
            <a:ext cx="6001512" cy="3724740"/>
          </a:xfrm>
          <a:prstGeom prst="rect">
            <a:avLst/>
          </a:prstGeom>
        </p:spPr>
      </p:pic>
    </p:spTree>
    <p:extLst>
      <p:ext uri="{BB962C8B-B14F-4D97-AF65-F5344CB8AC3E}">
        <p14:creationId xmlns:p14="http://schemas.microsoft.com/office/powerpoint/2010/main" val="913627745"/>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228600"/>
            <a:ext cx="7620000" cy="533400"/>
          </a:xfrm>
        </p:spPr>
        <p:txBody>
          <a:bodyPr/>
          <a:lstStyle/>
          <a:p>
            <a:pPr algn="ctr">
              <a:tabLst>
                <a:tab pos="3314700" algn="l"/>
                <a:tab pos="3484563" algn="l"/>
              </a:tabLst>
            </a:pPr>
            <a:r>
              <a:rPr lang="en-US" b="1" dirty="0">
                <a:solidFill>
                  <a:srgbClr val="FFF799"/>
                </a:solidFill>
              </a:rPr>
              <a:t>SAMPLE PROBLEM	</a:t>
            </a:r>
            <a:r>
              <a:rPr lang="en-US" b="1" dirty="0">
                <a:solidFill>
                  <a:schemeClr val="bg1"/>
                </a:solidFill>
              </a:rPr>
              <a:t>23.3	Setup	- Appendix</a:t>
            </a:r>
            <a:endParaRPr lang="en-US" dirty="0"/>
          </a:p>
        </p:txBody>
      </p:sp>
      <p:sp>
        <p:nvSpPr>
          <p:cNvPr id="16" name="Text Placeholder 15"/>
          <p:cNvSpPr>
            <a:spLocks noGrp="1"/>
          </p:cNvSpPr>
          <p:nvPr>
            <p:ph type="body" sz="quarter" idx="22"/>
          </p:nvPr>
        </p:nvSpPr>
        <p:spPr>
          <a:xfrm>
            <a:off x="0" y="952500"/>
            <a:ext cx="8929255" cy="1143000"/>
          </a:xfrm>
        </p:spPr>
        <p:txBody>
          <a:bodyPr/>
          <a:lstStyle/>
          <a:p>
            <a:pPr>
              <a:spcBef>
                <a:spcPts val="0"/>
              </a:spcBef>
              <a:spcAft>
                <a:spcPts val="13000"/>
              </a:spcAft>
            </a:pPr>
            <a:r>
              <a:rPr lang="en-US" dirty="0">
                <a:solidFill>
                  <a:prstClr val="black"/>
                </a:solidFill>
              </a:rPr>
              <a:t>Write a molecular formula and a structural formula (or </a:t>
            </a:r>
            <a:r>
              <a:rPr lang="en-US" i="1" dirty="0">
                <a:solidFill>
                  <a:prstClr val="black"/>
                </a:solidFill>
              </a:rPr>
              <a:t>condensed </a:t>
            </a:r>
            <a:r>
              <a:rPr lang="en-US" dirty="0">
                <a:solidFill>
                  <a:prstClr val="black"/>
                </a:solidFill>
              </a:rPr>
              <a:t>structural formula) for the following: </a:t>
            </a:r>
          </a:p>
        </p:txBody>
      </p:sp>
      <p:pic>
        <p:nvPicPr>
          <p:cNvPr id="5122" name="Picture 2" descr="A) is a four carbon structure with a double bon between carbon 2 and 3. B) is a 2 carbon structure with an amine group on the second carbon as well as a double bonded oxygen ato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3063" y="1905000"/>
            <a:ext cx="5857875" cy="161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23"/>
          </p:nvPr>
        </p:nvSpPr>
        <p:spPr>
          <a:xfrm>
            <a:off x="0" y="3505200"/>
            <a:ext cx="8915400" cy="475511"/>
          </a:xfrm>
        </p:spPr>
        <p:txBody>
          <a:bodyPr/>
          <a:lstStyle/>
          <a:p>
            <a:r>
              <a:rPr lang="en-US" b="1" dirty="0">
                <a:solidFill>
                  <a:srgbClr val="43638E"/>
                </a:solidFill>
              </a:rPr>
              <a:t>Setup</a:t>
            </a:r>
            <a:endParaRPr lang="en-US" dirty="0">
              <a:solidFill>
                <a:srgbClr val="43638E"/>
              </a:solidFill>
            </a:endParaRPr>
          </a:p>
        </p:txBody>
      </p:sp>
      <p:pic>
        <p:nvPicPr>
          <p:cNvPr id="5123" name="Picture 3" descr="Setup: The carbon atoms are numbered to determine the condensed structural formul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2179" y="4056911"/>
            <a:ext cx="8879643" cy="2202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45847149"/>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0"/>
            <a:ext cx="9044610" cy="594001"/>
          </a:xfrm>
        </p:spPr>
        <p:txBody>
          <a:bodyPr/>
          <a:lstStyle/>
          <a:p>
            <a:pPr indent="-60325"/>
            <a:r>
              <a:rPr lang="en-US" dirty="0">
                <a:solidFill>
                  <a:schemeClr val="bg1"/>
                </a:solidFill>
              </a:rPr>
              <a:t>23.3</a:t>
            </a:r>
            <a:r>
              <a:rPr lang="en-US" dirty="0"/>
              <a:t>	</a:t>
            </a:r>
            <a:r>
              <a:rPr lang="en-US" dirty="0">
                <a:latin typeface="Calibri"/>
              </a:rPr>
              <a:t>Representing Organic Molecules (7) - Appendix</a:t>
            </a:r>
            <a:endParaRPr lang="en-US" dirty="0"/>
          </a:p>
        </p:txBody>
      </p:sp>
      <p:sp>
        <p:nvSpPr>
          <p:cNvPr id="16" name="Text Placeholder 15"/>
          <p:cNvSpPr>
            <a:spLocks noGrp="1"/>
          </p:cNvSpPr>
          <p:nvPr>
            <p:ph type="body" sz="quarter" idx="22"/>
          </p:nvPr>
        </p:nvSpPr>
        <p:spPr>
          <a:xfrm>
            <a:off x="23190" y="1066800"/>
            <a:ext cx="9120809" cy="609601"/>
          </a:xfrm>
        </p:spPr>
        <p:txBody>
          <a:bodyPr/>
          <a:lstStyle/>
          <a:p>
            <a:r>
              <a:rPr lang="en-US" dirty="0">
                <a:latin typeface="Calibri"/>
              </a:rPr>
              <a:t>Resonance</a:t>
            </a:r>
          </a:p>
        </p:txBody>
      </p:sp>
      <p:sp>
        <p:nvSpPr>
          <p:cNvPr id="17" name="Content Placeholder 16"/>
          <p:cNvSpPr>
            <a:spLocks noGrp="1"/>
          </p:cNvSpPr>
          <p:nvPr>
            <p:ph sz="quarter" idx="24"/>
          </p:nvPr>
        </p:nvSpPr>
        <p:spPr>
          <a:xfrm>
            <a:off x="0" y="1600200"/>
            <a:ext cx="9120810" cy="2768259"/>
          </a:xfrm>
        </p:spPr>
        <p:txBody>
          <a:bodyPr/>
          <a:lstStyle/>
          <a:p>
            <a:pPr>
              <a:spcBef>
                <a:spcPts val="0"/>
              </a:spcBef>
              <a:spcAft>
                <a:spcPts val="3300"/>
              </a:spcAft>
            </a:pPr>
            <a:r>
              <a:rPr lang="en-US" dirty="0"/>
              <a:t>Two or more equally valid Lewis structures that differ only in the position of their electrons are called </a:t>
            </a:r>
            <a:r>
              <a:rPr lang="en-US" i="1" dirty="0"/>
              <a:t>resonance structures.</a:t>
            </a:r>
          </a:p>
          <a:p>
            <a:pPr>
              <a:spcBef>
                <a:spcPts val="0"/>
              </a:spcBef>
            </a:pPr>
            <a:r>
              <a:rPr lang="en-US" dirty="0"/>
              <a:t>The concept of resonance allows us to envision certain electron pairs as </a:t>
            </a:r>
            <a:r>
              <a:rPr lang="en-US" i="1" dirty="0"/>
              <a:t>delocalized </a:t>
            </a:r>
            <a:r>
              <a:rPr lang="en-US" dirty="0"/>
              <a:t>over several atoms .</a:t>
            </a:r>
          </a:p>
        </p:txBody>
      </p:sp>
      <p:pic>
        <p:nvPicPr>
          <p:cNvPr id="6146" name="Picture 2" descr="Resonance structures of SO3 are shown. In each case the double bonded oxygen is drawn on a different oxygen, and the electron lone pairs from a single bonded oxygen become delocalized over several atoms.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2438" y="4010025"/>
            <a:ext cx="8239125" cy="178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23285130"/>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0" y="0"/>
            <a:ext cx="9044610" cy="594001"/>
          </a:xfrm>
        </p:spPr>
        <p:txBody>
          <a:bodyPr/>
          <a:lstStyle/>
          <a:p>
            <a:r>
              <a:rPr lang="en-US" dirty="0">
                <a:solidFill>
                  <a:schemeClr val="bg1"/>
                </a:solidFill>
              </a:rPr>
              <a:t>23.4	</a:t>
            </a:r>
            <a:r>
              <a:rPr lang="en-US" dirty="0">
                <a:latin typeface="Calibri"/>
              </a:rPr>
              <a:t>Isomerism (4) - Appendix</a:t>
            </a:r>
            <a:endParaRPr lang="en-US" dirty="0"/>
          </a:p>
        </p:txBody>
      </p:sp>
      <p:sp>
        <p:nvSpPr>
          <p:cNvPr id="15" name="Text Placeholder 14"/>
          <p:cNvSpPr>
            <a:spLocks noGrp="1"/>
          </p:cNvSpPr>
          <p:nvPr>
            <p:ph type="body" sz="quarter" idx="22"/>
          </p:nvPr>
        </p:nvSpPr>
        <p:spPr>
          <a:xfrm>
            <a:off x="23190" y="1066800"/>
            <a:ext cx="9120809" cy="609601"/>
          </a:xfrm>
        </p:spPr>
        <p:txBody>
          <a:bodyPr/>
          <a:lstStyle/>
          <a:p>
            <a:r>
              <a:rPr lang="en-US" dirty="0">
                <a:latin typeface="Calibri"/>
              </a:rPr>
              <a:t>Stereoisomerism</a:t>
            </a:r>
          </a:p>
        </p:txBody>
      </p:sp>
      <p:pic>
        <p:nvPicPr>
          <p:cNvPr id="10242" name="Picture 2" descr="Stereoisomers are represented by cis-dichloroethylene, trans-dichloroethylene and 1,1-dichloroethylene. In each case, the substituted hydrogens on the double bonded carbons are either on the same side (cis), opposite sides (trans), or bonded to the same carbon (1,1-d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1600200"/>
            <a:ext cx="8763000"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52431028"/>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0" y="0"/>
            <a:ext cx="9044610" cy="594001"/>
          </a:xfrm>
        </p:spPr>
        <p:txBody>
          <a:bodyPr/>
          <a:lstStyle/>
          <a:p>
            <a:r>
              <a:rPr lang="en-US" dirty="0">
                <a:solidFill>
                  <a:schemeClr val="bg1"/>
                </a:solidFill>
              </a:rPr>
              <a:t>23.4	</a:t>
            </a:r>
            <a:r>
              <a:rPr lang="en-US" dirty="0">
                <a:latin typeface="Calibri"/>
              </a:rPr>
              <a:t>Isomerism (7) - Appendix</a:t>
            </a:r>
            <a:endParaRPr lang="en-US" dirty="0"/>
          </a:p>
        </p:txBody>
      </p:sp>
      <p:sp>
        <p:nvSpPr>
          <p:cNvPr id="18" name="Text Placeholder 17"/>
          <p:cNvSpPr>
            <a:spLocks noGrp="1"/>
          </p:cNvSpPr>
          <p:nvPr>
            <p:ph type="body" sz="quarter" idx="22"/>
          </p:nvPr>
        </p:nvSpPr>
        <p:spPr>
          <a:xfrm>
            <a:off x="23190" y="1066800"/>
            <a:ext cx="9120809" cy="609601"/>
          </a:xfrm>
        </p:spPr>
        <p:txBody>
          <a:bodyPr/>
          <a:lstStyle/>
          <a:p>
            <a:r>
              <a:rPr lang="en-US" dirty="0">
                <a:latin typeface="Calibri"/>
              </a:rPr>
              <a:t>Stereoisomerism</a:t>
            </a:r>
          </a:p>
        </p:txBody>
      </p:sp>
      <p:sp>
        <p:nvSpPr>
          <p:cNvPr id="19" name="Content Placeholder 18"/>
          <p:cNvSpPr>
            <a:spLocks noGrp="1"/>
          </p:cNvSpPr>
          <p:nvPr>
            <p:ph sz="quarter" idx="24"/>
          </p:nvPr>
        </p:nvSpPr>
        <p:spPr>
          <a:xfrm>
            <a:off x="0" y="1600200"/>
            <a:ext cx="9120810" cy="1371600"/>
          </a:xfrm>
        </p:spPr>
        <p:txBody>
          <a:bodyPr/>
          <a:lstStyle/>
          <a:p>
            <a:pPr>
              <a:spcBef>
                <a:spcPts val="0"/>
              </a:spcBef>
              <a:spcAft>
                <a:spcPts val="2800"/>
              </a:spcAft>
            </a:pPr>
            <a:r>
              <a:rPr lang="en-US" dirty="0"/>
              <a:t>it often is necessary to represent tetrahedral molecules (three- dimensional objects) on paper (a two-dimensional surface).</a:t>
            </a:r>
          </a:p>
        </p:txBody>
      </p:sp>
      <p:sp>
        <p:nvSpPr>
          <p:cNvPr id="2" name="Content Placeholder 1"/>
          <p:cNvSpPr>
            <a:spLocks noGrp="1"/>
          </p:cNvSpPr>
          <p:nvPr>
            <p:ph sz="quarter" idx="25"/>
          </p:nvPr>
        </p:nvSpPr>
        <p:spPr>
          <a:xfrm>
            <a:off x="0" y="3305502"/>
            <a:ext cx="3962400" cy="2790498"/>
          </a:xfrm>
        </p:spPr>
        <p:txBody>
          <a:bodyPr/>
          <a:lstStyle/>
          <a:p>
            <a:pPr>
              <a:spcBef>
                <a:spcPts val="0"/>
              </a:spcBef>
            </a:pPr>
            <a:r>
              <a:rPr lang="en-US" dirty="0"/>
              <a:t>This is done using dashes to represent bonds that</a:t>
            </a:r>
          </a:p>
          <a:p>
            <a:pPr>
              <a:spcBef>
                <a:spcPts val="0"/>
              </a:spcBef>
            </a:pPr>
            <a:r>
              <a:rPr lang="en-US" dirty="0"/>
              <a:t>point behind the page, and wedges to represent</a:t>
            </a:r>
          </a:p>
          <a:p>
            <a:pPr>
              <a:spcBef>
                <a:spcPts val="0"/>
              </a:spcBef>
            </a:pPr>
            <a:r>
              <a:rPr lang="en-US" dirty="0"/>
              <a:t>bonds that point in front of the page.</a:t>
            </a:r>
            <a:endParaRPr lang="en-US" dirty="0">
              <a:solidFill>
                <a:prstClr val="black"/>
              </a:solidFill>
            </a:endParaRPr>
          </a:p>
        </p:txBody>
      </p:sp>
      <p:pic>
        <p:nvPicPr>
          <p:cNvPr id="16" name="Picture 15" descr="The molecules for methane and 1,2-dichloroethane are represented by ball and stick models as well as lines and wedges diagram notating bonds coming out of the page and those going into the plane of the pag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48843" y="2674576"/>
            <a:ext cx="4547456" cy="3802424"/>
          </a:xfrm>
          <a:prstGeom prst="rect">
            <a:avLst/>
          </a:prstGeom>
        </p:spPr>
      </p:pic>
    </p:spTree>
    <p:extLst>
      <p:ext uri="{BB962C8B-B14F-4D97-AF65-F5344CB8AC3E}">
        <p14:creationId xmlns:p14="http://schemas.microsoft.com/office/powerpoint/2010/main" val="927706228"/>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3190" y="0"/>
            <a:ext cx="9044610" cy="594001"/>
          </a:xfrm>
        </p:spPr>
        <p:txBody>
          <a:bodyPr/>
          <a:lstStyle/>
          <a:p>
            <a:r>
              <a:rPr lang="en-US" dirty="0">
                <a:solidFill>
                  <a:schemeClr val="bg1"/>
                </a:solidFill>
              </a:rPr>
              <a:t>23.5	</a:t>
            </a:r>
            <a:r>
              <a:rPr lang="en-US" dirty="0">
                <a:latin typeface="Calibri"/>
              </a:rPr>
              <a:t>Organic Reactions (8) - Appendix</a:t>
            </a:r>
            <a:endParaRPr lang="en-US" dirty="0"/>
          </a:p>
        </p:txBody>
      </p:sp>
      <p:sp>
        <p:nvSpPr>
          <p:cNvPr id="16" name="Text Placeholder 15"/>
          <p:cNvSpPr>
            <a:spLocks noGrp="1"/>
          </p:cNvSpPr>
          <p:nvPr>
            <p:ph type="body" sz="quarter" idx="22"/>
          </p:nvPr>
        </p:nvSpPr>
        <p:spPr>
          <a:xfrm>
            <a:off x="23190" y="1066800"/>
            <a:ext cx="9120809" cy="533401"/>
          </a:xfrm>
        </p:spPr>
        <p:txBody>
          <a:bodyPr/>
          <a:lstStyle/>
          <a:p>
            <a:r>
              <a:rPr lang="en-US" dirty="0">
                <a:latin typeface="Calibri"/>
              </a:rPr>
              <a:t>Addition Reactions</a:t>
            </a:r>
          </a:p>
        </p:txBody>
      </p:sp>
      <p:pic>
        <p:nvPicPr>
          <p:cNvPr id="15" name="Picture 2" descr="One of the lone pairs on the O atom in water attacks the C atom, which is electron deficient because of the highly electronegative O atoms bonded to it. As the new bond forms, one of the original C O pi bonds breaks. The electron pair from the broken pi bond is repositioned on the corresponding O atom, leaving the atom with a negative char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715" y="1524000"/>
            <a:ext cx="4266570" cy="12595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4" name="Picture 2" descr="One of the O H bonds in water breaks, with both electrons remaining with the O atom. The H atom separates from the water molecule as a prot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75740" y="2819400"/>
            <a:ext cx="4392521" cy="14799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descr="Finally, the negatively charged O atom acquires the proton lost by the water molecule that served as the nucleophi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00957" y="4495800"/>
            <a:ext cx="4542086"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81450017"/>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3190" y="0"/>
            <a:ext cx="9044610" cy="594001"/>
          </a:xfrm>
        </p:spPr>
        <p:txBody>
          <a:bodyPr/>
          <a:lstStyle/>
          <a:p>
            <a:r>
              <a:rPr lang="en-US" dirty="0">
                <a:solidFill>
                  <a:schemeClr val="bg1"/>
                </a:solidFill>
              </a:rPr>
              <a:t>23.5	</a:t>
            </a:r>
            <a:r>
              <a:rPr lang="en-US" dirty="0">
                <a:latin typeface="Calibri"/>
              </a:rPr>
              <a:t>Organic Reactions (13) - Appendix</a:t>
            </a:r>
            <a:endParaRPr lang="en-US" dirty="0"/>
          </a:p>
        </p:txBody>
      </p:sp>
      <p:sp>
        <p:nvSpPr>
          <p:cNvPr id="15" name="Text Placeholder 14"/>
          <p:cNvSpPr>
            <a:spLocks noGrp="1"/>
          </p:cNvSpPr>
          <p:nvPr>
            <p:ph type="body" sz="quarter" idx="22"/>
          </p:nvPr>
        </p:nvSpPr>
        <p:spPr>
          <a:xfrm>
            <a:off x="23190" y="1066801"/>
            <a:ext cx="9120809" cy="438150"/>
          </a:xfrm>
        </p:spPr>
        <p:txBody>
          <a:bodyPr/>
          <a:lstStyle/>
          <a:p>
            <a:r>
              <a:rPr lang="en-US" dirty="0">
                <a:latin typeface="Calibri"/>
              </a:rPr>
              <a:t>Substitution Reactions</a:t>
            </a:r>
          </a:p>
        </p:txBody>
      </p:sp>
      <p:pic>
        <p:nvPicPr>
          <p:cNvPr id="17410" name="Picture 2" descr="The positively charged nitronium ion is attracted to the electron-rich pi bonds of the benzene ring. A bond forms between one of the carbon atoms and the nitronium ion, breaking one of benzene’s pi bond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6363" y="1600200"/>
            <a:ext cx="6391275" cy="156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1" name="Picture 3" descr="The resulting carbocation is stabilized by resonanc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013" y="3200400"/>
            <a:ext cx="8181975" cy="1504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2" name="Picture 4" descr="Finally, the electrons in the C H bond move to the ring, restoring the original pi bond, and the hydrogen atom leaves as a proton, 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71625" y="4800600"/>
            <a:ext cx="6000750" cy="1504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06503711"/>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3190" y="0"/>
            <a:ext cx="9044610" cy="594001"/>
          </a:xfrm>
        </p:spPr>
        <p:txBody>
          <a:bodyPr/>
          <a:lstStyle/>
          <a:p>
            <a:r>
              <a:rPr lang="en-US" dirty="0">
                <a:solidFill>
                  <a:schemeClr val="bg1"/>
                </a:solidFill>
              </a:rPr>
              <a:t>23.5	</a:t>
            </a:r>
            <a:r>
              <a:rPr lang="en-US" dirty="0">
                <a:latin typeface="Calibri"/>
              </a:rPr>
              <a:t>Organic Reactions (14) - Appendix</a:t>
            </a:r>
            <a:endParaRPr lang="en-US" dirty="0"/>
          </a:p>
        </p:txBody>
      </p:sp>
      <p:sp>
        <p:nvSpPr>
          <p:cNvPr id="15" name="Text Placeholder 14"/>
          <p:cNvSpPr>
            <a:spLocks noGrp="1"/>
          </p:cNvSpPr>
          <p:nvPr>
            <p:ph type="body" sz="quarter" idx="22"/>
          </p:nvPr>
        </p:nvSpPr>
        <p:spPr>
          <a:xfrm>
            <a:off x="23190" y="1066800"/>
            <a:ext cx="9120809" cy="609601"/>
          </a:xfrm>
        </p:spPr>
        <p:txBody>
          <a:bodyPr/>
          <a:lstStyle/>
          <a:p>
            <a:r>
              <a:rPr lang="en-US" dirty="0">
                <a:latin typeface="Calibri"/>
              </a:rPr>
              <a:t>Substitution Reactions</a:t>
            </a:r>
          </a:p>
        </p:txBody>
      </p:sp>
      <p:pic>
        <p:nvPicPr>
          <p:cNvPr id="18434" name="Picture 2" descr="Nucleophilic substitution is represented by the reaction of methyl bromide with chloride ion. The chloride ion is attracted to the partial positive charge on the C atom in methyl bromide. A lone pair on the chloride ion moves to form a sigma bond between the Cl atom and the C atom. And, because there can be no more than four electron pairs around the C atom, the original C Br bond breaks, with both of the electrons originally shared by C and Br going to the Br atom. The result is a methyl chloride molecule and a bromide 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7263" y="1676400"/>
            <a:ext cx="7229475"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75107393"/>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0"/>
            <a:ext cx="9044610" cy="594001"/>
          </a:xfrm>
        </p:spPr>
        <p:txBody>
          <a:bodyPr/>
          <a:lstStyle/>
          <a:p>
            <a:r>
              <a:rPr lang="en-US" dirty="0">
                <a:solidFill>
                  <a:schemeClr val="bg1"/>
                </a:solidFill>
              </a:rPr>
              <a:t>23.5</a:t>
            </a:r>
            <a:r>
              <a:rPr lang="en-US" dirty="0"/>
              <a:t>	</a:t>
            </a:r>
            <a:r>
              <a:rPr lang="en-US" dirty="0">
                <a:latin typeface="Calibri"/>
              </a:rPr>
              <a:t>Organic Reactions (17) - Appendix</a:t>
            </a:r>
            <a:endParaRPr lang="en-US" dirty="0"/>
          </a:p>
        </p:txBody>
      </p:sp>
      <p:sp>
        <p:nvSpPr>
          <p:cNvPr id="16" name="Text Placeholder 15"/>
          <p:cNvSpPr>
            <a:spLocks noGrp="1"/>
          </p:cNvSpPr>
          <p:nvPr>
            <p:ph type="body" sz="quarter" idx="22"/>
          </p:nvPr>
        </p:nvSpPr>
        <p:spPr>
          <a:xfrm>
            <a:off x="23190" y="1143000"/>
            <a:ext cx="9120809" cy="482979"/>
          </a:xfrm>
        </p:spPr>
        <p:txBody>
          <a:bodyPr/>
          <a:lstStyle/>
          <a:p>
            <a:r>
              <a:rPr lang="en-US" dirty="0">
                <a:latin typeface="Calibri"/>
              </a:rPr>
              <a:t>Other Types of Organic Reactions</a:t>
            </a:r>
          </a:p>
        </p:txBody>
      </p:sp>
      <p:sp>
        <p:nvSpPr>
          <p:cNvPr id="17" name="Content Placeholder 16"/>
          <p:cNvSpPr>
            <a:spLocks noGrp="1"/>
          </p:cNvSpPr>
          <p:nvPr>
            <p:ph sz="quarter" idx="24"/>
          </p:nvPr>
        </p:nvSpPr>
        <p:spPr>
          <a:xfrm>
            <a:off x="0" y="1600200"/>
            <a:ext cx="9120810" cy="1057275"/>
          </a:xfrm>
        </p:spPr>
        <p:txBody>
          <a:bodyPr/>
          <a:lstStyle/>
          <a:p>
            <a:r>
              <a:rPr lang="en-US" b="1" i="1" dirty="0"/>
              <a:t>Isomerization reactions </a:t>
            </a:r>
            <a:r>
              <a:rPr lang="en-US" dirty="0"/>
              <a:t>are those in which one isomer is converted to another.</a:t>
            </a:r>
            <a:endParaRPr lang="en-US" dirty="0">
              <a:solidFill>
                <a:prstClr val="black"/>
              </a:solidFill>
            </a:endParaRPr>
          </a:p>
        </p:txBody>
      </p:sp>
      <p:pic>
        <p:nvPicPr>
          <p:cNvPr id="22530" name="Picture 2" descr="Aldose is isomerized to ketose in this isomerization reaction. No atoms are added or removed from the structure, rather the structural bonds are rearranged and functional groups relocated.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9263" y="2657475"/>
            <a:ext cx="5705475" cy="3514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76717812"/>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0" y="0"/>
            <a:ext cx="9044610" cy="594001"/>
          </a:xfrm>
        </p:spPr>
        <p:txBody>
          <a:bodyPr/>
          <a:lstStyle/>
          <a:p>
            <a:r>
              <a:rPr lang="en-US" dirty="0">
                <a:solidFill>
                  <a:schemeClr val="bg1"/>
                </a:solidFill>
              </a:rPr>
              <a:t>23.6</a:t>
            </a:r>
            <a:r>
              <a:rPr lang="en-US" dirty="0"/>
              <a:t>	</a:t>
            </a:r>
            <a:r>
              <a:rPr lang="en-US" dirty="0">
                <a:latin typeface="Calibri"/>
              </a:rPr>
              <a:t>Organic Polymers (7) - Appendix</a:t>
            </a:r>
            <a:endParaRPr lang="en-US" dirty="0"/>
          </a:p>
        </p:txBody>
      </p:sp>
      <p:sp>
        <p:nvSpPr>
          <p:cNvPr id="15" name="Text Placeholder 14"/>
          <p:cNvSpPr>
            <a:spLocks noGrp="1"/>
          </p:cNvSpPr>
          <p:nvPr>
            <p:ph type="body" sz="quarter" idx="22"/>
          </p:nvPr>
        </p:nvSpPr>
        <p:spPr>
          <a:xfrm>
            <a:off x="23190" y="1066800"/>
            <a:ext cx="9120809" cy="609601"/>
          </a:xfrm>
        </p:spPr>
        <p:txBody>
          <a:bodyPr/>
          <a:lstStyle/>
          <a:p>
            <a:r>
              <a:rPr lang="en-US" dirty="0">
                <a:latin typeface="Calibri"/>
              </a:rPr>
              <a:t>Condensation Polymers</a:t>
            </a:r>
          </a:p>
        </p:txBody>
      </p:sp>
      <p:pic>
        <p:nvPicPr>
          <p:cNvPr id="25602" name="Picture 2" descr="The first synthetic fiber, nylon 66, is a condensation copolymer of two molecules: one with carboxy groups at each end (adipic acid) and one with amine groups at both ends (hexamethylenediamin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5426" y="1566567"/>
            <a:ext cx="6933148" cy="48730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574197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3190" y="0"/>
            <a:ext cx="9044610" cy="594001"/>
          </a:xfrm>
        </p:spPr>
        <p:txBody>
          <a:bodyPr/>
          <a:lstStyle/>
          <a:p>
            <a:r>
              <a:rPr lang="en-US" dirty="0">
                <a:solidFill>
                  <a:schemeClr val="bg1"/>
                </a:solidFill>
              </a:rPr>
              <a:t>23.2 </a:t>
            </a:r>
            <a:r>
              <a:rPr lang="en-US" dirty="0"/>
              <a:t>	</a:t>
            </a:r>
            <a:r>
              <a:rPr lang="en-US" dirty="0">
                <a:latin typeface="Calibri"/>
              </a:rPr>
              <a:t>Organic Compounds (4)</a:t>
            </a:r>
            <a:r>
              <a:rPr lang="en-US" dirty="0"/>
              <a:t>	</a:t>
            </a:r>
          </a:p>
        </p:txBody>
      </p:sp>
      <p:sp>
        <p:nvSpPr>
          <p:cNvPr id="17" name="Text Placeholder 16"/>
          <p:cNvSpPr>
            <a:spLocks noGrp="1"/>
          </p:cNvSpPr>
          <p:nvPr>
            <p:ph type="body" sz="quarter" idx="22"/>
          </p:nvPr>
        </p:nvSpPr>
        <p:spPr/>
        <p:txBody>
          <a:bodyPr/>
          <a:lstStyle/>
          <a:p>
            <a:r>
              <a:rPr lang="en-US" dirty="0">
                <a:latin typeface="Calibri"/>
              </a:rPr>
              <a:t>Classes of Organic Compounds</a:t>
            </a:r>
          </a:p>
        </p:txBody>
      </p:sp>
      <p:sp>
        <p:nvSpPr>
          <p:cNvPr id="4" name="Content Placeholder 3"/>
          <p:cNvSpPr>
            <a:spLocks noGrp="1"/>
          </p:cNvSpPr>
          <p:nvPr>
            <p:ph sz="quarter" idx="24"/>
          </p:nvPr>
        </p:nvSpPr>
        <p:spPr>
          <a:xfrm>
            <a:off x="685800" y="2133600"/>
            <a:ext cx="5638800" cy="257610"/>
          </a:xfrm>
        </p:spPr>
        <p:txBody>
          <a:bodyPr/>
          <a:lstStyle/>
          <a:p>
            <a:r>
              <a:rPr lang="en-US" sz="1800" dirty="0"/>
              <a:t>TABLE 23.1	Alkyl Groups</a:t>
            </a:r>
          </a:p>
        </p:txBody>
      </p:sp>
      <mc:AlternateContent xmlns:mc="http://schemas.openxmlformats.org/markup-compatibility/2006" xmlns:a14="http://schemas.microsoft.com/office/drawing/2010/main">
        <mc:Choice Requires="a14">
          <p:graphicFrame>
            <p:nvGraphicFramePr>
              <p:cNvPr id="6" name="Table Placeholder 5"/>
              <p:cNvGraphicFramePr>
                <a:graphicFrameLocks noGrp="1"/>
              </p:cNvGraphicFramePr>
              <p:nvPr>
                <p:ph type="tbl" sz="quarter" idx="23"/>
                <p:extLst>
                  <p:ext uri="{D42A27DB-BD31-4B8C-83A1-F6EECF244321}">
                    <p14:modId xmlns:p14="http://schemas.microsoft.com/office/powerpoint/2010/main" val="1408176156"/>
                  </p:ext>
                </p:extLst>
              </p:nvPr>
            </p:nvGraphicFramePr>
            <p:xfrm>
              <a:off x="658374" y="2438400"/>
              <a:ext cx="7876026" cy="3931882"/>
            </p:xfrm>
            <a:graphic>
              <a:graphicData uri="http://schemas.openxmlformats.org/drawingml/2006/table">
                <a:tbl>
                  <a:tblPr firstRow="1" bandRow="1">
                    <a:tableStyleId>{5C22544A-7EE6-4342-B048-85BDC9FD1C3A}</a:tableStyleId>
                  </a:tblPr>
                  <a:tblGrid>
                    <a:gridCol w="2625342">
                      <a:extLst>
                        <a:ext uri="{9D8B030D-6E8A-4147-A177-3AD203B41FA5}">
                          <a16:colId xmlns="" xmlns:a16="http://schemas.microsoft.com/office/drawing/2014/main" val="2162152695"/>
                        </a:ext>
                      </a:extLst>
                    </a:gridCol>
                    <a:gridCol w="2625342">
                      <a:extLst>
                        <a:ext uri="{9D8B030D-6E8A-4147-A177-3AD203B41FA5}">
                          <a16:colId xmlns="" xmlns:a16="http://schemas.microsoft.com/office/drawing/2014/main" val="926212383"/>
                        </a:ext>
                      </a:extLst>
                    </a:gridCol>
                    <a:gridCol w="2625342">
                      <a:extLst>
                        <a:ext uri="{9D8B030D-6E8A-4147-A177-3AD203B41FA5}">
                          <a16:colId xmlns="" xmlns:a16="http://schemas.microsoft.com/office/drawing/2014/main" val="1794932376"/>
                        </a:ext>
                      </a:extLst>
                    </a:gridCol>
                  </a:tblGrid>
                  <a:tr h="402522">
                    <a:tc>
                      <a:txBody>
                        <a:bodyPr/>
                        <a:lstStyle/>
                        <a:p>
                          <a:pPr algn="l"/>
                          <a:r>
                            <a:rPr lang="en-US" sz="1600" dirty="0">
                              <a:solidFill>
                                <a:schemeClr val="tx1"/>
                              </a:solidFill>
                            </a:rPr>
                            <a:t>Name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3E5"/>
                        </a:solidFill>
                      </a:tcPr>
                    </a:tc>
                    <a:tc>
                      <a:txBody>
                        <a:bodyPr/>
                        <a:lstStyle/>
                        <a:p>
                          <a:pPr algn="l"/>
                          <a:r>
                            <a:rPr lang="en-US" sz="1600" dirty="0">
                              <a:solidFill>
                                <a:schemeClr val="tx1"/>
                              </a:solidFill>
                            </a:rPr>
                            <a:t>Formula</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3E5"/>
                        </a:solidFill>
                      </a:tcPr>
                    </a:tc>
                    <a:tc>
                      <a:txBody>
                        <a:bodyPr/>
                        <a:lstStyle/>
                        <a:p>
                          <a:pPr algn="ctr"/>
                          <a:r>
                            <a:rPr lang="en-US" sz="1600" dirty="0">
                              <a:solidFill>
                                <a:schemeClr val="tx1"/>
                              </a:solidFill>
                            </a:rPr>
                            <a:t>Model</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3E5"/>
                        </a:solidFill>
                      </a:tcPr>
                    </a:tc>
                    <a:extLst>
                      <a:ext uri="{0D108BD9-81ED-4DB2-BD59-A6C34878D82A}">
                        <a16:rowId xmlns="" xmlns:a16="http://schemas.microsoft.com/office/drawing/2014/main" val="749622608"/>
                      </a:ext>
                    </a:extLst>
                  </a:tr>
                  <a:tr h="882340">
                    <a:tc>
                      <a:txBody>
                        <a:bodyPr/>
                        <a:lstStyle/>
                        <a:p>
                          <a:pPr algn="l"/>
                          <a:r>
                            <a:rPr lang="en-US" sz="1600" dirty="0">
                              <a:solidFill>
                                <a:schemeClr val="tx1"/>
                              </a:solidFill>
                            </a:rPr>
                            <a:t>Butyl</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l"/>
                          <a14:m>
                            <m:oMathPara xmlns:m="http://schemas.openxmlformats.org/officeDocument/2006/math">
                              <m:oMathParaPr>
                                <m:jc m:val="left"/>
                              </m:oMathParaPr>
                              <m:oMath xmlns:m="http://schemas.openxmlformats.org/officeDocument/2006/math">
                                <m:r>
                                  <a:rPr lang="en-US" sz="1600" i="0" smtClean="0">
                                    <a:solidFill>
                                      <a:schemeClr val="tx1"/>
                                    </a:solidFill>
                                    <a:latin typeface="Cambria Math" panose="02040503050406030204" pitchFamily="18" charset="0"/>
                                    <a:ea typeface="Cambria Math" panose="02040503050406030204" pitchFamily="18" charset="0"/>
                                  </a:rPr>
                                  <m:t>−</m:t>
                                </m:r>
                                <m:sSub>
                                  <m:sSubPr>
                                    <m:ctrlPr>
                                      <a:rPr lang="en-US" sz="1600" i="1" smtClean="0">
                                        <a:solidFill>
                                          <a:schemeClr val="tx1"/>
                                        </a:solidFill>
                                        <a:latin typeface="Cambria Math" panose="02040503050406030204" pitchFamily="18" charset="0"/>
                                        <a:ea typeface="Cambria Math" panose="02040503050406030204" pitchFamily="18" charset="0"/>
                                      </a:rPr>
                                    </m:ctrlPr>
                                  </m:sSubPr>
                                  <m:e>
                                    <m:r>
                                      <m:rPr>
                                        <m:sty m:val="p"/>
                                      </m:rPr>
                                      <a:rPr lang="en-US" sz="1600" b="0" i="0" smtClean="0">
                                        <a:solidFill>
                                          <a:schemeClr val="tx1"/>
                                        </a:solidFill>
                                        <a:latin typeface="Cambria Math" panose="02040503050406030204" pitchFamily="18" charset="0"/>
                                        <a:ea typeface="Cambria Math" panose="02040503050406030204" pitchFamily="18" charset="0"/>
                                      </a:rPr>
                                      <m:t>CH</m:t>
                                    </m:r>
                                  </m:e>
                                  <m:sub>
                                    <m:r>
                                      <a:rPr lang="en-US" sz="1600" b="0" i="0" smtClean="0">
                                        <a:solidFill>
                                          <a:schemeClr val="tx1"/>
                                        </a:solidFill>
                                        <a:latin typeface="Cambria Math" panose="02040503050406030204" pitchFamily="18" charset="0"/>
                                        <a:ea typeface="Cambria Math" panose="02040503050406030204" pitchFamily="18" charset="0"/>
                                      </a:rPr>
                                      <m:t>2</m:t>
                                    </m:r>
                                  </m:sub>
                                </m:sSub>
                                <m:sSub>
                                  <m:sSubPr>
                                    <m:ctrlPr>
                                      <a:rPr lang="en-US" sz="1600" i="1" smtClean="0">
                                        <a:solidFill>
                                          <a:schemeClr val="tx1"/>
                                        </a:solidFill>
                                        <a:latin typeface="Cambria Math" panose="02040503050406030204" pitchFamily="18" charset="0"/>
                                        <a:ea typeface="Cambria Math" panose="02040503050406030204" pitchFamily="18" charset="0"/>
                                      </a:rPr>
                                    </m:ctrlPr>
                                  </m:sSubPr>
                                  <m:e>
                                    <m:r>
                                      <m:rPr>
                                        <m:sty m:val="p"/>
                                      </m:rPr>
                                      <a:rPr lang="en-US" sz="1600" b="0" i="0" smtClean="0">
                                        <a:solidFill>
                                          <a:schemeClr val="tx1"/>
                                        </a:solidFill>
                                        <a:latin typeface="Cambria Math" panose="02040503050406030204" pitchFamily="18" charset="0"/>
                                        <a:ea typeface="Cambria Math" panose="02040503050406030204" pitchFamily="18" charset="0"/>
                                      </a:rPr>
                                      <m:t>CH</m:t>
                                    </m:r>
                                  </m:e>
                                  <m:sub>
                                    <m:r>
                                      <a:rPr lang="en-US" sz="1600" b="0" i="0" smtClean="0">
                                        <a:solidFill>
                                          <a:schemeClr val="tx1"/>
                                        </a:solidFill>
                                        <a:latin typeface="Cambria Math" panose="02040503050406030204" pitchFamily="18" charset="0"/>
                                        <a:ea typeface="Cambria Math" panose="02040503050406030204" pitchFamily="18" charset="0"/>
                                      </a:rPr>
                                      <m:t>2</m:t>
                                    </m:r>
                                  </m:sub>
                                </m:sSub>
                                <m:sSub>
                                  <m:sSubPr>
                                    <m:ctrlPr>
                                      <a:rPr lang="en-US" sz="1600" i="1" smtClean="0">
                                        <a:solidFill>
                                          <a:schemeClr val="tx1"/>
                                        </a:solidFill>
                                        <a:latin typeface="Cambria Math" panose="02040503050406030204" pitchFamily="18" charset="0"/>
                                        <a:ea typeface="Cambria Math" panose="02040503050406030204" pitchFamily="18" charset="0"/>
                                      </a:rPr>
                                    </m:ctrlPr>
                                  </m:sSubPr>
                                  <m:e>
                                    <m:r>
                                      <m:rPr>
                                        <m:sty m:val="p"/>
                                      </m:rPr>
                                      <a:rPr lang="en-US" sz="1600" b="0" i="0" smtClean="0">
                                        <a:solidFill>
                                          <a:schemeClr val="tx1"/>
                                        </a:solidFill>
                                        <a:latin typeface="Cambria Math" panose="02040503050406030204" pitchFamily="18" charset="0"/>
                                        <a:ea typeface="Cambria Math" panose="02040503050406030204" pitchFamily="18" charset="0"/>
                                      </a:rPr>
                                      <m:t>CH</m:t>
                                    </m:r>
                                  </m:e>
                                  <m:sub>
                                    <m:r>
                                      <a:rPr lang="en-US" sz="1600" b="0" i="0" smtClean="0">
                                        <a:solidFill>
                                          <a:schemeClr val="tx1"/>
                                        </a:solidFill>
                                        <a:latin typeface="Cambria Math" panose="02040503050406030204" pitchFamily="18" charset="0"/>
                                        <a:ea typeface="Cambria Math" panose="02040503050406030204" pitchFamily="18" charset="0"/>
                                      </a:rPr>
                                      <m:t>2</m:t>
                                    </m:r>
                                  </m:sub>
                                </m:sSub>
                                <m:sSub>
                                  <m:sSubPr>
                                    <m:ctrlPr>
                                      <a:rPr lang="en-US" sz="1600" i="1" smtClean="0">
                                        <a:solidFill>
                                          <a:schemeClr val="tx1"/>
                                        </a:solidFill>
                                        <a:latin typeface="Cambria Math" panose="02040503050406030204" pitchFamily="18" charset="0"/>
                                        <a:ea typeface="Cambria Math" panose="02040503050406030204" pitchFamily="18" charset="0"/>
                                      </a:rPr>
                                    </m:ctrlPr>
                                  </m:sSubPr>
                                  <m:e>
                                    <m:r>
                                      <m:rPr>
                                        <m:sty m:val="p"/>
                                      </m:rPr>
                                      <a:rPr lang="en-US" sz="1600" b="0" i="0" smtClean="0">
                                        <a:solidFill>
                                          <a:schemeClr val="tx1"/>
                                        </a:solidFill>
                                        <a:latin typeface="Cambria Math" panose="02040503050406030204" pitchFamily="18" charset="0"/>
                                        <a:ea typeface="Cambria Math" panose="02040503050406030204" pitchFamily="18" charset="0"/>
                                      </a:rPr>
                                      <m:t>CH</m:t>
                                    </m:r>
                                  </m:e>
                                  <m:sub>
                                    <m:r>
                                      <a:rPr lang="en-US" sz="1600" b="0" i="0" smtClean="0">
                                        <a:solidFill>
                                          <a:schemeClr val="tx1"/>
                                        </a:solidFill>
                                        <a:latin typeface="Cambria Math" panose="02040503050406030204" pitchFamily="18" charset="0"/>
                                        <a:ea typeface="Cambria Math" panose="02040503050406030204" pitchFamily="18" charset="0"/>
                                      </a:rPr>
                                      <m:t>3</m:t>
                                    </m:r>
                                  </m:sub>
                                </m:sSub>
                              </m:oMath>
                            </m:oMathPara>
                          </a14:m>
                          <a:endParaRPr lang="en-US" sz="1600" i="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sz="16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3118931723"/>
                      </a:ext>
                    </a:extLst>
                  </a:tr>
                  <a:tr h="882340">
                    <a:tc>
                      <a:txBody>
                        <a:bodyPr/>
                        <a:lstStyle/>
                        <a:p>
                          <a:pPr algn="l"/>
                          <a:r>
                            <a:rPr lang="en-US" sz="1600" i="1" dirty="0">
                              <a:solidFill>
                                <a:schemeClr val="tx1"/>
                              </a:solidFill>
                            </a:rPr>
                            <a:t>tert</a:t>
                          </a:r>
                          <a:r>
                            <a:rPr lang="en-US" sz="1600" dirty="0">
                              <a:solidFill>
                                <a:schemeClr val="tx1"/>
                              </a:solidFill>
                            </a:rPr>
                            <a:t>-butyl</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l"/>
                          <a14:m>
                            <m:oMathPara xmlns:m="http://schemas.openxmlformats.org/officeDocument/2006/math">
                              <m:oMathParaPr>
                                <m:jc m:val="left"/>
                              </m:oMathParaPr>
                              <m:oMath xmlns:m="http://schemas.openxmlformats.org/officeDocument/2006/math">
                                <m:r>
                                  <a:rPr lang="en-US" sz="1600" i="1" smtClean="0">
                                    <a:solidFill>
                                      <a:schemeClr val="tx1"/>
                                    </a:solidFill>
                                    <a:latin typeface="Cambria Math" panose="02040503050406030204" pitchFamily="18" charset="0"/>
                                    <a:ea typeface="Cambria Math" panose="02040503050406030204" pitchFamily="18" charset="0"/>
                                  </a:rPr>
                                  <m:t>−</m:t>
                                </m:r>
                                <m:r>
                                  <m:rPr>
                                    <m:sty m:val="p"/>
                                  </m:rPr>
                                  <a:rPr lang="en-US" sz="1600" b="0" i="0" smtClean="0">
                                    <a:solidFill>
                                      <a:schemeClr val="tx1"/>
                                    </a:solidFill>
                                    <a:latin typeface="Cambria Math" panose="02040503050406030204" pitchFamily="18" charset="0"/>
                                    <a:ea typeface="Cambria Math" panose="02040503050406030204" pitchFamily="18" charset="0"/>
                                  </a:rPr>
                                  <m:t>C</m:t>
                                </m:r>
                                <m:sSub>
                                  <m:sSubPr>
                                    <m:ctrlPr>
                                      <a:rPr lang="en-US" sz="1600" i="1" smtClean="0">
                                        <a:solidFill>
                                          <a:schemeClr val="tx1"/>
                                        </a:solidFill>
                                        <a:latin typeface="Cambria Math" panose="02040503050406030204" pitchFamily="18" charset="0"/>
                                        <a:ea typeface="Cambria Math" panose="02040503050406030204" pitchFamily="18" charset="0"/>
                                      </a:rPr>
                                    </m:ctrlPr>
                                  </m:sSubPr>
                                  <m:e>
                                    <m:d>
                                      <m:dPr>
                                        <m:ctrlPr>
                                          <a:rPr lang="en-US" sz="1600" i="1" smtClean="0">
                                            <a:solidFill>
                                              <a:schemeClr val="tx1"/>
                                            </a:solidFill>
                                            <a:latin typeface="Cambria Math" panose="02040503050406030204" pitchFamily="18" charset="0"/>
                                            <a:ea typeface="Cambria Math" panose="02040503050406030204" pitchFamily="18" charset="0"/>
                                          </a:rPr>
                                        </m:ctrlPr>
                                      </m:dPr>
                                      <m:e>
                                        <m:sSub>
                                          <m:sSubPr>
                                            <m:ctrlPr>
                                              <a:rPr lang="en-US" sz="1600" i="1" smtClean="0">
                                                <a:solidFill>
                                                  <a:schemeClr val="tx1"/>
                                                </a:solidFill>
                                                <a:latin typeface="Cambria Math" panose="02040503050406030204" pitchFamily="18" charset="0"/>
                                                <a:ea typeface="Cambria Math" panose="02040503050406030204" pitchFamily="18" charset="0"/>
                                              </a:rPr>
                                            </m:ctrlPr>
                                          </m:sSubPr>
                                          <m:e>
                                            <m:r>
                                              <m:rPr>
                                                <m:sty m:val="p"/>
                                              </m:rPr>
                                              <a:rPr lang="en-US" sz="1600" b="0" i="0" smtClean="0">
                                                <a:solidFill>
                                                  <a:schemeClr val="tx1"/>
                                                </a:solidFill>
                                                <a:latin typeface="Cambria Math" panose="02040503050406030204" pitchFamily="18" charset="0"/>
                                                <a:ea typeface="Cambria Math" panose="02040503050406030204" pitchFamily="18" charset="0"/>
                                              </a:rPr>
                                              <m:t>CH</m:t>
                                            </m:r>
                                          </m:e>
                                          <m:sub>
                                            <m:r>
                                              <a:rPr lang="en-US" sz="1600" b="0" i="0" smtClean="0">
                                                <a:solidFill>
                                                  <a:schemeClr val="tx1"/>
                                                </a:solidFill>
                                                <a:latin typeface="Cambria Math" panose="02040503050406030204" pitchFamily="18" charset="0"/>
                                                <a:ea typeface="Cambria Math" panose="02040503050406030204" pitchFamily="18" charset="0"/>
                                              </a:rPr>
                                              <m:t>3</m:t>
                                            </m:r>
                                          </m:sub>
                                        </m:sSub>
                                      </m:e>
                                    </m:d>
                                  </m:e>
                                  <m:sub>
                                    <m:r>
                                      <a:rPr lang="en-US" sz="1600" b="0" i="0" smtClean="0">
                                        <a:solidFill>
                                          <a:schemeClr val="tx1"/>
                                        </a:solidFill>
                                        <a:latin typeface="Cambria Math" panose="02040503050406030204" pitchFamily="18" charset="0"/>
                                        <a:ea typeface="Cambria Math" panose="02040503050406030204" pitchFamily="18" charset="0"/>
                                      </a:rPr>
                                      <m:t>3</m:t>
                                    </m:r>
                                  </m:sub>
                                </m:sSub>
                              </m:oMath>
                            </m:oMathPara>
                          </a14:m>
                          <a:endParaRPr lang="en-US" sz="1600" i="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sz="16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1835835790"/>
                      </a:ext>
                    </a:extLst>
                  </a:tr>
                  <a:tr h="882340">
                    <a:tc>
                      <a:txBody>
                        <a:bodyPr/>
                        <a:lstStyle/>
                        <a:p>
                          <a:pPr algn="l"/>
                          <a:r>
                            <a:rPr lang="en-US" sz="1600" dirty="0">
                              <a:solidFill>
                                <a:schemeClr val="tx1"/>
                              </a:solidFill>
                            </a:rPr>
                            <a:t>Pentyl</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l"/>
                          <a14:m>
                            <m:oMathPara xmlns:m="http://schemas.openxmlformats.org/officeDocument/2006/math">
                              <m:oMathParaPr>
                                <m:jc m:val="left"/>
                              </m:oMathParaPr>
                              <m:oMath xmlns:m="http://schemas.openxmlformats.org/officeDocument/2006/math">
                                <m:r>
                                  <a:rPr lang="en-US" sz="1600" i="0" smtClean="0">
                                    <a:solidFill>
                                      <a:schemeClr val="tx1"/>
                                    </a:solidFill>
                                    <a:latin typeface="Cambria Math" panose="02040503050406030204" pitchFamily="18" charset="0"/>
                                    <a:ea typeface="Cambria Math" panose="02040503050406030204" pitchFamily="18" charset="0"/>
                                  </a:rPr>
                                  <m:t>−</m:t>
                                </m:r>
                                <m:sSub>
                                  <m:sSubPr>
                                    <m:ctrlPr>
                                      <a:rPr lang="en-US" sz="1600" i="1" smtClean="0">
                                        <a:solidFill>
                                          <a:schemeClr val="tx1"/>
                                        </a:solidFill>
                                        <a:latin typeface="Cambria Math" panose="02040503050406030204" pitchFamily="18" charset="0"/>
                                        <a:ea typeface="Cambria Math" panose="02040503050406030204" pitchFamily="18" charset="0"/>
                                      </a:rPr>
                                    </m:ctrlPr>
                                  </m:sSubPr>
                                  <m:e>
                                    <m:r>
                                      <m:rPr>
                                        <m:sty m:val="p"/>
                                      </m:rPr>
                                      <a:rPr lang="en-US" sz="1600" b="0" i="0" smtClean="0">
                                        <a:solidFill>
                                          <a:schemeClr val="tx1"/>
                                        </a:solidFill>
                                        <a:latin typeface="Cambria Math" panose="02040503050406030204" pitchFamily="18" charset="0"/>
                                        <a:ea typeface="Cambria Math" panose="02040503050406030204" pitchFamily="18" charset="0"/>
                                      </a:rPr>
                                      <m:t>CH</m:t>
                                    </m:r>
                                  </m:e>
                                  <m:sub>
                                    <m:r>
                                      <a:rPr lang="en-US" sz="1600" b="0" i="0" smtClean="0">
                                        <a:solidFill>
                                          <a:schemeClr val="tx1"/>
                                        </a:solidFill>
                                        <a:latin typeface="Cambria Math" panose="02040503050406030204" pitchFamily="18" charset="0"/>
                                        <a:ea typeface="Cambria Math" panose="02040503050406030204" pitchFamily="18" charset="0"/>
                                      </a:rPr>
                                      <m:t>2</m:t>
                                    </m:r>
                                  </m:sub>
                                </m:sSub>
                                <m:sSub>
                                  <m:sSubPr>
                                    <m:ctrlPr>
                                      <a:rPr lang="en-US" sz="1600" i="1" smtClean="0">
                                        <a:solidFill>
                                          <a:schemeClr val="tx1"/>
                                        </a:solidFill>
                                        <a:latin typeface="Cambria Math" panose="02040503050406030204" pitchFamily="18" charset="0"/>
                                        <a:ea typeface="Cambria Math" panose="02040503050406030204" pitchFamily="18" charset="0"/>
                                      </a:rPr>
                                    </m:ctrlPr>
                                  </m:sSubPr>
                                  <m:e>
                                    <m:r>
                                      <m:rPr>
                                        <m:sty m:val="p"/>
                                      </m:rPr>
                                      <a:rPr lang="en-US" sz="1600" b="0" i="0" smtClean="0">
                                        <a:solidFill>
                                          <a:schemeClr val="tx1"/>
                                        </a:solidFill>
                                        <a:latin typeface="Cambria Math" panose="02040503050406030204" pitchFamily="18" charset="0"/>
                                        <a:ea typeface="Cambria Math" panose="02040503050406030204" pitchFamily="18" charset="0"/>
                                      </a:rPr>
                                      <m:t>CH</m:t>
                                    </m:r>
                                  </m:e>
                                  <m:sub>
                                    <m:r>
                                      <a:rPr lang="en-US" sz="1600" b="0" i="0" smtClean="0">
                                        <a:solidFill>
                                          <a:schemeClr val="tx1"/>
                                        </a:solidFill>
                                        <a:latin typeface="Cambria Math" panose="02040503050406030204" pitchFamily="18" charset="0"/>
                                        <a:ea typeface="Cambria Math" panose="02040503050406030204" pitchFamily="18" charset="0"/>
                                      </a:rPr>
                                      <m:t>2</m:t>
                                    </m:r>
                                  </m:sub>
                                </m:sSub>
                                <m:sSub>
                                  <m:sSubPr>
                                    <m:ctrlPr>
                                      <a:rPr lang="en-US" sz="1600" i="1" smtClean="0">
                                        <a:solidFill>
                                          <a:schemeClr val="tx1"/>
                                        </a:solidFill>
                                        <a:latin typeface="Cambria Math" panose="02040503050406030204" pitchFamily="18" charset="0"/>
                                        <a:ea typeface="Cambria Math" panose="02040503050406030204" pitchFamily="18" charset="0"/>
                                      </a:rPr>
                                    </m:ctrlPr>
                                  </m:sSubPr>
                                  <m:e>
                                    <m:r>
                                      <m:rPr>
                                        <m:sty m:val="p"/>
                                      </m:rPr>
                                      <a:rPr lang="en-US" sz="1600" b="0" i="0" smtClean="0">
                                        <a:solidFill>
                                          <a:schemeClr val="tx1"/>
                                        </a:solidFill>
                                        <a:latin typeface="Cambria Math" panose="02040503050406030204" pitchFamily="18" charset="0"/>
                                        <a:ea typeface="Cambria Math" panose="02040503050406030204" pitchFamily="18" charset="0"/>
                                      </a:rPr>
                                      <m:t>CH</m:t>
                                    </m:r>
                                  </m:e>
                                  <m:sub>
                                    <m:r>
                                      <a:rPr lang="en-US" sz="1600" b="0" i="0" smtClean="0">
                                        <a:solidFill>
                                          <a:schemeClr val="tx1"/>
                                        </a:solidFill>
                                        <a:latin typeface="Cambria Math" panose="02040503050406030204" pitchFamily="18" charset="0"/>
                                        <a:ea typeface="Cambria Math" panose="02040503050406030204" pitchFamily="18" charset="0"/>
                                      </a:rPr>
                                      <m:t>2</m:t>
                                    </m:r>
                                  </m:sub>
                                </m:sSub>
                                <m:sSub>
                                  <m:sSubPr>
                                    <m:ctrlPr>
                                      <a:rPr lang="en-US" sz="1600" i="1" smtClean="0">
                                        <a:solidFill>
                                          <a:schemeClr val="tx1"/>
                                        </a:solidFill>
                                        <a:latin typeface="Cambria Math" panose="02040503050406030204" pitchFamily="18" charset="0"/>
                                        <a:ea typeface="Cambria Math" panose="02040503050406030204" pitchFamily="18" charset="0"/>
                                      </a:rPr>
                                    </m:ctrlPr>
                                  </m:sSubPr>
                                  <m:e>
                                    <m:r>
                                      <m:rPr>
                                        <m:sty m:val="p"/>
                                      </m:rPr>
                                      <a:rPr lang="en-US" sz="1600" b="0" i="0" smtClean="0">
                                        <a:solidFill>
                                          <a:schemeClr val="tx1"/>
                                        </a:solidFill>
                                        <a:latin typeface="Cambria Math" panose="02040503050406030204" pitchFamily="18" charset="0"/>
                                        <a:ea typeface="Cambria Math" panose="02040503050406030204" pitchFamily="18" charset="0"/>
                                      </a:rPr>
                                      <m:t>CH</m:t>
                                    </m:r>
                                  </m:e>
                                  <m:sub>
                                    <m:r>
                                      <a:rPr lang="en-US" sz="1600" b="0" i="0" smtClean="0">
                                        <a:solidFill>
                                          <a:schemeClr val="tx1"/>
                                        </a:solidFill>
                                        <a:latin typeface="Cambria Math" panose="02040503050406030204" pitchFamily="18" charset="0"/>
                                        <a:ea typeface="Cambria Math" panose="02040503050406030204" pitchFamily="18" charset="0"/>
                                      </a:rPr>
                                      <m:t>2</m:t>
                                    </m:r>
                                  </m:sub>
                                </m:sSub>
                                <m:sSub>
                                  <m:sSubPr>
                                    <m:ctrlPr>
                                      <a:rPr lang="en-US" sz="1600" i="1" smtClean="0">
                                        <a:solidFill>
                                          <a:schemeClr val="tx1"/>
                                        </a:solidFill>
                                        <a:latin typeface="Cambria Math" panose="02040503050406030204" pitchFamily="18" charset="0"/>
                                        <a:ea typeface="Cambria Math" panose="02040503050406030204" pitchFamily="18" charset="0"/>
                                      </a:rPr>
                                    </m:ctrlPr>
                                  </m:sSubPr>
                                  <m:e>
                                    <m:r>
                                      <m:rPr>
                                        <m:sty m:val="p"/>
                                      </m:rPr>
                                      <a:rPr lang="en-US" sz="1600" b="0" i="0" smtClean="0">
                                        <a:solidFill>
                                          <a:schemeClr val="tx1"/>
                                        </a:solidFill>
                                        <a:latin typeface="Cambria Math" panose="02040503050406030204" pitchFamily="18" charset="0"/>
                                        <a:ea typeface="Cambria Math" panose="02040503050406030204" pitchFamily="18" charset="0"/>
                                      </a:rPr>
                                      <m:t>CH</m:t>
                                    </m:r>
                                  </m:e>
                                  <m:sub>
                                    <m:r>
                                      <a:rPr lang="en-US" sz="1600" b="0" i="0" smtClean="0">
                                        <a:solidFill>
                                          <a:schemeClr val="tx1"/>
                                        </a:solidFill>
                                        <a:latin typeface="Cambria Math" panose="02040503050406030204" pitchFamily="18" charset="0"/>
                                        <a:ea typeface="Cambria Math" panose="02040503050406030204" pitchFamily="18" charset="0"/>
                                      </a:rPr>
                                      <m:t>3</m:t>
                                    </m:r>
                                  </m:sub>
                                </m:sSub>
                              </m:oMath>
                            </m:oMathPara>
                          </a14:m>
                          <a:endParaRPr lang="en-US" sz="16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sz="16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2962072306"/>
                      </a:ext>
                    </a:extLst>
                  </a:tr>
                  <a:tr h="882340">
                    <a:tc>
                      <a:txBody>
                        <a:bodyPr/>
                        <a:lstStyle/>
                        <a:p>
                          <a:pPr algn="l"/>
                          <a:r>
                            <a:rPr lang="en-US" sz="1600" dirty="0">
                              <a:solidFill>
                                <a:schemeClr val="tx1"/>
                              </a:solidFill>
                            </a:rPr>
                            <a:t>Isopentyl</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lgn="l"/>
                          <a14:m>
                            <m:oMathPara xmlns:m="http://schemas.openxmlformats.org/officeDocument/2006/math">
                              <m:oMathParaPr>
                                <m:jc m:val="left"/>
                              </m:oMathParaPr>
                              <m:oMath xmlns:m="http://schemas.openxmlformats.org/officeDocument/2006/math">
                                <m:r>
                                  <a:rPr lang="en-US" sz="1600" i="0" smtClean="0">
                                    <a:solidFill>
                                      <a:schemeClr val="tx1"/>
                                    </a:solidFill>
                                    <a:latin typeface="Cambria Math" panose="02040503050406030204" pitchFamily="18" charset="0"/>
                                    <a:ea typeface="Cambria Math" panose="02040503050406030204" pitchFamily="18" charset="0"/>
                                  </a:rPr>
                                  <m:t>−</m:t>
                                </m:r>
                                <m:sSub>
                                  <m:sSubPr>
                                    <m:ctrlPr>
                                      <a:rPr lang="en-US" sz="1600" i="1" smtClean="0">
                                        <a:solidFill>
                                          <a:schemeClr val="tx1"/>
                                        </a:solidFill>
                                        <a:latin typeface="Cambria Math" panose="02040503050406030204" pitchFamily="18" charset="0"/>
                                        <a:ea typeface="Cambria Math" panose="02040503050406030204" pitchFamily="18" charset="0"/>
                                      </a:rPr>
                                    </m:ctrlPr>
                                  </m:sSubPr>
                                  <m:e>
                                    <m:r>
                                      <m:rPr>
                                        <m:sty m:val="p"/>
                                      </m:rPr>
                                      <a:rPr lang="en-US" sz="1600" b="0" i="0" smtClean="0">
                                        <a:solidFill>
                                          <a:schemeClr val="tx1"/>
                                        </a:solidFill>
                                        <a:latin typeface="Cambria Math" panose="02040503050406030204" pitchFamily="18" charset="0"/>
                                        <a:ea typeface="Cambria Math" panose="02040503050406030204" pitchFamily="18" charset="0"/>
                                      </a:rPr>
                                      <m:t>CH</m:t>
                                    </m:r>
                                  </m:e>
                                  <m:sub>
                                    <m:r>
                                      <a:rPr lang="en-US" sz="1600" b="0" i="0" smtClean="0">
                                        <a:solidFill>
                                          <a:schemeClr val="tx1"/>
                                        </a:solidFill>
                                        <a:latin typeface="Cambria Math" panose="02040503050406030204" pitchFamily="18" charset="0"/>
                                        <a:ea typeface="Cambria Math" panose="02040503050406030204" pitchFamily="18" charset="0"/>
                                      </a:rPr>
                                      <m:t>2</m:t>
                                    </m:r>
                                  </m:sub>
                                </m:sSub>
                                <m:sSub>
                                  <m:sSubPr>
                                    <m:ctrlPr>
                                      <a:rPr lang="en-US" sz="1600" i="1" smtClean="0">
                                        <a:solidFill>
                                          <a:schemeClr val="tx1"/>
                                        </a:solidFill>
                                        <a:latin typeface="Cambria Math" panose="02040503050406030204" pitchFamily="18" charset="0"/>
                                        <a:ea typeface="Cambria Math" panose="02040503050406030204" pitchFamily="18" charset="0"/>
                                      </a:rPr>
                                    </m:ctrlPr>
                                  </m:sSubPr>
                                  <m:e>
                                    <m:r>
                                      <m:rPr>
                                        <m:sty m:val="p"/>
                                      </m:rPr>
                                      <a:rPr lang="en-US" sz="1600" b="0" i="0" smtClean="0">
                                        <a:solidFill>
                                          <a:schemeClr val="tx1"/>
                                        </a:solidFill>
                                        <a:latin typeface="Cambria Math" panose="02040503050406030204" pitchFamily="18" charset="0"/>
                                        <a:ea typeface="Cambria Math" panose="02040503050406030204" pitchFamily="18" charset="0"/>
                                      </a:rPr>
                                      <m:t>CH</m:t>
                                    </m:r>
                                  </m:e>
                                  <m:sub>
                                    <m:r>
                                      <a:rPr lang="en-US" sz="1600" b="0" i="0" smtClean="0">
                                        <a:solidFill>
                                          <a:schemeClr val="tx1"/>
                                        </a:solidFill>
                                        <a:latin typeface="Cambria Math" panose="02040503050406030204" pitchFamily="18" charset="0"/>
                                        <a:ea typeface="Cambria Math" panose="02040503050406030204" pitchFamily="18" charset="0"/>
                                      </a:rPr>
                                      <m:t>2</m:t>
                                    </m:r>
                                  </m:sub>
                                </m:sSub>
                                <m:r>
                                  <m:rPr>
                                    <m:sty m:val="p"/>
                                  </m:rPr>
                                  <a:rPr lang="en-US" sz="1600" b="0" i="0" smtClean="0">
                                    <a:solidFill>
                                      <a:schemeClr val="tx1"/>
                                    </a:solidFill>
                                    <a:latin typeface="Cambria Math" panose="02040503050406030204" pitchFamily="18" charset="0"/>
                                    <a:ea typeface="Cambria Math" panose="02040503050406030204" pitchFamily="18" charset="0"/>
                                  </a:rPr>
                                  <m:t>CH</m:t>
                                </m:r>
                                <m:sSub>
                                  <m:sSubPr>
                                    <m:ctrlPr>
                                      <a:rPr lang="en-US" sz="1600" i="1" smtClean="0">
                                        <a:solidFill>
                                          <a:schemeClr val="tx1"/>
                                        </a:solidFill>
                                        <a:latin typeface="Cambria Math" panose="02040503050406030204" pitchFamily="18" charset="0"/>
                                        <a:ea typeface="Cambria Math" panose="02040503050406030204" pitchFamily="18" charset="0"/>
                                      </a:rPr>
                                    </m:ctrlPr>
                                  </m:sSubPr>
                                  <m:e>
                                    <m:d>
                                      <m:dPr>
                                        <m:ctrlPr>
                                          <a:rPr lang="en-US" sz="1600" i="1" smtClean="0">
                                            <a:solidFill>
                                              <a:schemeClr val="tx1"/>
                                            </a:solidFill>
                                            <a:latin typeface="Cambria Math" panose="02040503050406030204" pitchFamily="18" charset="0"/>
                                            <a:ea typeface="Cambria Math" panose="02040503050406030204" pitchFamily="18" charset="0"/>
                                          </a:rPr>
                                        </m:ctrlPr>
                                      </m:dPr>
                                      <m:e>
                                        <m:sSub>
                                          <m:sSubPr>
                                            <m:ctrlPr>
                                              <a:rPr lang="en-US" sz="1600" i="1" smtClean="0">
                                                <a:solidFill>
                                                  <a:schemeClr val="tx1"/>
                                                </a:solidFill>
                                                <a:latin typeface="Cambria Math" panose="02040503050406030204" pitchFamily="18" charset="0"/>
                                                <a:ea typeface="Cambria Math" panose="02040503050406030204" pitchFamily="18" charset="0"/>
                                              </a:rPr>
                                            </m:ctrlPr>
                                          </m:sSubPr>
                                          <m:e>
                                            <m:r>
                                              <m:rPr>
                                                <m:sty m:val="p"/>
                                              </m:rPr>
                                              <a:rPr lang="en-US" sz="1600" b="0" i="0" smtClean="0">
                                                <a:solidFill>
                                                  <a:schemeClr val="tx1"/>
                                                </a:solidFill>
                                                <a:latin typeface="Cambria Math" panose="02040503050406030204" pitchFamily="18" charset="0"/>
                                                <a:ea typeface="Cambria Math" panose="02040503050406030204" pitchFamily="18" charset="0"/>
                                              </a:rPr>
                                              <m:t>CH</m:t>
                                            </m:r>
                                          </m:e>
                                          <m:sub>
                                            <m:r>
                                              <a:rPr lang="en-US" sz="1600" b="0" i="0" smtClean="0">
                                                <a:solidFill>
                                                  <a:schemeClr val="tx1"/>
                                                </a:solidFill>
                                                <a:latin typeface="Cambria Math" panose="02040503050406030204" pitchFamily="18" charset="0"/>
                                                <a:ea typeface="Cambria Math" panose="02040503050406030204" pitchFamily="18" charset="0"/>
                                              </a:rPr>
                                              <m:t>3</m:t>
                                            </m:r>
                                          </m:sub>
                                        </m:sSub>
                                      </m:e>
                                    </m:d>
                                  </m:e>
                                  <m:sub>
                                    <m:r>
                                      <a:rPr lang="en-US" sz="1600" b="0" i="0" smtClean="0">
                                        <a:solidFill>
                                          <a:schemeClr val="tx1"/>
                                        </a:solidFill>
                                        <a:latin typeface="Cambria Math" panose="02040503050406030204" pitchFamily="18" charset="0"/>
                                        <a:ea typeface="Cambria Math" panose="02040503050406030204" pitchFamily="18" charset="0"/>
                                      </a:rPr>
                                      <m:t>2</m:t>
                                    </m:r>
                                  </m:sub>
                                </m:sSub>
                              </m:oMath>
                            </m:oMathPara>
                          </a14:m>
                          <a:endParaRPr lang="en-US" sz="16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sz="16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2464777375"/>
                      </a:ext>
                    </a:extLst>
                  </a:tr>
                </a:tbl>
              </a:graphicData>
            </a:graphic>
          </p:graphicFrame>
        </mc:Choice>
        <mc:Fallback xmlns="">
          <p:graphicFrame>
            <p:nvGraphicFramePr>
              <p:cNvPr id="6" name="Table Placeholder 5"/>
              <p:cNvGraphicFramePr>
                <a:graphicFrameLocks noGrp="1"/>
              </p:cNvGraphicFramePr>
              <p:nvPr>
                <p:ph type="tbl" sz="quarter" idx="23"/>
                <p:extLst>
                  <p:ext uri="{D42A27DB-BD31-4B8C-83A1-F6EECF244321}">
                    <p14:modId xmlns:p14="http://schemas.microsoft.com/office/powerpoint/2010/main" val="1408176156"/>
                  </p:ext>
                </p:extLst>
              </p:nvPr>
            </p:nvGraphicFramePr>
            <p:xfrm>
              <a:off x="658374" y="2438400"/>
              <a:ext cx="7876026" cy="3931882"/>
            </p:xfrm>
            <a:graphic>
              <a:graphicData uri="http://schemas.openxmlformats.org/drawingml/2006/table">
                <a:tbl>
                  <a:tblPr firstRow="1" bandRow="1">
                    <a:tableStyleId>{5C22544A-7EE6-4342-B048-85BDC9FD1C3A}</a:tableStyleId>
                  </a:tblPr>
                  <a:tblGrid>
                    <a:gridCol w="2625342">
                      <a:extLst>
                        <a:ext uri="{9D8B030D-6E8A-4147-A177-3AD203B41FA5}">
                          <a16:colId xmlns:a16="http://schemas.microsoft.com/office/drawing/2014/main" val="2162152695"/>
                        </a:ext>
                      </a:extLst>
                    </a:gridCol>
                    <a:gridCol w="2625342">
                      <a:extLst>
                        <a:ext uri="{9D8B030D-6E8A-4147-A177-3AD203B41FA5}">
                          <a16:colId xmlns:a16="http://schemas.microsoft.com/office/drawing/2014/main" val="926212383"/>
                        </a:ext>
                      </a:extLst>
                    </a:gridCol>
                    <a:gridCol w="2625342">
                      <a:extLst>
                        <a:ext uri="{9D8B030D-6E8A-4147-A177-3AD203B41FA5}">
                          <a16:colId xmlns:a16="http://schemas.microsoft.com/office/drawing/2014/main" val="1794932376"/>
                        </a:ext>
                      </a:extLst>
                    </a:gridCol>
                  </a:tblGrid>
                  <a:tr h="402522">
                    <a:tc>
                      <a:txBody>
                        <a:bodyPr/>
                        <a:lstStyle/>
                        <a:p>
                          <a:pPr algn="l"/>
                          <a:r>
                            <a:rPr lang="en-US" sz="1600" dirty="0">
                              <a:solidFill>
                                <a:schemeClr val="tx1"/>
                              </a:solidFill>
                            </a:rPr>
                            <a:t>Name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3E5"/>
                        </a:solidFill>
                      </a:tcPr>
                    </a:tc>
                    <a:tc>
                      <a:txBody>
                        <a:bodyPr/>
                        <a:lstStyle/>
                        <a:p>
                          <a:pPr algn="l"/>
                          <a:r>
                            <a:rPr lang="en-US" sz="1600" dirty="0">
                              <a:solidFill>
                                <a:schemeClr val="tx1"/>
                              </a:solidFill>
                            </a:rPr>
                            <a:t>Formula</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3E5"/>
                        </a:solidFill>
                      </a:tcPr>
                    </a:tc>
                    <a:tc>
                      <a:txBody>
                        <a:bodyPr/>
                        <a:lstStyle/>
                        <a:p>
                          <a:pPr algn="ctr"/>
                          <a:r>
                            <a:rPr lang="en-US" sz="1600" dirty="0">
                              <a:solidFill>
                                <a:schemeClr val="tx1"/>
                              </a:solidFill>
                            </a:rPr>
                            <a:t>Model</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3E5"/>
                        </a:solidFill>
                      </a:tcPr>
                    </a:tc>
                    <a:extLst>
                      <a:ext uri="{0D108BD9-81ED-4DB2-BD59-A6C34878D82A}">
                        <a16:rowId xmlns:a16="http://schemas.microsoft.com/office/drawing/2014/main" val="749622608"/>
                      </a:ext>
                    </a:extLst>
                  </a:tr>
                  <a:tr h="882340">
                    <a:tc>
                      <a:txBody>
                        <a:bodyPr/>
                        <a:lstStyle/>
                        <a:p>
                          <a:pPr algn="l"/>
                          <a:r>
                            <a:rPr lang="en-US" sz="1600" dirty="0">
                              <a:solidFill>
                                <a:schemeClr val="tx1"/>
                              </a:solidFill>
                            </a:rPr>
                            <a:t>Butyl</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2"/>
                          <a:stretch>
                            <a:fillRect l="-100233" t="-47586" r="-100233" b="-299310"/>
                          </a:stretch>
                        </a:blipFill>
                      </a:tcPr>
                    </a:tc>
                    <a:tc>
                      <a:txBody>
                        <a:bodyPr/>
                        <a:lstStyle/>
                        <a:p>
                          <a:endParaRPr lang="en-US" sz="16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3118931723"/>
                      </a:ext>
                    </a:extLst>
                  </a:tr>
                  <a:tr h="882340">
                    <a:tc>
                      <a:txBody>
                        <a:bodyPr/>
                        <a:lstStyle/>
                        <a:p>
                          <a:pPr algn="l"/>
                          <a:r>
                            <a:rPr lang="en-US" sz="1600" i="1" dirty="0" err="1">
                              <a:solidFill>
                                <a:schemeClr val="tx1"/>
                              </a:solidFill>
                            </a:rPr>
                            <a:t>tert</a:t>
                          </a:r>
                          <a:r>
                            <a:rPr lang="en-US" sz="1600" dirty="0">
                              <a:solidFill>
                                <a:schemeClr val="tx1"/>
                              </a:solidFill>
                            </a:rPr>
                            <a:t>-butyl</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2"/>
                          <a:stretch>
                            <a:fillRect l="-100233" t="-147586" r="-100233" b="-199310"/>
                          </a:stretch>
                        </a:blipFill>
                      </a:tcPr>
                    </a:tc>
                    <a:tc>
                      <a:txBody>
                        <a:bodyPr/>
                        <a:lstStyle/>
                        <a:p>
                          <a:endParaRPr lang="en-US" sz="16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1835835790"/>
                      </a:ext>
                    </a:extLst>
                  </a:tr>
                  <a:tr h="882340">
                    <a:tc>
                      <a:txBody>
                        <a:bodyPr/>
                        <a:lstStyle/>
                        <a:p>
                          <a:pPr algn="l"/>
                          <a:r>
                            <a:rPr lang="en-US" sz="1600" dirty="0" err="1">
                              <a:solidFill>
                                <a:schemeClr val="tx1"/>
                              </a:solidFill>
                            </a:rPr>
                            <a:t>Pentyl</a:t>
                          </a:r>
                          <a:endParaRPr lang="en-US" sz="16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2"/>
                          <a:stretch>
                            <a:fillRect l="-100233" t="-249306" r="-100233" b="-100694"/>
                          </a:stretch>
                        </a:blipFill>
                      </a:tcPr>
                    </a:tc>
                    <a:tc>
                      <a:txBody>
                        <a:bodyPr/>
                        <a:lstStyle/>
                        <a:p>
                          <a:endParaRPr lang="en-US" sz="16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2962072306"/>
                      </a:ext>
                    </a:extLst>
                  </a:tr>
                  <a:tr h="882340">
                    <a:tc>
                      <a:txBody>
                        <a:bodyPr/>
                        <a:lstStyle/>
                        <a:p>
                          <a:pPr algn="l"/>
                          <a:r>
                            <a:rPr lang="en-US" sz="1600" dirty="0" err="1">
                              <a:solidFill>
                                <a:schemeClr val="tx1"/>
                              </a:solidFill>
                            </a:rPr>
                            <a:t>Isopentyl</a:t>
                          </a:r>
                          <a:endParaRPr lang="en-US" sz="16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2"/>
                          <a:stretch>
                            <a:fillRect l="-100233" t="-346897" r="-100233"/>
                          </a:stretch>
                        </a:blipFill>
                      </a:tcPr>
                    </a:tc>
                    <a:tc>
                      <a:txBody>
                        <a:bodyPr/>
                        <a:lstStyle/>
                        <a:p>
                          <a:endParaRPr lang="en-US" sz="160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2464777375"/>
                      </a:ext>
                    </a:extLst>
                  </a:tr>
                </a:tbl>
              </a:graphicData>
            </a:graphic>
          </p:graphicFrame>
        </mc:Fallback>
      </mc:AlternateContent>
      <p:pic>
        <p:nvPicPr>
          <p:cNvPr id="7" name="Picture 6" descr="Butyl: Three CH2 groups are attached in a linear fashion with a terminal CH3 group."/>
          <p:cNvPicPr>
            <a:picLocks noChangeAspect="1"/>
          </p:cNvPicPr>
          <p:nvPr/>
        </p:nvPicPr>
        <p:blipFill>
          <a:blip r:embed="rId3"/>
          <a:stretch>
            <a:fillRect/>
          </a:stretch>
        </p:blipFill>
        <p:spPr>
          <a:xfrm>
            <a:off x="6429375" y="2886075"/>
            <a:ext cx="1343025" cy="695325"/>
          </a:xfrm>
          <a:prstGeom prst="rect">
            <a:avLst/>
          </a:prstGeom>
        </p:spPr>
      </p:pic>
      <p:pic>
        <p:nvPicPr>
          <p:cNvPr id="8" name="Picture 7" descr="tert-butyl: A central C atom is attached to three CH3 groups."/>
          <p:cNvPicPr>
            <a:picLocks noChangeAspect="1"/>
          </p:cNvPicPr>
          <p:nvPr/>
        </p:nvPicPr>
        <p:blipFill>
          <a:blip r:embed="rId4"/>
          <a:stretch>
            <a:fillRect/>
          </a:stretch>
        </p:blipFill>
        <p:spPr>
          <a:xfrm>
            <a:off x="6734174" y="3777052"/>
            <a:ext cx="1038226" cy="794948"/>
          </a:xfrm>
          <a:prstGeom prst="rect">
            <a:avLst/>
          </a:prstGeom>
        </p:spPr>
      </p:pic>
      <p:pic>
        <p:nvPicPr>
          <p:cNvPr id="9" name="Picture 8" descr="Pentyl: Four CH2 groups are attached in a linear fashion with a terminal CH3 group."/>
          <p:cNvPicPr>
            <a:picLocks noChangeAspect="1"/>
          </p:cNvPicPr>
          <p:nvPr/>
        </p:nvPicPr>
        <p:blipFill>
          <a:blip r:embed="rId5"/>
          <a:stretch>
            <a:fillRect/>
          </a:stretch>
        </p:blipFill>
        <p:spPr>
          <a:xfrm>
            <a:off x="6553200" y="4648200"/>
            <a:ext cx="1485900" cy="781050"/>
          </a:xfrm>
          <a:prstGeom prst="rect">
            <a:avLst/>
          </a:prstGeom>
        </p:spPr>
      </p:pic>
      <p:pic>
        <p:nvPicPr>
          <p:cNvPr id="10" name="Picture 9" descr="Isopentyl: A central C atom is attached to two CH3 groups and one CH2 CH3 group."/>
          <p:cNvPicPr>
            <a:picLocks noChangeAspect="1"/>
          </p:cNvPicPr>
          <p:nvPr/>
        </p:nvPicPr>
        <p:blipFill>
          <a:blip r:embed="rId6"/>
          <a:stretch>
            <a:fillRect/>
          </a:stretch>
        </p:blipFill>
        <p:spPr>
          <a:xfrm>
            <a:off x="6781800" y="5523880"/>
            <a:ext cx="1117836" cy="800720"/>
          </a:xfrm>
          <a:prstGeom prst="rect">
            <a:avLst/>
          </a:prstGeom>
        </p:spPr>
      </p:pic>
      <p:sp>
        <p:nvSpPr>
          <p:cNvPr id="5" name="Content Placeholder 4"/>
          <p:cNvSpPr>
            <a:spLocks noGrp="1"/>
          </p:cNvSpPr>
          <p:nvPr>
            <p:ph sz="quarter" idx="25"/>
          </p:nvPr>
        </p:nvSpPr>
        <p:spPr>
          <a:xfrm>
            <a:off x="1676400" y="1833744"/>
            <a:ext cx="6071614" cy="299856"/>
          </a:xfrm>
        </p:spPr>
        <p:txBody>
          <a:bodyPr/>
          <a:lstStyle/>
          <a:p>
            <a:r>
              <a:rPr lang="en-US" sz="1150" dirty="0"/>
              <a:t>Copyright © The McGraw-Hill Companies, Inc. Permission required for reproduction or display</a:t>
            </a:r>
          </a:p>
        </p:txBody>
      </p:sp>
    </p:spTree>
    <p:extLst>
      <p:ext uri="{BB962C8B-B14F-4D97-AF65-F5344CB8AC3E}">
        <p14:creationId xmlns:p14="http://schemas.microsoft.com/office/powerpoint/2010/main" val="415094262"/>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0" y="0"/>
            <a:ext cx="9044610" cy="594001"/>
          </a:xfrm>
        </p:spPr>
        <p:txBody>
          <a:bodyPr/>
          <a:lstStyle/>
          <a:p>
            <a:r>
              <a:rPr lang="en-US" dirty="0">
                <a:solidFill>
                  <a:schemeClr val="bg1"/>
                </a:solidFill>
              </a:rPr>
              <a:t>23.6</a:t>
            </a:r>
            <a:r>
              <a:rPr lang="en-US" dirty="0"/>
              <a:t>	</a:t>
            </a:r>
            <a:r>
              <a:rPr lang="en-US" dirty="0">
                <a:latin typeface="Calibri"/>
              </a:rPr>
              <a:t>Organic Polymers (9) - Appendix</a:t>
            </a:r>
            <a:endParaRPr lang="en-US" dirty="0"/>
          </a:p>
        </p:txBody>
      </p:sp>
      <p:sp>
        <p:nvSpPr>
          <p:cNvPr id="16" name="Text Placeholder 15"/>
          <p:cNvSpPr>
            <a:spLocks noGrp="1"/>
          </p:cNvSpPr>
          <p:nvPr>
            <p:ph type="body" sz="quarter" idx="22"/>
          </p:nvPr>
        </p:nvSpPr>
        <p:spPr>
          <a:xfrm>
            <a:off x="23190" y="1142999"/>
            <a:ext cx="9120809" cy="609601"/>
          </a:xfrm>
        </p:spPr>
        <p:txBody>
          <a:bodyPr/>
          <a:lstStyle/>
          <a:p>
            <a:r>
              <a:rPr lang="en-US" dirty="0">
                <a:latin typeface="Calibri"/>
              </a:rPr>
              <a:t>Biological Polymers</a:t>
            </a:r>
          </a:p>
        </p:txBody>
      </p:sp>
      <p:pic>
        <p:nvPicPr>
          <p:cNvPr id="15" name="Picture 14" descr="Amino acids are joined together into chains when a condensation reaction occurs between a carboxy group on one molecule and an amino group on another molecule. This reaction results in the elimination of wate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5458" y="2592986"/>
            <a:ext cx="7613083" cy="1633928"/>
          </a:xfrm>
          <a:prstGeom prst="rect">
            <a:avLst/>
          </a:prstGeom>
        </p:spPr>
      </p:pic>
    </p:spTree>
    <p:extLst>
      <p:ext uri="{BB962C8B-B14F-4D97-AF65-F5344CB8AC3E}">
        <p14:creationId xmlns:p14="http://schemas.microsoft.com/office/powerpoint/2010/main" val="3505896853"/>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0" y="0"/>
            <a:ext cx="9044610" cy="594001"/>
          </a:xfrm>
        </p:spPr>
        <p:txBody>
          <a:bodyPr/>
          <a:lstStyle/>
          <a:p>
            <a:r>
              <a:rPr lang="en-US" dirty="0">
                <a:solidFill>
                  <a:srgbClr val="FFFFFF"/>
                </a:solidFill>
                <a:latin typeface="Calibri"/>
              </a:rPr>
              <a:t>23.6	</a:t>
            </a:r>
            <a:r>
              <a:rPr lang="en-US" dirty="0">
                <a:latin typeface="Calibri"/>
              </a:rPr>
              <a:t>Organic Polymers (19) - Appendix</a:t>
            </a:r>
            <a:endParaRPr lang="en-US" dirty="0"/>
          </a:p>
        </p:txBody>
      </p:sp>
      <p:pic>
        <p:nvPicPr>
          <p:cNvPr id="15" name="Picture 14" descr="The components of RNA and DNA are listed in a table by structure. Purines are found in both RNA and DNA. Pyrimadine thymine is in DNA and uracil is in RNA. Pyrimidine cytosine is in both. DNA contains deoxyribose sugar and RNA contains ribose sugar. And both contain phosphat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4838" y="559307"/>
            <a:ext cx="6554323" cy="5917693"/>
          </a:xfrm>
          <a:prstGeom prst="rect">
            <a:avLst/>
          </a:prstGeom>
        </p:spPr>
      </p:pic>
    </p:spTree>
    <p:extLst>
      <p:ext uri="{BB962C8B-B14F-4D97-AF65-F5344CB8AC3E}">
        <p14:creationId xmlns:p14="http://schemas.microsoft.com/office/powerpoint/2010/main" val="40389890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0"/>
            <a:ext cx="9044610" cy="594001"/>
          </a:xfrm>
        </p:spPr>
        <p:txBody>
          <a:bodyPr/>
          <a:lstStyle/>
          <a:p>
            <a:r>
              <a:rPr lang="en-US" dirty="0">
                <a:solidFill>
                  <a:schemeClr val="bg1"/>
                </a:solidFill>
              </a:rPr>
              <a:t>23.2 </a:t>
            </a:r>
            <a:r>
              <a:rPr lang="en-US" dirty="0"/>
              <a:t>	</a:t>
            </a:r>
            <a:r>
              <a:rPr lang="en-US" dirty="0">
                <a:latin typeface="Calibri"/>
              </a:rPr>
              <a:t>Organic Compounds (5)</a:t>
            </a:r>
            <a:r>
              <a:rPr lang="en-US" dirty="0"/>
              <a:t>	</a:t>
            </a:r>
          </a:p>
        </p:txBody>
      </p:sp>
      <p:sp>
        <p:nvSpPr>
          <p:cNvPr id="17" name="Text Placeholder 16"/>
          <p:cNvSpPr>
            <a:spLocks noGrp="1"/>
          </p:cNvSpPr>
          <p:nvPr>
            <p:ph type="body" sz="quarter" idx="22"/>
          </p:nvPr>
        </p:nvSpPr>
        <p:spPr/>
        <p:txBody>
          <a:bodyPr/>
          <a:lstStyle/>
          <a:p>
            <a:r>
              <a:rPr lang="en-US" dirty="0">
                <a:latin typeface="Calibri"/>
              </a:rPr>
              <a:t>Classes of Organic Compounds</a:t>
            </a:r>
          </a:p>
        </p:txBody>
      </p:sp>
      <p:sp>
        <p:nvSpPr>
          <p:cNvPr id="4" name="Content Placeholder 3"/>
          <p:cNvSpPr>
            <a:spLocks noGrp="1"/>
          </p:cNvSpPr>
          <p:nvPr>
            <p:ph sz="quarter" idx="24"/>
          </p:nvPr>
        </p:nvSpPr>
        <p:spPr>
          <a:xfrm>
            <a:off x="633986" y="1981200"/>
            <a:ext cx="3962400" cy="304800"/>
          </a:xfrm>
        </p:spPr>
        <p:txBody>
          <a:bodyPr/>
          <a:lstStyle/>
          <a:p>
            <a:r>
              <a:rPr lang="en-US" sz="1800" dirty="0"/>
              <a:t>TABLE 23.1	Alkyl Groups</a:t>
            </a:r>
          </a:p>
        </p:txBody>
      </p:sp>
      <mc:AlternateContent xmlns:mc="http://schemas.openxmlformats.org/markup-compatibility/2006" xmlns:a14="http://schemas.microsoft.com/office/drawing/2010/main">
        <mc:Choice Requires="a14">
          <p:graphicFrame>
            <p:nvGraphicFramePr>
              <p:cNvPr id="6" name="Table Placeholder 5"/>
              <p:cNvGraphicFramePr>
                <a:graphicFrameLocks noGrp="1"/>
              </p:cNvGraphicFramePr>
              <p:nvPr>
                <p:ph type="tbl" sz="quarter" idx="23"/>
                <p:extLst>
                  <p:ext uri="{D42A27DB-BD31-4B8C-83A1-F6EECF244321}">
                    <p14:modId xmlns:p14="http://schemas.microsoft.com/office/powerpoint/2010/main" val="3251196213"/>
                  </p:ext>
                </p:extLst>
              </p:nvPr>
            </p:nvGraphicFramePr>
            <p:xfrm>
              <a:off x="685800" y="2362200"/>
              <a:ext cx="7824214" cy="2648867"/>
            </p:xfrm>
            <a:graphic>
              <a:graphicData uri="http://schemas.openxmlformats.org/drawingml/2006/table">
                <a:tbl>
                  <a:tblPr firstRow="1" bandRow="1">
                    <a:tableStyleId>{5C22544A-7EE6-4342-B048-85BDC9FD1C3A}</a:tableStyleId>
                  </a:tblPr>
                  <a:tblGrid>
                    <a:gridCol w="1486601">
                      <a:extLst>
                        <a:ext uri="{9D8B030D-6E8A-4147-A177-3AD203B41FA5}">
                          <a16:colId xmlns="" xmlns:a16="http://schemas.microsoft.com/office/drawing/2014/main" val="77243799"/>
                        </a:ext>
                      </a:extLst>
                    </a:gridCol>
                    <a:gridCol w="3833865">
                      <a:extLst>
                        <a:ext uri="{9D8B030D-6E8A-4147-A177-3AD203B41FA5}">
                          <a16:colId xmlns="" xmlns:a16="http://schemas.microsoft.com/office/drawing/2014/main" val="975852040"/>
                        </a:ext>
                      </a:extLst>
                    </a:gridCol>
                    <a:gridCol w="2503748">
                      <a:extLst>
                        <a:ext uri="{9D8B030D-6E8A-4147-A177-3AD203B41FA5}">
                          <a16:colId xmlns="" xmlns:a16="http://schemas.microsoft.com/office/drawing/2014/main" val="3368289454"/>
                        </a:ext>
                      </a:extLst>
                    </a:gridCol>
                  </a:tblGrid>
                  <a:tr h="411185">
                    <a:tc>
                      <a:txBody>
                        <a:bodyPr/>
                        <a:lstStyle/>
                        <a:p>
                          <a:r>
                            <a:rPr lang="en-US" dirty="0">
                              <a:solidFill>
                                <a:schemeClr val="tx1"/>
                              </a:solidFill>
                            </a:rPr>
                            <a:t>Name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3E5"/>
                        </a:solidFill>
                      </a:tcPr>
                    </a:tc>
                    <a:tc>
                      <a:txBody>
                        <a:bodyPr/>
                        <a:lstStyle/>
                        <a:p>
                          <a:r>
                            <a:rPr lang="en-US" dirty="0">
                              <a:solidFill>
                                <a:schemeClr val="tx1"/>
                              </a:solidFill>
                            </a:rPr>
                            <a:t>Formula</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3E5"/>
                        </a:solidFill>
                      </a:tcPr>
                    </a:tc>
                    <a:tc>
                      <a:txBody>
                        <a:bodyPr/>
                        <a:lstStyle/>
                        <a:p>
                          <a:pPr algn="ctr"/>
                          <a:r>
                            <a:rPr lang="en-US" dirty="0">
                              <a:solidFill>
                                <a:schemeClr val="tx1"/>
                              </a:solidFill>
                            </a:rPr>
                            <a:t>Model</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3E5"/>
                        </a:solidFill>
                      </a:tcPr>
                    </a:tc>
                    <a:extLst>
                      <a:ext uri="{0D108BD9-81ED-4DB2-BD59-A6C34878D82A}">
                        <a16:rowId xmlns="" xmlns:a16="http://schemas.microsoft.com/office/drawing/2014/main" val="1411996316"/>
                      </a:ext>
                    </a:extLst>
                  </a:tr>
                  <a:tr h="745894">
                    <a:tc>
                      <a:txBody>
                        <a:bodyPr/>
                        <a:lstStyle/>
                        <a:p>
                          <a:r>
                            <a:rPr lang="en-US" dirty="0">
                              <a:solidFill>
                                <a:schemeClr val="tx1"/>
                              </a:solidFill>
                            </a:rPr>
                            <a:t>Hexyl</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left"/>
                              </m:oMathParaPr>
                              <m:oMath xmlns:m="http://schemas.openxmlformats.org/officeDocument/2006/math">
                                <m:r>
                                  <a:rPr lang="en-US" i="1" smtClean="0">
                                    <a:solidFill>
                                      <a:schemeClr val="tx1"/>
                                    </a:solidFill>
                                    <a:latin typeface="Cambria Math" panose="02040503050406030204" pitchFamily="18" charset="0"/>
                                    <a:ea typeface="Cambria Math" panose="02040503050406030204" pitchFamily="18" charset="0"/>
                                  </a:rPr>
                                  <m:t>−</m:t>
                                </m:r>
                                <m:sSub>
                                  <m:sSubPr>
                                    <m:ctrlPr>
                                      <a:rPr lang="en-US"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CH</m:t>
                                    </m:r>
                                  </m:e>
                                  <m:sub>
                                    <m:r>
                                      <a:rPr lang="en-US" b="0" i="0" smtClean="0">
                                        <a:solidFill>
                                          <a:schemeClr val="tx1"/>
                                        </a:solidFill>
                                        <a:latin typeface="Cambria Math" panose="02040503050406030204" pitchFamily="18" charset="0"/>
                                        <a:ea typeface="Cambria Math" panose="02040503050406030204" pitchFamily="18" charset="0"/>
                                      </a:rPr>
                                      <m:t>2</m:t>
                                    </m:r>
                                  </m:sub>
                                </m:sSub>
                                <m:sSub>
                                  <m:sSubPr>
                                    <m:ctrlPr>
                                      <a:rPr lang="en-US"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CH</m:t>
                                    </m:r>
                                  </m:e>
                                  <m:sub>
                                    <m:r>
                                      <a:rPr lang="en-US" b="0" i="0" smtClean="0">
                                        <a:solidFill>
                                          <a:schemeClr val="tx1"/>
                                        </a:solidFill>
                                        <a:latin typeface="Cambria Math" panose="02040503050406030204" pitchFamily="18" charset="0"/>
                                        <a:ea typeface="Cambria Math" panose="02040503050406030204" pitchFamily="18" charset="0"/>
                                      </a:rPr>
                                      <m:t>2</m:t>
                                    </m:r>
                                  </m:sub>
                                </m:sSub>
                                <m:sSub>
                                  <m:sSubPr>
                                    <m:ctrlPr>
                                      <a:rPr lang="en-US"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CH</m:t>
                                    </m:r>
                                  </m:e>
                                  <m:sub>
                                    <m:r>
                                      <a:rPr lang="en-US" b="0" i="0" smtClean="0">
                                        <a:solidFill>
                                          <a:schemeClr val="tx1"/>
                                        </a:solidFill>
                                        <a:latin typeface="Cambria Math" panose="02040503050406030204" pitchFamily="18" charset="0"/>
                                        <a:ea typeface="Cambria Math" panose="02040503050406030204" pitchFamily="18" charset="0"/>
                                      </a:rPr>
                                      <m:t>2</m:t>
                                    </m:r>
                                  </m:sub>
                                </m:sSub>
                                <m:sSub>
                                  <m:sSubPr>
                                    <m:ctrlPr>
                                      <a:rPr lang="en-US"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CH</m:t>
                                    </m:r>
                                  </m:e>
                                  <m:sub>
                                    <m:r>
                                      <a:rPr lang="en-US" b="0" i="0" smtClean="0">
                                        <a:solidFill>
                                          <a:schemeClr val="tx1"/>
                                        </a:solidFill>
                                        <a:latin typeface="Cambria Math" panose="02040503050406030204" pitchFamily="18" charset="0"/>
                                        <a:ea typeface="Cambria Math" panose="02040503050406030204" pitchFamily="18" charset="0"/>
                                      </a:rPr>
                                      <m:t>2</m:t>
                                    </m:r>
                                  </m:sub>
                                </m:sSub>
                                <m:sSub>
                                  <m:sSubPr>
                                    <m:ctrlPr>
                                      <a:rPr lang="en-US"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CH</m:t>
                                    </m:r>
                                  </m:e>
                                  <m:sub>
                                    <m:r>
                                      <a:rPr lang="en-US" b="0" i="0" smtClean="0">
                                        <a:solidFill>
                                          <a:schemeClr val="tx1"/>
                                        </a:solidFill>
                                        <a:latin typeface="Cambria Math" panose="02040503050406030204" pitchFamily="18" charset="0"/>
                                        <a:ea typeface="Cambria Math" panose="02040503050406030204" pitchFamily="18" charset="0"/>
                                      </a:rPr>
                                      <m:t>2</m:t>
                                    </m:r>
                                  </m:sub>
                                </m:sSub>
                                <m:sSub>
                                  <m:sSubPr>
                                    <m:ctrlPr>
                                      <a:rPr lang="en-US"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CH</m:t>
                                    </m:r>
                                  </m:e>
                                  <m:sub>
                                    <m:r>
                                      <a:rPr lang="en-US" b="0" i="0" smtClean="0">
                                        <a:solidFill>
                                          <a:schemeClr val="tx1"/>
                                        </a:solidFill>
                                        <a:latin typeface="Cambria Math" panose="02040503050406030204" pitchFamily="18" charset="0"/>
                                        <a:ea typeface="Cambria Math" panose="02040503050406030204" pitchFamily="18" charset="0"/>
                                      </a:rPr>
                                      <m:t>3</m:t>
                                    </m:r>
                                  </m:sub>
                                </m:sSub>
                              </m:oMath>
                            </m:oMathPara>
                          </a14:m>
                          <a:endParaRPr lang="en-US" i="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1105824027"/>
                      </a:ext>
                    </a:extLst>
                  </a:tr>
                  <a:tr h="745894">
                    <a:tc>
                      <a:txBody>
                        <a:bodyPr/>
                        <a:lstStyle/>
                        <a:p>
                          <a:r>
                            <a:rPr lang="en-US" dirty="0">
                              <a:solidFill>
                                <a:schemeClr val="tx1"/>
                              </a:solidFill>
                            </a:rPr>
                            <a:t>Heptyl</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left"/>
                              </m:oMathParaPr>
                              <m:oMath xmlns:m="http://schemas.openxmlformats.org/officeDocument/2006/math">
                                <m:sSub>
                                  <m:sSubPr>
                                    <m:ctrlPr>
                                      <a:rPr lang="en-US" i="1" smtClean="0">
                                        <a:solidFill>
                                          <a:schemeClr val="tx1"/>
                                        </a:solidFill>
                                        <a:latin typeface="Cambria Math" panose="02040503050406030204" pitchFamily="18" charset="0"/>
                                        <a:ea typeface="Cambria Math" panose="02040503050406030204" pitchFamily="18" charset="0"/>
                                      </a:rPr>
                                    </m:ctrlPr>
                                  </m:sSubPr>
                                  <m:e>
                                    <m:r>
                                      <a:rPr lang="en-US" b="0" i="0" smtClean="0">
                                        <a:solidFill>
                                          <a:schemeClr val="tx1"/>
                                        </a:solidFill>
                                        <a:latin typeface="Cambria Math" panose="02040503050406030204" pitchFamily="18" charset="0"/>
                                        <a:ea typeface="Cambria Math" panose="02040503050406030204" pitchFamily="18" charset="0"/>
                                      </a:rPr>
                                      <m:t>−</m:t>
                                    </m:r>
                                    <m:r>
                                      <m:rPr>
                                        <m:sty m:val="p"/>
                                      </m:rPr>
                                      <a:rPr lang="en-US" b="0" i="0" smtClean="0">
                                        <a:solidFill>
                                          <a:schemeClr val="tx1"/>
                                        </a:solidFill>
                                        <a:latin typeface="Cambria Math" panose="02040503050406030204" pitchFamily="18" charset="0"/>
                                        <a:ea typeface="Cambria Math" panose="02040503050406030204" pitchFamily="18" charset="0"/>
                                      </a:rPr>
                                      <m:t>CH</m:t>
                                    </m:r>
                                  </m:e>
                                  <m:sub>
                                    <m:r>
                                      <a:rPr lang="en-US" b="0" i="0" smtClean="0">
                                        <a:solidFill>
                                          <a:schemeClr val="tx1"/>
                                        </a:solidFill>
                                        <a:latin typeface="Cambria Math" panose="02040503050406030204" pitchFamily="18" charset="0"/>
                                        <a:ea typeface="Cambria Math" panose="02040503050406030204" pitchFamily="18" charset="0"/>
                                      </a:rPr>
                                      <m:t>2</m:t>
                                    </m:r>
                                  </m:sub>
                                </m:sSub>
                                <m:sSub>
                                  <m:sSubPr>
                                    <m:ctrlPr>
                                      <a:rPr lang="en-US"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CH</m:t>
                                    </m:r>
                                  </m:e>
                                  <m:sub>
                                    <m:r>
                                      <a:rPr lang="en-US" b="0" i="0" smtClean="0">
                                        <a:solidFill>
                                          <a:schemeClr val="tx1"/>
                                        </a:solidFill>
                                        <a:latin typeface="Cambria Math" panose="02040503050406030204" pitchFamily="18" charset="0"/>
                                        <a:ea typeface="Cambria Math" panose="02040503050406030204" pitchFamily="18" charset="0"/>
                                      </a:rPr>
                                      <m:t>2</m:t>
                                    </m:r>
                                  </m:sub>
                                </m:sSub>
                                <m:sSub>
                                  <m:sSubPr>
                                    <m:ctrlPr>
                                      <a:rPr lang="en-US"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CH</m:t>
                                    </m:r>
                                  </m:e>
                                  <m:sub>
                                    <m:r>
                                      <a:rPr lang="en-US" b="0" i="0" smtClean="0">
                                        <a:solidFill>
                                          <a:schemeClr val="tx1"/>
                                        </a:solidFill>
                                        <a:latin typeface="Cambria Math" panose="02040503050406030204" pitchFamily="18" charset="0"/>
                                        <a:ea typeface="Cambria Math" panose="02040503050406030204" pitchFamily="18" charset="0"/>
                                      </a:rPr>
                                      <m:t>2</m:t>
                                    </m:r>
                                  </m:sub>
                                </m:sSub>
                                <m:sSub>
                                  <m:sSubPr>
                                    <m:ctrlPr>
                                      <a:rPr lang="en-US"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CH</m:t>
                                    </m:r>
                                  </m:e>
                                  <m:sub>
                                    <m:r>
                                      <a:rPr lang="en-US" b="0" i="0" smtClean="0">
                                        <a:solidFill>
                                          <a:schemeClr val="tx1"/>
                                        </a:solidFill>
                                        <a:latin typeface="Cambria Math" panose="02040503050406030204" pitchFamily="18" charset="0"/>
                                        <a:ea typeface="Cambria Math" panose="02040503050406030204" pitchFamily="18" charset="0"/>
                                      </a:rPr>
                                      <m:t>2</m:t>
                                    </m:r>
                                  </m:sub>
                                </m:sSub>
                                <m:sSub>
                                  <m:sSubPr>
                                    <m:ctrlPr>
                                      <a:rPr lang="en-US"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CH</m:t>
                                    </m:r>
                                  </m:e>
                                  <m:sub>
                                    <m:r>
                                      <a:rPr lang="en-US" b="0" i="0" smtClean="0">
                                        <a:solidFill>
                                          <a:schemeClr val="tx1"/>
                                        </a:solidFill>
                                        <a:latin typeface="Cambria Math" panose="02040503050406030204" pitchFamily="18" charset="0"/>
                                        <a:ea typeface="Cambria Math" panose="02040503050406030204" pitchFamily="18" charset="0"/>
                                      </a:rPr>
                                      <m:t>2</m:t>
                                    </m:r>
                                  </m:sub>
                                </m:sSub>
                                <m:sSub>
                                  <m:sSubPr>
                                    <m:ctrlPr>
                                      <a:rPr lang="en-US"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CH</m:t>
                                    </m:r>
                                  </m:e>
                                  <m:sub>
                                    <m:r>
                                      <a:rPr lang="en-US" b="0" i="0" smtClean="0">
                                        <a:solidFill>
                                          <a:schemeClr val="tx1"/>
                                        </a:solidFill>
                                        <a:latin typeface="Cambria Math" panose="02040503050406030204" pitchFamily="18" charset="0"/>
                                        <a:ea typeface="Cambria Math" panose="02040503050406030204" pitchFamily="18" charset="0"/>
                                      </a:rPr>
                                      <m:t>2</m:t>
                                    </m:r>
                                  </m:sub>
                                </m:sSub>
                                <m:sSub>
                                  <m:sSubPr>
                                    <m:ctrlPr>
                                      <a:rPr lang="en-US"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CH</m:t>
                                    </m:r>
                                  </m:e>
                                  <m:sub>
                                    <m:r>
                                      <a:rPr lang="en-US" b="0" i="0" smtClean="0">
                                        <a:solidFill>
                                          <a:schemeClr val="tx1"/>
                                        </a:solidFill>
                                        <a:latin typeface="Cambria Math" panose="02040503050406030204" pitchFamily="18" charset="0"/>
                                        <a:ea typeface="Cambria Math" panose="02040503050406030204" pitchFamily="18" charset="0"/>
                                      </a:rPr>
                                      <m:t>3</m:t>
                                    </m:r>
                                  </m:sub>
                                </m:sSub>
                              </m:oMath>
                            </m:oMathPara>
                          </a14:m>
                          <a:endParaRPr lang="en-US"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364091892"/>
                      </a:ext>
                    </a:extLst>
                  </a:tr>
                  <a:tr h="745894">
                    <a:tc>
                      <a:txBody>
                        <a:bodyPr/>
                        <a:lstStyle/>
                        <a:p>
                          <a:r>
                            <a:rPr lang="en-US" dirty="0">
                              <a:solidFill>
                                <a:schemeClr val="tx1"/>
                              </a:solidFill>
                            </a:rPr>
                            <a:t>Octyl</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left"/>
                              </m:oMathParaPr>
                              <m:oMath xmlns:m="http://schemas.openxmlformats.org/officeDocument/2006/math">
                                <m:sSub>
                                  <m:sSubPr>
                                    <m:ctrlPr>
                                      <a:rPr lang="en-US" i="1" smtClean="0">
                                        <a:solidFill>
                                          <a:schemeClr val="tx1"/>
                                        </a:solidFill>
                                        <a:latin typeface="Cambria Math" panose="02040503050406030204" pitchFamily="18" charset="0"/>
                                        <a:ea typeface="Cambria Math" panose="02040503050406030204" pitchFamily="18" charset="0"/>
                                      </a:rPr>
                                    </m:ctrlPr>
                                  </m:sSubPr>
                                  <m:e>
                                    <m:r>
                                      <a:rPr lang="en-US" b="0" i="0" smtClean="0">
                                        <a:solidFill>
                                          <a:schemeClr val="tx1"/>
                                        </a:solidFill>
                                        <a:latin typeface="Cambria Math" panose="02040503050406030204" pitchFamily="18" charset="0"/>
                                        <a:ea typeface="Cambria Math" panose="02040503050406030204" pitchFamily="18" charset="0"/>
                                      </a:rPr>
                                      <m:t>−</m:t>
                                    </m:r>
                                    <m:r>
                                      <m:rPr>
                                        <m:sty m:val="p"/>
                                      </m:rPr>
                                      <a:rPr lang="en-US" b="0" i="0" smtClean="0">
                                        <a:solidFill>
                                          <a:schemeClr val="tx1"/>
                                        </a:solidFill>
                                        <a:latin typeface="Cambria Math" panose="02040503050406030204" pitchFamily="18" charset="0"/>
                                        <a:ea typeface="Cambria Math" panose="02040503050406030204" pitchFamily="18" charset="0"/>
                                      </a:rPr>
                                      <m:t>CH</m:t>
                                    </m:r>
                                  </m:e>
                                  <m:sub>
                                    <m:r>
                                      <a:rPr lang="en-US" b="0" i="0" smtClean="0">
                                        <a:solidFill>
                                          <a:schemeClr val="tx1"/>
                                        </a:solidFill>
                                        <a:latin typeface="Cambria Math" panose="02040503050406030204" pitchFamily="18" charset="0"/>
                                        <a:ea typeface="Cambria Math" panose="02040503050406030204" pitchFamily="18" charset="0"/>
                                      </a:rPr>
                                      <m:t>2</m:t>
                                    </m:r>
                                  </m:sub>
                                </m:sSub>
                                <m:sSub>
                                  <m:sSubPr>
                                    <m:ctrlPr>
                                      <a:rPr lang="en-US"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CH</m:t>
                                    </m:r>
                                  </m:e>
                                  <m:sub>
                                    <m:r>
                                      <a:rPr lang="en-US" b="0" i="0" smtClean="0">
                                        <a:solidFill>
                                          <a:schemeClr val="tx1"/>
                                        </a:solidFill>
                                        <a:latin typeface="Cambria Math" panose="02040503050406030204" pitchFamily="18" charset="0"/>
                                        <a:ea typeface="Cambria Math" panose="02040503050406030204" pitchFamily="18" charset="0"/>
                                      </a:rPr>
                                      <m:t>2</m:t>
                                    </m:r>
                                  </m:sub>
                                </m:sSub>
                                <m:sSub>
                                  <m:sSubPr>
                                    <m:ctrlPr>
                                      <a:rPr lang="en-US"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CH</m:t>
                                    </m:r>
                                  </m:e>
                                  <m:sub>
                                    <m:r>
                                      <a:rPr lang="en-US" b="0" i="0" smtClean="0">
                                        <a:solidFill>
                                          <a:schemeClr val="tx1"/>
                                        </a:solidFill>
                                        <a:latin typeface="Cambria Math" panose="02040503050406030204" pitchFamily="18" charset="0"/>
                                        <a:ea typeface="Cambria Math" panose="02040503050406030204" pitchFamily="18" charset="0"/>
                                      </a:rPr>
                                      <m:t>2</m:t>
                                    </m:r>
                                  </m:sub>
                                </m:sSub>
                                <m:sSub>
                                  <m:sSubPr>
                                    <m:ctrlPr>
                                      <a:rPr lang="en-US"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CH</m:t>
                                    </m:r>
                                  </m:e>
                                  <m:sub>
                                    <m:r>
                                      <a:rPr lang="en-US" b="0" i="0" smtClean="0">
                                        <a:solidFill>
                                          <a:schemeClr val="tx1"/>
                                        </a:solidFill>
                                        <a:latin typeface="Cambria Math" panose="02040503050406030204" pitchFamily="18" charset="0"/>
                                        <a:ea typeface="Cambria Math" panose="02040503050406030204" pitchFamily="18" charset="0"/>
                                      </a:rPr>
                                      <m:t>2</m:t>
                                    </m:r>
                                  </m:sub>
                                </m:sSub>
                                <m:sSub>
                                  <m:sSubPr>
                                    <m:ctrlPr>
                                      <a:rPr lang="en-US"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CH</m:t>
                                    </m:r>
                                  </m:e>
                                  <m:sub>
                                    <m:r>
                                      <a:rPr lang="en-US" b="0" i="0" smtClean="0">
                                        <a:solidFill>
                                          <a:schemeClr val="tx1"/>
                                        </a:solidFill>
                                        <a:latin typeface="Cambria Math" panose="02040503050406030204" pitchFamily="18" charset="0"/>
                                        <a:ea typeface="Cambria Math" panose="02040503050406030204" pitchFamily="18" charset="0"/>
                                      </a:rPr>
                                      <m:t>2</m:t>
                                    </m:r>
                                  </m:sub>
                                </m:sSub>
                                <m:sSub>
                                  <m:sSubPr>
                                    <m:ctrlPr>
                                      <a:rPr lang="en-US"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CH</m:t>
                                    </m:r>
                                  </m:e>
                                  <m:sub>
                                    <m:r>
                                      <a:rPr lang="en-US" b="0" i="0" smtClean="0">
                                        <a:solidFill>
                                          <a:schemeClr val="tx1"/>
                                        </a:solidFill>
                                        <a:latin typeface="Cambria Math" panose="02040503050406030204" pitchFamily="18" charset="0"/>
                                        <a:ea typeface="Cambria Math" panose="02040503050406030204" pitchFamily="18" charset="0"/>
                                      </a:rPr>
                                      <m:t>2</m:t>
                                    </m:r>
                                  </m:sub>
                                </m:sSub>
                                <m:sSub>
                                  <m:sSubPr>
                                    <m:ctrlPr>
                                      <a:rPr lang="en-US"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CH</m:t>
                                    </m:r>
                                  </m:e>
                                  <m:sub>
                                    <m:r>
                                      <a:rPr lang="en-US" b="0" i="0" smtClean="0">
                                        <a:solidFill>
                                          <a:schemeClr val="tx1"/>
                                        </a:solidFill>
                                        <a:latin typeface="Cambria Math" panose="02040503050406030204" pitchFamily="18" charset="0"/>
                                        <a:ea typeface="Cambria Math" panose="02040503050406030204" pitchFamily="18" charset="0"/>
                                      </a:rPr>
                                      <m:t>2</m:t>
                                    </m:r>
                                  </m:sub>
                                </m:sSub>
                                <m:sSub>
                                  <m:sSubPr>
                                    <m:ctrlPr>
                                      <a:rPr lang="en-US" i="1" smtClean="0">
                                        <a:solidFill>
                                          <a:schemeClr val="tx1"/>
                                        </a:solidFill>
                                        <a:latin typeface="Cambria Math" panose="02040503050406030204" pitchFamily="18" charset="0"/>
                                        <a:ea typeface="Cambria Math" panose="02040503050406030204" pitchFamily="18" charset="0"/>
                                      </a:rPr>
                                    </m:ctrlPr>
                                  </m:sSubPr>
                                  <m:e>
                                    <m:r>
                                      <m:rPr>
                                        <m:sty m:val="p"/>
                                      </m:rPr>
                                      <a:rPr lang="en-US" b="0" i="0" smtClean="0">
                                        <a:solidFill>
                                          <a:schemeClr val="tx1"/>
                                        </a:solidFill>
                                        <a:latin typeface="Cambria Math" panose="02040503050406030204" pitchFamily="18" charset="0"/>
                                        <a:ea typeface="Cambria Math" panose="02040503050406030204" pitchFamily="18" charset="0"/>
                                      </a:rPr>
                                      <m:t>CH</m:t>
                                    </m:r>
                                  </m:e>
                                  <m:sub>
                                    <m:r>
                                      <a:rPr lang="en-US" b="0" i="0" smtClean="0">
                                        <a:solidFill>
                                          <a:schemeClr val="tx1"/>
                                        </a:solidFill>
                                        <a:latin typeface="Cambria Math" panose="02040503050406030204" pitchFamily="18" charset="0"/>
                                        <a:ea typeface="Cambria Math" panose="02040503050406030204" pitchFamily="18" charset="0"/>
                                      </a:rPr>
                                      <m:t>3</m:t>
                                    </m:r>
                                  </m:sub>
                                </m:sSub>
                              </m:oMath>
                            </m:oMathPara>
                          </a14:m>
                          <a:endParaRPr lang="en-US"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511462703"/>
                      </a:ext>
                    </a:extLst>
                  </a:tr>
                </a:tbl>
              </a:graphicData>
            </a:graphic>
          </p:graphicFrame>
        </mc:Choice>
        <mc:Fallback xmlns="">
          <p:graphicFrame>
            <p:nvGraphicFramePr>
              <p:cNvPr id="6" name="Table Placeholder 5"/>
              <p:cNvGraphicFramePr>
                <a:graphicFrameLocks noGrp="1"/>
              </p:cNvGraphicFramePr>
              <p:nvPr>
                <p:ph type="tbl" sz="quarter" idx="23"/>
                <p:extLst>
                  <p:ext uri="{D42A27DB-BD31-4B8C-83A1-F6EECF244321}">
                    <p14:modId xmlns:p14="http://schemas.microsoft.com/office/powerpoint/2010/main" val="3251196213"/>
                  </p:ext>
                </p:extLst>
              </p:nvPr>
            </p:nvGraphicFramePr>
            <p:xfrm>
              <a:off x="685800" y="2362200"/>
              <a:ext cx="7824214" cy="2648867"/>
            </p:xfrm>
            <a:graphic>
              <a:graphicData uri="http://schemas.openxmlformats.org/drawingml/2006/table">
                <a:tbl>
                  <a:tblPr firstRow="1" bandRow="1">
                    <a:tableStyleId>{5C22544A-7EE6-4342-B048-85BDC9FD1C3A}</a:tableStyleId>
                  </a:tblPr>
                  <a:tblGrid>
                    <a:gridCol w="1486601">
                      <a:extLst>
                        <a:ext uri="{9D8B030D-6E8A-4147-A177-3AD203B41FA5}">
                          <a16:colId xmlns:a16="http://schemas.microsoft.com/office/drawing/2014/main" val="77243799"/>
                        </a:ext>
                      </a:extLst>
                    </a:gridCol>
                    <a:gridCol w="3833865">
                      <a:extLst>
                        <a:ext uri="{9D8B030D-6E8A-4147-A177-3AD203B41FA5}">
                          <a16:colId xmlns:a16="http://schemas.microsoft.com/office/drawing/2014/main" val="975852040"/>
                        </a:ext>
                      </a:extLst>
                    </a:gridCol>
                    <a:gridCol w="2503748">
                      <a:extLst>
                        <a:ext uri="{9D8B030D-6E8A-4147-A177-3AD203B41FA5}">
                          <a16:colId xmlns:a16="http://schemas.microsoft.com/office/drawing/2014/main" val="3368289454"/>
                        </a:ext>
                      </a:extLst>
                    </a:gridCol>
                  </a:tblGrid>
                  <a:tr h="411185">
                    <a:tc>
                      <a:txBody>
                        <a:bodyPr/>
                        <a:lstStyle/>
                        <a:p>
                          <a:r>
                            <a:rPr lang="en-US" dirty="0">
                              <a:solidFill>
                                <a:schemeClr val="tx1"/>
                              </a:solidFill>
                            </a:rPr>
                            <a:t>Name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3E5"/>
                        </a:solidFill>
                      </a:tcPr>
                    </a:tc>
                    <a:tc>
                      <a:txBody>
                        <a:bodyPr/>
                        <a:lstStyle/>
                        <a:p>
                          <a:r>
                            <a:rPr lang="en-US" dirty="0">
                              <a:solidFill>
                                <a:schemeClr val="tx1"/>
                              </a:solidFill>
                            </a:rPr>
                            <a:t>Formula</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3E5"/>
                        </a:solidFill>
                      </a:tcPr>
                    </a:tc>
                    <a:tc>
                      <a:txBody>
                        <a:bodyPr/>
                        <a:lstStyle/>
                        <a:p>
                          <a:pPr algn="ctr"/>
                          <a:r>
                            <a:rPr lang="en-US" dirty="0">
                              <a:solidFill>
                                <a:schemeClr val="tx1"/>
                              </a:solidFill>
                            </a:rPr>
                            <a:t>Model</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3E5"/>
                        </a:solidFill>
                      </a:tcPr>
                    </a:tc>
                    <a:extLst>
                      <a:ext uri="{0D108BD9-81ED-4DB2-BD59-A6C34878D82A}">
                        <a16:rowId xmlns:a16="http://schemas.microsoft.com/office/drawing/2014/main" val="1411996316"/>
                      </a:ext>
                    </a:extLst>
                  </a:tr>
                  <a:tr h="745894">
                    <a:tc>
                      <a:txBody>
                        <a:bodyPr/>
                        <a:lstStyle/>
                        <a:p>
                          <a:r>
                            <a:rPr lang="en-US" dirty="0">
                              <a:solidFill>
                                <a:schemeClr val="tx1"/>
                              </a:solidFill>
                            </a:rPr>
                            <a:t>Hexyl</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2"/>
                          <a:stretch>
                            <a:fillRect l="-38792" t="-59836" r="-65342" b="-201639"/>
                          </a:stretch>
                        </a:blipFill>
                      </a:tcPr>
                    </a:tc>
                    <a:tc>
                      <a:txBody>
                        <a:bodyPr/>
                        <a:lstStyle/>
                        <a:p>
                          <a:endParaRPr lang="en-US"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1105824027"/>
                      </a:ext>
                    </a:extLst>
                  </a:tr>
                  <a:tr h="745894">
                    <a:tc>
                      <a:txBody>
                        <a:bodyPr/>
                        <a:lstStyle/>
                        <a:p>
                          <a:r>
                            <a:rPr lang="en-US" dirty="0" err="1">
                              <a:solidFill>
                                <a:schemeClr val="tx1"/>
                              </a:solidFill>
                            </a:rPr>
                            <a:t>Heptyl</a:t>
                          </a:r>
                          <a:endParaRPr lang="en-US"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2"/>
                          <a:stretch>
                            <a:fillRect l="-38792" t="-158537" r="-65342" b="-100000"/>
                          </a:stretch>
                        </a:blipFill>
                      </a:tcPr>
                    </a:tc>
                    <a:tc>
                      <a:txBody>
                        <a:bodyPr/>
                        <a:lstStyle/>
                        <a:p>
                          <a:endParaRPr lang="en-US"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364091892"/>
                      </a:ext>
                    </a:extLst>
                  </a:tr>
                  <a:tr h="745894">
                    <a:tc>
                      <a:txBody>
                        <a:bodyPr/>
                        <a:lstStyle/>
                        <a:p>
                          <a:r>
                            <a:rPr lang="en-US" dirty="0" err="1">
                              <a:solidFill>
                                <a:schemeClr val="tx1"/>
                              </a:solidFill>
                            </a:rPr>
                            <a:t>Octyl</a:t>
                          </a:r>
                          <a:endParaRPr lang="en-US"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2"/>
                          <a:stretch>
                            <a:fillRect l="-38792" t="-258537" r="-65342"/>
                          </a:stretch>
                        </a:blipFill>
                      </a:tcPr>
                    </a:tc>
                    <a:tc>
                      <a:txBody>
                        <a:bodyPr/>
                        <a:lstStyle/>
                        <a:p>
                          <a:endParaRPr lang="en-US"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a16="http://schemas.microsoft.com/office/drawing/2014/main" val="511462703"/>
                      </a:ext>
                    </a:extLst>
                  </a:tr>
                </a:tbl>
              </a:graphicData>
            </a:graphic>
          </p:graphicFrame>
        </mc:Fallback>
      </mc:AlternateContent>
      <p:pic>
        <p:nvPicPr>
          <p:cNvPr id="18" name="Picture 17" descr="Hexyl: Five CH2 groups are attached in a linear fashion with a terminal CH3 group."/>
          <p:cNvPicPr>
            <a:picLocks noChangeAspect="1"/>
          </p:cNvPicPr>
          <p:nvPr/>
        </p:nvPicPr>
        <p:blipFill>
          <a:blip r:embed="rId3"/>
          <a:stretch>
            <a:fillRect/>
          </a:stretch>
        </p:blipFill>
        <p:spPr>
          <a:xfrm>
            <a:off x="6253843" y="2819400"/>
            <a:ext cx="1828800" cy="685800"/>
          </a:xfrm>
          <a:prstGeom prst="rect">
            <a:avLst/>
          </a:prstGeom>
        </p:spPr>
      </p:pic>
      <p:pic>
        <p:nvPicPr>
          <p:cNvPr id="9" name="Picture 8" descr="Heptyl: Six CH2 groups are attached in a linear fashion with a terminal CH3 group."/>
          <p:cNvPicPr>
            <a:picLocks noChangeAspect="1"/>
          </p:cNvPicPr>
          <p:nvPr/>
        </p:nvPicPr>
        <p:blipFill>
          <a:blip r:embed="rId4"/>
          <a:stretch>
            <a:fillRect/>
          </a:stretch>
        </p:blipFill>
        <p:spPr>
          <a:xfrm>
            <a:off x="6172200" y="3530117"/>
            <a:ext cx="2057400" cy="672762"/>
          </a:xfrm>
          <a:prstGeom prst="rect">
            <a:avLst/>
          </a:prstGeom>
        </p:spPr>
      </p:pic>
      <p:pic>
        <p:nvPicPr>
          <p:cNvPr id="10" name="Picture 9" descr="Octyl: Seven CH2 groups are attached in a linear fashion with a terminal CH3 group."/>
          <p:cNvPicPr>
            <a:picLocks noChangeAspect="1"/>
          </p:cNvPicPr>
          <p:nvPr/>
        </p:nvPicPr>
        <p:blipFill>
          <a:blip r:embed="rId5"/>
          <a:stretch>
            <a:fillRect/>
          </a:stretch>
        </p:blipFill>
        <p:spPr>
          <a:xfrm>
            <a:off x="6172200" y="4267200"/>
            <a:ext cx="2171852" cy="689937"/>
          </a:xfrm>
          <a:prstGeom prst="rect">
            <a:avLst/>
          </a:prstGeom>
        </p:spPr>
      </p:pic>
      <p:sp>
        <p:nvSpPr>
          <p:cNvPr id="5" name="Content Placeholder 4"/>
          <p:cNvSpPr>
            <a:spLocks noGrp="1"/>
          </p:cNvSpPr>
          <p:nvPr>
            <p:ph sz="quarter" idx="25"/>
          </p:nvPr>
        </p:nvSpPr>
        <p:spPr>
          <a:xfrm>
            <a:off x="1676400" y="1768198"/>
            <a:ext cx="6107594" cy="289202"/>
          </a:xfrm>
        </p:spPr>
        <p:txBody>
          <a:bodyPr/>
          <a:lstStyle/>
          <a:p>
            <a:r>
              <a:rPr lang="en-US" sz="1150" dirty="0"/>
              <a:t>Copyright © The McGraw-Hill Companies, Inc. Permission required for reproduction or display</a:t>
            </a:r>
          </a:p>
        </p:txBody>
      </p:sp>
    </p:spTree>
    <p:extLst>
      <p:ext uri="{BB962C8B-B14F-4D97-AF65-F5344CB8AC3E}">
        <p14:creationId xmlns:p14="http://schemas.microsoft.com/office/powerpoint/2010/main" val="29508381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3190" y="15599"/>
            <a:ext cx="9044610" cy="594001"/>
          </a:xfrm>
        </p:spPr>
        <p:txBody>
          <a:bodyPr/>
          <a:lstStyle/>
          <a:p>
            <a:r>
              <a:rPr lang="en-US" dirty="0">
                <a:solidFill>
                  <a:schemeClr val="bg1"/>
                </a:solidFill>
              </a:rPr>
              <a:t>23.2 </a:t>
            </a:r>
            <a:r>
              <a:rPr lang="en-US" dirty="0"/>
              <a:t>	</a:t>
            </a:r>
            <a:r>
              <a:rPr lang="en-US" dirty="0">
                <a:latin typeface="Calibri"/>
              </a:rPr>
              <a:t>Organic Compounds (6)</a:t>
            </a:r>
            <a:endParaRPr lang="en-US" dirty="0"/>
          </a:p>
        </p:txBody>
      </p:sp>
      <p:sp>
        <p:nvSpPr>
          <p:cNvPr id="2" name="Text Placeholder 1"/>
          <p:cNvSpPr>
            <a:spLocks noGrp="1"/>
          </p:cNvSpPr>
          <p:nvPr>
            <p:ph type="body" sz="quarter" idx="22"/>
          </p:nvPr>
        </p:nvSpPr>
        <p:spPr>
          <a:xfrm>
            <a:off x="76201" y="838199"/>
            <a:ext cx="8839200" cy="381001"/>
          </a:xfrm>
        </p:spPr>
        <p:txBody>
          <a:bodyPr/>
          <a:lstStyle/>
          <a:p>
            <a:pPr>
              <a:tabLst>
                <a:tab pos="1600200" algn="l"/>
              </a:tabLst>
            </a:pPr>
            <a:r>
              <a:rPr lang="en-US" sz="2000" dirty="0">
                <a:solidFill>
                  <a:schemeClr val="tx1"/>
                </a:solidFill>
                <a:latin typeface="+mn-lt"/>
              </a:rPr>
              <a:t>TABLE 23.2	General Formulas for Select Classes of Organic Compounds</a:t>
            </a:r>
          </a:p>
        </p:txBody>
      </p:sp>
      <mc:AlternateContent xmlns:mc="http://schemas.openxmlformats.org/markup-compatibility/2006" xmlns:a14="http://schemas.microsoft.com/office/drawing/2010/main">
        <mc:Choice Requires="a14">
          <p:graphicFrame>
            <p:nvGraphicFramePr>
              <p:cNvPr id="6" name="Table Placeholder 5"/>
              <p:cNvGraphicFramePr>
                <a:graphicFrameLocks noGrp="1"/>
              </p:cNvGraphicFramePr>
              <p:nvPr>
                <p:ph type="tbl" sz="quarter" idx="23"/>
                <p:extLst>
                  <p:ext uri="{D42A27DB-BD31-4B8C-83A1-F6EECF244321}">
                    <p14:modId xmlns:p14="http://schemas.microsoft.com/office/powerpoint/2010/main" val="24157923"/>
                  </p:ext>
                </p:extLst>
              </p:nvPr>
            </p:nvGraphicFramePr>
            <p:xfrm>
              <a:off x="124660" y="1219200"/>
              <a:ext cx="8790740" cy="4529644"/>
            </p:xfrm>
            <a:graphic>
              <a:graphicData uri="http://schemas.openxmlformats.org/drawingml/2006/table">
                <a:tbl>
                  <a:tblPr firstRow="1" bandRow="1">
                    <a:tableStyleId>{5C22544A-7EE6-4342-B048-85BDC9FD1C3A}</a:tableStyleId>
                  </a:tblPr>
                  <a:tblGrid>
                    <a:gridCol w="2197685">
                      <a:extLst>
                        <a:ext uri="{9D8B030D-6E8A-4147-A177-3AD203B41FA5}">
                          <a16:colId xmlns="" xmlns:a16="http://schemas.microsoft.com/office/drawing/2014/main" val="1425203596"/>
                        </a:ext>
                      </a:extLst>
                    </a:gridCol>
                    <a:gridCol w="2197685">
                      <a:extLst>
                        <a:ext uri="{9D8B030D-6E8A-4147-A177-3AD203B41FA5}">
                          <a16:colId xmlns="" xmlns:a16="http://schemas.microsoft.com/office/drawing/2014/main" val="1738856073"/>
                        </a:ext>
                      </a:extLst>
                    </a:gridCol>
                    <a:gridCol w="2197685">
                      <a:extLst>
                        <a:ext uri="{9D8B030D-6E8A-4147-A177-3AD203B41FA5}">
                          <a16:colId xmlns="" xmlns:a16="http://schemas.microsoft.com/office/drawing/2014/main" val="3218220266"/>
                        </a:ext>
                      </a:extLst>
                    </a:gridCol>
                    <a:gridCol w="2197685">
                      <a:extLst>
                        <a:ext uri="{9D8B030D-6E8A-4147-A177-3AD203B41FA5}">
                          <a16:colId xmlns="" xmlns:a16="http://schemas.microsoft.com/office/drawing/2014/main" val="42611222"/>
                        </a:ext>
                      </a:extLst>
                    </a:gridCol>
                  </a:tblGrid>
                  <a:tr h="407956">
                    <a:tc>
                      <a:txBody>
                        <a:bodyPr/>
                        <a:lstStyle/>
                        <a:p>
                          <a:r>
                            <a:rPr lang="en-US" dirty="0">
                              <a:solidFill>
                                <a:schemeClr val="tx1"/>
                              </a:solidFill>
                            </a:rPr>
                            <a:t>Class</a:t>
                          </a:r>
                        </a:p>
                      </a:txBody>
                      <a:tcPr>
                        <a:lnL w="12700" cap="flat" cmpd="sng" algn="ctr">
                          <a:solidFill>
                            <a:srgbClr val="E2E3E5"/>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E3E5"/>
                          </a:solidFill>
                          <a:prstDash val="solid"/>
                          <a:round/>
                          <a:headEnd type="none" w="med" len="med"/>
                          <a:tailEnd type="none" w="med" len="med"/>
                        </a:lnT>
                        <a:lnB w="12700" cap="flat" cmpd="sng" algn="ctr">
                          <a:solidFill>
                            <a:srgbClr val="E2E3E5"/>
                          </a:solidFill>
                          <a:prstDash val="solid"/>
                          <a:round/>
                          <a:headEnd type="none" w="med" len="med"/>
                          <a:tailEnd type="none" w="med" len="med"/>
                        </a:lnB>
                        <a:solidFill>
                          <a:srgbClr val="E2E3E5"/>
                        </a:solidFill>
                      </a:tcPr>
                    </a:tc>
                    <a:tc>
                      <a:txBody>
                        <a:bodyPr/>
                        <a:lstStyle/>
                        <a:p>
                          <a:pPr marL="0" indent="171450" algn="l"/>
                          <a:r>
                            <a:rPr lang="en-US" dirty="0">
                              <a:solidFill>
                                <a:schemeClr val="tx1"/>
                              </a:solidFill>
                            </a:rPr>
                            <a:t>General Formula</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E3E5"/>
                          </a:solidFill>
                          <a:prstDash val="solid"/>
                          <a:round/>
                          <a:headEnd type="none" w="med" len="med"/>
                          <a:tailEnd type="none" w="med" len="med"/>
                        </a:lnT>
                        <a:lnB w="12700" cap="flat" cmpd="sng" algn="ctr">
                          <a:solidFill>
                            <a:srgbClr val="E2E3E5"/>
                          </a:solidFill>
                          <a:prstDash val="solid"/>
                          <a:round/>
                          <a:headEnd type="none" w="med" len="med"/>
                          <a:tailEnd type="none" w="med" len="med"/>
                        </a:lnB>
                        <a:solidFill>
                          <a:srgbClr val="E2E3E5"/>
                        </a:solidFill>
                      </a:tcPr>
                    </a:tc>
                    <a:tc>
                      <a:txBody>
                        <a:bodyPr/>
                        <a:lstStyle/>
                        <a:p>
                          <a:pPr algn="ctr"/>
                          <a:r>
                            <a:rPr lang="en-US" dirty="0">
                              <a:solidFill>
                                <a:schemeClr val="tx1"/>
                              </a:solidFill>
                            </a:rPr>
                            <a:t>Structure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E3E5"/>
                          </a:solidFill>
                          <a:prstDash val="solid"/>
                          <a:round/>
                          <a:headEnd type="none" w="med" len="med"/>
                          <a:tailEnd type="none" w="med" len="med"/>
                        </a:lnT>
                        <a:lnB w="12700" cap="flat" cmpd="sng" algn="ctr">
                          <a:solidFill>
                            <a:srgbClr val="E2E3E5"/>
                          </a:solidFill>
                          <a:prstDash val="solid"/>
                          <a:round/>
                          <a:headEnd type="none" w="med" len="med"/>
                          <a:tailEnd type="none" w="med" len="med"/>
                        </a:lnB>
                        <a:solidFill>
                          <a:srgbClr val="E2E3E5"/>
                        </a:solidFill>
                      </a:tcPr>
                    </a:tc>
                    <a:tc>
                      <a:txBody>
                        <a:bodyPr/>
                        <a:lstStyle/>
                        <a:p>
                          <a:r>
                            <a:rPr lang="en-US" dirty="0">
                              <a:solidFill>
                                <a:schemeClr val="tx1"/>
                              </a:solidFill>
                            </a:rPr>
                            <a:t>Functional Group</a:t>
                          </a:r>
                        </a:p>
                      </a:txBody>
                      <a:tcPr>
                        <a:lnL w="12700" cap="flat" cmpd="sng" algn="ctr">
                          <a:noFill/>
                          <a:prstDash val="solid"/>
                          <a:round/>
                          <a:headEnd type="none" w="med" len="med"/>
                          <a:tailEnd type="none" w="med" len="med"/>
                        </a:lnL>
                        <a:lnR w="12700" cap="flat" cmpd="sng" algn="ctr">
                          <a:solidFill>
                            <a:srgbClr val="E2E3E5"/>
                          </a:solidFill>
                          <a:prstDash val="solid"/>
                          <a:round/>
                          <a:headEnd type="none" w="med" len="med"/>
                          <a:tailEnd type="none" w="med" len="med"/>
                        </a:lnR>
                        <a:lnT w="12700" cap="flat" cmpd="sng" algn="ctr">
                          <a:solidFill>
                            <a:srgbClr val="E2E3E5"/>
                          </a:solidFill>
                          <a:prstDash val="solid"/>
                          <a:round/>
                          <a:headEnd type="none" w="med" len="med"/>
                          <a:tailEnd type="none" w="med" len="med"/>
                        </a:lnT>
                        <a:lnB w="12700" cap="flat" cmpd="sng" algn="ctr">
                          <a:solidFill>
                            <a:srgbClr val="E2E3E5"/>
                          </a:solidFill>
                          <a:prstDash val="solid"/>
                          <a:round/>
                          <a:headEnd type="none" w="med" len="med"/>
                          <a:tailEnd type="none" w="med" len="med"/>
                        </a:lnB>
                        <a:solidFill>
                          <a:srgbClr val="E2E3E5"/>
                        </a:solidFill>
                      </a:tcPr>
                    </a:tc>
                    <a:extLst>
                      <a:ext uri="{0D108BD9-81ED-4DB2-BD59-A6C34878D82A}">
                        <a16:rowId xmlns="" xmlns:a16="http://schemas.microsoft.com/office/drawing/2014/main" val="1425868681"/>
                      </a:ext>
                    </a:extLst>
                  </a:tr>
                  <a:tr h="686948">
                    <a:tc>
                      <a:txBody>
                        <a:bodyPr/>
                        <a:lstStyle/>
                        <a:p>
                          <a:r>
                            <a:rPr lang="en-US" dirty="0">
                              <a:solidFill>
                                <a:schemeClr val="tx1"/>
                              </a:solidFill>
                            </a:rPr>
                            <a:t>Alcohol</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E3E5"/>
                          </a:solidFill>
                          <a:prstDash val="solid"/>
                          <a:round/>
                          <a:headEnd type="none" w="med" len="med"/>
                          <a:tailEnd type="none" w="med" len="med"/>
                        </a:lnT>
                        <a:lnB w="12700" cap="flat" cmpd="sng" algn="ctr">
                          <a:noFill/>
                          <a:prstDash val="solid"/>
                          <a:round/>
                          <a:headEnd type="none" w="med" len="med"/>
                          <a:tailEnd type="none" w="med" len="med"/>
                        </a:lnB>
                        <a:solidFill>
                          <a:srgbClr val="F3F3F5"/>
                        </a:solidFill>
                      </a:tcPr>
                    </a:tc>
                    <a:tc>
                      <a:txBody>
                        <a:bodyPr/>
                        <a:lstStyle/>
                        <a:p>
                          <a:pPr marL="228600" indent="0"/>
                          <a:r>
                            <a:rPr lang="en-US" dirty="0">
                              <a:solidFill>
                                <a:schemeClr val="tx1"/>
                              </a:solidFill>
                            </a:rPr>
                            <a:t>ROH</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E3E5"/>
                          </a:solidFill>
                          <a:prstDash val="solid"/>
                          <a:round/>
                          <a:headEnd type="none" w="med" len="med"/>
                          <a:tailEnd type="none" w="med" len="med"/>
                        </a:lnT>
                        <a:lnB w="12700" cap="flat" cmpd="sng" algn="ctr">
                          <a:noFill/>
                          <a:prstDash val="solid"/>
                          <a:round/>
                          <a:headEnd type="none" w="med" len="med"/>
                          <a:tailEnd type="none" w="med" len="med"/>
                        </a:lnB>
                        <a:solidFill>
                          <a:srgbClr val="F3F3F5"/>
                        </a:solidFill>
                      </a:tcPr>
                    </a:tc>
                    <a:tc>
                      <a:txBody>
                        <a:bodyPr/>
                        <a:lstStyle/>
                        <a:p>
                          <a:endParaRPr lang="en-US"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E3E5"/>
                          </a:solidFill>
                          <a:prstDash val="solid"/>
                          <a:round/>
                          <a:headEnd type="none" w="med" len="med"/>
                          <a:tailEnd type="none" w="med" len="med"/>
                        </a:lnT>
                        <a:lnB w="12700" cap="flat" cmpd="sng" algn="ctr">
                          <a:noFill/>
                          <a:prstDash val="solid"/>
                          <a:round/>
                          <a:headEnd type="none" w="med" len="med"/>
                          <a:tailEnd type="none" w="med" len="med"/>
                        </a:lnB>
                        <a:solidFill>
                          <a:srgbClr val="F3F3F5"/>
                        </a:solidFill>
                      </a:tcPr>
                    </a:tc>
                    <a:tc>
                      <a:txBody>
                        <a:bodyPr/>
                        <a:lstStyle/>
                        <a:p>
                          <a:r>
                            <a:rPr lang="en-US" dirty="0">
                              <a:solidFill>
                                <a:schemeClr val="tx1"/>
                              </a:solidFill>
                            </a:rPr>
                            <a:t>Hydroxy group</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E3E5"/>
                          </a:solidFill>
                          <a:prstDash val="solid"/>
                          <a:round/>
                          <a:headEnd type="none" w="med" len="med"/>
                          <a:tailEnd type="none" w="med" len="med"/>
                        </a:lnT>
                        <a:lnB w="12700" cap="flat" cmpd="sng" algn="ctr">
                          <a:noFill/>
                          <a:prstDash val="solid"/>
                          <a:round/>
                          <a:headEnd type="none" w="med" len="med"/>
                          <a:tailEnd type="none" w="med" len="med"/>
                        </a:lnB>
                        <a:solidFill>
                          <a:srgbClr val="F3F3F5"/>
                        </a:solidFill>
                      </a:tcPr>
                    </a:tc>
                    <a:extLst>
                      <a:ext uri="{0D108BD9-81ED-4DB2-BD59-A6C34878D82A}">
                        <a16:rowId xmlns="" xmlns:a16="http://schemas.microsoft.com/office/drawing/2014/main" val="3692607319"/>
                      </a:ext>
                    </a:extLst>
                  </a:tr>
                  <a:tr h="686948">
                    <a:tc>
                      <a:txBody>
                        <a:bodyPr/>
                        <a:lstStyle/>
                        <a:p>
                          <a:r>
                            <a:rPr lang="en-US" dirty="0">
                              <a:solidFill>
                                <a:schemeClr val="tx1"/>
                              </a:solidFill>
                            </a:rPr>
                            <a:t>Carboxylic acid</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3F3F5"/>
                        </a:solidFill>
                      </a:tcPr>
                    </a:tc>
                    <a:tc>
                      <a:txBody>
                        <a:bodyPr/>
                        <a:lstStyle/>
                        <a:p>
                          <a:pPr marL="0" indent="171450"/>
                          <a:r>
                            <a:rPr lang="en-US" dirty="0">
                              <a:solidFill>
                                <a:schemeClr val="tx1"/>
                              </a:solidFill>
                            </a:rPr>
                            <a:t>RCOOH</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3F3F5"/>
                        </a:solidFill>
                      </a:tcPr>
                    </a:tc>
                    <a:tc>
                      <a:txBody>
                        <a:bodyPr/>
                        <a:lstStyle/>
                        <a:p>
                          <a:endParaRPr lang="en-US"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3F3F5"/>
                        </a:solidFill>
                      </a:tcPr>
                    </a:tc>
                    <a:tc>
                      <a:txBody>
                        <a:bodyPr/>
                        <a:lstStyle/>
                        <a:p>
                          <a:r>
                            <a:rPr lang="en-US" dirty="0">
                              <a:solidFill>
                                <a:schemeClr val="tx1"/>
                              </a:solidFill>
                            </a:rPr>
                            <a:t>Carboxy group</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3F3F5"/>
                        </a:solidFill>
                      </a:tcPr>
                    </a:tc>
                    <a:extLst>
                      <a:ext uri="{0D108BD9-81ED-4DB2-BD59-A6C34878D82A}">
                        <a16:rowId xmlns="" xmlns:a16="http://schemas.microsoft.com/office/drawing/2014/main" val="3405148284"/>
                      </a:ext>
                    </a:extLst>
                  </a:tr>
                  <a:tr h="686948">
                    <a:tc>
                      <a:txBody>
                        <a:bodyPr/>
                        <a:lstStyle/>
                        <a:p>
                          <a:r>
                            <a:rPr lang="en-US" dirty="0">
                              <a:solidFill>
                                <a:schemeClr val="tx1"/>
                              </a:solidFill>
                            </a:rPr>
                            <a:t>Ester</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3F3F5"/>
                        </a:solidFill>
                      </a:tcPr>
                    </a:tc>
                    <a:tc>
                      <a:txBody>
                        <a:bodyPr/>
                        <a:lstStyle/>
                        <a:p>
                          <a:pPr marL="0" indent="171450"/>
                          <a:r>
                            <a:rPr lang="en-US" dirty="0">
                              <a:solidFill>
                                <a:schemeClr val="tx1"/>
                              </a:solidFill>
                            </a:rPr>
                            <a:t>RCOOR’</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3F3F5"/>
                        </a:solidFill>
                      </a:tcPr>
                    </a:tc>
                    <a:tc>
                      <a:txBody>
                        <a:bodyPr/>
                        <a:lstStyle/>
                        <a:p>
                          <a:endParaRPr lang="en-US"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3F3F5"/>
                        </a:solidFill>
                      </a:tcPr>
                    </a:tc>
                    <a:tc>
                      <a:txBody>
                        <a:bodyPr/>
                        <a:lstStyle/>
                        <a:p>
                          <a:r>
                            <a:rPr lang="en-US" dirty="0">
                              <a:solidFill>
                                <a:schemeClr val="tx1"/>
                              </a:solidFill>
                            </a:rPr>
                            <a:t>Ester group</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3F3F5"/>
                        </a:solidFill>
                      </a:tcPr>
                    </a:tc>
                    <a:extLst>
                      <a:ext uri="{0D108BD9-81ED-4DB2-BD59-A6C34878D82A}">
                        <a16:rowId xmlns="" xmlns:a16="http://schemas.microsoft.com/office/drawing/2014/main" val="1933653781"/>
                      </a:ext>
                    </a:extLst>
                  </a:tr>
                  <a:tr h="686948">
                    <a:tc>
                      <a:txBody>
                        <a:bodyPr/>
                        <a:lstStyle/>
                        <a:p>
                          <a:r>
                            <a:rPr lang="en-US" dirty="0">
                              <a:solidFill>
                                <a:schemeClr val="tx1"/>
                              </a:solidFill>
                            </a:rPr>
                            <a:t>Aldehyde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3F3F5"/>
                        </a:solidFill>
                      </a:tcPr>
                    </a:tc>
                    <a:tc>
                      <a:txBody>
                        <a:bodyPr/>
                        <a:lstStyle/>
                        <a:p>
                          <a:pPr marL="0" indent="171450"/>
                          <a:r>
                            <a:rPr lang="en-US" dirty="0">
                              <a:solidFill>
                                <a:schemeClr val="tx1"/>
                              </a:solidFill>
                            </a:rPr>
                            <a:t>RCHO</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3F3F5"/>
                        </a:solidFill>
                      </a:tcPr>
                    </a:tc>
                    <a:tc>
                      <a:txBody>
                        <a:bodyPr/>
                        <a:lstStyle/>
                        <a:p>
                          <a:endParaRPr lang="en-US"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3F3F5"/>
                        </a:solidFill>
                      </a:tcPr>
                    </a:tc>
                    <a:tc>
                      <a:txBody>
                        <a:bodyPr/>
                        <a:lstStyle/>
                        <a:p>
                          <a:r>
                            <a:rPr lang="en-US" dirty="0">
                              <a:solidFill>
                                <a:schemeClr val="tx1"/>
                              </a:solidFill>
                            </a:rPr>
                            <a:t>Carbonyl group</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3F3F5"/>
                        </a:solidFill>
                      </a:tcPr>
                    </a:tc>
                    <a:extLst>
                      <a:ext uri="{0D108BD9-81ED-4DB2-BD59-A6C34878D82A}">
                        <a16:rowId xmlns="" xmlns:a16="http://schemas.microsoft.com/office/drawing/2014/main" val="2437297712"/>
                      </a:ext>
                    </a:extLst>
                  </a:tr>
                  <a:tr h="686948">
                    <a:tc>
                      <a:txBody>
                        <a:bodyPr/>
                        <a:lstStyle/>
                        <a:p>
                          <a:r>
                            <a:rPr lang="en-US" dirty="0">
                              <a:solidFill>
                                <a:schemeClr val="tx1"/>
                              </a:solidFill>
                            </a:rPr>
                            <a:t>Ketone</a:t>
                          </a:r>
                          <a:r>
                            <a:rPr lang="en-US" baseline="30000" dirty="0">
                              <a:solidFill>
                                <a:schemeClr val="tx1"/>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3F3F5"/>
                        </a:solidFill>
                      </a:tcPr>
                    </a:tc>
                    <a:tc>
                      <a:txBody>
                        <a:bodyPr/>
                        <a:lstStyle/>
                        <a:p>
                          <a:pPr marL="171450" indent="0"/>
                          <a:r>
                            <a:rPr lang="en-US" dirty="0">
                              <a:solidFill>
                                <a:schemeClr val="tx1"/>
                              </a:solidFill>
                            </a:rPr>
                            <a:t>RCOR’</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3F3F5"/>
                        </a:solidFill>
                      </a:tcPr>
                    </a:tc>
                    <a:tc>
                      <a:txBody>
                        <a:bodyPr/>
                        <a:lstStyle/>
                        <a:p>
                          <a:endParaRPr lang="en-US"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3F3F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Carbonyl group</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3F3F5"/>
                        </a:solidFill>
                      </a:tcPr>
                    </a:tc>
                    <a:extLst>
                      <a:ext uri="{0D108BD9-81ED-4DB2-BD59-A6C34878D82A}">
                        <a16:rowId xmlns="" xmlns:a16="http://schemas.microsoft.com/office/drawing/2014/main" val="1162966325"/>
                      </a:ext>
                    </a:extLst>
                  </a:tr>
                  <a:tr h="686948">
                    <a:tc>
                      <a:txBody>
                        <a:bodyPr/>
                        <a:lstStyle/>
                        <a:p>
                          <a:r>
                            <a:rPr lang="en-US" dirty="0">
                              <a:solidFill>
                                <a:schemeClr val="tx1"/>
                              </a:solidFill>
                            </a:rPr>
                            <a:t>Amine</a:t>
                          </a:r>
                          <a:r>
                            <a:rPr lang="en-US" baseline="30000" dirty="0">
                              <a:solidFill>
                                <a:schemeClr val="tx1"/>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3F3F5"/>
                        </a:solidFill>
                      </a:tcPr>
                    </a:tc>
                    <a:tc>
                      <a:txBody>
                        <a:bodyPr/>
                        <a:lstStyle/>
                        <a:p>
                          <a:pPr marL="0" indent="171450"/>
                          <a14:m>
                            <m:oMathPara xmlns:m="http://schemas.openxmlformats.org/officeDocument/2006/math">
                              <m:oMathParaPr>
                                <m:jc m:val="left"/>
                              </m:oMathParaPr>
                              <m:oMath xmlns:m="http://schemas.openxmlformats.org/officeDocument/2006/math">
                                <m:r>
                                  <m:rPr>
                                    <m:sty m:val="p"/>
                                  </m:rPr>
                                  <a:rPr lang="en-US" b="0" i="0" smtClean="0">
                                    <a:solidFill>
                                      <a:schemeClr val="tx1"/>
                                    </a:solidFill>
                                    <a:latin typeface="Cambria Math" panose="02040503050406030204" pitchFamily="18" charset="0"/>
                                  </a:rPr>
                                  <m:t>R</m:t>
                                </m:r>
                                <m:sSub>
                                  <m:sSubPr>
                                    <m:ctrlPr>
                                      <a:rPr lang="en-US" i="1" smtClean="0">
                                        <a:solidFill>
                                          <a:schemeClr val="tx1"/>
                                        </a:solidFill>
                                        <a:latin typeface="Cambria Math" panose="02040503050406030204" pitchFamily="18" charset="0"/>
                                      </a:rPr>
                                    </m:ctrlPr>
                                  </m:sSubPr>
                                  <m:e>
                                    <m:r>
                                      <m:rPr>
                                        <m:sty m:val="p"/>
                                      </m:rPr>
                                      <a:rPr lang="en-US" b="0" i="0" smtClean="0">
                                        <a:solidFill>
                                          <a:schemeClr val="tx1"/>
                                        </a:solidFill>
                                        <a:latin typeface="Cambria Math" panose="02040503050406030204" pitchFamily="18" charset="0"/>
                                      </a:rPr>
                                      <m:t>NH</m:t>
                                    </m:r>
                                  </m:e>
                                  <m:sub>
                                    <m:r>
                                      <a:rPr lang="en-US" b="0" i="0" smtClean="0">
                                        <a:solidFill>
                                          <a:schemeClr val="tx1"/>
                                        </a:solidFill>
                                        <a:latin typeface="Cambria Math" panose="02040503050406030204" pitchFamily="18" charset="0"/>
                                      </a:rPr>
                                      <m:t>2</m:t>
                                    </m:r>
                                  </m:sub>
                                </m:sSub>
                              </m:oMath>
                            </m:oMathPara>
                          </a14:m>
                          <a:endParaRPr lang="en-US" i="0"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3F3F5"/>
                        </a:solidFill>
                      </a:tcPr>
                    </a:tc>
                    <a:tc>
                      <a:txBody>
                        <a:bodyPr/>
                        <a:lstStyle/>
                        <a:p>
                          <a:endParaRPr lang="en-US"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3F3F5"/>
                        </a:solidFill>
                      </a:tcPr>
                    </a:tc>
                    <a:tc>
                      <a:txBody>
                        <a:bodyPr/>
                        <a:lstStyle/>
                        <a:p>
                          <a:r>
                            <a:rPr lang="en-US" dirty="0">
                              <a:solidFill>
                                <a:schemeClr val="tx1"/>
                              </a:solidFill>
                            </a:rPr>
                            <a:t>Amino group</a:t>
                          </a:r>
                        </a:p>
                        <a:p>
                          <a:r>
                            <a:rPr lang="en-US" dirty="0">
                              <a:solidFill>
                                <a:schemeClr val="tx1"/>
                              </a:solidFill>
                            </a:rPr>
                            <a:t>(primary,</a:t>
                          </a:r>
                          <a:r>
                            <a:rPr lang="en-US" baseline="0" dirty="0">
                              <a:solidFill>
                                <a:schemeClr val="tx1"/>
                              </a:solidFill>
                            </a:rPr>
                            <a:t> </a:t>
                          </a:r>
                          <a14:m>
                            <m:oMath xmlns:m="http://schemas.openxmlformats.org/officeDocument/2006/math">
                              <m:r>
                                <a:rPr lang="en-US" b="0" i="0" baseline="0" smtClean="0">
                                  <a:solidFill>
                                    <a:schemeClr val="tx1"/>
                                  </a:solidFill>
                                  <a:latin typeface="Cambria Math" panose="02040503050406030204" pitchFamily="18" charset="0"/>
                                  <a:ea typeface="Cambria Math" panose="02040503050406030204" pitchFamily="18" charset="0"/>
                                </a:rPr>
                                <m:t>1</m:t>
                              </m:r>
                              <m:r>
                                <a:rPr lang="en-US" i="1" baseline="0" smtClean="0">
                                  <a:solidFill>
                                    <a:schemeClr val="tx1"/>
                                  </a:solidFill>
                                  <a:latin typeface="Cambria Math" panose="02040503050406030204" pitchFamily="18" charset="0"/>
                                  <a:ea typeface="Cambria Math" panose="02040503050406030204" pitchFamily="18" charset="0"/>
                                </a:rPr>
                                <m:t>°</m:t>
                              </m:r>
                            </m:oMath>
                          </a14:m>
                          <a:r>
                            <a:rPr lang="en-US" dirty="0">
                              <a:solidFill>
                                <a:schemeClr val="tx1"/>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3F3F5"/>
                        </a:solidFill>
                      </a:tcPr>
                    </a:tc>
                    <a:extLst>
                      <a:ext uri="{0D108BD9-81ED-4DB2-BD59-A6C34878D82A}">
                        <a16:rowId xmlns="" xmlns:a16="http://schemas.microsoft.com/office/drawing/2014/main" val="3700375121"/>
                      </a:ext>
                    </a:extLst>
                  </a:tr>
                </a:tbl>
              </a:graphicData>
            </a:graphic>
          </p:graphicFrame>
        </mc:Choice>
        <mc:Fallback xmlns="">
          <p:graphicFrame>
            <p:nvGraphicFramePr>
              <p:cNvPr id="6" name="Table Placeholder 5"/>
              <p:cNvGraphicFramePr>
                <a:graphicFrameLocks noGrp="1"/>
              </p:cNvGraphicFramePr>
              <p:nvPr>
                <p:ph type="tbl" sz="quarter" idx="23"/>
                <p:extLst>
                  <p:ext uri="{D42A27DB-BD31-4B8C-83A1-F6EECF244321}">
                    <p14:modId xmlns:p14="http://schemas.microsoft.com/office/powerpoint/2010/main" val="24157923"/>
                  </p:ext>
                </p:extLst>
              </p:nvPr>
            </p:nvGraphicFramePr>
            <p:xfrm>
              <a:off x="124660" y="1219200"/>
              <a:ext cx="8790740" cy="4529644"/>
            </p:xfrm>
            <a:graphic>
              <a:graphicData uri="http://schemas.openxmlformats.org/drawingml/2006/table">
                <a:tbl>
                  <a:tblPr firstRow="1" bandRow="1">
                    <a:tableStyleId>{5C22544A-7EE6-4342-B048-85BDC9FD1C3A}</a:tableStyleId>
                  </a:tblPr>
                  <a:tblGrid>
                    <a:gridCol w="2197685">
                      <a:extLst>
                        <a:ext uri="{9D8B030D-6E8A-4147-A177-3AD203B41FA5}">
                          <a16:colId xmlns:a16="http://schemas.microsoft.com/office/drawing/2014/main" val="1425203596"/>
                        </a:ext>
                      </a:extLst>
                    </a:gridCol>
                    <a:gridCol w="2197685">
                      <a:extLst>
                        <a:ext uri="{9D8B030D-6E8A-4147-A177-3AD203B41FA5}">
                          <a16:colId xmlns:a16="http://schemas.microsoft.com/office/drawing/2014/main" val="1738856073"/>
                        </a:ext>
                      </a:extLst>
                    </a:gridCol>
                    <a:gridCol w="2197685">
                      <a:extLst>
                        <a:ext uri="{9D8B030D-6E8A-4147-A177-3AD203B41FA5}">
                          <a16:colId xmlns:a16="http://schemas.microsoft.com/office/drawing/2014/main" val="3218220266"/>
                        </a:ext>
                      </a:extLst>
                    </a:gridCol>
                    <a:gridCol w="2197685">
                      <a:extLst>
                        <a:ext uri="{9D8B030D-6E8A-4147-A177-3AD203B41FA5}">
                          <a16:colId xmlns:a16="http://schemas.microsoft.com/office/drawing/2014/main" val="42611222"/>
                        </a:ext>
                      </a:extLst>
                    </a:gridCol>
                  </a:tblGrid>
                  <a:tr h="407956">
                    <a:tc>
                      <a:txBody>
                        <a:bodyPr/>
                        <a:lstStyle/>
                        <a:p>
                          <a:r>
                            <a:rPr lang="en-US" dirty="0">
                              <a:solidFill>
                                <a:schemeClr val="tx1"/>
                              </a:solidFill>
                            </a:rPr>
                            <a:t>Class</a:t>
                          </a:r>
                        </a:p>
                      </a:txBody>
                      <a:tcPr>
                        <a:lnL w="12700" cap="flat" cmpd="sng" algn="ctr">
                          <a:solidFill>
                            <a:srgbClr val="E2E3E5"/>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E3E5"/>
                          </a:solidFill>
                          <a:prstDash val="solid"/>
                          <a:round/>
                          <a:headEnd type="none" w="med" len="med"/>
                          <a:tailEnd type="none" w="med" len="med"/>
                        </a:lnT>
                        <a:lnB w="12700" cap="flat" cmpd="sng" algn="ctr">
                          <a:solidFill>
                            <a:srgbClr val="E2E3E5"/>
                          </a:solidFill>
                          <a:prstDash val="solid"/>
                          <a:round/>
                          <a:headEnd type="none" w="med" len="med"/>
                          <a:tailEnd type="none" w="med" len="med"/>
                        </a:lnB>
                        <a:solidFill>
                          <a:srgbClr val="E2E3E5"/>
                        </a:solidFill>
                      </a:tcPr>
                    </a:tc>
                    <a:tc>
                      <a:txBody>
                        <a:bodyPr/>
                        <a:lstStyle/>
                        <a:p>
                          <a:pPr marL="0" indent="171450" algn="l"/>
                          <a:r>
                            <a:rPr lang="en-US" dirty="0">
                              <a:solidFill>
                                <a:schemeClr val="tx1"/>
                              </a:solidFill>
                            </a:rPr>
                            <a:t>General Formula</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E3E5"/>
                          </a:solidFill>
                          <a:prstDash val="solid"/>
                          <a:round/>
                          <a:headEnd type="none" w="med" len="med"/>
                          <a:tailEnd type="none" w="med" len="med"/>
                        </a:lnT>
                        <a:lnB w="12700" cap="flat" cmpd="sng" algn="ctr">
                          <a:solidFill>
                            <a:srgbClr val="E2E3E5"/>
                          </a:solidFill>
                          <a:prstDash val="solid"/>
                          <a:round/>
                          <a:headEnd type="none" w="med" len="med"/>
                          <a:tailEnd type="none" w="med" len="med"/>
                        </a:lnB>
                        <a:solidFill>
                          <a:srgbClr val="E2E3E5"/>
                        </a:solidFill>
                      </a:tcPr>
                    </a:tc>
                    <a:tc>
                      <a:txBody>
                        <a:bodyPr/>
                        <a:lstStyle/>
                        <a:p>
                          <a:pPr algn="ctr"/>
                          <a:r>
                            <a:rPr lang="en-US" dirty="0">
                              <a:solidFill>
                                <a:schemeClr val="tx1"/>
                              </a:solidFill>
                            </a:rPr>
                            <a:t>Structure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E3E5"/>
                          </a:solidFill>
                          <a:prstDash val="solid"/>
                          <a:round/>
                          <a:headEnd type="none" w="med" len="med"/>
                          <a:tailEnd type="none" w="med" len="med"/>
                        </a:lnT>
                        <a:lnB w="12700" cap="flat" cmpd="sng" algn="ctr">
                          <a:solidFill>
                            <a:srgbClr val="E2E3E5"/>
                          </a:solidFill>
                          <a:prstDash val="solid"/>
                          <a:round/>
                          <a:headEnd type="none" w="med" len="med"/>
                          <a:tailEnd type="none" w="med" len="med"/>
                        </a:lnB>
                        <a:solidFill>
                          <a:srgbClr val="E2E3E5"/>
                        </a:solidFill>
                      </a:tcPr>
                    </a:tc>
                    <a:tc>
                      <a:txBody>
                        <a:bodyPr/>
                        <a:lstStyle/>
                        <a:p>
                          <a:r>
                            <a:rPr lang="en-US" dirty="0">
                              <a:solidFill>
                                <a:schemeClr val="tx1"/>
                              </a:solidFill>
                            </a:rPr>
                            <a:t>Functional Group</a:t>
                          </a:r>
                        </a:p>
                      </a:txBody>
                      <a:tcPr>
                        <a:lnL w="12700" cap="flat" cmpd="sng" algn="ctr">
                          <a:noFill/>
                          <a:prstDash val="solid"/>
                          <a:round/>
                          <a:headEnd type="none" w="med" len="med"/>
                          <a:tailEnd type="none" w="med" len="med"/>
                        </a:lnL>
                        <a:lnR w="12700" cap="flat" cmpd="sng" algn="ctr">
                          <a:solidFill>
                            <a:srgbClr val="E2E3E5"/>
                          </a:solidFill>
                          <a:prstDash val="solid"/>
                          <a:round/>
                          <a:headEnd type="none" w="med" len="med"/>
                          <a:tailEnd type="none" w="med" len="med"/>
                        </a:lnR>
                        <a:lnT w="12700" cap="flat" cmpd="sng" algn="ctr">
                          <a:solidFill>
                            <a:srgbClr val="E2E3E5"/>
                          </a:solidFill>
                          <a:prstDash val="solid"/>
                          <a:round/>
                          <a:headEnd type="none" w="med" len="med"/>
                          <a:tailEnd type="none" w="med" len="med"/>
                        </a:lnT>
                        <a:lnB w="12700" cap="flat" cmpd="sng" algn="ctr">
                          <a:solidFill>
                            <a:srgbClr val="E2E3E5"/>
                          </a:solidFill>
                          <a:prstDash val="solid"/>
                          <a:round/>
                          <a:headEnd type="none" w="med" len="med"/>
                          <a:tailEnd type="none" w="med" len="med"/>
                        </a:lnB>
                        <a:solidFill>
                          <a:srgbClr val="E2E3E5"/>
                        </a:solidFill>
                      </a:tcPr>
                    </a:tc>
                    <a:extLst>
                      <a:ext uri="{0D108BD9-81ED-4DB2-BD59-A6C34878D82A}">
                        <a16:rowId xmlns:a16="http://schemas.microsoft.com/office/drawing/2014/main" val="1425868681"/>
                      </a:ext>
                    </a:extLst>
                  </a:tr>
                  <a:tr h="686948">
                    <a:tc>
                      <a:txBody>
                        <a:bodyPr/>
                        <a:lstStyle/>
                        <a:p>
                          <a:r>
                            <a:rPr lang="en-US" dirty="0">
                              <a:solidFill>
                                <a:schemeClr val="tx1"/>
                              </a:solidFill>
                            </a:rPr>
                            <a:t>Alcohol</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E3E5"/>
                          </a:solidFill>
                          <a:prstDash val="solid"/>
                          <a:round/>
                          <a:headEnd type="none" w="med" len="med"/>
                          <a:tailEnd type="none" w="med" len="med"/>
                        </a:lnT>
                        <a:lnB w="12700" cap="flat" cmpd="sng" algn="ctr">
                          <a:noFill/>
                          <a:prstDash val="solid"/>
                          <a:round/>
                          <a:headEnd type="none" w="med" len="med"/>
                          <a:tailEnd type="none" w="med" len="med"/>
                        </a:lnB>
                        <a:solidFill>
                          <a:srgbClr val="F3F3F5"/>
                        </a:solidFill>
                      </a:tcPr>
                    </a:tc>
                    <a:tc>
                      <a:txBody>
                        <a:bodyPr/>
                        <a:lstStyle/>
                        <a:p>
                          <a:pPr marL="228600" indent="0"/>
                          <a:r>
                            <a:rPr lang="en-US" dirty="0">
                              <a:solidFill>
                                <a:schemeClr val="tx1"/>
                              </a:solidFill>
                            </a:rPr>
                            <a:t>ROH</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E3E5"/>
                          </a:solidFill>
                          <a:prstDash val="solid"/>
                          <a:round/>
                          <a:headEnd type="none" w="med" len="med"/>
                          <a:tailEnd type="none" w="med" len="med"/>
                        </a:lnT>
                        <a:lnB w="12700" cap="flat" cmpd="sng" algn="ctr">
                          <a:noFill/>
                          <a:prstDash val="solid"/>
                          <a:round/>
                          <a:headEnd type="none" w="med" len="med"/>
                          <a:tailEnd type="none" w="med" len="med"/>
                        </a:lnB>
                        <a:solidFill>
                          <a:srgbClr val="F3F3F5"/>
                        </a:solidFill>
                      </a:tcPr>
                    </a:tc>
                    <a:tc>
                      <a:txBody>
                        <a:bodyPr/>
                        <a:lstStyle/>
                        <a:p>
                          <a:endParaRPr lang="en-US"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E3E5"/>
                          </a:solidFill>
                          <a:prstDash val="solid"/>
                          <a:round/>
                          <a:headEnd type="none" w="med" len="med"/>
                          <a:tailEnd type="none" w="med" len="med"/>
                        </a:lnT>
                        <a:lnB w="12700" cap="flat" cmpd="sng" algn="ctr">
                          <a:noFill/>
                          <a:prstDash val="solid"/>
                          <a:round/>
                          <a:headEnd type="none" w="med" len="med"/>
                          <a:tailEnd type="none" w="med" len="med"/>
                        </a:lnB>
                        <a:solidFill>
                          <a:srgbClr val="F3F3F5"/>
                        </a:solidFill>
                      </a:tcPr>
                    </a:tc>
                    <a:tc>
                      <a:txBody>
                        <a:bodyPr/>
                        <a:lstStyle/>
                        <a:p>
                          <a:r>
                            <a:rPr lang="en-US" dirty="0" err="1">
                              <a:solidFill>
                                <a:schemeClr val="tx1"/>
                              </a:solidFill>
                            </a:rPr>
                            <a:t>Hydroxy</a:t>
                          </a:r>
                          <a:r>
                            <a:rPr lang="en-US" dirty="0">
                              <a:solidFill>
                                <a:schemeClr val="tx1"/>
                              </a:solidFill>
                            </a:rPr>
                            <a:t> group</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E2E3E5"/>
                          </a:solidFill>
                          <a:prstDash val="solid"/>
                          <a:round/>
                          <a:headEnd type="none" w="med" len="med"/>
                          <a:tailEnd type="none" w="med" len="med"/>
                        </a:lnT>
                        <a:lnB w="12700" cap="flat" cmpd="sng" algn="ctr">
                          <a:noFill/>
                          <a:prstDash val="solid"/>
                          <a:round/>
                          <a:headEnd type="none" w="med" len="med"/>
                          <a:tailEnd type="none" w="med" len="med"/>
                        </a:lnB>
                        <a:solidFill>
                          <a:srgbClr val="F3F3F5"/>
                        </a:solidFill>
                      </a:tcPr>
                    </a:tc>
                    <a:extLst>
                      <a:ext uri="{0D108BD9-81ED-4DB2-BD59-A6C34878D82A}">
                        <a16:rowId xmlns:a16="http://schemas.microsoft.com/office/drawing/2014/main" val="3692607319"/>
                      </a:ext>
                    </a:extLst>
                  </a:tr>
                  <a:tr h="686948">
                    <a:tc>
                      <a:txBody>
                        <a:bodyPr/>
                        <a:lstStyle/>
                        <a:p>
                          <a:r>
                            <a:rPr lang="en-US" dirty="0">
                              <a:solidFill>
                                <a:schemeClr val="tx1"/>
                              </a:solidFill>
                            </a:rPr>
                            <a:t>Carboxylic acid</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3F3F5"/>
                        </a:solidFill>
                      </a:tcPr>
                    </a:tc>
                    <a:tc>
                      <a:txBody>
                        <a:bodyPr/>
                        <a:lstStyle/>
                        <a:p>
                          <a:pPr marL="0" indent="171450"/>
                          <a:r>
                            <a:rPr lang="en-US" dirty="0">
                              <a:solidFill>
                                <a:schemeClr val="tx1"/>
                              </a:solidFill>
                            </a:rPr>
                            <a:t>RCOOH</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3F3F5"/>
                        </a:solidFill>
                      </a:tcPr>
                    </a:tc>
                    <a:tc>
                      <a:txBody>
                        <a:bodyPr/>
                        <a:lstStyle/>
                        <a:p>
                          <a:endParaRPr lang="en-US"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3F3F5"/>
                        </a:solidFill>
                      </a:tcPr>
                    </a:tc>
                    <a:tc>
                      <a:txBody>
                        <a:bodyPr/>
                        <a:lstStyle/>
                        <a:p>
                          <a:r>
                            <a:rPr lang="en-US" dirty="0" err="1">
                              <a:solidFill>
                                <a:schemeClr val="tx1"/>
                              </a:solidFill>
                            </a:rPr>
                            <a:t>Carboxy</a:t>
                          </a:r>
                          <a:r>
                            <a:rPr lang="en-US" dirty="0">
                              <a:solidFill>
                                <a:schemeClr val="tx1"/>
                              </a:solidFill>
                            </a:rPr>
                            <a:t> group</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3F3F5"/>
                        </a:solidFill>
                      </a:tcPr>
                    </a:tc>
                    <a:extLst>
                      <a:ext uri="{0D108BD9-81ED-4DB2-BD59-A6C34878D82A}">
                        <a16:rowId xmlns:a16="http://schemas.microsoft.com/office/drawing/2014/main" val="3405148284"/>
                      </a:ext>
                    </a:extLst>
                  </a:tr>
                  <a:tr h="686948">
                    <a:tc>
                      <a:txBody>
                        <a:bodyPr/>
                        <a:lstStyle/>
                        <a:p>
                          <a:r>
                            <a:rPr lang="en-US" dirty="0">
                              <a:solidFill>
                                <a:schemeClr val="tx1"/>
                              </a:solidFill>
                            </a:rPr>
                            <a:t>Ester</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3F3F5"/>
                        </a:solidFill>
                      </a:tcPr>
                    </a:tc>
                    <a:tc>
                      <a:txBody>
                        <a:bodyPr/>
                        <a:lstStyle/>
                        <a:p>
                          <a:pPr marL="0" indent="171450"/>
                          <a:r>
                            <a:rPr lang="en-US" dirty="0">
                              <a:solidFill>
                                <a:schemeClr val="tx1"/>
                              </a:solidFill>
                            </a:rPr>
                            <a:t>RCOOR’</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3F3F5"/>
                        </a:solidFill>
                      </a:tcPr>
                    </a:tc>
                    <a:tc>
                      <a:txBody>
                        <a:bodyPr/>
                        <a:lstStyle/>
                        <a:p>
                          <a:endParaRPr lang="en-US"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3F3F5"/>
                        </a:solidFill>
                      </a:tcPr>
                    </a:tc>
                    <a:tc>
                      <a:txBody>
                        <a:bodyPr/>
                        <a:lstStyle/>
                        <a:p>
                          <a:r>
                            <a:rPr lang="en-US" dirty="0">
                              <a:solidFill>
                                <a:schemeClr val="tx1"/>
                              </a:solidFill>
                            </a:rPr>
                            <a:t>Ester group</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3F3F5"/>
                        </a:solidFill>
                      </a:tcPr>
                    </a:tc>
                    <a:extLst>
                      <a:ext uri="{0D108BD9-81ED-4DB2-BD59-A6C34878D82A}">
                        <a16:rowId xmlns:a16="http://schemas.microsoft.com/office/drawing/2014/main" val="1933653781"/>
                      </a:ext>
                    </a:extLst>
                  </a:tr>
                  <a:tr h="686948">
                    <a:tc>
                      <a:txBody>
                        <a:bodyPr/>
                        <a:lstStyle/>
                        <a:p>
                          <a:r>
                            <a:rPr lang="en-US" dirty="0">
                              <a:solidFill>
                                <a:schemeClr val="tx1"/>
                              </a:solidFill>
                            </a:rPr>
                            <a:t>Aldehyde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3F3F5"/>
                        </a:solidFill>
                      </a:tcPr>
                    </a:tc>
                    <a:tc>
                      <a:txBody>
                        <a:bodyPr/>
                        <a:lstStyle/>
                        <a:p>
                          <a:pPr marL="0" indent="171450"/>
                          <a:r>
                            <a:rPr lang="en-US" dirty="0">
                              <a:solidFill>
                                <a:schemeClr val="tx1"/>
                              </a:solidFill>
                            </a:rPr>
                            <a:t>RCHO</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3F3F5"/>
                        </a:solidFill>
                      </a:tcPr>
                    </a:tc>
                    <a:tc>
                      <a:txBody>
                        <a:bodyPr/>
                        <a:lstStyle/>
                        <a:p>
                          <a:endParaRPr lang="en-US"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3F3F5"/>
                        </a:solidFill>
                      </a:tcPr>
                    </a:tc>
                    <a:tc>
                      <a:txBody>
                        <a:bodyPr/>
                        <a:lstStyle/>
                        <a:p>
                          <a:r>
                            <a:rPr lang="en-US" dirty="0">
                              <a:solidFill>
                                <a:schemeClr val="tx1"/>
                              </a:solidFill>
                            </a:rPr>
                            <a:t>Carbonyl group</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3F3F5"/>
                        </a:solidFill>
                      </a:tcPr>
                    </a:tc>
                    <a:extLst>
                      <a:ext uri="{0D108BD9-81ED-4DB2-BD59-A6C34878D82A}">
                        <a16:rowId xmlns:a16="http://schemas.microsoft.com/office/drawing/2014/main" val="2437297712"/>
                      </a:ext>
                    </a:extLst>
                  </a:tr>
                  <a:tr h="686948">
                    <a:tc>
                      <a:txBody>
                        <a:bodyPr/>
                        <a:lstStyle/>
                        <a:p>
                          <a:r>
                            <a:rPr lang="en-US" dirty="0">
                              <a:solidFill>
                                <a:schemeClr val="tx1"/>
                              </a:solidFill>
                            </a:rPr>
                            <a:t>Ketone</a:t>
                          </a:r>
                          <a:r>
                            <a:rPr lang="en-US" baseline="30000" dirty="0">
                              <a:solidFill>
                                <a:schemeClr val="tx1"/>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3F3F5"/>
                        </a:solidFill>
                      </a:tcPr>
                    </a:tc>
                    <a:tc>
                      <a:txBody>
                        <a:bodyPr/>
                        <a:lstStyle/>
                        <a:p>
                          <a:pPr marL="171450" indent="0"/>
                          <a:r>
                            <a:rPr lang="en-US" dirty="0">
                              <a:solidFill>
                                <a:schemeClr val="tx1"/>
                              </a:solidFill>
                            </a:rPr>
                            <a:t>RCOR’</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3F3F5"/>
                        </a:solidFill>
                      </a:tcPr>
                    </a:tc>
                    <a:tc>
                      <a:txBody>
                        <a:bodyPr/>
                        <a:lstStyle/>
                        <a:p>
                          <a:endParaRPr lang="en-US"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3F3F5"/>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rPr>
                            <a:t>Carbonyl group</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3F3F5"/>
                        </a:solidFill>
                      </a:tcPr>
                    </a:tc>
                    <a:extLst>
                      <a:ext uri="{0D108BD9-81ED-4DB2-BD59-A6C34878D82A}">
                        <a16:rowId xmlns:a16="http://schemas.microsoft.com/office/drawing/2014/main" val="1162966325"/>
                      </a:ext>
                    </a:extLst>
                  </a:tr>
                  <a:tr h="686948">
                    <a:tc>
                      <a:txBody>
                        <a:bodyPr/>
                        <a:lstStyle/>
                        <a:p>
                          <a:r>
                            <a:rPr lang="en-US" dirty="0">
                              <a:solidFill>
                                <a:schemeClr val="tx1"/>
                              </a:solidFill>
                            </a:rPr>
                            <a:t>Amine</a:t>
                          </a:r>
                          <a:r>
                            <a:rPr lang="en-US" baseline="30000" dirty="0">
                              <a:solidFill>
                                <a:schemeClr val="tx1"/>
                              </a:solidFill>
                            </a:rPr>
                            <a: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3F3F5"/>
                        </a:solid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blipFill>
                          <a:blip r:embed="rId2"/>
                          <a:stretch>
                            <a:fillRect l="-100277" t="-562832" r="-200277" b="-6195"/>
                          </a:stretch>
                        </a:blipFill>
                      </a:tcPr>
                    </a:tc>
                    <a:tc>
                      <a:txBody>
                        <a:bodyPr/>
                        <a:lstStyle/>
                        <a:p>
                          <a:endParaRPr lang="en-US"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rgbClr val="F3F3F5"/>
                        </a:solid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blipFill>
                          <a:blip r:embed="rId2"/>
                          <a:stretch>
                            <a:fillRect l="-300000" t="-562832" r="-554" b="-6195"/>
                          </a:stretch>
                        </a:blipFill>
                      </a:tcPr>
                    </a:tc>
                    <a:extLst>
                      <a:ext uri="{0D108BD9-81ED-4DB2-BD59-A6C34878D82A}">
                        <a16:rowId xmlns:a16="http://schemas.microsoft.com/office/drawing/2014/main" val="3700375121"/>
                      </a:ext>
                    </a:extLst>
                  </a:tr>
                </a:tbl>
              </a:graphicData>
            </a:graphic>
          </p:graphicFrame>
        </mc:Fallback>
      </mc:AlternateContent>
      <p:pic>
        <p:nvPicPr>
          <p:cNvPr id="7" name="Picture 6" descr="Alcohol: An O atom with 2 nonbonding electron pairs is attached to a H atom."/>
          <p:cNvPicPr>
            <a:picLocks noChangeAspect="1"/>
          </p:cNvPicPr>
          <p:nvPr/>
        </p:nvPicPr>
        <p:blipFill>
          <a:blip r:embed="rId3"/>
          <a:stretch>
            <a:fillRect/>
          </a:stretch>
        </p:blipFill>
        <p:spPr>
          <a:xfrm>
            <a:off x="4953000" y="1752600"/>
            <a:ext cx="914400" cy="457200"/>
          </a:xfrm>
          <a:prstGeom prst="rect">
            <a:avLst/>
          </a:prstGeom>
        </p:spPr>
      </p:pic>
      <p:pic>
        <p:nvPicPr>
          <p:cNvPr id="8" name="Picture 7" descr="Carboxylic acid: A C atom is double bonded to an O atom  and an OH group."/>
          <p:cNvPicPr>
            <a:picLocks noChangeAspect="1"/>
          </p:cNvPicPr>
          <p:nvPr/>
        </p:nvPicPr>
        <p:blipFill>
          <a:blip r:embed="rId4"/>
          <a:stretch>
            <a:fillRect/>
          </a:stretch>
        </p:blipFill>
        <p:spPr>
          <a:xfrm>
            <a:off x="4953000" y="2362200"/>
            <a:ext cx="1219200" cy="609600"/>
          </a:xfrm>
          <a:prstGeom prst="rect">
            <a:avLst/>
          </a:prstGeom>
        </p:spPr>
      </p:pic>
      <p:pic>
        <p:nvPicPr>
          <p:cNvPr id="9" name="Picture 8" descr="Ester: A C atom is double bonded to an O and single bonded to an O R group."/>
          <p:cNvPicPr>
            <a:picLocks noChangeAspect="1"/>
          </p:cNvPicPr>
          <p:nvPr/>
        </p:nvPicPr>
        <p:blipFill>
          <a:blip r:embed="rId5"/>
          <a:stretch>
            <a:fillRect/>
          </a:stretch>
        </p:blipFill>
        <p:spPr>
          <a:xfrm>
            <a:off x="5070259" y="3048000"/>
            <a:ext cx="1025741" cy="595086"/>
          </a:xfrm>
          <a:prstGeom prst="rect">
            <a:avLst/>
          </a:prstGeom>
        </p:spPr>
      </p:pic>
      <p:pic>
        <p:nvPicPr>
          <p:cNvPr id="10" name="Picture 9" descr="Aldehyde: A C atom is double bonded to an O atom and single bonded to an H atom."/>
          <p:cNvPicPr>
            <a:picLocks noChangeAspect="1"/>
          </p:cNvPicPr>
          <p:nvPr/>
        </p:nvPicPr>
        <p:blipFill>
          <a:blip r:embed="rId6"/>
          <a:stretch>
            <a:fillRect/>
          </a:stretch>
        </p:blipFill>
        <p:spPr>
          <a:xfrm>
            <a:off x="5029200" y="3714750"/>
            <a:ext cx="832536" cy="628650"/>
          </a:xfrm>
          <a:prstGeom prst="rect">
            <a:avLst/>
          </a:prstGeom>
        </p:spPr>
      </p:pic>
      <p:pic>
        <p:nvPicPr>
          <p:cNvPr id="11" name="Picture 10" descr="Ketone: A C atom is double bonded to an O atom and single bonded to an R group."/>
          <p:cNvPicPr>
            <a:picLocks noChangeAspect="1"/>
          </p:cNvPicPr>
          <p:nvPr/>
        </p:nvPicPr>
        <p:blipFill>
          <a:blip r:embed="rId7"/>
          <a:stretch>
            <a:fillRect/>
          </a:stretch>
        </p:blipFill>
        <p:spPr>
          <a:xfrm>
            <a:off x="5029200" y="4433207"/>
            <a:ext cx="851459" cy="578992"/>
          </a:xfrm>
          <a:prstGeom prst="rect">
            <a:avLst/>
          </a:prstGeom>
        </p:spPr>
      </p:pic>
      <p:pic>
        <p:nvPicPr>
          <p:cNvPr id="12" name="Picture 11" descr="Amine: A N atom is single bonded to two H atoms."/>
          <p:cNvPicPr>
            <a:picLocks noChangeAspect="1"/>
          </p:cNvPicPr>
          <p:nvPr/>
        </p:nvPicPr>
        <p:blipFill>
          <a:blip r:embed="rId8"/>
          <a:stretch>
            <a:fillRect/>
          </a:stretch>
        </p:blipFill>
        <p:spPr>
          <a:xfrm>
            <a:off x="5070260" y="5102006"/>
            <a:ext cx="810400" cy="630311"/>
          </a:xfrm>
          <a:prstGeom prst="rect">
            <a:avLst/>
          </a:prstGeom>
        </p:spPr>
      </p:pic>
      <p:sp>
        <p:nvSpPr>
          <p:cNvPr id="4" name="Content Placeholder 3"/>
          <p:cNvSpPr>
            <a:spLocks noGrp="1"/>
          </p:cNvSpPr>
          <p:nvPr>
            <p:ph sz="quarter" idx="24"/>
          </p:nvPr>
        </p:nvSpPr>
        <p:spPr>
          <a:xfrm>
            <a:off x="1676400" y="651957"/>
            <a:ext cx="5791200" cy="262443"/>
          </a:xfrm>
        </p:spPr>
        <p:txBody>
          <a:bodyPr/>
          <a:lstStyle/>
          <a:p>
            <a:r>
              <a:rPr lang="en-US" sz="1150" dirty="0"/>
              <a:t>Copyright © The McGraw-Hill Companies, Inc. Permission required for reproduction or display</a:t>
            </a:r>
          </a:p>
        </p:txBody>
      </p:sp>
    </p:spTree>
    <p:extLst>
      <p:ext uri="{BB962C8B-B14F-4D97-AF65-F5344CB8AC3E}">
        <p14:creationId xmlns:p14="http://schemas.microsoft.com/office/powerpoint/2010/main" val="9746238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0"/>
            <a:ext cx="9044610" cy="594001"/>
          </a:xfrm>
        </p:spPr>
        <p:txBody>
          <a:bodyPr/>
          <a:lstStyle/>
          <a:p>
            <a:r>
              <a:rPr lang="en-US" dirty="0">
                <a:solidFill>
                  <a:schemeClr val="bg1"/>
                </a:solidFill>
              </a:rPr>
              <a:t>23.2 </a:t>
            </a:r>
            <a:r>
              <a:rPr lang="en-US" dirty="0"/>
              <a:t>	</a:t>
            </a:r>
            <a:r>
              <a:rPr lang="en-US" dirty="0">
                <a:latin typeface="Calibri"/>
              </a:rPr>
              <a:t>Organic Compounds (7)</a:t>
            </a:r>
            <a:endParaRPr lang="en-US" dirty="0"/>
          </a:p>
        </p:txBody>
      </p:sp>
      <p:sp>
        <p:nvSpPr>
          <p:cNvPr id="3" name="Text Placeholder 2"/>
          <p:cNvSpPr>
            <a:spLocks noGrp="1"/>
          </p:cNvSpPr>
          <p:nvPr>
            <p:ph type="body" sz="quarter" idx="22"/>
          </p:nvPr>
        </p:nvSpPr>
        <p:spPr>
          <a:xfrm>
            <a:off x="99391" y="685801"/>
            <a:ext cx="8206409" cy="304799"/>
          </a:xfrm>
        </p:spPr>
        <p:txBody>
          <a:bodyPr/>
          <a:lstStyle/>
          <a:p>
            <a:r>
              <a:rPr lang="en-US" sz="2000" dirty="0">
                <a:solidFill>
                  <a:schemeClr val="tx1"/>
                </a:solidFill>
                <a:latin typeface="+mn-lt"/>
              </a:rPr>
              <a:t>TABLE 23.2	General Formulas for Select Classes of Organic Compounds</a:t>
            </a:r>
          </a:p>
        </p:txBody>
      </p:sp>
      <mc:AlternateContent xmlns:mc="http://schemas.openxmlformats.org/markup-compatibility/2006" xmlns:a14="http://schemas.microsoft.com/office/drawing/2010/main">
        <mc:Choice Requires="a14">
          <p:graphicFrame>
            <p:nvGraphicFramePr>
              <p:cNvPr id="7" name="Table Placeholder 6"/>
              <p:cNvGraphicFramePr>
                <a:graphicFrameLocks noGrp="1"/>
              </p:cNvGraphicFramePr>
              <p:nvPr>
                <p:ph type="tbl" sz="quarter" idx="23"/>
                <p:extLst>
                  <p:ext uri="{D42A27DB-BD31-4B8C-83A1-F6EECF244321}">
                    <p14:modId xmlns:p14="http://schemas.microsoft.com/office/powerpoint/2010/main" val="302057340"/>
                  </p:ext>
                </p:extLst>
              </p:nvPr>
            </p:nvGraphicFramePr>
            <p:xfrm>
              <a:off x="150125" y="1005394"/>
              <a:ext cx="8790740" cy="5334002"/>
            </p:xfrm>
            <a:graphic>
              <a:graphicData uri="http://schemas.openxmlformats.org/drawingml/2006/table">
                <a:tbl>
                  <a:tblPr firstRow="1" bandRow="1">
                    <a:tableStyleId>{5C22544A-7EE6-4342-B048-85BDC9FD1C3A}</a:tableStyleId>
                  </a:tblPr>
                  <a:tblGrid>
                    <a:gridCol w="2197685">
                      <a:extLst>
                        <a:ext uri="{9D8B030D-6E8A-4147-A177-3AD203B41FA5}">
                          <a16:colId xmlns="" xmlns:a16="http://schemas.microsoft.com/office/drawing/2014/main" val="1730143991"/>
                        </a:ext>
                      </a:extLst>
                    </a:gridCol>
                    <a:gridCol w="2197685">
                      <a:extLst>
                        <a:ext uri="{9D8B030D-6E8A-4147-A177-3AD203B41FA5}">
                          <a16:colId xmlns="" xmlns:a16="http://schemas.microsoft.com/office/drawing/2014/main" val="3053110721"/>
                        </a:ext>
                      </a:extLst>
                    </a:gridCol>
                    <a:gridCol w="2197685">
                      <a:extLst>
                        <a:ext uri="{9D8B030D-6E8A-4147-A177-3AD203B41FA5}">
                          <a16:colId xmlns="" xmlns:a16="http://schemas.microsoft.com/office/drawing/2014/main" val="3286481894"/>
                        </a:ext>
                      </a:extLst>
                    </a:gridCol>
                    <a:gridCol w="2197685">
                      <a:extLst>
                        <a:ext uri="{9D8B030D-6E8A-4147-A177-3AD203B41FA5}">
                          <a16:colId xmlns="" xmlns:a16="http://schemas.microsoft.com/office/drawing/2014/main" val="4048958174"/>
                        </a:ext>
                      </a:extLst>
                    </a:gridCol>
                  </a:tblGrid>
                  <a:tr h="405542">
                    <a:tc>
                      <a:txBody>
                        <a:bodyPr/>
                        <a:lstStyle/>
                        <a:p>
                          <a:r>
                            <a:rPr lang="en-US" dirty="0">
                              <a:solidFill>
                                <a:schemeClr val="tx1"/>
                              </a:solidFill>
                            </a:rPr>
                            <a:t>Class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3E5"/>
                        </a:solidFill>
                      </a:tcPr>
                    </a:tc>
                    <a:tc>
                      <a:txBody>
                        <a:bodyPr/>
                        <a:lstStyle/>
                        <a:p>
                          <a:r>
                            <a:rPr lang="en-US" dirty="0">
                              <a:solidFill>
                                <a:schemeClr val="tx1"/>
                              </a:solidFill>
                            </a:rPr>
                            <a:t>General Formula</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3E5"/>
                        </a:solidFill>
                      </a:tcPr>
                    </a:tc>
                    <a:tc>
                      <a:txBody>
                        <a:bodyPr/>
                        <a:lstStyle/>
                        <a:p>
                          <a:pPr algn="ctr"/>
                          <a:r>
                            <a:rPr lang="en-US" dirty="0">
                              <a:solidFill>
                                <a:schemeClr val="tx1"/>
                              </a:solidFill>
                            </a:rPr>
                            <a:t>Structure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3E5"/>
                        </a:solidFill>
                      </a:tcPr>
                    </a:tc>
                    <a:tc>
                      <a:txBody>
                        <a:bodyPr/>
                        <a:lstStyle/>
                        <a:p>
                          <a:r>
                            <a:rPr lang="en-US" dirty="0">
                              <a:solidFill>
                                <a:schemeClr val="tx1"/>
                              </a:solidFill>
                            </a:rPr>
                            <a:t>Functional</a:t>
                          </a:r>
                          <a:r>
                            <a:rPr lang="en-US" baseline="0" dirty="0">
                              <a:solidFill>
                                <a:schemeClr val="tx1"/>
                              </a:solidFill>
                            </a:rPr>
                            <a:t> Group</a:t>
                          </a:r>
                          <a:endParaRPr lang="en-US"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3E5"/>
                        </a:solidFill>
                      </a:tcPr>
                    </a:tc>
                    <a:extLst>
                      <a:ext uri="{0D108BD9-81ED-4DB2-BD59-A6C34878D82A}">
                        <a16:rowId xmlns="" xmlns:a16="http://schemas.microsoft.com/office/drawing/2014/main" val="1384289541"/>
                      </a:ext>
                    </a:extLst>
                  </a:tr>
                  <a:tr h="985692">
                    <a:tc>
                      <a:txBody>
                        <a:bodyPr/>
                        <a:lstStyle/>
                        <a:p>
                          <a:r>
                            <a:rPr lang="en-US" dirty="0">
                              <a:solidFill>
                                <a:schemeClr val="tx1"/>
                              </a:solidFill>
                            </a:rPr>
                            <a:t>Amine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US" dirty="0">
                              <a:solidFill>
                                <a:schemeClr val="tx1"/>
                              </a:solidFill>
                            </a:rPr>
                            <a:t>RNR’H</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US" dirty="0">
                              <a:solidFill>
                                <a:schemeClr val="tx1"/>
                              </a:solidFill>
                            </a:rPr>
                            <a:t>Amino group</a:t>
                          </a:r>
                        </a:p>
                        <a:p>
                          <a:r>
                            <a:rPr lang="en-US" dirty="0">
                              <a:solidFill>
                                <a:schemeClr val="tx1"/>
                              </a:solidFill>
                            </a:rPr>
                            <a:t>(secondary </a:t>
                          </a:r>
                          <a14:m>
                            <m:oMath xmlns:m="http://schemas.openxmlformats.org/officeDocument/2006/math">
                              <m:r>
                                <a:rPr lang="en-US" b="0" i="0" baseline="0" smtClean="0">
                                  <a:solidFill>
                                    <a:schemeClr val="tx1"/>
                                  </a:solidFill>
                                  <a:latin typeface="Cambria Math" panose="02040503050406030204" pitchFamily="18" charset="0"/>
                                  <a:ea typeface="Cambria Math" panose="02040503050406030204" pitchFamily="18" charset="0"/>
                                </a:rPr>
                                <m:t>2</m:t>
                              </m:r>
                              <m:r>
                                <a:rPr lang="en-US" i="1" baseline="0" smtClean="0">
                                  <a:solidFill>
                                    <a:schemeClr val="tx1"/>
                                  </a:solidFill>
                                  <a:latin typeface="Cambria Math" panose="02040503050406030204" pitchFamily="18" charset="0"/>
                                  <a:ea typeface="Cambria Math" panose="02040503050406030204" pitchFamily="18" charset="0"/>
                                </a:rPr>
                                <m:t>°</m:t>
                              </m:r>
                            </m:oMath>
                          </a14:m>
                          <a:r>
                            <a:rPr lang="en-US" dirty="0">
                              <a:solidFill>
                                <a:schemeClr val="tx1"/>
                              </a:solidFill>
                            </a:rPr>
                            <a:t>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2856264949"/>
                      </a:ext>
                    </a:extLst>
                  </a:tr>
                  <a:tr h="985692">
                    <a:tc>
                      <a:txBody>
                        <a:bodyPr/>
                        <a:lstStyle/>
                        <a:p>
                          <a:r>
                            <a:rPr lang="en-US" dirty="0">
                              <a:solidFill>
                                <a:schemeClr val="tx1"/>
                              </a:solidFill>
                            </a:rPr>
                            <a:t>Amine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US" dirty="0">
                              <a:solidFill>
                                <a:schemeClr val="tx1"/>
                              </a:solidFill>
                            </a:rPr>
                            <a:t>RNR’R”</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US" dirty="0">
                              <a:solidFill>
                                <a:schemeClr val="tx1"/>
                              </a:solidFill>
                            </a:rPr>
                            <a:t>Amino group</a:t>
                          </a:r>
                        </a:p>
                        <a:p>
                          <a:r>
                            <a:rPr lang="en-US" dirty="0">
                              <a:solidFill>
                                <a:schemeClr val="tx1"/>
                              </a:solidFill>
                            </a:rPr>
                            <a:t>(tertiary </a:t>
                          </a:r>
                          <a14:m>
                            <m:oMath xmlns:m="http://schemas.openxmlformats.org/officeDocument/2006/math">
                              <m:r>
                                <a:rPr lang="en-US" b="0" i="0" baseline="0" smtClean="0">
                                  <a:solidFill>
                                    <a:schemeClr val="tx1"/>
                                  </a:solidFill>
                                  <a:latin typeface="Cambria Math" panose="02040503050406030204" pitchFamily="18" charset="0"/>
                                  <a:ea typeface="Cambria Math" panose="02040503050406030204" pitchFamily="18" charset="0"/>
                                </a:rPr>
                                <m:t>3</m:t>
                              </m:r>
                              <m:r>
                                <a:rPr lang="en-US" i="1" baseline="0" smtClean="0">
                                  <a:solidFill>
                                    <a:schemeClr val="tx1"/>
                                  </a:solidFill>
                                  <a:latin typeface="Cambria Math" panose="02040503050406030204" pitchFamily="18" charset="0"/>
                                  <a:ea typeface="Cambria Math" panose="02040503050406030204" pitchFamily="18" charset="0"/>
                                </a:rPr>
                                <m:t>°</m:t>
                              </m:r>
                            </m:oMath>
                          </a14:m>
                          <a:r>
                            <a:rPr lang="en-US" dirty="0">
                              <a:solidFill>
                                <a:schemeClr val="tx1"/>
                              </a:solidFill>
                            </a:rPr>
                            <a:t>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483227768"/>
                      </a:ext>
                    </a:extLst>
                  </a:tr>
                  <a:tr h="985692">
                    <a:tc>
                      <a:txBody>
                        <a:bodyPr/>
                        <a:lstStyle/>
                        <a:p>
                          <a:r>
                            <a:rPr lang="en-US" dirty="0">
                              <a:solidFill>
                                <a:schemeClr val="tx1"/>
                              </a:solidFill>
                            </a:rPr>
                            <a:t>Amide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pPr/>
                          <a14:m>
                            <m:oMathPara xmlns:m="http://schemas.openxmlformats.org/officeDocument/2006/math">
                              <m:oMathParaPr>
                                <m:jc m:val="left"/>
                              </m:oMathParaPr>
                              <m:oMath xmlns:m="http://schemas.openxmlformats.org/officeDocument/2006/math">
                                <m:sSub>
                                  <m:sSubPr>
                                    <m:ctrlPr>
                                      <a:rPr lang="en-US" i="1" smtClean="0">
                                        <a:solidFill>
                                          <a:schemeClr val="tx1"/>
                                        </a:solidFill>
                                        <a:latin typeface="Cambria Math" panose="02040503050406030204" pitchFamily="18" charset="0"/>
                                      </a:rPr>
                                    </m:ctrlPr>
                                  </m:sSubPr>
                                  <m:e>
                                    <m:r>
                                      <m:rPr>
                                        <m:nor/>
                                      </m:rPr>
                                      <a:rPr lang="en-US" dirty="0" smtClean="0">
                                        <a:solidFill>
                                          <a:schemeClr val="tx1"/>
                                        </a:solidFill>
                                      </a:rPr>
                                      <m:t>RCO</m:t>
                                    </m:r>
                                    <m:r>
                                      <m:rPr>
                                        <m:sty m:val="p"/>
                                      </m:rPr>
                                      <a:rPr lang="en-US" b="0" i="0" dirty="0" smtClean="0">
                                        <a:solidFill>
                                          <a:schemeClr val="tx1"/>
                                        </a:solidFill>
                                        <a:latin typeface="Cambria Math" panose="02040503050406030204" pitchFamily="18" charset="0"/>
                                      </a:rPr>
                                      <m:t>NH</m:t>
                                    </m:r>
                                  </m:e>
                                  <m:sub>
                                    <m:r>
                                      <a:rPr lang="en-US" b="0" i="1" smtClean="0">
                                        <a:solidFill>
                                          <a:schemeClr val="tx1"/>
                                        </a:solidFill>
                                        <a:latin typeface="Cambria Math" panose="02040503050406030204" pitchFamily="18" charset="0"/>
                                      </a:rPr>
                                      <m:t>2</m:t>
                                    </m:r>
                                  </m:sub>
                                </m:sSub>
                              </m:oMath>
                            </m:oMathPara>
                          </a14:m>
                          <a:endParaRPr lang="en-US"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US" dirty="0">
                              <a:solidFill>
                                <a:schemeClr val="tx1"/>
                              </a:solidFill>
                            </a:rPr>
                            <a:t>Amide group</a:t>
                          </a:r>
                        </a:p>
                        <a:p>
                          <a:r>
                            <a:rPr lang="en-US" dirty="0">
                              <a:solidFill>
                                <a:schemeClr val="tx1"/>
                              </a:solidFill>
                            </a:rPr>
                            <a:t>(primary </a:t>
                          </a:r>
                          <a14:m>
                            <m:oMath xmlns:m="http://schemas.openxmlformats.org/officeDocument/2006/math">
                              <m:r>
                                <a:rPr lang="en-US" b="0" i="0" baseline="0" smtClean="0">
                                  <a:solidFill>
                                    <a:schemeClr val="tx1"/>
                                  </a:solidFill>
                                  <a:latin typeface="Cambria Math" panose="02040503050406030204" pitchFamily="18" charset="0"/>
                                  <a:ea typeface="Cambria Math" panose="02040503050406030204" pitchFamily="18" charset="0"/>
                                </a:rPr>
                                <m:t>1</m:t>
                              </m:r>
                              <m:r>
                                <a:rPr lang="en-US" i="1" baseline="0" smtClean="0">
                                  <a:solidFill>
                                    <a:schemeClr val="tx1"/>
                                  </a:solidFill>
                                  <a:latin typeface="Cambria Math" panose="02040503050406030204" pitchFamily="18" charset="0"/>
                                  <a:ea typeface="Cambria Math" panose="02040503050406030204" pitchFamily="18" charset="0"/>
                                </a:rPr>
                                <m:t>°</m:t>
                              </m:r>
                            </m:oMath>
                          </a14:m>
                          <a:r>
                            <a:rPr lang="en-US" dirty="0">
                              <a:solidFill>
                                <a:schemeClr val="tx1"/>
                              </a:solidFill>
                            </a:rPr>
                            <a:t>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2292336413"/>
                      </a:ext>
                    </a:extLst>
                  </a:tr>
                  <a:tr h="985692">
                    <a:tc>
                      <a:txBody>
                        <a:bodyPr/>
                        <a:lstStyle/>
                        <a:p>
                          <a:r>
                            <a:rPr lang="en-US" dirty="0">
                              <a:solidFill>
                                <a:schemeClr val="tx1"/>
                              </a:solidFill>
                            </a:rPr>
                            <a:t>Amide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US" dirty="0">
                              <a:solidFill>
                                <a:schemeClr val="tx1"/>
                              </a:solidFill>
                            </a:rPr>
                            <a:t>RCONR’H</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US" dirty="0">
                              <a:solidFill>
                                <a:schemeClr val="tx1"/>
                              </a:solidFill>
                            </a:rPr>
                            <a:t>Amide group</a:t>
                          </a:r>
                        </a:p>
                        <a:p>
                          <a:r>
                            <a:rPr lang="en-US" dirty="0">
                              <a:solidFill>
                                <a:schemeClr val="tx1"/>
                              </a:solidFill>
                            </a:rPr>
                            <a:t>(secondary </a:t>
                          </a:r>
                          <a14:m>
                            <m:oMath xmlns:m="http://schemas.openxmlformats.org/officeDocument/2006/math">
                              <m:r>
                                <a:rPr lang="en-US" b="0" i="0" baseline="0" smtClean="0">
                                  <a:solidFill>
                                    <a:schemeClr val="tx1"/>
                                  </a:solidFill>
                                  <a:latin typeface="Cambria Math" panose="02040503050406030204" pitchFamily="18" charset="0"/>
                                  <a:ea typeface="Cambria Math" panose="02040503050406030204" pitchFamily="18" charset="0"/>
                                </a:rPr>
                                <m:t>2</m:t>
                              </m:r>
                              <m:r>
                                <a:rPr lang="en-US" i="1" baseline="0" smtClean="0">
                                  <a:solidFill>
                                    <a:schemeClr val="tx1"/>
                                  </a:solidFill>
                                  <a:latin typeface="Cambria Math" panose="02040503050406030204" pitchFamily="18" charset="0"/>
                                  <a:ea typeface="Cambria Math" panose="02040503050406030204" pitchFamily="18" charset="0"/>
                                </a:rPr>
                                <m:t>°</m:t>
                              </m:r>
                            </m:oMath>
                          </a14:m>
                          <a:r>
                            <a:rPr lang="en-US" dirty="0">
                              <a:solidFill>
                                <a:schemeClr val="tx1"/>
                              </a:solidFill>
                            </a:rPr>
                            <a:t>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3695853510"/>
                      </a:ext>
                    </a:extLst>
                  </a:tr>
                  <a:tr h="985692">
                    <a:tc>
                      <a:txBody>
                        <a:bodyPr/>
                        <a:lstStyle/>
                        <a:p>
                          <a:r>
                            <a:rPr lang="en-US" dirty="0">
                              <a:solidFill>
                                <a:schemeClr val="tx1"/>
                              </a:solidFill>
                            </a:rPr>
                            <a:t>Amide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US" dirty="0">
                              <a:solidFill>
                                <a:schemeClr val="tx1"/>
                              </a:solidFill>
                            </a:rPr>
                            <a:t>RCONR’R”</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US" dirty="0">
                              <a:solidFill>
                                <a:schemeClr val="tx1"/>
                              </a:solidFill>
                            </a:rPr>
                            <a:t>Amide group</a:t>
                          </a:r>
                        </a:p>
                        <a:p>
                          <a:r>
                            <a:rPr lang="en-US" dirty="0">
                              <a:solidFill>
                                <a:schemeClr val="tx1"/>
                              </a:solidFill>
                            </a:rPr>
                            <a:t>(tertiary </a:t>
                          </a:r>
                          <a14:m>
                            <m:oMath xmlns:m="http://schemas.openxmlformats.org/officeDocument/2006/math">
                              <m:r>
                                <a:rPr lang="en-US" b="0" i="0" baseline="0" smtClean="0">
                                  <a:solidFill>
                                    <a:schemeClr val="tx1"/>
                                  </a:solidFill>
                                  <a:latin typeface="Cambria Math" panose="02040503050406030204" pitchFamily="18" charset="0"/>
                                  <a:ea typeface="Cambria Math" panose="02040503050406030204" pitchFamily="18" charset="0"/>
                                </a:rPr>
                                <m:t>3</m:t>
                              </m:r>
                              <m:r>
                                <a:rPr lang="en-US" i="1" baseline="0" smtClean="0">
                                  <a:solidFill>
                                    <a:schemeClr val="tx1"/>
                                  </a:solidFill>
                                  <a:latin typeface="Cambria Math" panose="02040503050406030204" pitchFamily="18" charset="0"/>
                                  <a:ea typeface="Cambria Math" panose="02040503050406030204" pitchFamily="18" charset="0"/>
                                </a:rPr>
                                <m:t>°</m:t>
                              </m:r>
                            </m:oMath>
                          </a14:m>
                          <a:r>
                            <a:rPr lang="en-US" dirty="0">
                              <a:solidFill>
                                <a:schemeClr val="tx1"/>
                              </a:solidFill>
                            </a:rPr>
                            <a:t>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extLst>
                      <a:ext uri="{0D108BD9-81ED-4DB2-BD59-A6C34878D82A}">
                        <a16:rowId xmlns="" xmlns:a16="http://schemas.microsoft.com/office/drawing/2014/main" val="290146814"/>
                      </a:ext>
                    </a:extLst>
                  </a:tr>
                </a:tbl>
              </a:graphicData>
            </a:graphic>
          </p:graphicFrame>
        </mc:Choice>
        <mc:Fallback xmlns="">
          <p:graphicFrame>
            <p:nvGraphicFramePr>
              <p:cNvPr id="7" name="Table Placeholder 6"/>
              <p:cNvGraphicFramePr>
                <a:graphicFrameLocks noGrp="1"/>
              </p:cNvGraphicFramePr>
              <p:nvPr>
                <p:ph type="tbl" sz="quarter" idx="23"/>
                <p:extLst>
                  <p:ext uri="{D42A27DB-BD31-4B8C-83A1-F6EECF244321}">
                    <p14:modId xmlns:p14="http://schemas.microsoft.com/office/powerpoint/2010/main" val="302057340"/>
                  </p:ext>
                </p:extLst>
              </p:nvPr>
            </p:nvGraphicFramePr>
            <p:xfrm>
              <a:off x="150125" y="1005394"/>
              <a:ext cx="8790740" cy="5334002"/>
            </p:xfrm>
            <a:graphic>
              <a:graphicData uri="http://schemas.openxmlformats.org/drawingml/2006/table">
                <a:tbl>
                  <a:tblPr firstRow="1" bandRow="1">
                    <a:tableStyleId>{5C22544A-7EE6-4342-B048-85BDC9FD1C3A}</a:tableStyleId>
                  </a:tblPr>
                  <a:tblGrid>
                    <a:gridCol w="2197685">
                      <a:extLst>
                        <a:ext uri="{9D8B030D-6E8A-4147-A177-3AD203B41FA5}">
                          <a16:colId xmlns:a16="http://schemas.microsoft.com/office/drawing/2014/main" val="1730143991"/>
                        </a:ext>
                      </a:extLst>
                    </a:gridCol>
                    <a:gridCol w="2197685">
                      <a:extLst>
                        <a:ext uri="{9D8B030D-6E8A-4147-A177-3AD203B41FA5}">
                          <a16:colId xmlns:a16="http://schemas.microsoft.com/office/drawing/2014/main" val="3053110721"/>
                        </a:ext>
                      </a:extLst>
                    </a:gridCol>
                    <a:gridCol w="2197685">
                      <a:extLst>
                        <a:ext uri="{9D8B030D-6E8A-4147-A177-3AD203B41FA5}">
                          <a16:colId xmlns:a16="http://schemas.microsoft.com/office/drawing/2014/main" val="3286481894"/>
                        </a:ext>
                      </a:extLst>
                    </a:gridCol>
                    <a:gridCol w="2197685">
                      <a:extLst>
                        <a:ext uri="{9D8B030D-6E8A-4147-A177-3AD203B41FA5}">
                          <a16:colId xmlns:a16="http://schemas.microsoft.com/office/drawing/2014/main" val="4048958174"/>
                        </a:ext>
                      </a:extLst>
                    </a:gridCol>
                  </a:tblGrid>
                  <a:tr h="405542">
                    <a:tc>
                      <a:txBody>
                        <a:bodyPr/>
                        <a:lstStyle/>
                        <a:p>
                          <a:r>
                            <a:rPr lang="en-US" dirty="0">
                              <a:solidFill>
                                <a:schemeClr val="tx1"/>
                              </a:solidFill>
                            </a:rPr>
                            <a:t>Class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3E5"/>
                        </a:solidFill>
                      </a:tcPr>
                    </a:tc>
                    <a:tc>
                      <a:txBody>
                        <a:bodyPr/>
                        <a:lstStyle/>
                        <a:p>
                          <a:r>
                            <a:rPr lang="en-US" dirty="0">
                              <a:solidFill>
                                <a:schemeClr val="tx1"/>
                              </a:solidFill>
                            </a:rPr>
                            <a:t>General Formula</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3E5"/>
                        </a:solidFill>
                      </a:tcPr>
                    </a:tc>
                    <a:tc>
                      <a:txBody>
                        <a:bodyPr/>
                        <a:lstStyle/>
                        <a:p>
                          <a:pPr algn="ctr"/>
                          <a:r>
                            <a:rPr lang="en-US" dirty="0">
                              <a:solidFill>
                                <a:schemeClr val="tx1"/>
                              </a:solidFill>
                            </a:rPr>
                            <a:t>Structure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3E5"/>
                        </a:solidFill>
                      </a:tcPr>
                    </a:tc>
                    <a:tc>
                      <a:txBody>
                        <a:bodyPr/>
                        <a:lstStyle/>
                        <a:p>
                          <a:r>
                            <a:rPr lang="en-US" dirty="0">
                              <a:solidFill>
                                <a:schemeClr val="tx1"/>
                              </a:solidFill>
                            </a:rPr>
                            <a:t>Functional</a:t>
                          </a:r>
                          <a:r>
                            <a:rPr lang="en-US" baseline="0" dirty="0">
                              <a:solidFill>
                                <a:schemeClr val="tx1"/>
                              </a:solidFill>
                            </a:rPr>
                            <a:t> Group</a:t>
                          </a:r>
                          <a:endParaRPr lang="en-US"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E2E3E5"/>
                        </a:solidFill>
                      </a:tcPr>
                    </a:tc>
                    <a:extLst>
                      <a:ext uri="{0D108BD9-81ED-4DB2-BD59-A6C34878D82A}">
                        <a16:rowId xmlns:a16="http://schemas.microsoft.com/office/drawing/2014/main" val="1384289541"/>
                      </a:ext>
                    </a:extLst>
                  </a:tr>
                  <a:tr h="985692">
                    <a:tc>
                      <a:txBody>
                        <a:bodyPr/>
                        <a:lstStyle/>
                        <a:p>
                          <a:r>
                            <a:rPr lang="en-US" dirty="0">
                              <a:solidFill>
                                <a:schemeClr val="tx1"/>
                              </a:solidFill>
                            </a:rPr>
                            <a:t>Amine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US" dirty="0">
                              <a:solidFill>
                                <a:schemeClr val="tx1"/>
                              </a:solidFill>
                            </a:rPr>
                            <a:t>RNR’H</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2"/>
                          <a:stretch>
                            <a:fillRect l="-299723" t="-44720" b="-402484"/>
                          </a:stretch>
                        </a:blipFill>
                      </a:tcPr>
                    </a:tc>
                    <a:extLst>
                      <a:ext uri="{0D108BD9-81ED-4DB2-BD59-A6C34878D82A}">
                        <a16:rowId xmlns:a16="http://schemas.microsoft.com/office/drawing/2014/main" val="2856264949"/>
                      </a:ext>
                    </a:extLst>
                  </a:tr>
                  <a:tr h="985692">
                    <a:tc>
                      <a:txBody>
                        <a:bodyPr/>
                        <a:lstStyle/>
                        <a:p>
                          <a:r>
                            <a:rPr lang="en-US" dirty="0">
                              <a:solidFill>
                                <a:schemeClr val="tx1"/>
                              </a:solidFill>
                            </a:rPr>
                            <a:t>Amine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US" dirty="0">
                              <a:solidFill>
                                <a:schemeClr val="tx1"/>
                              </a:solidFill>
                            </a:rPr>
                            <a:t>RNR’R”</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2"/>
                          <a:stretch>
                            <a:fillRect l="-299723" t="-143827" b="-300000"/>
                          </a:stretch>
                        </a:blipFill>
                      </a:tcPr>
                    </a:tc>
                    <a:extLst>
                      <a:ext uri="{0D108BD9-81ED-4DB2-BD59-A6C34878D82A}">
                        <a16:rowId xmlns:a16="http://schemas.microsoft.com/office/drawing/2014/main" val="483227768"/>
                      </a:ext>
                    </a:extLst>
                  </a:tr>
                  <a:tr h="985692">
                    <a:tc>
                      <a:txBody>
                        <a:bodyPr/>
                        <a:lstStyle/>
                        <a:p>
                          <a:r>
                            <a:rPr lang="en-US" dirty="0">
                              <a:solidFill>
                                <a:schemeClr val="tx1"/>
                              </a:solidFill>
                            </a:rPr>
                            <a:t>Amide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2"/>
                          <a:stretch>
                            <a:fillRect l="-100000" t="-243827" r="-199723" b="-200000"/>
                          </a:stretch>
                        </a:blipFill>
                      </a:tcPr>
                    </a:tc>
                    <a:tc>
                      <a:txBody>
                        <a:bodyPr/>
                        <a:lstStyle/>
                        <a:p>
                          <a:endParaRPr lang="en-US"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2"/>
                          <a:stretch>
                            <a:fillRect l="-299723" t="-243827" b="-200000"/>
                          </a:stretch>
                        </a:blipFill>
                      </a:tcPr>
                    </a:tc>
                    <a:extLst>
                      <a:ext uri="{0D108BD9-81ED-4DB2-BD59-A6C34878D82A}">
                        <a16:rowId xmlns:a16="http://schemas.microsoft.com/office/drawing/2014/main" val="2292336413"/>
                      </a:ext>
                    </a:extLst>
                  </a:tr>
                  <a:tr h="985692">
                    <a:tc>
                      <a:txBody>
                        <a:bodyPr/>
                        <a:lstStyle/>
                        <a:p>
                          <a:r>
                            <a:rPr lang="en-US" dirty="0">
                              <a:solidFill>
                                <a:schemeClr val="tx1"/>
                              </a:solidFill>
                            </a:rPr>
                            <a:t>Amide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US" dirty="0">
                              <a:solidFill>
                                <a:schemeClr val="tx1"/>
                              </a:solidFill>
                            </a:rPr>
                            <a:t>RCONR’H</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2"/>
                          <a:stretch>
                            <a:fillRect l="-299723" t="-343827" b="-100000"/>
                          </a:stretch>
                        </a:blipFill>
                      </a:tcPr>
                    </a:tc>
                    <a:extLst>
                      <a:ext uri="{0D108BD9-81ED-4DB2-BD59-A6C34878D82A}">
                        <a16:rowId xmlns:a16="http://schemas.microsoft.com/office/drawing/2014/main" val="3695853510"/>
                      </a:ext>
                    </a:extLst>
                  </a:tr>
                  <a:tr h="985692">
                    <a:tc>
                      <a:txBody>
                        <a:bodyPr/>
                        <a:lstStyle/>
                        <a:p>
                          <a:r>
                            <a:rPr lang="en-US" dirty="0">
                              <a:solidFill>
                                <a:schemeClr val="tx1"/>
                              </a:solidFill>
                            </a:rPr>
                            <a:t>Amide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r>
                            <a:rPr lang="en-US" dirty="0">
                              <a:solidFill>
                                <a:schemeClr val="tx1"/>
                              </a:solidFill>
                            </a:rPr>
                            <a:t>RCONR’R”</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3F3F5"/>
                        </a:solidFill>
                      </a:tcPr>
                    </a:tc>
                    <a:tc>
                      <a:txBody>
                        <a:bodyPr/>
                        <a:lstStyle/>
                        <a:p>
                          <a:endParaRPr lang="en-US"/>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a:blip r:embed="rId2"/>
                          <a:stretch>
                            <a:fillRect l="-299723" t="-443827"/>
                          </a:stretch>
                        </a:blipFill>
                      </a:tcPr>
                    </a:tc>
                    <a:extLst>
                      <a:ext uri="{0D108BD9-81ED-4DB2-BD59-A6C34878D82A}">
                        <a16:rowId xmlns:a16="http://schemas.microsoft.com/office/drawing/2014/main" val="290146814"/>
                      </a:ext>
                    </a:extLst>
                  </a:tr>
                </a:tbl>
              </a:graphicData>
            </a:graphic>
          </p:graphicFrame>
        </mc:Fallback>
      </mc:AlternateContent>
      <p:pic>
        <p:nvPicPr>
          <p:cNvPr id="8" name="Picture 7" descr="Amine: A N atom is single bonded to an H atom and an R group."/>
          <p:cNvPicPr>
            <a:picLocks noChangeAspect="1"/>
          </p:cNvPicPr>
          <p:nvPr/>
        </p:nvPicPr>
        <p:blipFill>
          <a:blip r:embed="rId3"/>
          <a:stretch>
            <a:fillRect/>
          </a:stretch>
        </p:blipFill>
        <p:spPr>
          <a:xfrm>
            <a:off x="4876800" y="1497518"/>
            <a:ext cx="1231900" cy="869577"/>
          </a:xfrm>
          <a:prstGeom prst="rect">
            <a:avLst/>
          </a:prstGeom>
        </p:spPr>
      </p:pic>
      <p:pic>
        <p:nvPicPr>
          <p:cNvPr id="9" name="Picture 8" descr="Amine: A N atom is bonded to two R groups."/>
          <p:cNvPicPr>
            <a:picLocks noChangeAspect="1"/>
          </p:cNvPicPr>
          <p:nvPr/>
        </p:nvPicPr>
        <p:blipFill>
          <a:blip r:embed="rId4"/>
          <a:stretch>
            <a:fillRect/>
          </a:stretch>
        </p:blipFill>
        <p:spPr>
          <a:xfrm>
            <a:off x="4800600" y="2438400"/>
            <a:ext cx="1308100" cy="914400"/>
          </a:xfrm>
          <a:prstGeom prst="rect">
            <a:avLst/>
          </a:prstGeom>
        </p:spPr>
      </p:pic>
      <p:pic>
        <p:nvPicPr>
          <p:cNvPr id="10" name="Picture 9" descr="Primary amide: A C atom is double bonded to an O atom and single bonded to a NH2 group."/>
          <p:cNvPicPr>
            <a:picLocks noChangeAspect="1"/>
          </p:cNvPicPr>
          <p:nvPr/>
        </p:nvPicPr>
        <p:blipFill>
          <a:blip r:embed="rId5"/>
          <a:stretch>
            <a:fillRect/>
          </a:stretch>
        </p:blipFill>
        <p:spPr>
          <a:xfrm>
            <a:off x="4953000" y="3429000"/>
            <a:ext cx="1231900" cy="914400"/>
          </a:xfrm>
          <a:prstGeom prst="rect">
            <a:avLst/>
          </a:prstGeom>
        </p:spPr>
      </p:pic>
      <p:pic>
        <p:nvPicPr>
          <p:cNvPr id="11" name="Picture 10" descr="Secondary amide: A C atom is double bonded to an O atom and single bonded to a NH R group."/>
          <p:cNvPicPr>
            <a:picLocks noChangeAspect="1"/>
          </p:cNvPicPr>
          <p:nvPr/>
        </p:nvPicPr>
        <p:blipFill>
          <a:blip r:embed="rId6"/>
          <a:stretch>
            <a:fillRect/>
          </a:stretch>
        </p:blipFill>
        <p:spPr>
          <a:xfrm>
            <a:off x="5003800" y="4414705"/>
            <a:ext cx="1168400" cy="920558"/>
          </a:xfrm>
          <a:prstGeom prst="rect">
            <a:avLst/>
          </a:prstGeom>
        </p:spPr>
      </p:pic>
      <p:pic>
        <p:nvPicPr>
          <p:cNvPr id="12" name="Picture 11" descr="Tertiary amide: A C atom is double bonded to an O atom and single bonded to a NR2 group."/>
          <p:cNvPicPr>
            <a:picLocks noChangeAspect="1"/>
          </p:cNvPicPr>
          <p:nvPr/>
        </p:nvPicPr>
        <p:blipFill>
          <a:blip r:embed="rId7"/>
          <a:stretch>
            <a:fillRect/>
          </a:stretch>
        </p:blipFill>
        <p:spPr>
          <a:xfrm>
            <a:off x="5003800" y="5405305"/>
            <a:ext cx="1104899" cy="889987"/>
          </a:xfrm>
          <a:prstGeom prst="rect">
            <a:avLst/>
          </a:prstGeom>
        </p:spPr>
      </p:pic>
      <p:sp>
        <p:nvSpPr>
          <p:cNvPr id="5" name="Content Placeholder 4"/>
          <p:cNvSpPr>
            <a:spLocks noGrp="1"/>
          </p:cNvSpPr>
          <p:nvPr>
            <p:ph sz="quarter" idx="24"/>
          </p:nvPr>
        </p:nvSpPr>
        <p:spPr>
          <a:xfrm>
            <a:off x="1738730" y="533400"/>
            <a:ext cx="6033670" cy="304800"/>
          </a:xfrm>
        </p:spPr>
        <p:txBody>
          <a:bodyPr/>
          <a:lstStyle/>
          <a:p>
            <a:r>
              <a:rPr lang="en-US" sz="1150" dirty="0"/>
              <a:t>Copyright © The McGraw-Hill Companies, Inc. Permission required for reproduction or display</a:t>
            </a:r>
          </a:p>
        </p:txBody>
      </p:sp>
    </p:spTree>
    <p:extLst>
      <p:ext uri="{BB962C8B-B14F-4D97-AF65-F5344CB8AC3E}">
        <p14:creationId xmlns:p14="http://schemas.microsoft.com/office/powerpoint/2010/main" val="28830194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0"/>
            <a:ext cx="9044610" cy="517801"/>
          </a:xfrm>
        </p:spPr>
        <p:txBody>
          <a:bodyPr/>
          <a:lstStyle/>
          <a:p>
            <a:r>
              <a:rPr lang="en-US" dirty="0">
                <a:solidFill>
                  <a:schemeClr val="bg1"/>
                </a:solidFill>
              </a:rPr>
              <a:t>23.2 </a:t>
            </a:r>
            <a:r>
              <a:rPr lang="en-US" dirty="0"/>
              <a:t>	</a:t>
            </a:r>
            <a:r>
              <a:rPr lang="en-US" dirty="0">
                <a:latin typeface="Calibri"/>
              </a:rPr>
              <a:t>Organic Compounds (8)</a:t>
            </a:r>
            <a:r>
              <a:rPr lang="en-US" dirty="0"/>
              <a:t>	</a:t>
            </a:r>
          </a:p>
        </p:txBody>
      </p:sp>
      <p:sp>
        <p:nvSpPr>
          <p:cNvPr id="16" name="Text Placeholder 15"/>
          <p:cNvSpPr>
            <a:spLocks noGrp="1"/>
          </p:cNvSpPr>
          <p:nvPr>
            <p:ph type="body" sz="quarter" idx="22"/>
          </p:nvPr>
        </p:nvSpPr>
        <p:spPr>
          <a:xfrm>
            <a:off x="23190" y="1139951"/>
            <a:ext cx="9120809" cy="460249"/>
          </a:xfrm>
        </p:spPr>
        <p:txBody>
          <a:bodyPr/>
          <a:lstStyle/>
          <a:p>
            <a:r>
              <a:rPr lang="en-US" dirty="0">
                <a:latin typeface="Calibri"/>
              </a:rPr>
              <a:t>Classes of Organic Compounds</a:t>
            </a:r>
          </a:p>
        </p:txBody>
      </p:sp>
      <p:pic>
        <p:nvPicPr>
          <p:cNvPr id="14" name="Picture 13" descr="A compound consisting of an alkyl group and the functional group OH is an alcohol. "/>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7904" y="1905000"/>
            <a:ext cx="4515182" cy="4340352"/>
          </a:xfrm>
          <a:prstGeom prst="rect">
            <a:avLst/>
          </a:prstGeom>
        </p:spPr>
      </p:pic>
    </p:spTree>
    <p:extLst>
      <p:ext uri="{BB962C8B-B14F-4D97-AF65-F5344CB8AC3E}">
        <p14:creationId xmlns:p14="http://schemas.microsoft.com/office/powerpoint/2010/main" val="11168422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3190" y="15599"/>
            <a:ext cx="9044610" cy="594001"/>
          </a:xfrm>
        </p:spPr>
        <p:txBody>
          <a:bodyPr/>
          <a:lstStyle/>
          <a:p>
            <a:r>
              <a:rPr lang="en-US" dirty="0">
                <a:solidFill>
                  <a:schemeClr val="bg1"/>
                </a:solidFill>
              </a:rPr>
              <a:t>23.2 </a:t>
            </a:r>
            <a:r>
              <a:rPr lang="en-US" dirty="0"/>
              <a:t>	</a:t>
            </a:r>
            <a:r>
              <a:rPr lang="en-US" dirty="0">
                <a:latin typeface="Calibri"/>
              </a:rPr>
              <a:t>Organic Compounds (9)</a:t>
            </a:r>
            <a:r>
              <a:rPr lang="en-US" dirty="0"/>
              <a:t>	</a:t>
            </a:r>
          </a:p>
        </p:txBody>
      </p:sp>
      <p:sp>
        <p:nvSpPr>
          <p:cNvPr id="16" name="Text Placeholder 15"/>
          <p:cNvSpPr>
            <a:spLocks noGrp="1"/>
          </p:cNvSpPr>
          <p:nvPr>
            <p:ph type="body" sz="quarter" idx="22"/>
          </p:nvPr>
        </p:nvSpPr>
        <p:spPr>
          <a:xfrm>
            <a:off x="23191" y="1142999"/>
            <a:ext cx="7139610" cy="457201"/>
          </a:xfrm>
        </p:spPr>
        <p:txBody>
          <a:bodyPr/>
          <a:lstStyle/>
          <a:p>
            <a:r>
              <a:rPr lang="en-US" dirty="0">
                <a:latin typeface="Calibri"/>
              </a:rPr>
              <a:t>Classes of Organic Compounds</a:t>
            </a:r>
          </a:p>
        </p:txBody>
      </p:sp>
      <p:pic>
        <p:nvPicPr>
          <p:cNvPr id="15" name="Picture 14" descr="When R is the ethyl group, we have CH3CH2OH. This is ethyl alcohol or ethanol. Ethanol is the alcohol in alcoholic beverage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62942" y="1752600"/>
            <a:ext cx="4618115" cy="4544291"/>
          </a:xfrm>
          <a:prstGeom prst="rect">
            <a:avLst/>
          </a:prstGeom>
        </p:spPr>
      </p:pic>
    </p:spTree>
    <p:extLst>
      <p:ext uri="{BB962C8B-B14F-4D97-AF65-F5344CB8AC3E}">
        <p14:creationId xmlns:p14="http://schemas.microsoft.com/office/powerpoint/2010/main" val="29853952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5"/>
          <p:cNvSpPr>
            <a:spLocks noGrp="1"/>
          </p:cNvSpPr>
          <p:nvPr>
            <p:ph type="body" sz="quarter" idx="11"/>
          </p:nvPr>
        </p:nvSpPr>
        <p:spPr>
          <a:xfrm>
            <a:off x="76200" y="152400"/>
            <a:ext cx="2171700" cy="609600"/>
          </a:xfrm>
        </p:spPr>
        <p:txBody>
          <a:bodyPr/>
          <a:lstStyle/>
          <a:p>
            <a:pPr fontAlgn="t"/>
            <a:r>
              <a:rPr lang="en-US" dirty="0">
                <a:solidFill>
                  <a:schemeClr val="bg1"/>
                </a:solidFill>
              </a:rPr>
              <a:t>CHAPTER</a:t>
            </a:r>
          </a:p>
        </p:txBody>
      </p:sp>
      <p:sp>
        <p:nvSpPr>
          <p:cNvPr id="2" name="Text Placeholder 1"/>
          <p:cNvSpPr>
            <a:spLocks noGrp="1"/>
          </p:cNvSpPr>
          <p:nvPr>
            <p:ph type="body" sz="quarter" idx="12"/>
          </p:nvPr>
        </p:nvSpPr>
        <p:spPr/>
        <p:txBody>
          <a:bodyPr/>
          <a:lstStyle/>
          <a:p>
            <a:r>
              <a:rPr lang="en-US" dirty="0">
                <a:solidFill>
                  <a:srgbClr val="6E7072"/>
                </a:solidFill>
              </a:rPr>
              <a:t>23</a:t>
            </a:r>
          </a:p>
        </p:txBody>
      </p:sp>
      <p:sp>
        <p:nvSpPr>
          <p:cNvPr id="15" name="Title 14"/>
          <p:cNvSpPr>
            <a:spLocks noGrp="1"/>
          </p:cNvSpPr>
          <p:nvPr>
            <p:ph type="title"/>
          </p:nvPr>
        </p:nvSpPr>
        <p:spPr>
          <a:xfrm>
            <a:off x="3429000" y="5442"/>
            <a:ext cx="4495800" cy="985157"/>
          </a:xfrm>
        </p:spPr>
        <p:txBody>
          <a:bodyPr/>
          <a:lstStyle/>
          <a:p>
            <a:pPr algn="l">
              <a:tabLst>
                <a:tab pos="2168525" algn="l"/>
                <a:tab pos="3317875" algn="l"/>
              </a:tabLst>
            </a:pPr>
            <a:r>
              <a:rPr lang="en-US" dirty="0"/>
              <a:t>Organic Chemistry</a:t>
            </a:r>
            <a:endParaRPr lang="en-US" dirty="0">
              <a:solidFill>
                <a:srgbClr val="939598"/>
              </a:solidFill>
            </a:endParaRPr>
          </a:p>
        </p:txBody>
      </p:sp>
      <p:sp>
        <p:nvSpPr>
          <p:cNvPr id="3" name="Text Placeholder 2"/>
          <p:cNvSpPr>
            <a:spLocks noGrp="1"/>
          </p:cNvSpPr>
          <p:nvPr>
            <p:ph type="body" sz="quarter" idx="13"/>
          </p:nvPr>
        </p:nvSpPr>
        <p:spPr>
          <a:xfrm>
            <a:off x="568036" y="1891145"/>
            <a:ext cx="8458200" cy="2819400"/>
          </a:xfrm>
        </p:spPr>
        <p:txBody>
          <a:bodyPr/>
          <a:lstStyle/>
          <a:p>
            <a:pPr fontAlgn="t">
              <a:spcBef>
                <a:spcPts val="0"/>
              </a:spcBef>
              <a:tabLst>
                <a:tab pos="809625" algn="l"/>
              </a:tabLst>
            </a:pPr>
            <a:r>
              <a:rPr lang="en-US" dirty="0">
                <a:solidFill>
                  <a:srgbClr val="CC0000"/>
                </a:solidFill>
              </a:rPr>
              <a:t>23.1</a:t>
            </a:r>
            <a:r>
              <a:rPr lang="en-US" dirty="0"/>
              <a:t>	Why Carbon Is Different</a:t>
            </a:r>
          </a:p>
          <a:p>
            <a:pPr fontAlgn="t">
              <a:spcBef>
                <a:spcPts val="0"/>
              </a:spcBef>
              <a:tabLst>
                <a:tab pos="809625" algn="l"/>
              </a:tabLst>
            </a:pPr>
            <a:r>
              <a:rPr lang="en-US" dirty="0">
                <a:solidFill>
                  <a:srgbClr val="CC0000"/>
                </a:solidFill>
              </a:rPr>
              <a:t>23.2</a:t>
            </a:r>
            <a:r>
              <a:rPr lang="en-US" dirty="0"/>
              <a:t>	Organic Compounds</a:t>
            </a:r>
          </a:p>
          <a:p>
            <a:pPr fontAlgn="t">
              <a:spcBef>
                <a:spcPts val="0"/>
              </a:spcBef>
              <a:tabLst>
                <a:tab pos="809625" algn="l"/>
              </a:tabLst>
            </a:pPr>
            <a:r>
              <a:rPr lang="en-US" dirty="0">
                <a:solidFill>
                  <a:srgbClr val="CC0000"/>
                </a:solidFill>
              </a:rPr>
              <a:t>23.3	</a:t>
            </a:r>
            <a:r>
              <a:rPr lang="en-US" dirty="0"/>
              <a:t>Representing Organic Molecules</a:t>
            </a:r>
          </a:p>
          <a:p>
            <a:pPr defTabSz="809625" fontAlgn="t">
              <a:spcBef>
                <a:spcPts val="0"/>
              </a:spcBef>
            </a:pPr>
            <a:r>
              <a:rPr lang="en-US" dirty="0">
                <a:solidFill>
                  <a:srgbClr val="CC0000"/>
                </a:solidFill>
              </a:rPr>
              <a:t>23.4</a:t>
            </a:r>
            <a:r>
              <a:rPr lang="en-US" dirty="0"/>
              <a:t>	Isomerism</a:t>
            </a:r>
          </a:p>
          <a:p>
            <a:pPr defTabSz="809625" fontAlgn="t">
              <a:spcBef>
                <a:spcPts val="0"/>
              </a:spcBef>
            </a:pPr>
            <a:r>
              <a:rPr lang="en-US" dirty="0">
                <a:solidFill>
                  <a:srgbClr val="CC0000"/>
                </a:solidFill>
              </a:rPr>
              <a:t>23.5</a:t>
            </a:r>
            <a:r>
              <a:rPr lang="en-US" dirty="0"/>
              <a:t>	Organic Reactions</a:t>
            </a:r>
          </a:p>
          <a:p>
            <a:pPr defTabSz="809625" fontAlgn="t">
              <a:spcBef>
                <a:spcPts val="0"/>
              </a:spcBef>
            </a:pPr>
            <a:r>
              <a:rPr lang="en-US" dirty="0">
                <a:solidFill>
                  <a:srgbClr val="CC0000"/>
                </a:solidFill>
              </a:rPr>
              <a:t>23.6</a:t>
            </a:r>
            <a:r>
              <a:rPr lang="en-US" dirty="0"/>
              <a:t>	Organic Polymers</a:t>
            </a:r>
          </a:p>
        </p:txBody>
      </p:sp>
    </p:spTree>
    <p:extLst>
      <p:ext uri="{BB962C8B-B14F-4D97-AF65-F5344CB8AC3E}">
        <p14:creationId xmlns:p14="http://schemas.microsoft.com/office/powerpoint/2010/main" val="1810846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3190" y="0"/>
            <a:ext cx="9044610" cy="517801"/>
          </a:xfrm>
        </p:spPr>
        <p:txBody>
          <a:bodyPr/>
          <a:lstStyle/>
          <a:p>
            <a:r>
              <a:rPr lang="en-US" dirty="0">
                <a:solidFill>
                  <a:schemeClr val="bg1"/>
                </a:solidFill>
              </a:rPr>
              <a:t>23.2 </a:t>
            </a:r>
            <a:r>
              <a:rPr lang="en-US" dirty="0"/>
              <a:t>	</a:t>
            </a:r>
            <a:r>
              <a:rPr lang="en-US" dirty="0">
                <a:latin typeface="Calibri"/>
              </a:rPr>
              <a:t>Organic Compounds (10)</a:t>
            </a:r>
            <a:r>
              <a:rPr lang="en-US" dirty="0"/>
              <a:t>	</a:t>
            </a:r>
          </a:p>
        </p:txBody>
      </p:sp>
      <p:sp>
        <p:nvSpPr>
          <p:cNvPr id="16" name="Text Placeholder 15"/>
          <p:cNvSpPr>
            <a:spLocks noGrp="1"/>
          </p:cNvSpPr>
          <p:nvPr>
            <p:ph type="body" sz="quarter" idx="22"/>
          </p:nvPr>
        </p:nvSpPr>
        <p:spPr>
          <a:xfrm>
            <a:off x="23191" y="1143000"/>
            <a:ext cx="6149010" cy="509016"/>
          </a:xfrm>
        </p:spPr>
        <p:txBody>
          <a:bodyPr/>
          <a:lstStyle/>
          <a:p>
            <a:r>
              <a:rPr lang="en-US" dirty="0">
                <a:latin typeface="Calibri"/>
              </a:rPr>
              <a:t>Classes of Organic Compounds</a:t>
            </a:r>
          </a:p>
        </p:txBody>
      </p:sp>
      <p:pic>
        <p:nvPicPr>
          <p:cNvPr id="15" name="Picture 14" descr="When R is the isopropyl group, we have (CH3)2CHOH. Isopropyl alcohol, or “rubbing alcohol,” is widely used as a disinfectant."/>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7451" y="1828800"/>
            <a:ext cx="5976088" cy="4596384"/>
          </a:xfrm>
          <a:prstGeom prst="rect">
            <a:avLst/>
          </a:prstGeom>
        </p:spPr>
      </p:pic>
    </p:spTree>
    <p:extLst>
      <p:ext uri="{BB962C8B-B14F-4D97-AF65-F5344CB8AC3E}">
        <p14:creationId xmlns:p14="http://schemas.microsoft.com/office/powerpoint/2010/main" val="29853952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0"/>
            <a:ext cx="9044610" cy="517801"/>
          </a:xfrm>
        </p:spPr>
        <p:txBody>
          <a:bodyPr/>
          <a:lstStyle/>
          <a:p>
            <a:r>
              <a:rPr lang="en-US" dirty="0">
                <a:solidFill>
                  <a:schemeClr val="bg1"/>
                </a:solidFill>
              </a:rPr>
              <a:t>23.2 </a:t>
            </a:r>
            <a:r>
              <a:rPr lang="en-US" dirty="0"/>
              <a:t>	</a:t>
            </a:r>
            <a:r>
              <a:rPr lang="en-US" dirty="0">
                <a:latin typeface="Calibri"/>
              </a:rPr>
              <a:t>Organic Compounds (11)</a:t>
            </a:r>
            <a:r>
              <a:rPr lang="en-US" dirty="0"/>
              <a:t>	</a:t>
            </a:r>
          </a:p>
        </p:txBody>
      </p:sp>
      <p:sp>
        <p:nvSpPr>
          <p:cNvPr id="16" name="Text Placeholder 15"/>
          <p:cNvSpPr>
            <a:spLocks noGrp="1"/>
          </p:cNvSpPr>
          <p:nvPr>
            <p:ph type="body" sz="quarter" idx="22"/>
          </p:nvPr>
        </p:nvSpPr>
        <p:spPr/>
        <p:txBody>
          <a:bodyPr/>
          <a:lstStyle/>
          <a:p>
            <a:r>
              <a:rPr lang="en-US" dirty="0">
                <a:latin typeface="Calibri"/>
              </a:rPr>
              <a:t>Classes of Organic Compounds</a:t>
            </a:r>
          </a:p>
        </p:txBody>
      </p:sp>
      <p:pic>
        <p:nvPicPr>
          <p:cNvPr id="14" name="Picture 13" descr="The functional groups in common compounds shown. "/>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5023" y="2175055"/>
            <a:ext cx="7873954" cy="2507890"/>
          </a:xfrm>
          <a:prstGeom prst="rect">
            <a:avLst/>
          </a:prstGeom>
        </p:spPr>
      </p:pic>
    </p:spTree>
    <p:extLst>
      <p:ext uri="{BB962C8B-B14F-4D97-AF65-F5344CB8AC3E}">
        <p14:creationId xmlns:p14="http://schemas.microsoft.com/office/powerpoint/2010/main" val="662869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3190" y="0"/>
            <a:ext cx="9044610" cy="594001"/>
          </a:xfrm>
        </p:spPr>
        <p:txBody>
          <a:bodyPr/>
          <a:lstStyle/>
          <a:p>
            <a:r>
              <a:rPr lang="en-US" dirty="0">
                <a:solidFill>
                  <a:schemeClr val="bg1"/>
                </a:solidFill>
              </a:rPr>
              <a:t>23.2 </a:t>
            </a:r>
            <a:r>
              <a:rPr lang="en-US" dirty="0"/>
              <a:t>	</a:t>
            </a:r>
            <a:r>
              <a:rPr lang="en-US" dirty="0">
                <a:latin typeface="Calibri"/>
              </a:rPr>
              <a:t>Organic Compounds (12)</a:t>
            </a:r>
            <a:r>
              <a:rPr lang="en-US" dirty="0"/>
              <a:t>	</a:t>
            </a:r>
          </a:p>
        </p:txBody>
      </p:sp>
      <p:sp>
        <p:nvSpPr>
          <p:cNvPr id="15" name="Text Placeholder 14"/>
          <p:cNvSpPr>
            <a:spLocks noGrp="1"/>
          </p:cNvSpPr>
          <p:nvPr>
            <p:ph type="body" sz="quarter" idx="22"/>
          </p:nvPr>
        </p:nvSpPr>
        <p:spPr>
          <a:xfrm>
            <a:off x="23190" y="1066800"/>
            <a:ext cx="9120809" cy="609601"/>
          </a:xfrm>
        </p:spPr>
        <p:txBody>
          <a:bodyPr/>
          <a:lstStyle/>
          <a:p>
            <a:r>
              <a:rPr lang="en-US" dirty="0">
                <a:latin typeface="Calibri"/>
              </a:rPr>
              <a:t>Naming Organic Compounds</a:t>
            </a:r>
          </a:p>
        </p:txBody>
      </p:sp>
      <p:sp>
        <p:nvSpPr>
          <p:cNvPr id="2" name="Text Placeholder 1"/>
          <p:cNvSpPr>
            <a:spLocks noGrp="1"/>
          </p:cNvSpPr>
          <p:nvPr>
            <p:ph type="body" sz="quarter" idx="23"/>
          </p:nvPr>
        </p:nvSpPr>
        <p:spPr>
          <a:xfrm>
            <a:off x="463062" y="1524000"/>
            <a:ext cx="4718538" cy="403501"/>
          </a:xfrm>
        </p:spPr>
        <p:txBody>
          <a:bodyPr/>
          <a:lstStyle/>
          <a:p>
            <a:r>
              <a:rPr lang="en-US" sz="2000" dirty="0"/>
              <a:t>Root Names for Alkanes and Alkyl Groups</a:t>
            </a:r>
          </a:p>
        </p:txBody>
      </p:sp>
      <p:graphicFrame>
        <p:nvGraphicFramePr>
          <p:cNvPr id="7" name="Table Placeholder 6"/>
          <p:cNvGraphicFramePr>
            <a:graphicFrameLocks noGrp="1"/>
          </p:cNvGraphicFramePr>
          <p:nvPr>
            <p:ph type="tbl" sz="quarter" idx="25"/>
            <p:extLst>
              <p:ext uri="{D42A27DB-BD31-4B8C-83A1-F6EECF244321}">
                <p14:modId xmlns:p14="http://schemas.microsoft.com/office/powerpoint/2010/main" val="18613078"/>
              </p:ext>
            </p:extLst>
          </p:nvPr>
        </p:nvGraphicFramePr>
        <p:xfrm>
          <a:off x="533400" y="2021840"/>
          <a:ext cx="2667000" cy="2397760"/>
        </p:xfrm>
        <a:graphic>
          <a:graphicData uri="http://schemas.openxmlformats.org/drawingml/2006/table">
            <a:tbl>
              <a:tblPr firstRow="1" bandRow="1">
                <a:tableStyleId>{5C22544A-7EE6-4342-B048-85BDC9FD1C3A}</a:tableStyleId>
              </a:tblPr>
              <a:tblGrid>
                <a:gridCol w="1295400">
                  <a:extLst>
                    <a:ext uri="{9D8B030D-6E8A-4147-A177-3AD203B41FA5}">
                      <a16:colId xmlns="" xmlns:a16="http://schemas.microsoft.com/office/drawing/2014/main" val="519588280"/>
                    </a:ext>
                  </a:extLst>
                </a:gridCol>
                <a:gridCol w="1371600">
                  <a:extLst>
                    <a:ext uri="{9D8B030D-6E8A-4147-A177-3AD203B41FA5}">
                      <a16:colId xmlns="" xmlns:a16="http://schemas.microsoft.com/office/drawing/2014/main" val="2818390446"/>
                    </a:ext>
                  </a:extLst>
                </a:gridCol>
              </a:tblGrid>
              <a:tr h="838200">
                <a:tc>
                  <a:txBody>
                    <a:bodyPr/>
                    <a:lstStyle/>
                    <a:p>
                      <a:endParaRPr lang="en-US" dirty="0">
                        <a:solidFill>
                          <a:schemeClr val="tx1"/>
                        </a:solidFill>
                      </a:endParaRPr>
                    </a:p>
                    <a:p>
                      <a:pPr algn="ctr"/>
                      <a:r>
                        <a:rPr lang="en-US" dirty="0">
                          <a:solidFill>
                            <a:schemeClr val="tx1"/>
                          </a:solidFill>
                        </a:rPr>
                        <a:t>Number of Carbons</a:t>
                      </a:r>
                    </a:p>
                  </a:txBody>
                  <a:tcPr anchor="b">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chemeClr val="tx1"/>
                          </a:solidFill>
                        </a:rPr>
                        <a:t>Name</a:t>
                      </a:r>
                    </a:p>
                  </a:txBody>
                  <a:tcPr anchor="b">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4220751972"/>
                  </a:ext>
                </a:extLst>
              </a:tr>
              <a:tr h="370840">
                <a:tc>
                  <a:txBody>
                    <a:bodyPr/>
                    <a:lstStyle/>
                    <a:p>
                      <a:r>
                        <a:rPr lang="en-US" dirty="0">
                          <a:solidFill>
                            <a:schemeClr val="tx1"/>
                          </a:solidFill>
                        </a:rPr>
                        <a:t>1</a:t>
                      </a:r>
                    </a:p>
                  </a:txBody>
                  <a:tcPr>
                    <a:lnT w="12700" cap="flat" cmpd="sng" algn="ctr">
                      <a:solidFill>
                        <a:schemeClr val="tx1"/>
                      </a:solidFill>
                      <a:prstDash val="solid"/>
                      <a:round/>
                      <a:headEnd type="none" w="med" len="med"/>
                      <a:tailEnd type="none" w="med" len="med"/>
                    </a:lnT>
                    <a:solidFill>
                      <a:schemeClr val="bg1"/>
                    </a:solidFill>
                  </a:tcPr>
                </a:tc>
                <a:tc>
                  <a:txBody>
                    <a:bodyPr/>
                    <a:lstStyle/>
                    <a:p>
                      <a:r>
                        <a:rPr lang="en-US" dirty="0">
                          <a:solidFill>
                            <a:schemeClr val="tx1"/>
                          </a:solidFill>
                        </a:rPr>
                        <a:t>Meth-</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 xmlns:a16="http://schemas.microsoft.com/office/drawing/2014/main" val="1498270415"/>
                  </a:ext>
                </a:extLst>
              </a:tr>
              <a:tr h="370840">
                <a:tc>
                  <a:txBody>
                    <a:bodyPr/>
                    <a:lstStyle/>
                    <a:p>
                      <a:r>
                        <a:rPr lang="en-US" dirty="0">
                          <a:solidFill>
                            <a:schemeClr val="tx1"/>
                          </a:solidFill>
                        </a:rPr>
                        <a:t>2</a:t>
                      </a:r>
                    </a:p>
                  </a:txBody>
                  <a:tcPr>
                    <a:solidFill>
                      <a:schemeClr val="bg1"/>
                    </a:solidFill>
                  </a:tcPr>
                </a:tc>
                <a:tc>
                  <a:txBody>
                    <a:bodyPr/>
                    <a:lstStyle/>
                    <a:p>
                      <a:r>
                        <a:rPr lang="en-US" dirty="0">
                          <a:solidFill>
                            <a:schemeClr val="tx1"/>
                          </a:solidFill>
                        </a:rPr>
                        <a:t>Eth-</a:t>
                      </a:r>
                    </a:p>
                  </a:txBody>
                  <a:tcPr>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 xmlns:a16="http://schemas.microsoft.com/office/drawing/2014/main" val="3580539143"/>
                  </a:ext>
                </a:extLst>
              </a:tr>
              <a:tr h="370840">
                <a:tc>
                  <a:txBody>
                    <a:bodyPr/>
                    <a:lstStyle/>
                    <a:p>
                      <a:r>
                        <a:rPr lang="en-US" dirty="0">
                          <a:solidFill>
                            <a:schemeClr val="tx1"/>
                          </a:solidFill>
                        </a:rPr>
                        <a:t>3</a:t>
                      </a:r>
                    </a:p>
                  </a:txBody>
                  <a:tcPr>
                    <a:solidFill>
                      <a:schemeClr val="bg1"/>
                    </a:solidFill>
                  </a:tcPr>
                </a:tc>
                <a:tc>
                  <a:txBody>
                    <a:bodyPr/>
                    <a:lstStyle/>
                    <a:p>
                      <a:r>
                        <a:rPr lang="en-US" dirty="0">
                          <a:solidFill>
                            <a:schemeClr val="tx1"/>
                          </a:solidFill>
                        </a:rPr>
                        <a:t>Prop-</a:t>
                      </a:r>
                    </a:p>
                  </a:txBody>
                  <a:tcPr>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 xmlns:a16="http://schemas.microsoft.com/office/drawing/2014/main" val="378895779"/>
                  </a:ext>
                </a:extLst>
              </a:tr>
              <a:tr h="370840">
                <a:tc>
                  <a:txBody>
                    <a:bodyPr/>
                    <a:lstStyle/>
                    <a:p>
                      <a:r>
                        <a:rPr lang="en-US" dirty="0">
                          <a:solidFill>
                            <a:schemeClr val="tx1"/>
                          </a:solidFill>
                        </a:rPr>
                        <a:t>4</a:t>
                      </a:r>
                    </a:p>
                  </a:txBody>
                  <a:tcPr>
                    <a:solidFill>
                      <a:schemeClr val="bg1"/>
                    </a:solidFill>
                  </a:tcPr>
                </a:tc>
                <a:tc>
                  <a:txBody>
                    <a:bodyPr/>
                    <a:lstStyle/>
                    <a:p>
                      <a:r>
                        <a:rPr lang="en-US" dirty="0">
                          <a:solidFill>
                            <a:schemeClr val="tx1"/>
                          </a:solidFill>
                        </a:rPr>
                        <a:t>But-</a:t>
                      </a:r>
                    </a:p>
                  </a:txBody>
                  <a:tcPr>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 xmlns:a16="http://schemas.microsoft.com/office/drawing/2014/main" val="2874426688"/>
                  </a:ext>
                </a:extLst>
              </a:tr>
            </a:tbl>
          </a:graphicData>
        </a:graphic>
      </p:graphicFrame>
      <p:graphicFrame>
        <p:nvGraphicFramePr>
          <p:cNvPr id="8" name="Table Placeholder 7"/>
          <p:cNvGraphicFramePr>
            <a:graphicFrameLocks noGrp="1"/>
          </p:cNvGraphicFramePr>
          <p:nvPr>
            <p:ph type="tbl" sz="quarter" idx="26"/>
            <p:extLst>
              <p:ext uri="{D42A27DB-BD31-4B8C-83A1-F6EECF244321}">
                <p14:modId xmlns:p14="http://schemas.microsoft.com/office/powerpoint/2010/main" val="2081550149"/>
              </p:ext>
            </p:extLst>
          </p:nvPr>
        </p:nvGraphicFramePr>
        <p:xfrm>
          <a:off x="3200400" y="1879828"/>
          <a:ext cx="2667000" cy="2357119"/>
        </p:xfrm>
        <a:graphic>
          <a:graphicData uri="http://schemas.openxmlformats.org/drawingml/2006/table">
            <a:tbl>
              <a:tblPr firstRow="1" bandRow="1">
                <a:tableStyleId>{5C22544A-7EE6-4342-B048-85BDC9FD1C3A}</a:tableStyleId>
              </a:tblPr>
              <a:tblGrid>
                <a:gridCol w="1333500">
                  <a:extLst>
                    <a:ext uri="{9D8B030D-6E8A-4147-A177-3AD203B41FA5}">
                      <a16:colId xmlns="" xmlns:a16="http://schemas.microsoft.com/office/drawing/2014/main" val="753876365"/>
                    </a:ext>
                  </a:extLst>
                </a:gridCol>
                <a:gridCol w="1333500">
                  <a:extLst>
                    <a:ext uri="{9D8B030D-6E8A-4147-A177-3AD203B41FA5}">
                      <a16:colId xmlns="" xmlns:a16="http://schemas.microsoft.com/office/drawing/2014/main" val="1398780648"/>
                    </a:ext>
                  </a:extLst>
                </a:gridCol>
              </a:tblGrid>
              <a:tr h="1066354">
                <a:tc>
                  <a:txBody>
                    <a:bodyPr/>
                    <a:lstStyle/>
                    <a:p>
                      <a:endParaRPr lang="en-US" dirty="0">
                        <a:solidFill>
                          <a:schemeClr val="tx1"/>
                        </a:solidFill>
                      </a:endParaRPr>
                    </a:p>
                    <a:p>
                      <a:pPr algn="ctr"/>
                      <a:r>
                        <a:rPr lang="en-US" dirty="0">
                          <a:solidFill>
                            <a:schemeClr val="tx1"/>
                          </a:solidFill>
                        </a:rPr>
                        <a:t>Number of Carbons</a:t>
                      </a:r>
                    </a:p>
                  </a:txBody>
                  <a:tcPr anchor="b">
                    <a:lnB w="12700" cap="flat" cmpd="sng" algn="ctr">
                      <a:solidFill>
                        <a:schemeClr val="tx1"/>
                      </a:solidFill>
                      <a:prstDash val="solid"/>
                      <a:round/>
                      <a:headEnd type="none" w="med" len="med"/>
                      <a:tailEnd type="none" w="med" len="med"/>
                    </a:lnB>
                    <a:solidFill>
                      <a:schemeClr val="bg1"/>
                    </a:solidFill>
                  </a:tcPr>
                </a:tc>
                <a:tc>
                  <a:txBody>
                    <a:bodyPr/>
                    <a:lstStyle/>
                    <a:p>
                      <a:r>
                        <a:rPr lang="en-US" dirty="0">
                          <a:solidFill>
                            <a:schemeClr val="tx1"/>
                          </a:solidFill>
                        </a:rPr>
                        <a:t>Name</a:t>
                      </a:r>
                    </a:p>
                  </a:txBody>
                  <a:tcPr anchor="b">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3769157464"/>
                  </a:ext>
                </a:extLst>
              </a:tr>
              <a:tr h="430255">
                <a:tc>
                  <a:txBody>
                    <a:bodyPr/>
                    <a:lstStyle/>
                    <a:p>
                      <a:pPr algn="ctr"/>
                      <a:r>
                        <a:rPr lang="en-US" dirty="0">
                          <a:solidFill>
                            <a:schemeClr val="tx1"/>
                          </a:solidFill>
                        </a:rPr>
                        <a:t>5</a:t>
                      </a:r>
                    </a:p>
                  </a:txBody>
                  <a:tcPr anchor="b">
                    <a:lnT w="12700" cap="flat" cmpd="sng" algn="ctr">
                      <a:solidFill>
                        <a:schemeClr val="tx1"/>
                      </a:solidFill>
                      <a:prstDash val="solid"/>
                      <a:round/>
                      <a:headEnd type="none" w="med" len="med"/>
                      <a:tailEnd type="none" w="med" len="med"/>
                    </a:lnT>
                    <a:solidFill>
                      <a:schemeClr val="bg1"/>
                    </a:solidFill>
                  </a:tcPr>
                </a:tc>
                <a:tc>
                  <a:txBody>
                    <a:bodyPr/>
                    <a:lstStyle/>
                    <a:p>
                      <a:r>
                        <a:rPr lang="en-US" dirty="0">
                          <a:solidFill>
                            <a:schemeClr val="tx1"/>
                          </a:solidFill>
                        </a:rPr>
                        <a:t>Pent-</a:t>
                      </a:r>
                    </a:p>
                  </a:txBody>
                  <a:tcPr anchor="b">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 xmlns:a16="http://schemas.microsoft.com/office/drawing/2014/main" val="3461083986"/>
                  </a:ext>
                </a:extLst>
              </a:tr>
              <a:tr h="430255">
                <a:tc>
                  <a:txBody>
                    <a:bodyPr/>
                    <a:lstStyle/>
                    <a:p>
                      <a:pPr algn="ctr"/>
                      <a:r>
                        <a:rPr lang="en-US" dirty="0">
                          <a:solidFill>
                            <a:schemeClr val="tx1"/>
                          </a:solidFill>
                        </a:rPr>
                        <a:t>6</a:t>
                      </a:r>
                    </a:p>
                  </a:txBody>
                  <a:tcPr>
                    <a:solidFill>
                      <a:schemeClr val="bg1"/>
                    </a:solidFill>
                  </a:tcPr>
                </a:tc>
                <a:tc>
                  <a:txBody>
                    <a:bodyPr/>
                    <a:lstStyle/>
                    <a:p>
                      <a:r>
                        <a:rPr lang="en-US" dirty="0">
                          <a:solidFill>
                            <a:schemeClr val="tx1"/>
                          </a:solidFill>
                        </a:rPr>
                        <a:t>Hex-</a:t>
                      </a:r>
                    </a:p>
                  </a:txBody>
                  <a:tcPr>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 xmlns:a16="http://schemas.microsoft.com/office/drawing/2014/main" val="1854814911"/>
                  </a:ext>
                </a:extLst>
              </a:tr>
              <a:tr h="430255">
                <a:tc>
                  <a:txBody>
                    <a:bodyPr/>
                    <a:lstStyle/>
                    <a:p>
                      <a:pPr algn="ctr"/>
                      <a:r>
                        <a:rPr lang="en-US" dirty="0">
                          <a:solidFill>
                            <a:schemeClr val="tx1"/>
                          </a:solidFill>
                        </a:rPr>
                        <a:t>7</a:t>
                      </a:r>
                    </a:p>
                  </a:txBody>
                  <a:tcPr>
                    <a:solidFill>
                      <a:schemeClr val="bg1"/>
                    </a:solidFill>
                  </a:tcPr>
                </a:tc>
                <a:tc>
                  <a:txBody>
                    <a:bodyPr/>
                    <a:lstStyle/>
                    <a:p>
                      <a:r>
                        <a:rPr lang="en-US" dirty="0">
                          <a:solidFill>
                            <a:schemeClr val="tx1"/>
                          </a:solidFill>
                        </a:rPr>
                        <a:t>Hept-</a:t>
                      </a:r>
                    </a:p>
                  </a:txBody>
                  <a:tcPr>
                    <a:lnR w="12700" cap="flat" cmpd="sng" algn="ctr">
                      <a:solidFill>
                        <a:schemeClr val="tx1"/>
                      </a:solidFill>
                      <a:prstDash val="solid"/>
                      <a:round/>
                      <a:headEnd type="none" w="med" len="med"/>
                      <a:tailEnd type="none" w="med" len="med"/>
                    </a:lnR>
                    <a:solidFill>
                      <a:schemeClr val="bg1"/>
                    </a:solidFill>
                  </a:tcPr>
                </a:tc>
                <a:extLst>
                  <a:ext uri="{0D108BD9-81ED-4DB2-BD59-A6C34878D82A}">
                    <a16:rowId xmlns="" xmlns:a16="http://schemas.microsoft.com/office/drawing/2014/main" val="4019962395"/>
                  </a:ext>
                </a:extLst>
              </a:tr>
            </a:tbl>
          </a:graphicData>
        </a:graphic>
      </p:graphicFrame>
      <p:graphicFrame>
        <p:nvGraphicFramePr>
          <p:cNvPr id="11" name="Table Placeholder 10"/>
          <p:cNvGraphicFramePr>
            <a:graphicFrameLocks noGrp="1"/>
          </p:cNvGraphicFramePr>
          <p:nvPr>
            <p:ph type="tbl" sz="quarter" idx="27"/>
            <p:extLst>
              <p:ext uri="{D42A27DB-BD31-4B8C-83A1-F6EECF244321}">
                <p14:modId xmlns:p14="http://schemas.microsoft.com/office/powerpoint/2010/main" val="2753545012"/>
              </p:ext>
            </p:extLst>
          </p:nvPr>
        </p:nvGraphicFramePr>
        <p:xfrm>
          <a:off x="5890846" y="1998395"/>
          <a:ext cx="2743200" cy="2208156"/>
        </p:xfrm>
        <a:graphic>
          <a:graphicData uri="http://schemas.openxmlformats.org/drawingml/2006/table">
            <a:tbl>
              <a:tblPr firstRow="1" bandRow="1">
                <a:tableStyleId>{5C22544A-7EE6-4342-B048-85BDC9FD1C3A}</a:tableStyleId>
              </a:tblPr>
              <a:tblGrid>
                <a:gridCol w="1371600">
                  <a:extLst>
                    <a:ext uri="{9D8B030D-6E8A-4147-A177-3AD203B41FA5}">
                      <a16:colId xmlns="" xmlns:a16="http://schemas.microsoft.com/office/drawing/2014/main" val="3691455150"/>
                    </a:ext>
                  </a:extLst>
                </a:gridCol>
                <a:gridCol w="1371600">
                  <a:extLst>
                    <a:ext uri="{9D8B030D-6E8A-4147-A177-3AD203B41FA5}">
                      <a16:colId xmlns="" xmlns:a16="http://schemas.microsoft.com/office/drawing/2014/main" val="3642272430"/>
                    </a:ext>
                  </a:extLst>
                </a:gridCol>
              </a:tblGrid>
              <a:tr h="685800">
                <a:tc>
                  <a:txBody>
                    <a:bodyPr/>
                    <a:lstStyle/>
                    <a:p>
                      <a:endParaRPr lang="en-US" dirty="0">
                        <a:solidFill>
                          <a:schemeClr val="tx1"/>
                        </a:solidFill>
                      </a:endParaRPr>
                    </a:p>
                    <a:p>
                      <a:pPr algn="ctr"/>
                      <a:r>
                        <a:rPr lang="en-US" dirty="0">
                          <a:solidFill>
                            <a:schemeClr val="tx1"/>
                          </a:solidFill>
                        </a:rPr>
                        <a:t>Number of Carbons</a:t>
                      </a:r>
                    </a:p>
                  </a:txBody>
                  <a:tcPr anchor="b">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dirty="0">
                          <a:solidFill>
                            <a:schemeClr val="tx1"/>
                          </a:solidFill>
                        </a:rPr>
                        <a:t>Name</a:t>
                      </a:r>
                    </a:p>
                  </a:txBody>
                  <a:tcPr anchor="b">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 xmlns:a16="http://schemas.microsoft.com/office/drawing/2014/main" val="17271075"/>
                  </a:ext>
                </a:extLst>
              </a:tr>
              <a:tr h="431252">
                <a:tc>
                  <a:txBody>
                    <a:bodyPr/>
                    <a:lstStyle/>
                    <a:p>
                      <a:pPr algn="ctr"/>
                      <a:r>
                        <a:rPr lang="en-US" dirty="0">
                          <a:solidFill>
                            <a:schemeClr val="tx1"/>
                          </a:solidFill>
                        </a:rPr>
                        <a:t>8</a:t>
                      </a:r>
                    </a:p>
                  </a:txBody>
                  <a:tcPr>
                    <a:lnT w="12700" cap="flat" cmpd="sng" algn="ctr">
                      <a:solidFill>
                        <a:schemeClr val="tx1"/>
                      </a:solidFill>
                      <a:prstDash val="solid"/>
                      <a:round/>
                      <a:headEnd type="none" w="med" len="med"/>
                      <a:tailEnd type="none" w="med" len="med"/>
                    </a:lnT>
                    <a:solidFill>
                      <a:schemeClr val="bg1"/>
                    </a:solidFill>
                  </a:tcPr>
                </a:tc>
                <a:tc>
                  <a:txBody>
                    <a:bodyPr/>
                    <a:lstStyle/>
                    <a:p>
                      <a:pPr algn="just"/>
                      <a:r>
                        <a:rPr lang="en-US" dirty="0">
                          <a:solidFill>
                            <a:schemeClr val="tx1"/>
                          </a:solidFill>
                        </a:rPr>
                        <a:t>Oct-</a:t>
                      </a:r>
                    </a:p>
                  </a:txBody>
                  <a:tcPr>
                    <a:lnT w="12700" cap="flat" cmpd="sng" algn="ctr">
                      <a:solidFill>
                        <a:schemeClr val="tx1"/>
                      </a:solidFill>
                      <a:prstDash val="solid"/>
                      <a:round/>
                      <a:headEnd type="none" w="med" len="med"/>
                      <a:tailEnd type="none" w="med" len="med"/>
                    </a:lnT>
                    <a:solidFill>
                      <a:schemeClr val="bg1"/>
                    </a:solidFill>
                  </a:tcPr>
                </a:tc>
                <a:extLst>
                  <a:ext uri="{0D108BD9-81ED-4DB2-BD59-A6C34878D82A}">
                    <a16:rowId xmlns="" xmlns:a16="http://schemas.microsoft.com/office/drawing/2014/main" val="3321006850"/>
                  </a:ext>
                </a:extLst>
              </a:tr>
              <a:tr h="431252">
                <a:tc>
                  <a:txBody>
                    <a:bodyPr/>
                    <a:lstStyle/>
                    <a:p>
                      <a:pPr algn="ctr"/>
                      <a:r>
                        <a:rPr lang="en-US" dirty="0">
                          <a:solidFill>
                            <a:schemeClr val="tx1"/>
                          </a:solidFill>
                        </a:rPr>
                        <a:t>9</a:t>
                      </a:r>
                    </a:p>
                  </a:txBody>
                  <a:tcPr>
                    <a:solidFill>
                      <a:schemeClr val="bg1"/>
                    </a:solidFill>
                  </a:tcPr>
                </a:tc>
                <a:tc>
                  <a:txBody>
                    <a:bodyPr/>
                    <a:lstStyle/>
                    <a:p>
                      <a:pPr algn="just"/>
                      <a:r>
                        <a:rPr lang="en-US" dirty="0">
                          <a:solidFill>
                            <a:schemeClr val="tx1"/>
                          </a:solidFill>
                        </a:rPr>
                        <a:t>Non-</a:t>
                      </a:r>
                    </a:p>
                  </a:txBody>
                  <a:tcPr>
                    <a:solidFill>
                      <a:schemeClr val="bg1"/>
                    </a:solidFill>
                  </a:tcPr>
                </a:tc>
                <a:extLst>
                  <a:ext uri="{0D108BD9-81ED-4DB2-BD59-A6C34878D82A}">
                    <a16:rowId xmlns="" xmlns:a16="http://schemas.microsoft.com/office/drawing/2014/main" val="222748748"/>
                  </a:ext>
                </a:extLst>
              </a:tr>
              <a:tr h="431252">
                <a:tc>
                  <a:txBody>
                    <a:bodyPr/>
                    <a:lstStyle/>
                    <a:p>
                      <a:pPr algn="ctr"/>
                      <a:r>
                        <a:rPr lang="en-US" dirty="0">
                          <a:solidFill>
                            <a:schemeClr val="tx1"/>
                          </a:solidFill>
                        </a:rPr>
                        <a:t>10</a:t>
                      </a:r>
                    </a:p>
                  </a:txBody>
                  <a:tcPr>
                    <a:solidFill>
                      <a:schemeClr val="bg1"/>
                    </a:solidFill>
                  </a:tcPr>
                </a:tc>
                <a:tc>
                  <a:txBody>
                    <a:bodyPr/>
                    <a:lstStyle/>
                    <a:p>
                      <a:pPr algn="just"/>
                      <a:r>
                        <a:rPr lang="en-US" dirty="0">
                          <a:solidFill>
                            <a:schemeClr val="tx1"/>
                          </a:solidFill>
                        </a:rPr>
                        <a:t>Dec-</a:t>
                      </a:r>
                    </a:p>
                  </a:txBody>
                  <a:tcPr>
                    <a:solidFill>
                      <a:schemeClr val="bg1"/>
                    </a:solidFill>
                  </a:tcPr>
                </a:tc>
                <a:extLst>
                  <a:ext uri="{0D108BD9-81ED-4DB2-BD59-A6C34878D82A}">
                    <a16:rowId xmlns="" xmlns:a16="http://schemas.microsoft.com/office/drawing/2014/main" val="1034786401"/>
                  </a:ext>
                </a:extLst>
              </a:tr>
            </a:tbl>
          </a:graphicData>
        </a:graphic>
      </p:graphicFrame>
      <p:sp>
        <p:nvSpPr>
          <p:cNvPr id="3" name="Text Placeholder 2"/>
          <p:cNvSpPr>
            <a:spLocks noGrp="1"/>
          </p:cNvSpPr>
          <p:nvPr>
            <p:ph type="body" sz="quarter" idx="24"/>
          </p:nvPr>
        </p:nvSpPr>
        <p:spPr>
          <a:xfrm>
            <a:off x="1905000" y="4648200"/>
            <a:ext cx="6729046" cy="1447800"/>
          </a:xfrm>
        </p:spPr>
        <p:txBody>
          <a:bodyPr/>
          <a:lstStyle/>
          <a:p>
            <a:pPr defTabSz="800100">
              <a:tabLst>
                <a:tab pos="342900" algn="l"/>
                <a:tab pos="914400" algn="l"/>
                <a:tab pos="2522538" algn="l"/>
                <a:tab pos="3024188" algn="l"/>
              </a:tabLst>
            </a:pPr>
            <a:r>
              <a:rPr lang="en-US" sz="2500" b="1" dirty="0"/>
              <a:t>Prefixes for Halogen Substituents</a:t>
            </a:r>
          </a:p>
          <a:p>
            <a:pPr marL="1143000" defTabSz="803275">
              <a:tabLst>
                <a:tab pos="342900" algn="l"/>
                <a:tab pos="914400" algn="l"/>
                <a:tab pos="1600200" algn="l"/>
                <a:tab pos="3481388" algn="l"/>
              </a:tabLst>
            </a:pPr>
            <a:r>
              <a:rPr lang="en-US" dirty="0"/>
              <a:t>-F	Fluoro	-Cl	Chloro</a:t>
            </a:r>
          </a:p>
          <a:p>
            <a:pPr indent="1143000" defTabSz="1277938">
              <a:tabLst>
                <a:tab pos="457200" algn="l"/>
                <a:tab pos="1600200" algn="l"/>
                <a:tab pos="3481388" algn="l"/>
                <a:tab pos="3552825" algn="l"/>
              </a:tabLst>
            </a:pPr>
            <a:r>
              <a:rPr lang="en-US" dirty="0"/>
              <a:t>-Br	Bromo	-I	Iodo</a:t>
            </a:r>
          </a:p>
        </p:txBody>
      </p:sp>
    </p:spTree>
    <p:extLst>
      <p:ext uri="{BB962C8B-B14F-4D97-AF65-F5344CB8AC3E}">
        <p14:creationId xmlns:p14="http://schemas.microsoft.com/office/powerpoint/2010/main" val="23890298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0"/>
            <a:ext cx="9044610" cy="594001"/>
          </a:xfrm>
        </p:spPr>
        <p:txBody>
          <a:bodyPr/>
          <a:lstStyle/>
          <a:p>
            <a:r>
              <a:rPr lang="en-US" dirty="0">
                <a:solidFill>
                  <a:schemeClr val="bg1"/>
                </a:solidFill>
              </a:rPr>
              <a:t>23.2 </a:t>
            </a:r>
            <a:r>
              <a:rPr lang="en-US" dirty="0"/>
              <a:t>	</a:t>
            </a:r>
            <a:r>
              <a:rPr lang="en-US" dirty="0">
                <a:latin typeface="Calibri"/>
              </a:rPr>
              <a:t>Organic Compounds (13)</a:t>
            </a:r>
            <a:r>
              <a:rPr lang="en-US" dirty="0"/>
              <a:t>	</a:t>
            </a:r>
          </a:p>
        </p:txBody>
      </p:sp>
      <p:sp>
        <p:nvSpPr>
          <p:cNvPr id="16" name="Text Placeholder 15"/>
          <p:cNvSpPr>
            <a:spLocks noGrp="1"/>
          </p:cNvSpPr>
          <p:nvPr>
            <p:ph type="body" sz="quarter" idx="22"/>
          </p:nvPr>
        </p:nvSpPr>
        <p:spPr>
          <a:xfrm>
            <a:off x="23190" y="1066800"/>
            <a:ext cx="9120809" cy="609601"/>
          </a:xfrm>
        </p:spPr>
        <p:txBody>
          <a:bodyPr/>
          <a:lstStyle/>
          <a:p>
            <a:r>
              <a:rPr lang="en-US" dirty="0">
                <a:latin typeface="Calibri"/>
              </a:rPr>
              <a:t>Naming Organic Compounds</a:t>
            </a:r>
          </a:p>
        </p:txBody>
      </p:sp>
      <p:sp>
        <p:nvSpPr>
          <p:cNvPr id="17" name="Content Placeholder 16"/>
          <p:cNvSpPr>
            <a:spLocks noGrp="1"/>
          </p:cNvSpPr>
          <p:nvPr>
            <p:ph sz="quarter" idx="24"/>
          </p:nvPr>
        </p:nvSpPr>
        <p:spPr>
          <a:xfrm>
            <a:off x="0" y="1613118"/>
            <a:ext cx="9120810" cy="4832092"/>
          </a:xfrm>
        </p:spPr>
        <p:txBody>
          <a:bodyPr/>
          <a:lstStyle/>
          <a:p>
            <a:pPr>
              <a:spcBef>
                <a:spcPts val="0"/>
              </a:spcBef>
            </a:pPr>
            <a:r>
              <a:rPr lang="en-US" b="1" dirty="0"/>
              <a:t>Alkanes</a:t>
            </a:r>
            <a:endParaRPr lang="en-US" b="1" baseline="0" dirty="0"/>
          </a:p>
          <a:p>
            <a:pPr>
              <a:spcBef>
                <a:spcPts val="0"/>
              </a:spcBef>
              <a:spcAft>
                <a:spcPts val="3300"/>
              </a:spcAft>
            </a:pPr>
            <a:r>
              <a:rPr lang="en-US" dirty="0"/>
              <a:t>To name substituted alkanes (i.e., those that have </a:t>
            </a:r>
            <a:r>
              <a:rPr lang="en-US" b="1" i="1" dirty="0"/>
              <a:t>substituents</a:t>
            </a:r>
            <a:r>
              <a:rPr lang="en-US" dirty="0"/>
              <a:t>):</a:t>
            </a:r>
          </a:p>
          <a:p>
            <a:pPr marL="514350" indent="-514350">
              <a:spcBef>
                <a:spcPts val="0"/>
              </a:spcBef>
              <a:buAutoNum type="arabicPeriod"/>
            </a:pPr>
            <a:r>
              <a:rPr lang="en-US" dirty="0"/>
              <a:t>Identify the longest continuous carbon chain to get the </a:t>
            </a:r>
            <a:r>
              <a:rPr lang="en-US" i="1" dirty="0"/>
              <a:t>parent name.</a:t>
            </a:r>
          </a:p>
          <a:p>
            <a:pPr marL="514350" indent="-514350">
              <a:spcBef>
                <a:spcPts val="0"/>
              </a:spcBef>
              <a:buAutoNum type="arabicPeriod"/>
            </a:pPr>
            <a:r>
              <a:rPr lang="en-US" dirty="0"/>
              <a:t>Number the carbons in the continuous chain, beginning at the end closest to the substituent.</a:t>
            </a:r>
          </a:p>
          <a:p>
            <a:pPr marL="514350" indent="-514350">
              <a:spcBef>
                <a:spcPts val="0"/>
              </a:spcBef>
              <a:buAutoNum type="arabicPeriod"/>
            </a:pPr>
            <a:r>
              <a:rPr lang="en-US" dirty="0"/>
              <a:t>Identify the substituent and use a </a:t>
            </a:r>
            <a:r>
              <a:rPr lang="en-US" i="1" dirty="0"/>
              <a:t>number </a:t>
            </a:r>
            <a:r>
              <a:rPr lang="en-US" dirty="0"/>
              <a:t>followed by a dash and a </a:t>
            </a:r>
            <a:r>
              <a:rPr lang="en-US" i="1" dirty="0"/>
              <a:t>prefix </a:t>
            </a:r>
            <a:r>
              <a:rPr lang="en-US" dirty="0"/>
              <a:t>to specify its </a:t>
            </a:r>
            <a:r>
              <a:rPr lang="en-US" i="1" dirty="0"/>
              <a:t>location </a:t>
            </a:r>
            <a:r>
              <a:rPr lang="en-US" dirty="0"/>
              <a:t>and </a:t>
            </a:r>
            <a:r>
              <a:rPr lang="en-US" i="1" dirty="0"/>
              <a:t>identity, </a:t>
            </a:r>
            <a:r>
              <a:rPr lang="en-US" dirty="0"/>
              <a:t>respectively.</a:t>
            </a:r>
          </a:p>
        </p:txBody>
      </p:sp>
    </p:spTree>
    <p:extLst>
      <p:ext uri="{BB962C8B-B14F-4D97-AF65-F5344CB8AC3E}">
        <p14:creationId xmlns:p14="http://schemas.microsoft.com/office/powerpoint/2010/main" val="10954519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0"/>
            <a:ext cx="9044610" cy="510003"/>
          </a:xfrm>
        </p:spPr>
        <p:txBody>
          <a:bodyPr/>
          <a:lstStyle/>
          <a:p>
            <a:r>
              <a:rPr lang="en-US" dirty="0">
                <a:solidFill>
                  <a:schemeClr val="bg1"/>
                </a:solidFill>
              </a:rPr>
              <a:t>23.2 </a:t>
            </a:r>
            <a:r>
              <a:rPr lang="en-US" dirty="0"/>
              <a:t>	</a:t>
            </a:r>
            <a:r>
              <a:rPr lang="en-US" dirty="0">
                <a:latin typeface="Calibri"/>
              </a:rPr>
              <a:t>Organic Compounds (14)</a:t>
            </a:r>
            <a:r>
              <a:rPr lang="en-US" dirty="0"/>
              <a:t>	</a:t>
            </a:r>
          </a:p>
        </p:txBody>
      </p:sp>
      <p:sp>
        <p:nvSpPr>
          <p:cNvPr id="16" name="Text Placeholder 15"/>
          <p:cNvSpPr>
            <a:spLocks noGrp="1"/>
          </p:cNvSpPr>
          <p:nvPr>
            <p:ph type="body" sz="quarter" idx="22"/>
          </p:nvPr>
        </p:nvSpPr>
        <p:spPr>
          <a:xfrm>
            <a:off x="23190" y="1066800"/>
            <a:ext cx="9120809" cy="609601"/>
          </a:xfrm>
        </p:spPr>
        <p:txBody>
          <a:bodyPr/>
          <a:lstStyle/>
          <a:p>
            <a:r>
              <a:rPr lang="en-US" dirty="0">
                <a:latin typeface="Calibri"/>
              </a:rPr>
              <a:t>Naming Organic Compounds</a:t>
            </a:r>
          </a:p>
        </p:txBody>
      </p:sp>
      <p:sp>
        <p:nvSpPr>
          <p:cNvPr id="17" name="Content Placeholder 16"/>
          <p:cNvSpPr>
            <a:spLocks noGrp="1"/>
          </p:cNvSpPr>
          <p:nvPr>
            <p:ph sz="quarter" idx="24"/>
          </p:nvPr>
        </p:nvSpPr>
        <p:spPr>
          <a:xfrm>
            <a:off x="0" y="1600200"/>
            <a:ext cx="9120810" cy="1127165"/>
          </a:xfrm>
        </p:spPr>
        <p:txBody>
          <a:bodyPr/>
          <a:lstStyle/>
          <a:p>
            <a:r>
              <a:rPr lang="en-US" dirty="0">
                <a:solidFill>
                  <a:prstClr val="black"/>
                </a:solidFill>
              </a:rPr>
              <a:t>Step 1: </a:t>
            </a:r>
            <a:r>
              <a:rPr lang="en-US" dirty="0"/>
              <a:t>The longest continuous carbon chain contains five C atoms.</a:t>
            </a:r>
            <a:endParaRPr lang="en-US" dirty="0">
              <a:solidFill>
                <a:prstClr val="black"/>
              </a:solidFill>
            </a:endParaRPr>
          </a:p>
        </p:txBody>
      </p:sp>
      <p:pic>
        <p:nvPicPr>
          <p:cNvPr id="7172" name="Picture 4" descr="The longest continuous carbon chain in 2-Methylpentane contains 5 carbon atom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825" y="2743200"/>
            <a:ext cx="4448175" cy="2562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descr="We can count from the other carbon, and still arrive at the same number of continuous carbon atom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2614613"/>
            <a:ext cx="4514850" cy="2543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727451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0"/>
            <a:ext cx="9044610" cy="594001"/>
          </a:xfrm>
        </p:spPr>
        <p:txBody>
          <a:bodyPr/>
          <a:lstStyle/>
          <a:p>
            <a:r>
              <a:rPr lang="en-US" dirty="0">
                <a:solidFill>
                  <a:schemeClr val="bg1"/>
                </a:solidFill>
              </a:rPr>
              <a:t>23.2 </a:t>
            </a:r>
            <a:r>
              <a:rPr lang="en-US" dirty="0"/>
              <a:t>	</a:t>
            </a:r>
            <a:r>
              <a:rPr lang="en-US" dirty="0">
                <a:latin typeface="Calibri"/>
              </a:rPr>
              <a:t>Organic Compounds (15)</a:t>
            </a:r>
            <a:r>
              <a:rPr lang="en-US" dirty="0"/>
              <a:t>	</a:t>
            </a:r>
          </a:p>
        </p:txBody>
      </p:sp>
      <p:sp>
        <p:nvSpPr>
          <p:cNvPr id="16" name="Text Placeholder 15"/>
          <p:cNvSpPr>
            <a:spLocks noGrp="1"/>
          </p:cNvSpPr>
          <p:nvPr>
            <p:ph type="body" sz="quarter" idx="22"/>
          </p:nvPr>
        </p:nvSpPr>
        <p:spPr>
          <a:xfrm>
            <a:off x="23190" y="1066800"/>
            <a:ext cx="9120809" cy="609601"/>
          </a:xfrm>
        </p:spPr>
        <p:txBody>
          <a:bodyPr/>
          <a:lstStyle/>
          <a:p>
            <a:r>
              <a:rPr lang="en-US" dirty="0">
                <a:latin typeface="Calibri"/>
              </a:rPr>
              <a:t>Naming Organic Compounds</a:t>
            </a:r>
          </a:p>
        </p:txBody>
      </p:sp>
      <p:sp>
        <p:nvSpPr>
          <p:cNvPr id="17" name="Content Placeholder 16"/>
          <p:cNvSpPr>
            <a:spLocks noGrp="1"/>
          </p:cNvSpPr>
          <p:nvPr>
            <p:ph sz="quarter" idx="24"/>
          </p:nvPr>
        </p:nvSpPr>
        <p:spPr>
          <a:xfrm>
            <a:off x="10885" y="1602670"/>
            <a:ext cx="9120810" cy="975002"/>
          </a:xfrm>
        </p:spPr>
        <p:txBody>
          <a:bodyPr/>
          <a:lstStyle/>
          <a:p>
            <a:r>
              <a:rPr lang="en-US" dirty="0"/>
              <a:t>Step 2: Number the carbon atoms beginning at the end nearest the substituent: </a:t>
            </a:r>
            <a:endParaRPr lang="en-US" dirty="0">
              <a:solidFill>
                <a:prstClr val="black"/>
              </a:solidFill>
            </a:endParaRPr>
          </a:p>
        </p:txBody>
      </p:sp>
      <p:pic>
        <p:nvPicPr>
          <p:cNvPr id="8194" name="Picture 2" descr="The structure of 2-Methylpentane , (CH3)2-CH-CH2-CH2-CH3, is shown. Carbons are numbered 1-5 starting from the lef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28863" y="2638425"/>
            <a:ext cx="4486275" cy="2619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878436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0"/>
            <a:ext cx="9044610" cy="594001"/>
          </a:xfrm>
        </p:spPr>
        <p:txBody>
          <a:bodyPr/>
          <a:lstStyle/>
          <a:p>
            <a:r>
              <a:rPr lang="en-US" dirty="0">
                <a:solidFill>
                  <a:schemeClr val="bg1"/>
                </a:solidFill>
              </a:rPr>
              <a:t>23.2 </a:t>
            </a:r>
            <a:r>
              <a:rPr lang="en-US" dirty="0"/>
              <a:t>	</a:t>
            </a:r>
            <a:r>
              <a:rPr lang="en-US" dirty="0">
                <a:latin typeface="Calibri"/>
              </a:rPr>
              <a:t>Organic Compounds (16)</a:t>
            </a:r>
            <a:r>
              <a:rPr lang="en-US" dirty="0"/>
              <a:t>	</a:t>
            </a:r>
          </a:p>
        </p:txBody>
      </p:sp>
      <p:sp>
        <p:nvSpPr>
          <p:cNvPr id="16" name="Text Placeholder 15"/>
          <p:cNvSpPr>
            <a:spLocks noGrp="1"/>
          </p:cNvSpPr>
          <p:nvPr>
            <p:ph type="body" sz="quarter" idx="22"/>
          </p:nvPr>
        </p:nvSpPr>
        <p:spPr>
          <a:xfrm>
            <a:off x="23190" y="1066800"/>
            <a:ext cx="9120809" cy="609601"/>
          </a:xfrm>
        </p:spPr>
        <p:txBody>
          <a:bodyPr/>
          <a:lstStyle/>
          <a:p>
            <a:r>
              <a:rPr lang="en-US" dirty="0">
                <a:latin typeface="Calibri"/>
              </a:rPr>
              <a:t>Naming Organic Compounds</a:t>
            </a:r>
          </a:p>
        </p:txBody>
      </p:sp>
      <mc:AlternateContent xmlns:mc="http://schemas.openxmlformats.org/markup-compatibility/2006" xmlns:a14="http://schemas.microsoft.com/office/drawing/2010/main">
        <mc:Choice Requires="a14">
          <p:sp>
            <p:nvSpPr>
              <p:cNvPr id="17" name="Content Placeholder 16"/>
              <p:cNvSpPr>
                <a:spLocks noGrp="1"/>
              </p:cNvSpPr>
              <p:nvPr>
                <p:ph sz="quarter" idx="24"/>
              </p:nvPr>
            </p:nvSpPr>
            <p:spPr>
              <a:xfrm>
                <a:off x="0" y="1626036"/>
                <a:ext cx="9120810" cy="1094630"/>
              </a:xfrm>
            </p:spPr>
            <p:txBody>
              <a:bodyPr/>
              <a:lstStyle/>
              <a:p>
                <a:r>
                  <a:rPr lang="en-US" dirty="0"/>
                  <a:t>Step 3: The substituent is a methyl group, </a:t>
                </a:r>
                <a14:m>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CH</m:t>
                        </m:r>
                      </m:e>
                      <m:sub>
                        <m:r>
                          <a:rPr lang="en-US" b="0" i="0" smtClean="0">
                            <a:latin typeface="Cambria Math" panose="02040503050406030204" pitchFamily="18" charset="0"/>
                          </a:rPr>
                          <m:t>3</m:t>
                        </m:r>
                      </m:sub>
                    </m:sSub>
                  </m:oMath>
                </a14:m>
                <a:r>
                  <a:rPr lang="en-US" dirty="0"/>
                  <a:t>. It is attached to carbon 2. Therefore, the name is 2-methylpentane. </a:t>
                </a:r>
                <a:endParaRPr lang="en-US" dirty="0">
                  <a:solidFill>
                    <a:prstClr val="black"/>
                  </a:solidFill>
                </a:endParaRPr>
              </a:p>
            </p:txBody>
          </p:sp>
        </mc:Choice>
        <mc:Fallback xmlns="">
          <p:sp>
            <p:nvSpPr>
              <p:cNvPr id="17" name="Content Placeholder 16"/>
              <p:cNvSpPr>
                <a:spLocks noGrp="1" noRot="1" noChangeAspect="1" noMove="1" noResize="1" noEditPoints="1" noAdjustHandles="1" noChangeArrowheads="1" noChangeShapeType="1" noTextEdit="1"/>
              </p:cNvSpPr>
              <p:nvPr>
                <p:ph sz="quarter" idx="24"/>
              </p:nvPr>
            </p:nvSpPr>
            <p:spPr>
              <a:xfrm>
                <a:off x="0" y="1626036"/>
                <a:ext cx="9120810" cy="1094630"/>
              </a:xfrm>
              <a:blipFill>
                <a:blip r:embed="rId2"/>
                <a:stretch>
                  <a:fillRect l="-1337" t="-5587" b="-2793"/>
                </a:stretch>
              </a:blipFill>
            </p:spPr>
            <p:txBody>
              <a:bodyPr/>
              <a:lstStyle/>
              <a:p>
                <a:r>
                  <a:rPr lang="en-US">
                    <a:noFill/>
                  </a:rPr>
                  <a:t> </a:t>
                </a:r>
              </a:p>
            </p:txBody>
          </p:sp>
        </mc:Fallback>
      </mc:AlternateContent>
      <p:pic>
        <p:nvPicPr>
          <p:cNvPr id="9218" name="Picture 2" descr="The structure of 2-methylpentane is show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5525" y="2724150"/>
            <a:ext cx="4552950" cy="3067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278563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28600"/>
            <a:ext cx="5715000" cy="533400"/>
          </a:xfrm>
        </p:spPr>
        <p:txBody>
          <a:bodyPr/>
          <a:lstStyle/>
          <a:p>
            <a:pPr algn="ctr">
              <a:tabLst>
                <a:tab pos="3314700" algn="l"/>
                <a:tab pos="3484563" algn="l"/>
              </a:tabLst>
            </a:pPr>
            <a:r>
              <a:rPr lang="en-US" b="1" dirty="0">
                <a:solidFill>
                  <a:srgbClr val="FFF799"/>
                </a:solidFill>
              </a:rPr>
              <a:t>SAMPLE PROBLEM	</a:t>
            </a:r>
            <a:r>
              <a:rPr lang="en-US" b="1" dirty="0">
                <a:solidFill>
                  <a:schemeClr val="bg1"/>
                </a:solidFill>
              </a:rPr>
              <a:t>23.1	Setup</a:t>
            </a:r>
          </a:p>
        </p:txBody>
      </p:sp>
      <p:sp>
        <p:nvSpPr>
          <p:cNvPr id="16" name="Text Placeholder 15"/>
          <p:cNvSpPr>
            <a:spLocks noGrp="1"/>
          </p:cNvSpPr>
          <p:nvPr>
            <p:ph type="body" sz="quarter" idx="22"/>
          </p:nvPr>
        </p:nvSpPr>
        <p:spPr>
          <a:xfrm>
            <a:off x="0" y="942975"/>
            <a:ext cx="8929255" cy="533400"/>
          </a:xfrm>
        </p:spPr>
        <p:txBody>
          <a:bodyPr/>
          <a:lstStyle/>
          <a:p>
            <a:pPr>
              <a:spcBef>
                <a:spcPts val="0"/>
              </a:spcBef>
              <a:spcAft>
                <a:spcPts val="17000"/>
              </a:spcAft>
            </a:pPr>
            <a:r>
              <a:rPr lang="en-US" dirty="0"/>
              <a:t>Give names for the following compounds: </a:t>
            </a:r>
            <a:endParaRPr lang="en-US" b="1" dirty="0">
              <a:solidFill>
                <a:srgbClr val="4F74A7"/>
              </a:solidFill>
            </a:endParaRPr>
          </a:p>
        </p:txBody>
      </p:sp>
      <p:pic>
        <p:nvPicPr>
          <p:cNvPr id="10242" name="Picture 2" descr="The structure of CH3-CH2-CHCl-CH2-CH3 is show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09900" y="1600200"/>
            <a:ext cx="3124200"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sz="quarter" idx="24"/>
          </p:nvPr>
        </p:nvSpPr>
        <p:spPr>
          <a:xfrm>
            <a:off x="0" y="3505200"/>
            <a:ext cx="1905000" cy="457200"/>
          </a:xfrm>
        </p:spPr>
        <p:txBody>
          <a:bodyPr/>
          <a:lstStyle/>
          <a:p>
            <a:r>
              <a:rPr lang="en-US" b="1" dirty="0">
                <a:solidFill>
                  <a:srgbClr val="43638E"/>
                </a:solidFill>
              </a:rPr>
              <a:t>Setup</a:t>
            </a:r>
          </a:p>
        </p:txBody>
      </p:sp>
      <p:pic>
        <p:nvPicPr>
          <p:cNvPr id="10243" name="Picture 3" descr="The structure of CH3-CH2-CHCl-CH2-CH3 is shown, with numbered carbon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33713" y="3962400"/>
            <a:ext cx="3076575" cy="1381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3"/>
          <p:cNvSpPr>
            <a:spLocks noGrp="1"/>
          </p:cNvSpPr>
          <p:nvPr>
            <p:ph sz="quarter" idx="25"/>
          </p:nvPr>
        </p:nvSpPr>
        <p:spPr>
          <a:xfrm>
            <a:off x="0" y="5229225"/>
            <a:ext cx="1524000" cy="561975"/>
          </a:xfrm>
        </p:spPr>
        <p:txBody>
          <a:bodyPr/>
          <a:lstStyle/>
          <a:p>
            <a:r>
              <a:rPr lang="en-US" b="1" dirty="0">
                <a:solidFill>
                  <a:srgbClr val="43638E"/>
                </a:solidFill>
              </a:rPr>
              <a:t>Solution</a:t>
            </a:r>
          </a:p>
        </p:txBody>
      </p:sp>
      <mc:AlternateContent xmlns:mc="http://schemas.openxmlformats.org/markup-compatibility/2006" xmlns:a14="http://schemas.microsoft.com/office/drawing/2010/main">
        <mc:Choice Requires="a14">
          <p:sp>
            <p:nvSpPr>
              <p:cNvPr id="2" name="Text Placeholder 1"/>
              <p:cNvSpPr>
                <a:spLocks noGrp="1"/>
              </p:cNvSpPr>
              <p:nvPr>
                <p:ph type="body" sz="quarter" idx="23"/>
              </p:nvPr>
            </p:nvSpPr>
            <p:spPr>
              <a:xfrm>
                <a:off x="2895600" y="5715000"/>
                <a:ext cx="3771900" cy="685800"/>
              </a:xfrm>
            </p:spPr>
            <p:txBody>
              <a:bodyPr/>
              <a:lstStyle/>
              <a:p>
                <a:pPr marL="514350" indent="-514350">
                  <a:buAutoNum type="alphaLcParenBoth"/>
                </a:pPr>
                <a14:m>
                  <m:oMath xmlns:m="http://schemas.openxmlformats.org/officeDocument/2006/math">
                    <m:r>
                      <a:rPr lang="en-US" sz="2600" smtClean="0">
                        <a:latin typeface="Cambria Math" panose="02040503050406030204" pitchFamily="18" charset="0"/>
                      </a:rPr>
                      <m:t>3</m:t>
                    </m:r>
                    <m:r>
                      <a:rPr lang="en-US" sz="2600" b="0" i="0" smtClean="0">
                        <a:latin typeface="Cambria Math" panose="02040503050406030204" pitchFamily="18" charset="0"/>
                      </a:rPr>
                      <m:t>−</m:t>
                    </m:r>
                    <m:r>
                      <m:rPr>
                        <m:sty m:val="p"/>
                      </m:rPr>
                      <a:rPr lang="en-US" sz="2600">
                        <a:latin typeface="Cambria Math" panose="02040503050406030204" pitchFamily="18" charset="0"/>
                        <a:ea typeface="Cambria Math" panose="02040503050406030204" pitchFamily="18" charset="0"/>
                      </a:rPr>
                      <m:t>chloropentane</m:t>
                    </m:r>
                  </m:oMath>
                </a14:m>
                <a:endParaRPr lang="en-US" sz="2600" dirty="0"/>
              </a:p>
            </p:txBody>
          </p:sp>
        </mc:Choice>
        <mc:Fallback xmlns="">
          <p:sp>
            <p:nvSpPr>
              <p:cNvPr id="2" name="Text Placeholder 1"/>
              <p:cNvSpPr>
                <a:spLocks noGrp="1" noRot="1" noChangeAspect="1" noMove="1" noResize="1" noEditPoints="1" noAdjustHandles="1" noChangeArrowheads="1" noChangeShapeType="1" noTextEdit="1"/>
              </p:cNvSpPr>
              <p:nvPr>
                <p:ph type="body" sz="quarter" idx="23"/>
              </p:nvPr>
            </p:nvSpPr>
            <p:spPr>
              <a:xfrm>
                <a:off x="2895600" y="5715000"/>
                <a:ext cx="3771900" cy="685800"/>
              </a:xfr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9706638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28600"/>
            <a:ext cx="6934200" cy="533400"/>
          </a:xfrm>
        </p:spPr>
        <p:txBody>
          <a:bodyPr/>
          <a:lstStyle/>
          <a:p>
            <a:pPr algn="ctr">
              <a:tabLst>
                <a:tab pos="3314700" algn="l"/>
                <a:tab pos="3484563" algn="l"/>
              </a:tabLst>
            </a:pPr>
            <a:r>
              <a:rPr lang="en-US" b="1" dirty="0">
                <a:solidFill>
                  <a:srgbClr val="FFF799"/>
                </a:solidFill>
              </a:rPr>
              <a:t>SAMPLE PROBLEM	</a:t>
            </a:r>
            <a:r>
              <a:rPr lang="en-US" b="1" dirty="0">
                <a:solidFill>
                  <a:schemeClr val="bg1"/>
                </a:solidFill>
              </a:rPr>
              <a:t>23.1	Setup, Cont.1</a:t>
            </a:r>
            <a:endParaRPr lang="en-US" dirty="0"/>
          </a:p>
        </p:txBody>
      </p:sp>
      <p:sp>
        <p:nvSpPr>
          <p:cNvPr id="16" name="Text Placeholder 15"/>
          <p:cNvSpPr>
            <a:spLocks noGrp="1"/>
          </p:cNvSpPr>
          <p:nvPr>
            <p:ph type="body" sz="quarter" idx="22"/>
          </p:nvPr>
        </p:nvSpPr>
        <p:spPr>
          <a:xfrm>
            <a:off x="0" y="974271"/>
            <a:ext cx="8929255" cy="887186"/>
          </a:xfrm>
        </p:spPr>
        <p:txBody>
          <a:bodyPr/>
          <a:lstStyle/>
          <a:p>
            <a:r>
              <a:rPr lang="en-US" dirty="0">
                <a:solidFill>
                  <a:prstClr val="black"/>
                </a:solidFill>
              </a:rPr>
              <a:t>Give names for the following compounds: </a:t>
            </a:r>
          </a:p>
        </p:txBody>
      </p:sp>
      <p:pic>
        <p:nvPicPr>
          <p:cNvPr id="11266" name="Picture 2" descr="The structure of CH3-CH2-CH2-CH(CH3)-CH2-CH2-CH3 is shown. The (CH3) in parentheses denotes a side chai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6538" y="1524000"/>
            <a:ext cx="3590925" cy="354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034921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28600"/>
            <a:ext cx="6781800" cy="533400"/>
          </a:xfrm>
        </p:spPr>
        <p:txBody>
          <a:bodyPr/>
          <a:lstStyle/>
          <a:p>
            <a:pPr algn="ctr">
              <a:tabLst>
                <a:tab pos="3314700" algn="l"/>
                <a:tab pos="3484563" algn="l"/>
              </a:tabLst>
            </a:pPr>
            <a:r>
              <a:rPr lang="en-US" b="1" dirty="0">
                <a:solidFill>
                  <a:srgbClr val="FFF799"/>
                </a:solidFill>
              </a:rPr>
              <a:t>SAMPLE PROBLEM	</a:t>
            </a:r>
            <a:r>
              <a:rPr lang="en-US" b="1" dirty="0">
                <a:solidFill>
                  <a:schemeClr val="bg1"/>
                </a:solidFill>
              </a:rPr>
              <a:t>23.1	Setup, Cont.2 </a:t>
            </a:r>
            <a:endParaRPr lang="en-US" dirty="0"/>
          </a:p>
        </p:txBody>
      </p:sp>
      <p:sp>
        <p:nvSpPr>
          <p:cNvPr id="16" name="Text Placeholder 15"/>
          <p:cNvSpPr>
            <a:spLocks noGrp="1"/>
          </p:cNvSpPr>
          <p:nvPr>
            <p:ph type="body" sz="quarter" idx="22"/>
          </p:nvPr>
        </p:nvSpPr>
        <p:spPr>
          <a:xfrm>
            <a:off x="0" y="952500"/>
            <a:ext cx="1614055" cy="635000"/>
          </a:xfrm>
        </p:spPr>
        <p:txBody>
          <a:bodyPr/>
          <a:lstStyle/>
          <a:p>
            <a:pPr>
              <a:spcBef>
                <a:spcPts val="0"/>
              </a:spcBef>
              <a:spcAft>
                <a:spcPts val="22000"/>
              </a:spcAft>
            </a:pPr>
            <a:r>
              <a:rPr lang="en-US" b="1" dirty="0">
                <a:solidFill>
                  <a:srgbClr val="43638E"/>
                </a:solidFill>
              </a:rPr>
              <a:t>Setup</a:t>
            </a:r>
          </a:p>
        </p:txBody>
      </p:sp>
      <p:pic>
        <p:nvPicPr>
          <p:cNvPr id="12290" name="Picture 2" descr="The structure of CH3-CH2-CH2-CH(CH3)-CH2-CH2-CH3 is shown. Carbons in the longest continuous chain are numbered 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90825" y="1143000"/>
            <a:ext cx="3562350" cy="2943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sz="quarter" idx="24"/>
          </p:nvPr>
        </p:nvSpPr>
        <p:spPr>
          <a:xfrm>
            <a:off x="0" y="4343400"/>
            <a:ext cx="1676400" cy="558573"/>
          </a:xfrm>
        </p:spPr>
        <p:txBody>
          <a:bodyPr/>
          <a:lstStyle/>
          <a:p>
            <a:r>
              <a:rPr lang="en-US" b="1" dirty="0">
                <a:solidFill>
                  <a:srgbClr val="43638E"/>
                </a:solidFill>
                <a:latin typeface="+mn-lt"/>
              </a:rPr>
              <a:t>Solution</a:t>
            </a:r>
          </a:p>
        </p:txBody>
      </p:sp>
      <mc:AlternateContent xmlns:mc="http://schemas.openxmlformats.org/markup-compatibility/2006" xmlns:a14="http://schemas.microsoft.com/office/drawing/2010/main">
        <mc:Choice Requires="a14">
          <p:sp>
            <p:nvSpPr>
              <p:cNvPr id="2" name="Text Placeholder 1"/>
              <p:cNvSpPr>
                <a:spLocks noGrp="1"/>
              </p:cNvSpPr>
              <p:nvPr>
                <p:ph type="body" sz="quarter" idx="23"/>
              </p:nvPr>
            </p:nvSpPr>
            <p:spPr>
              <a:xfrm>
                <a:off x="1524000" y="4953000"/>
                <a:ext cx="6248400" cy="685800"/>
              </a:xfrm>
            </p:spPr>
            <p:txBody>
              <a:bodyPr/>
              <a:lstStyle/>
              <a:p>
                <a:pPr/>
                <a14:m>
                  <m:oMathPara xmlns:m="http://schemas.openxmlformats.org/officeDocument/2006/math">
                    <m:oMathParaPr>
                      <m:jc m:val="centerGroup"/>
                    </m:oMathParaPr>
                    <m:oMath xmlns:m="http://schemas.openxmlformats.org/officeDocument/2006/math">
                      <m:d>
                        <m:dPr>
                          <m:ctrlPr>
                            <a:rPr lang="en-US" i="1">
                              <a:latin typeface="Cambria Math" panose="02040503050406030204" pitchFamily="18" charset="0"/>
                            </a:rPr>
                          </m:ctrlPr>
                        </m:dPr>
                        <m:e>
                          <m:r>
                            <m:rPr>
                              <m:sty m:val="p"/>
                            </m:rPr>
                            <a:rPr lang="en-US">
                              <a:latin typeface="Cambria Math" panose="02040503050406030204" pitchFamily="18" charset="0"/>
                            </a:rPr>
                            <m:t>b</m:t>
                          </m:r>
                        </m:e>
                      </m:d>
                      <m:r>
                        <a:rPr lang="en-US" i="1">
                          <a:latin typeface="Cambria Math" panose="02040503050406030204" pitchFamily="18" charset="0"/>
                        </a:rPr>
                        <m:t> </m:t>
                      </m:r>
                      <m:r>
                        <a:rPr lang="en-US">
                          <a:latin typeface="Cambria Math" panose="02040503050406030204" pitchFamily="18" charset="0"/>
                        </a:rPr>
                        <m:t>4−</m:t>
                      </m:r>
                      <m:r>
                        <m:rPr>
                          <m:sty m:val="p"/>
                        </m:rPr>
                        <a:rPr lang="en-US">
                          <a:latin typeface="Cambria Math" panose="02040503050406030204" pitchFamily="18" charset="0"/>
                        </a:rPr>
                        <m:t>methylheptane</m:t>
                      </m:r>
                    </m:oMath>
                  </m:oMathPara>
                </a14:m>
                <a:endParaRPr lang="en-US" dirty="0">
                  <a:solidFill>
                    <a:srgbClr val="4F74A7"/>
                  </a:solidFill>
                </a:endParaRPr>
              </a:p>
            </p:txBody>
          </p:sp>
        </mc:Choice>
        <mc:Fallback xmlns="">
          <p:sp>
            <p:nvSpPr>
              <p:cNvPr id="2" name="Text Placeholder 1"/>
              <p:cNvSpPr>
                <a:spLocks noGrp="1" noRot="1" noChangeAspect="1" noMove="1" noResize="1" noEditPoints="1" noAdjustHandles="1" noChangeArrowheads="1" noChangeShapeType="1" noTextEdit="1"/>
              </p:cNvSpPr>
              <p:nvPr>
                <p:ph type="body" sz="quarter" idx="23"/>
              </p:nvPr>
            </p:nvSpPr>
            <p:spPr>
              <a:xfrm>
                <a:off x="1524000" y="4953000"/>
                <a:ext cx="6248400" cy="685800"/>
              </a:xfr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1147889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0"/>
            <a:ext cx="9144000" cy="457200"/>
          </a:xfrm>
        </p:spPr>
        <p:txBody>
          <a:bodyPr/>
          <a:lstStyle/>
          <a:p>
            <a:pPr marL="231775" indent="0"/>
            <a:r>
              <a:rPr lang="en-US" dirty="0">
                <a:solidFill>
                  <a:schemeClr val="bg1"/>
                </a:solidFill>
              </a:rPr>
              <a:t>23.1</a:t>
            </a:r>
            <a:r>
              <a:rPr lang="en-US" dirty="0"/>
              <a:t>	</a:t>
            </a:r>
            <a:r>
              <a:rPr lang="en-US" dirty="0">
                <a:latin typeface="Calibri"/>
              </a:rPr>
              <a:t>Why Carbon Is Different </a:t>
            </a:r>
            <a:endParaRPr lang="en-US" dirty="0"/>
          </a:p>
        </p:txBody>
      </p:sp>
      <p:sp>
        <p:nvSpPr>
          <p:cNvPr id="2" name="Text Placeholder 1"/>
          <p:cNvSpPr>
            <a:spLocks noGrp="1"/>
          </p:cNvSpPr>
          <p:nvPr>
            <p:ph type="body" sz="quarter" idx="12"/>
          </p:nvPr>
        </p:nvSpPr>
        <p:spPr/>
        <p:txBody>
          <a:bodyPr/>
          <a:lstStyle/>
          <a:p>
            <a:r>
              <a:rPr lang="en-US" b="1" dirty="0">
                <a:solidFill>
                  <a:srgbClr val="4F74A7"/>
                </a:solidFill>
              </a:rPr>
              <a:t>Topics</a:t>
            </a:r>
          </a:p>
        </p:txBody>
      </p:sp>
      <p:sp>
        <p:nvSpPr>
          <p:cNvPr id="16" name="Content Placeholder 15"/>
          <p:cNvSpPr>
            <a:spLocks noGrp="1"/>
          </p:cNvSpPr>
          <p:nvPr>
            <p:ph type="body" sz="quarter" idx="13"/>
          </p:nvPr>
        </p:nvSpPr>
        <p:spPr>
          <a:xfrm>
            <a:off x="0" y="1828800"/>
            <a:ext cx="9144000" cy="609600"/>
          </a:xfrm>
          <a:prstGeom prst="rect">
            <a:avLst/>
          </a:prstGeom>
        </p:spPr>
        <p:txBody>
          <a:bodyPr/>
          <a:lstStyle/>
          <a:p>
            <a:r>
              <a:rPr lang="en-US" dirty="0"/>
              <a:t>Why Carbon is Different</a:t>
            </a:r>
          </a:p>
        </p:txBody>
      </p:sp>
    </p:spTree>
    <p:extLst>
      <p:ext uri="{BB962C8B-B14F-4D97-AF65-F5344CB8AC3E}">
        <p14:creationId xmlns:p14="http://schemas.microsoft.com/office/powerpoint/2010/main" val="354819689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228600"/>
            <a:ext cx="7010400" cy="533400"/>
          </a:xfrm>
        </p:spPr>
        <p:txBody>
          <a:bodyPr/>
          <a:lstStyle/>
          <a:p>
            <a:pPr algn="ctr">
              <a:tabLst>
                <a:tab pos="3314700" algn="l"/>
                <a:tab pos="3484563" algn="l"/>
              </a:tabLst>
            </a:pPr>
            <a:r>
              <a:rPr lang="en-US" b="1" dirty="0">
                <a:solidFill>
                  <a:srgbClr val="FFF799"/>
                </a:solidFill>
              </a:rPr>
              <a:t>SAMPLE PROBLEM	</a:t>
            </a:r>
            <a:r>
              <a:rPr lang="en-US" b="1" dirty="0">
                <a:solidFill>
                  <a:schemeClr val="bg1"/>
                </a:solidFill>
              </a:rPr>
              <a:t>23.1	Setup, Cont.3</a:t>
            </a:r>
            <a:endParaRPr lang="en-US" dirty="0"/>
          </a:p>
        </p:txBody>
      </p:sp>
      <p:sp>
        <p:nvSpPr>
          <p:cNvPr id="16" name="Text Placeholder 15"/>
          <p:cNvSpPr>
            <a:spLocks noGrp="1"/>
          </p:cNvSpPr>
          <p:nvPr>
            <p:ph type="body" sz="quarter" idx="22"/>
          </p:nvPr>
        </p:nvSpPr>
        <p:spPr>
          <a:xfrm>
            <a:off x="-837" y="952500"/>
            <a:ext cx="7087437" cy="723900"/>
          </a:xfrm>
        </p:spPr>
        <p:txBody>
          <a:bodyPr/>
          <a:lstStyle/>
          <a:p>
            <a:pPr>
              <a:spcBef>
                <a:spcPts val="0"/>
              </a:spcBef>
              <a:spcAft>
                <a:spcPts val="19000"/>
              </a:spcAft>
            </a:pPr>
            <a:r>
              <a:rPr lang="en-US" dirty="0">
                <a:solidFill>
                  <a:prstClr val="black"/>
                </a:solidFill>
              </a:rPr>
              <a:t>Give names for the following compounds:</a:t>
            </a:r>
            <a:endParaRPr lang="en-US" b="1" dirty="0">
              <a:solidFill>
                <a:srgbClr val="4F74A7"/>
              </a:solidFill>
            </a:endParaRPr>
          </a:p>
        </p:txBody>
      </p:sp>
      <p:pic>
        <p:nvPicPr>
          <p:cNvPr id="13314" name="Picture 2" descr="The structure for CH3-CH2-CH2-CH2-CH(CH3)-CH3 is shown.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81275" y="1447800"/>
            <a:ext cx="3981450" cy="258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23"/>
          </p:nvPr>
        </p:nvSpPr>
        <p:spPr>
          <a:xfrm>
            <a:off x="0" y="3962400"/>
            <a:ext cx="2286000" cy="685800"/>
          </a:xfrm>
        </p:spPr>
        <p:txBody>
          <a:bodyPr/>
          <a:lstStyle/>
          <a:p>
            <a:r>
              <a:rPr lang="en-US" b="1" dirty="0">
                <a:solidFill>
                  <a:srgbClr val="43638E"/>
                </a:solidFill>
              </a:rPr>
              <a:t>Setup</a:t>
            </a:r>
          </a:p>
        </p:txBody>
      </p:sp>
      <p:pic>
        <p:nvPicPr>
          <p:cNvPr id="13315" name="Picture 3" descr="The structure for CH3-CH2-CH2-CH2-CH(CH3)-CH3 is shown, with main-chain carbons labeled 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19325" y="4257675"/>
            <a:ext cx="4705350" cy="206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075017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28600"/>
            <a:ext cx="6096000" cy="533400"/>
          </a:xfrm>
        </p:spPr>
        <p:txBody>
          <a:bodyPr/>
          <a:lstStyle/>
          <a:p>
            <a:pPr algn="ctr">
              <a:tabLst>
                <a:tab pos="3314700" algn="l"/>
                <a:tab pos="3484563" algn="l"/>
              </a:tabLst>
            </a:pPr>
            <a:r>
              <a:rPr lang="en-US" b="1" dirty="0">
                <a:solidFill>
                  <a:srgbClr val="FFF799"/>
                </a:solidFill>
              </a:rPr>
              <a:t>SAMPLE PROBLEM	</a:t>
            </a:r>
            <a:r>
              <a:rPr lang="en-US" b="1" dirty="0">
                <a:solidFill>
                  <a:schemeClr val="bg1"/>
                </a:solidFill>
              </a:rPr>
              <a:t>23.1	Solution</a:t>
            </a:r>
            <a:endParaRPr lang="en-US" dirty="0"/>
          </a:p>
        </p:txBody>
      </p:sp>
      <mc:AlternateContent xmlns:mc="http://schemas.openxmlformats.org/markup-compatibility/2006" xmlns:a14="http://schemas.microsoft.com/office/drawing/2010/main">
        <mc:Choice Requires="a14">
          <p:sp>
            <p:nvSpPr>
              <p:cNvPr id="16" name="Text Placeholder 15"/>
              <p:cNvSpPr>
                <a:spLocks noGrp="1"/>
              </p:cNvSpPr>
              <p:nvPr>
                <p:ph type="body" sz="quarter" idx="22"/>
              </p:nvPr>
            </p:nvSpPr>
            <p:spPr>
              <a:xfrm>
                <a:off x="0" y="952500"/>
                <a:ext cx="9005455" cy="1143000"/>
              </a:xfrm>
            </p:spPr>
            <p:txBody>
              <a:bodyPr/>
              <a:lstStyle/>
              <a:p>
                <a:r>
                  <a:rPr lang="en-US" b="1" dirty="0">
                    <a:solidFill>
                      <a:srgbClr val="43638E"/>
                    </a:solidFill>
                  </a:rPr>
                  <a:t>Solution</a:t>
                </a:r>
              </a:p>
              <a:p>
                <a:pPr algn="ctr"/>
                <a14:m>
                  <m:oMathPara xmlns:m="http://schemas.openxmlformats.org/officeDocument/2006/math">
                    <m:oMathParaPr>
                      <m:jc m:val="centerGroup"/>
                    </m:oMathParaPr>
                    <m:oMath xmlns:m="http://schemas.openxmlformats.org/officeDocument/2006/math">
                      <m:d>
                        <m:dPr>
                          <m:ctrlPr>
                            <a:rPr lang="en-US" b="0" i="1" smtClean="0">
                              <a:solidFill>
                                <a:prstClr val="black"/>
                              </a:solidFill>
                              <a:latin typeface="Cambria Math" panose="02040503050406030204" pitchFamily="18" charset="0"/>
                            </a:rPr>
                          </m:ctrlPr>
                        </m:dPr>
                        <m:e>
                          <m:r>
                            <m:rPr>
                              <m:sty m:val="p"/>
                            </m:rPr>
                            <a:rPr lang="en-US" b="0" i="0" smtClean="0">
                              <a:solidFill>
                                <a:prstClr val="black"/>
                              </a:solidFill>
                              <a:latin typeface="Cambria Math" panose="02040503050406030204" pitchFamily="18" charset="0"/>
                            </a:rPr>
                            <m:t>c</m:t>
                          </m:r>
                        </m:e>
                      </m:d>
                      <m:r>
                        <a:rPr lang="en-US" b="0" i="1" smtClean="0">
                          <a:solidFill>
                            <a:prstClr val="black"/>
                          </a:solidFill>
                          <a:latin typeface="Cambria Math" panose="02040503050406030204" pitchFamily="18" charset="0"/>
                        </a:rPr>
                        <m:t> </m:t>
                      </m:r>
                      <m:r>
                        <a:rPr lang="en-US" b="0" i="0" smtClean="0">
                          <a:solidFill>
                            <a:prstClr val="black"/>
                          </a:solidFill>
                          <a:latin typeface="Cambria Math" panose="02040503050406030204" pitchFamily="18" charset="0"/>
                        </a:rPr>
                        <m:t>2−</m:t>
                      </m:r>
                      <m:r>
                        <m:rPr>
                          <m:sty m:val="p"/>
                        </m:rPr>
                        <a:rPr lang="en-US" b="0" i="0" smtClean="0">
                          <a:solidFill>
                            <a:prstClr val="black"/>
                          </a:solidFill>
                          <a:latin typeface="Cambria Math" panose="02040503050406030204" pitchFamily="18" charset="0"/>
                        </a:rPr>
                        <m:t>methylhexane</m:t>
                      </m:r>
                    </m:oMath>
                  </m:oMathPara>
                </a14:m>
                <a:endParaRPr lang="en-US" dirty="0">
                  <a:solidFill>
                    <a:prstClr val="black"/>
                  </a:solidFill>
                </a:endParaRPr>
              </a:p>
            </p:txBody>
          </p:sp>
        </mc:Choice>
        <mc:Fallback xmlns="">
          <p:sp>
            <p:nvSpPr>
              <p:cNvPr id="16" name="Text Placeholder 15"/>
              <p:cNvSpPr>
                <a:spLocks noGrp="1" noRot="1" noChangeAspect="1" noMove="1" noResize="1" noEditPoints="1" noAdjustHandles="1" noChangeArrowheads="1" noChangeShapeType="1" noTextEdit="1"/>
              </p:cNvSpPr>
              <p:nvPr>
                <p:ph type="body" sz="quarter" idx="22"/>
              </p:nvPr>
            </p:nvSpPr>
            <p:spPr>
              <a:xfrm>
                <a:off x="0" y="952500"/>
                <a:ext cx="9005455" cy="1143000"/>
              </a:xfrm>
              <a:blipFill>
                <a:blip r:embed="rId2"/>
                <a:stretch>
                  <a:fillRect l="-1354" t="-4787"/>
                </a:stretch>
              </a:blipFill>
            </p:spPr>
            <p:txBody>
              <a:bodyPr/>
              <a:lstStyle/>
              <a:p>
                <a:r>
                  <a:rPr lang="en-US">
                    <a:noFill/>
                  </a:rPr>
                  <a:t> </a:t>
                </a:r>
              </a:p>
            </p:txBody>
          </p:sp>
        </mc:Fallback>
      </mc:AlternateContent>
    </p:spTree>
    <p:extLst>
      <p:ext uri="{BB962C8B-B14F-4D97-AF65-F5344CB8AC3E}">
        <p14:creationId xmlns:p14="http://schemas.microsoft.com/office/powerpoint/2010/main" val="34147907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0"/>
            <a:ext cx="9044610" cy="594001"/>
          </a:xfrm>
        </p:spPr>
        <p:txBody>
          <a:bodyPr/>
          <a:lstStyle/>
          <a:p>
            <a:r>
              <a:rPr lang="en-US" dirty="0">
                <a:solidFill>
                  <a:schemeClr val="bg1"/>
                </a:solidFill>
              </a:rPr>
              <a:t>23.2 </a:t>
            </a:r>
            <a:r>
              <a:rPr lang="en-US" dirty="0"/>
              <a:t>	</a:t>
            </a:r>
            <a:r>
              <a:rPr lang="en-US" dirty="0">
                <a:latin typeface="Calibri"/>
              </a:rPr>
              <a:t>Organic Compounds (17)</a:t>
            </a:r>
            <a:r>
              <a:rPr lang="en-US" dirty="0"/>
              <a:t>	</a:t>
            </a:r>
          </a:p>
        </p:txBody>
      </p:sp>
      <p:sp>
        <p:nvSpPr>
          <p:cNvPr id="16" name="Text Placeholder 15"/>
          <p:cNvSpPr>
            <a:spLocks noGrp="1"/>
          </p:cNvSpPr>
          <p:nvPr>
            <p:ph type="body" sz="quarter" idx="22"/>
          </p:nvPr>
        </p:nvSpPr>
        <p:spPr>
          <a:xfrm>
            <a:off x="23190" y="1066800"/>
            <a:ext cx="9120809" cy="457201"/>
          </a:xfrm>
        </p:spPr>
        <p:txBody>
          <a:bodyPr/>
          <a:lstStyle/>
          <a:p>
            <a:r>
              <a:rPr lang="en-US" dirty="0">
                <a:latin typeface="Calibri"/>
              </a:rPr>
              <a:t>Naming Organic Compounds</a:t>
            </a:r>
          </a:p>
        </p:txBody>
      </p:sp>
      <p:sp>
        <p:nvSpPr>
          <p:cNvPr id="17" name="Content Placeholder 16"/>
          <p:cNvSpPr>
            <a:spLocks noGrp="1"/>
          </p:cNvSpPr>
          <p:nvPr>
            <p:ph sz="quarter" idx="24"/>
          </p:nvPr>
        </p:nvSpPr>
        <p:spPr>
          <a:xfrm>
            <a:off x="0" y="1600200"/>
            <a:ext cx="9120810" cy="1295400"/>
          </a:xfrm>
        </p:spPr>
        <p:txBody>
          <a:bodyPr/>
          <a:lstStyle/>
          <a:p>
            <a:r>
              <a:rPr lang="en-US" dirty="0"/>
              <a:t>In molecules that contain two or more identical substituents, the prefixes </a:t>
            </a:r>
            <a:r>
              <a:rPr lang="en-US" i="1" dirty="0"/>
              <a:t>di, tri, tetra, penta, </a:t>
            </a:r>
            <a:r>
              <a:rPr lang="en-US" dirty="0"/>
              <a:t>and so forth, are used to denote the number of substituents.</a:t>
            </a:r>
          </a:p>
        </p:txBody>
      </p:sp>
      <p:pic>
        <p:nvPicPr>
          <p:cNvPr id="15362" name="Picture 2" descr="Two substituents may bond to the same carbon. The carbon’s number is repeated with a comma between the numbers. An example is 2,3-Dimethylpentan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05088" y="3048000"/>
            <a:ext cx="3933825" cy="327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688115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0"/>
            <a:ext cx="9044610" cy="594001"/>
          </a:xfrm>
        </p:spPr>
        <p:txBody>
          <a:bodyPr/>
          <a:lstStyle/>
          <a:p>
            <a:pPr defTabSz="1485900"/>
            <a:r>
              <a:rPr lang="en-US" dirty="0">
                <a:solidFill>
                  <a:schemeClr val="bg1"/>
                </a:solidFill>
              </a:rPr>
              <a:t>23.2 </a:t>
            </a:r>
            <a:r>
              <a:rPr lang="en-US" dirty="0"/>
              <a:t>	</a:t>
            </a:r>
            <a:r>
              <a:rPr lang="en-US" dirty="0">
                <a:latin typeface="Calibri"/>
              </a:rPr>
              <a:t>Organic Compounds (18)</a:t>
            </a:r>
            <a:r>
              <a:rPr lang="en-US" dirty="0"/>
              <a:t>	</a:t>
            </a:r>
          </a:p>
        </p:txBody>
      </p:sp>
      <p:sp>
        <p:nvSpPr>
          <p:cNvPr id="16" name="Text Placeholder 15"/>
          <p:cNvSpPr>
            <a:spLocks noGrp="1"/>
          </p:cNvSpPr>
          <p:nvPr>
            <p:ph type="body" sz="quarter" idx="22"/>
          </p:nvPr>
        </p:nvSpPr>
        <p:spPr>
          <a:xfrm>
            <a:off x="23190" y="1066800"/>
            <a:ext cx="9120809" cy="609601"/>
          </a:xfrm>
        </p:spPr>
        <p:txBody>
          <a:bodyPr/>
          <a:lstStyle/>
          <a:p>
            <a:r>
              <a:rPr lang="en-US" dirty="0">
                <a:latin typeface="Calibri"/>
              </a:rPr>
              <a:t>Naming Organic Compounds</a:t>
            </a:r>
          </a:p>
        </p:txBody>
      </p:sp>
      <p:sp>
        <p:nvSpPr>
          <p:cNvPr id="17" name="Content Placeholder 16"/>
          <p:cNvSpPr>
            <a:spLocks noGrp="1"/>
          </p:cNvSpPr>
          <p:nvPr>
            <p:ph sz="quarter" idx="24"/>
          </p:nvPr>
        </p:nvSpPr>
        <p:spPr>
          <a:xfrm>
            <a:off x="4140" y="1600200"/>
            <a:ext cx="9082710" cy="4702629"/>
          </a:xfrm>
        </p:spPr>
        <p:txBody>
          <a:bodyPr/>
          <a:lstStyle/>
          <a:p>
            <a:pPr>
              <a:spcBef>
                <a:spcPts val="0"/>
              </a:spcBef>
              <a:spcAft>
                <a:spcPts val="3300"/>
              </a:spcAft>
            </a:pPr>
            <a:r>
              <a:rPr lang="en-US" dirty="0"/>
              <a:t>In the case where two or more different substituents are present, the substituent names are alphabetized in the systematic name of the compound.</a:t>
            </a:r>
          </a:p>
          <a:p>
            <a:pPr>
              <a:spcBef>
                <a:spcPts val="0"/>
              </a:spcBef>
              <a:spcAft>
                <a:spcPts val="3300"/>
              </a:spcAft>
            </a:pPr>
            <a:r>
              <a:rPr lang="en-US" dirty="0"/>
              <a:t>Numbers are used to indicate the positions of the alphabetized substituents.</a:t>
            </a:r>
          </a:p>
          <a:p>
            <a:pPr>
              <a:spcBef>
                <a:spcPts val="0"/>
              </a:spcBef>
            </a:pPr>
            <a:r>
              <a:rPr lang="en-US" dirty="0"/>
              <a:t>If a prefix is used to denote two or more identical substituents, the prefix is </a:t>
            </a:r>
            <a:r>
              <a:rPr lang="en-US" i="1" dirty="0"/>
              <a:t>not </a:t>
            </a:r>
            <a:r>
              <a:rPr lang="en-US" dirty="0"/>
              <a:t>used to determine the alphabetization—only the substituent name is used.</a:t>
            </a:r>
            <a:endParaRPr lang="en-US" dirty="0">
              <a:solidFill>
                <a:prstClr val="black"/>
              </a:solidFill>
            </a:endParaRPr>
          </a:p>
        </p:txBody>
      </p:sp>
    </p:spTree>
    <p:extLst>
      <p:ext uri="{BB962C8B-B14F-4D97-AF65-F5344CB8AC3E}">
        <p14:creationId xmlns:p14="http://schemas.microsoft.com/office/powerpoint/2010/main" val="31034385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3190" y="0"/>
            <a:ext cx="9044610" cy="594001"/>
          </a:xfrm>
        </p:spPr>
        <p:txBody>
          <a:bodyPr/>
          <a:lstStyle/>
          <a:p>
            <a:r>
              <a:rPr lang="en-US" dirty="0">
                <a:solidFill>
                  <a:schemeClr val="bg1"/>
                </a:solidFill>
              </a:rPr>
              <a:t>23.2 </a:t>
            </a:r>
            <a:r>
              <a:rPr lang="en-US" dirty="0"/>
              <a:t>	</a:t>
            </a:r>
            <a:r>
              <a:rPr lang="en-US" dirty="0">
                <a:latin typeface="Calibri"/>
              </a:rPr>
              <a:t>Organic Compounds (19)</a:t>
            </a:r>
            <a:r>
              <a:rPr lang="en-US" dirty="0"/>
              <a:t>	</a:t>
            </a:r>
          </a:p>
        </p:txBody>
      </p:sp>
      <p:sp>
        <p:nvSpPr>
          <p:cNvPr id="15" name="Text Placeholder 14"/>
          <p:cNvSpPr>
            <a:spLocks noGrp="1"/>
          </p:cNvSpPr>
          <p:nvPr>
            <p:ph type="body" sz="quarter" idx="22"/>
          </p:nvPr>
        </p:nvSpPr>
        <p:spPr>
          <a:xfrm>
            <a:off x="23190" y="1066800"/>
            <a:ext cx="9120809" cy="442055"/>
          </a:xfrm>
        </p:spPr>
        <p:txBody>
          <a:bodyPr/>
          <a:lstStyle/>
          <a:p>
            <a:r>
              <a:rPr lang="en-US" dirty="0">
                <a:latin typeface="Calibri"/>
              </a:rPr>
              <a:t>Naming Organic Compounds</a:t>
            </a:r>
          </a:p>
        </p:txBody>
      </p:sp>
      <p:pic>
        <p:nvPicPr>
          <p:cNvPr id="16386" name="Picture 2" descr="The structures of 4-ethyl-2-methylhexane and 4-ethyl-2,2-dimethylhexane are show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750" y="1737454"/>
            <a:ext cx="8815473" cy="3383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980899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0"/>
            <a:ext cx="9044610" cy="594001"/>
          </a:xfrm>
        </p:spPr>
        <p:txBody>
          <a:bodyPr/>
          <a:lstStyle/>
          <a:p>
            <a:r>
              <a:rPr lang="en-US" dirty="0">
                <a:solidFill>
                  <a:schemeClr val="bg1"/>
                </a:solidFill>
              </a:rPr>
              <a:t>23.2 </a:t>
            </a:r>
            <a:r>
              <a:rPr lang="en-US" dirty="0"/>
              <a:t>	</a:t>
            </a:r>
            <a:r>
              <a:rPr lang="en-US" dirty="0">
                <a:latin typeface="Calibri"/>
              </a:rPr>
              <a:t>Organic Compounds (20)</a:t>
            </a:r>
            <a:r>
              <a:rPr lang="en-US" dirty="0"/>
              <a:t>	</a:t>
            </a:r>
          </a:p>
        </p:txBody>
      </p:sp>
      <p:sp>
        <p:nvSpPr>
          <p:cNvPr id="18" name="Text Placeholder 17"/>
          <p:cNvSpPr>
            <a:spLocks noGrp="1"/>
          </p:cNvSpPr>
          <p:nvPr>
            <p:ph type="body" sz="quarter" idx="22"/>
          </p:nvPr>
        </p:nvSpPr>
        <p:spPr>
          <a:xfrm>
            <a:off x="39520" y="1066800"/>
            <a:ext cx="9120809" cy="421031"/>
          </a:xfrm>
        </p:spPr>
        <p:txBody>
          <a:bodyPr/>
          <a:lstStyle/>
          <a:p>
            <a:r>
              <a:rPr lang="en-US" dirty="0">
                <a:latin typeface="Calibri"/>
              </a:rPr>
              <a:t>Naming Organic Compounds</a:t>
            </a:r>
          </a:p>
        </p:txBody>
      </p:sp>
      <p:sp>
        <p:nvSpPr>
          <p:cNvPr id="17" name="Content Placeholder 16"/>
          <p:cNvSpPr>
            <a:spLocks noGrp="1"/>
          </p:cNvSpPr>
          <p:nvPr>
            <p:ph sz="quarter" idx="24"/>
          </p:nvPr>
        </p:nvSpPr>
        <p:spPr>
          <a:xfrm>
            <a:off x="0" y="1697380"/>
            <a:ext cx="1577009" cy="564771"/>
          </a:xfrm>
        </p:spPr>
        <p:txBody>
          <a:bodyPr/>
          <a:lstStyle/>
          <a:p>
            <a:r>
              <a:rPr lang="en-US" b="1" dirty="0"/>
              <a:t>Alcohols</a:t>
            </a:r>
          </a:p>
        </p:txBody>
      </p:sp>
      <p:pic>
        <p:nvPicPr>
          <p:cNvPr id="17410" name="Picture 2" descr="Nomenclature of alcohols is illustrated with ethanol and 1-propano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7850" y="1828800"/>
            <a:ext cx="5448300" cy="173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1" name="Picture 3" descr="The structure of 2-butanol is show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3943350"/>
            <a:ext cx="2619375" cy="2228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2" name="Picture 4" descr="The structure of 5-methyl-3-hexanol is show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43400" y="3695700"/>
            <a:ext cx="4181475" cy="2476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179820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0"/>
            <a:ext cx="9044610" cy="594001"/>
          </a:xfrm>
        </p:spPr>
        <p:txBody>
          <a:bodyPr/>
          <a:lstStyle/>
          <a:p>
            <a:r>
              <a:rPr lang="en-US" dirty="0">
                <a:solidFill>
                  <a:schemeClr val="bg1"/>
                </a:solidFill>
              </a:rPr>
              <a:t>23.2 </a:t>
            </a:r>
            <a:r>
              <a:rPr lang="en-US" dirty="0"/>
              <a:t>	</a:t>
            </a:r>
            <a:r>
              <a:rPr lang="en-US" dirty="0">
                <a:latin typeface="Calibri"/>
              </a:rPr>
              <a:t>Organic Compounds (21)</a:t>
            </a:r>
            <a:r>
              <a:rPr lang="en-US" dirty="0"/>
              <a:t>	</a:t>
            </a:r>
          </a:p>
        </p:txBody>
      </p:sp>
      <p:sp>
        <p:nvSpPr>
          <p:cNvPr id="16" name="Text Placeholder 15"/>
          <p:cNvSpPr>
            <a:spLocks noGrp="1"/>
          </p:cNvSpPr>
          <p:nvPr>
            <p:ph type="body" sz="quarter" idx="22"/>
          </p:nvPr>
        </p:nvSpPr>
        <p:spPr>
          <a:xfrm>
            <a:off x="39520" y="1066800"/>
            <a:ext cx="4791387" cy="419101"/>
          </a:xfrm>
        </p:spPr>
        <p:txBody>
          <a:bodyPr/>
          <a:lstStyle/>
          <a:p>
            <a:r>
              <a:rPr lang="en-US" dirty="0">
                <a:latin typeface="Calibri"/>
              </a:rPr>
              <a:t>Naming Organic Compounds</a:t>
            </a:r>
          </a:p>
        </p:txBody>
      </p:sp>
      <p:sp>
        <p:nvSpPr>
          <p:cNvPr id="17" name="Content Placeholder 16"/>
          <p:cNvSpPr>
            <a:spLocks noGrp="1"/>
          </p:cNvSpPr>
          <p:nvPr>
            <p:ph sz="quarter" idx="24"/>
          </p:nvPr>
        </p:nvSpPr>
        <p:spPr>
          <a:xfrm>
            <a:off x="0" y="1676400"/>
            <a:ext cx="2571623" cy="514350"/>
          </a:xfrm>
        </p:spPr>
        <p:txBody>
          <a:bodyPr/>
          <a:lstStyle/>
          <a:p>
            <a:r>
              <a:rPr lang="en-US" b="1" dirty="0">
                <a:solidFill>
                  <a:prstClr val="black"/>
                </a:solidFill>
              </a:rPr>
              <a:t>Carboxylic Acids</a:t>
            </a:r>
          </a:p>
        </p:txBody>
      </p:sp>
      <p:pic>
        <p:nvPicPr>
          <p:cNvPr id="18434" name="Picture 2" descr="The structures of ethanoic acid and propanoic acid are show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1562100"/>
            <a:ext cx="5562600" cy="209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5" name="Picture 3" descr="The structures for butanoic acid and 5-methylhexanoic acid are show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6725" y="3695700"/>
            <a:ext cx="8210550" cy="278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897666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0"/>
            <a:ext cx="9044610" cy="594001"/>
          </a:xfrm>
        </p:spPr>
        <p:txBody>
          <a:bodyPr/>
          <a:lstStyle/>
          <a:p>
            <a:r>
              <a:rPr lang="en-US" dirty="0">
                <a:solidFill>
                  <a:schemeClr val="bg1"/>
                </a:solidFill>
              </a:rPr>
              <a:t>23.2 </a:t>
            </a:r>
            <a:r>
              <a:rPr lang="en-US" dirty="0"/>
              <a:t>	</a:t>
            </a:r>
            <a:r>
              <a:rPr lang="en-US" dirty="0">
                <a:latin typeface="Calibri"/>
              </a:rPr>
              <a:t>Organic Compounds (22)</a:t>
            </a:r>
            <a:r>
              <a:rPr lang="en-US" dirty="0"/>
              <a:t>	</a:t>
            </a:r>
          </a:p>
        </p:txBody>
      </p:sp>
      <p:sp>
        <p:nvSpPr>
          <p:cNvPr id="16" name="Text Placeholder 15"/>
          <p:cNvSpPr>
            <a:spLocks noGrp="1"/>
          </p:cNvSpPr>
          <p:nvPr>
            <p:ph type="body" sz="quarter" idx="22"/>
          </p:nvPr>
        </p:nvSpPr>
        <p:spPr>
          <a:xfrm>
            <a:off x="23190" y="1066800"/>
            <a:ext cx="9120809" cy="533401"/>
          </a:xfrm>
        </p:spPr>
        <p:txBody>
          <a:bodyPr/>
          <a:lstStyle/>
          <a:p>
            <a:r>
              <a:rPr lang="en-US" dirty="0">
                <a:latin typeface="Calibri"/>
              </a:rPr>
              <a:t>Naming Organic Compounds</a:t>
            </a:r>
          </a:p>
        </p:txBody>
      </p:sp>
      <p:sp>
        <p:nvSpPr>
          <p:cNvPr id="17" name="Content Placeholder 16"/>
          <p:cNvSpPr>
            <a:spLocks noGrp="1"/>
          </p:cNvSpPr>
          <p:nvPr>
            <p:ph sz="quarter" idx="24"/>
          </p:nvPr>
        </p:nvSpPr>
        <p:spPr>
          <a:xfrm>
            <a:off x="0" y="1676400"/>
            <a:ext cx="1272210" cy="457200"/>
          </a:xfrm>
        </p:spPr>
        <p:txBody>
          <a:bodyPr/>
          <a:lstStyle/>
          <a:p>
            <a:r>
              <a:rPr lang="en-US" b="1" dirty="0">
                <a:solidFill>
                  <a:prstClr val="black"/>
                </a:solidFill>
              </a:rPr>
              <a:t>Esters</a:t>
            </a:r>
          </a:p>
        </p:txBody>
      </p:sp>
      <p:pic>
        <p:nvPicPr>
          <p:cNvPr id="19458" name="Picture 2" descr="The nomenclature of esters is shown with ethyl acetate and methyl propionat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1563" y="2386013"/>
            <a:ext cx="7000875" cy="2085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9488721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17747" y="10836"/>
            <a:ext cx="9044610" cy="594001"/>
          </a:xfrm>
        </p:spPr>
        <p:txBody>
          <a:bodyPr/>
          <a:lstStyle/>
          <a:p>
            <a:r>
              <a:rPr lang="en-US" dirty="0">
                <a:solidFill>
                  <a:schemeClr val="bg1"/>
                </a:solidFill>
              </a:rPr>
              <a:t>23.2 </a:t>
            </a:r>
            <a:r>
              <a:rPr lang="en-US" dirty="0"/>
              <a:t>	</a:t>
            </a:r>
            <a:r>
              <a:rPr lang="en-US" dirty="0">
                <a:latin typeface="Calibri"/>
              </a:rPr>
              <a:t>Organic Compounds (23)</a:t>
            </a:r>
            <a:r>
              <a:rPr lang="en-US" dirty="0"/>
              <a:t>	</a:t>
            </a:r>
          </a:p>
        </p:txBody>
      </p:sp>
      <p:sp>
        <p:nvSpPr>
          <p:cNvPr id="18" name="Text Placeholder 17"/>
          <p:cNvSpPr>
            <a:spLocks noGrp="1"/>
          </p:cNvSpPr>
          <p:nvPr>
            <p:ph type="body" sz="quarter" idx="22"/>
          </p:nvPr>
        </p:nvSpPr>
        <p:spPr>
          <a:xfrm>
            <a:off x="23190" y="1066800"/>
            <a:ext cx="9120809" cy="609601"/>
          </a:xfrm>
        </p:spPr>
        <p:txBody>
          <a:bodyPr/>
          <a:lstStyle/>
          <a:p>
            <a:r>
              <a:rPr lang="en-US" dirty="0">
                <a:latin typeface="Calibri"/>
              </a:rPr>
              <a:t>Naming Organic Compounds</a:t>
            </a:r>
          </a:p>
        </p:txBody>
      </p:sp>
      <p:sp>
        <p:nvSpPr>
          <p:cNvPr id="19" name="Content Placeholder 18"/>
          <p:cNvSpPr>
            <a:spLocks noGrp="1"/>
          </p:cNvSpPr>
          <p:nvPr>
            <p:ph sz="quarter" idx="24"/>
          </p:nvPr>
        </p:nvSpPr>
        <p:spPr>
          <a:xfrm>
            <a:off x="17747" y="1686580"/>
            <a:ext cx="1758044" cy="457200"/>
          </a:xfrm>
        </p:spPr>
        <p:txBody>
          <a:bodyPr/>
          <a:lstStyle/>
          <a:p>
            <a:r>
              <a:rPr lang="en-US" b="1" dirty="0">
                <a:solidFill>
                  <a:prstClr val="black"/>
                </a:solidFill>
              </a:rPr>
              <a:t>Aldehydes</a:t>
            </a:r>
          </a:p>
        </p:txBody>
      </p:sp>
      <p:pic>
        <p:nvPicPr>
          <p:cNvPr id="3" name="Picture 2" descr="Nomenclature of aldehydes are illustrated with ethanal, propanal, butanal and 5-methylhexanal."/>
          <p:cNvPicPr>
            <a:picLocks noChangeAspect="1"/>
          </p:cNvPicPr>
          <p:nvPr/>
        </p:nvPicPr>
        <p:blipFill>
          <a:blip r:embed="rId2"/>
          <a:stretch>
            <a:fillRect/>
          </a:stretch>
        </p:blipFill>
        <p:spPr>
          <a:xfrm>
            <a:off x="1676400" y="1609725"/>
            <a:ext cx="7096125" cy="4791075"/>
          </a:xfrm>
          <a:prstGeom prst="rect">
            <a:avLst/>
          </a:prstGeom>
        </p:spPr>
      </p:pic>
    </p:spTree>
    <p:extLst>
      <p:ext uri="{BB962C8B-B14F-4D97-AF65-F5344CB8AC3E}">
        <p14:creationId xmlns:p14="http://schemas.microsoft.com/office/powerpoint/2010/main" val="38345618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0"/>
            <a:ext cx="9044610" cy="594001"/>
          </a:xfrm>
        </p:spPr>
        <p:txBody>
          <a:bodyPr/>
          <a:lstStyle/>
          <a:p>
            <a:r>
              <a:rPr lang="en-US" dirty="0">
                <a:solidFill>
                  <a:schemeClr val="bg1"/>
                </a:solidFill>
              </a:rPr>
              <a:t>23.2 </a:t>
            </a:r>
            <a:r>
              <a:rPr lang="en-US" dirty="0"/>
              <a:t>	</a:t>
            </a:r>
            <a:r>
              <a:rPr lang="en-US" dirty="0">
                <a:latin typeface="Calibri"/>
              </a:rPr>
              <a:t>Organic Compounds (24)</a:t>
            </a:r>
            <a:r>
              <a:rPr lang="en-US" dirty="0"/>
              <a:t>	</a:t>
            </a:r>
          </a:p>
        </p:txBody>
      </p:sp>
      <p:sp>
        <p:nvSpPr>
          <p:cNvPr id="16" name="Text Placeholder 15"/>
          <p:cNvSpPr>
            <a:spLocks noGrp="1"/>
          </p:cNvSpPr>
          <p:nvPr>
            <p:ph type="body" sz="quarter" idx="22"/>
          </p:nvPr>
        </p:nvSpPr>
        <p:spPr>
          <a:xfrm>
            <a:off x="23191" y="1066800"/>
            <a:ext cx="5539410" cy="609601"/>
          </a:xfrm>
        </p:spPr>
        <p:txBody>
          <a:bodyPr/>
          <a:lstStyle/>
          <a:p>
            <a:r>
              <a:rPr lang="en-US" dirty="0">
                <a:latin typeface="Calibri"/>
              </a:rPr>
              <a:t>Naming Organic Compounds</a:t>
            </a:r>
          </a:p>
        </p:txBody>
      </p:sp>
      <p:sp>
        <p:nvSpPr>
          <p:cNvPr id="17" name="Content Placeholder 16"/>
          <p:cNvSpPr>
            <a:spLocks noGrp="1"/>
          </p:cNvSpPr>
          <p:nvPr>
            <p:ph sz="quarter" idx="24"/>
          </p:nvPr>
        </p:nvSpPr>
        <p:spPr>
          <a:xfrm>
            <a:off x="0" y="1758068"/>
            <a:ext cx="1416754" cy="527932"/>
          </a:xfrm>
        </p:spPr>
        <p:txBody>
          <a:bodyPr/>
          <a:lstStyle/>
          <a:p>
            <a:r>
              <a:rPr lang="en-US" b="1" dirty="0">
                <a:solidFill>
                  <a:prstClr val="black"/>
                </a:solidFill>
              </a:rPr>
              <a:t>Ketones</a:t>
            </a:r>
          </a:p>
        </p:txBody>
      </p:sp>
      <p:pic>
        <p:nvPicPr>
          <p:cNvPr id="2" name="Picture 1" descr="Nomenclature of ketones is illustrated by propanone, 2-butanone, and 5-methyl-3-hexanone."/>
          <p:cNvPicPr>
            <a:picLocks noChangeAspect="1"/>
          </p:cNvPicPr>
          <p:nvPr/>
        </p:nvPicPr>
        <p:blipFill>
          <a:blip r:embed="rId2"/>
          <a:stretch>
            <a:fillRect/>
          </a:stretch>
        </p:blipFill>
        <p:spPr>
          <a:xfrm>
            <a:off x="2470638" y="1658816"/>
            <a:ext cx="5676900" cy="4886325"/>
          </a:xfrm>
          <a:prstGeom prst="rect">
            <a:avLst/>
          </a:prstGeom>
        </p:spPr>
      </p:pic>
    </p:spTree>
    <p:extLst>
      <p:ext uri="{BB962C8B-B14F-4D97-AF65-F5344CB8AC3E}">
        <p14:creationId xmlns:p14="http://schemas.microsoft.com/office/powerpoint/2010/main" val="2891432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6861" y="-910"/>
            <a:ext cx="9044610" cy="594001"/>
          </a:xfrm>
        </p:spPr>
        <p:txBody>
          <a:bodyPr/>
          <a:lstStyle/>
          <a:p>
            <a:r>
              <a:rPr lang="en-US" dirty="0">
                <a:solidFill>
                  <a:schemeClr val="bg1"/>
                </a:solidFill>
              </a:rPr>
              <a:t>23.1</a:t>
            </a:r>
            <a:r>
              <a:rPr lang="en-US" dirty="0"/>
              <a:t>	</a:t>
            </a:r>
            <a:r>
              <a:rPr lang="en-US" dirty="0">
                <a:latin typeface="Calibri"/>
              </a:rPr>
              <a:t>Why Carbon Is Different (1)</a:t>
            </a:r>
            <a:endParaRPr lang="en-US" dirty="0"/>
          </a:p>
        </p:txBody>
      </p:sp>
      <p:sp>
        <p:nvSpPr>
          <p:cNvPr id="16" name="Text Placeholder 15"/>
          <p:cNvSpPr>
            <a:spLocks noGrp="1"/>
          </p:cNvSpPr>
          <p:nvPr>
            <p:ph type="body" sz="quarter" idx="22"/>
          </p:nvPr>
        </p:nvSpPr>
        <p:spPr>
          <a:xfrm>
            <a:off x="23190" y="1066800"/>
            <a:ext cx="9120809" cy="457202"/>
          </a:xfrm>
        </p:spPr>
        <p:txBody>
          <a:bodyPr/>
          <a:lstStyle/>
          <a:p>
            <a:r>
              <a:rPr lang="en-US" dirty="0">
                <a:latin typeface="Calibri"/>
              </a:rPr>
              <a:t>Why Carbon is Different</a:t>
            </a:r>
          </a:p>
        </p:txBody>
      </p:sp>
      <p:sp>
        <p:nvSpPr>
          <p:cNvPr id="17" name="Content Placeholder 16"/>
          <p:cNvSpPr>
            <a:spLocks noGrp="1"/>
          </p:cNvSpPr>
          <p:nvPr>
            <p:ph sz="quarter" idx="24"/>
          </p:nvPr>
        </p:nvSpPr>
        <p:spPr>
          <a:xfrm>
            <a:off x="0" y="1600201"/>
            <a:ext cx="9120810" cy="2209799"/>
          </a:xfrm>
        </p:spPr>
        <p:txBody>
          <a:bodyPr/>
          <a:lstStyle/>
          <a:p>
            <a:pPr>
              <a:spcBef>
                <a:spcPts val="0"/>
              </a:spcBef>
              <a:spcAft>
                <a:spcPts val="2500"/>
              </a:spcAft>
            </a:pPr>
            <a:r>
              <a:rPr lang="en-US" sz="2600" dirty="0"/>
              <a:t>Because of its unique nature, carbon is capable of forming millions of different compounds.</a:t>
            </a:r>
          </a:p>
          <a:p>
            <a:r>
              <a:rPr lang="en-US" sz="2600" dirty="0"/>
              <a:t>In nearly all its compounds, carbon forms four covalent bonds, which can be oriented in as many as four different directions:</a:t>
            </a:r>
          </a:p>
        </p:txBody>
      </p:sp>
      <p:pic>
        <p:nvPicPr>
          <p:cNvPr id="18" name="Picture 17" descr="The chemical structures for three single-carbon molecules are shown. "/>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3545" y="3718560"/>
            <a:ext cx="6796910" cy="2682240"/>
          </a:xfrm>
          <a:prstGeom prst="rect">
            <a:avLst/>
          </a:prstGeom>
        </p:spPr>
      </p:pic>
    </p:spTree>
    <p:extLst>
      <p:ext uri="{BB962C8B-B14F-4D97-AF65-F5344CB8AC3E}">
        <p14:creationId xmlns:p14="http://schemas.microsoft.com/office/powerpoint/2010/main" val="307347387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0"/>
            <a:ext cx="9044610" cy="594001"/>
          </a:xfrm>
        </p:spPr>
        <p:txBody>
          <a:bodyPr/>
          <a:lstStyle/>
          <a:p>
            <a:r>
              <a:rPr lang="en-US" dirty="0">
                <a:solidFill>
                  <a:schemeClr val="bg1"/>
                </a:solidFill>
              </a:rPr>
              <a:t>23.2 </a:t>
            </a:r>
            <a:r>
              <a:rPr lang="en-US" dirty="0"/>
              <a:t>	</a:t>
            </a:r>
            <a:r>
              <a:rPr lang="en-US" dirty="0">
                <a:latin typeface="Calibri"/>
              </a:rPr>
              <a:t>Organic Compounds (25)</a:t>
            </a:r>
            <a:r>
              <a:rPr lang="en-US" dirty="0"/>
              <a:t>	</a:t>
            </a:r>
          </a:p>
        </p:txBody>
      </p:sp>
      <p:sp>
        <p:nvSpPr>
          <p:cNvPr id="16" name="Text Placeholder 15"/>
          <p:cNvSpPr>
            <a:spLocks noGrp="1"/>
          </p:cNvSpPr>
          <p:nvPr>
            <p:ph type="body" sz="quarter" idx="22"/>
          </p:nvPr>
        </p:nvSpPr>
        <p:spPr>
          <a:xfrm>
            <a:off x="23191" y="1066800"/>
            <a:ext cx="4625010" cy="533401"/>
          </a:xfrm>
        </p:spPr>
        <p:txBody>
          <a:bodyPr/>
          <a:lstStyle/>
          <a:p>
            <a:r>
              <a:rPr lang="en-US" dirty="0">
                <a:latin typeface="Calibri"/>
              </a:rPr>
              <a:t>Naming Organic Compounds</a:t>
            </a:r>
          </a:p>
        </p:txBody>
      </p:sp>
      <p:sp>
        <p:nvSpPr>
          <p:cNvPr id="17" name="Content Placeholder 16"/>
          <p:cNvSpPr>
            <a:spLocks noGrp="1"/>
          </p:cNvSpPr>
          <p:nvPr>
            <p:ph sz="quarter" idx="24"/>
          </p:nvPr>
        </p:nvSpPr>
        <p:spPr>
          <a:xfrm>
            <a:off x="0" y="1770011"/>
            <a:ext cx="2533920" cy="515989"/>
          </a:xfrm>
        </p:spPr>
        <p:txBody>
          <a:bodyPr/>
          <a:lstStyle/>
          <a:p>
            <a:r>
              <a:rPr lang="en-US" b="1" dirty="0">
                <a:solidFill>
                  <a:prstClr val="black"/>
                </a:solidFill>
              </a:rPr>
              <a:t>Primary Amines</a:t>
            </a:r>
          </a:p>
        </p:txBody>
      </p:sp>
      <p:pic>
        <p:nvPicPr>
          <p:cNvPr id="22530" name="Picture 2" descr="Nomenclature of primary amines is illustrated with ethanamine and 1-propanamine.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67050" y="1590675"/>
            <a:ext cx="5467350" cy="206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531" name="Picture 3" descr="The structures of 1-butanamine and 5-methyl-1-hexanamine are show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9588" y="3705225"/>
            <a:ext cx="8124825" cy="277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8376489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0"/>
            <a:ext cx="9044610" cy="594001"/>
          </a:xfrm>
        </p:spPr>
        <p:txBody>
          <a:bodyPr/>
          <a:lstStyle/>
          <a:p>
            <a:r>
              <a:rPr lang="en-US" dirty="0">
                <a:solidFill>
                  <a:schemeClr val="bg1"/>
                </a:solidFill>
              </a:rPr>
              <a:t>23.2 </a:t>
            </a:r>
            <a:r>
              <a:rPr lang="en-US" dirty="0"/>
              <a:t>	</a:t>
            </a:r>
            <a:r>
              <a:rPr lang="en-US" dirty="0">
                <a:latin typeface="Calibri"/>
              </a:rPr>
              <a:t>Organic Compounds (26)</a:t>
            </a:r>
            <a:r>
              <a:rPr lang="en-US" dirty="0"/>
              <a:t>	</a:t>
            </a:r>
          </a:p>
        </p:txBody>
      </p:sp>
      <p:sp>
        <p:nvSpPr>
          <p:cNvPr id="16" name="Text Placeholder 15"/>
          <p:cNvSpPr>
            <a:spLocks noGrp="1"/>
          </p:cNvSpPr>
          <p:nvPr>
            <p:ph type="body" sz="quarter" idx="22"/>
          </p:nvPr>
        </p:nvSpPr>
        <p:spPr>
          <a:xfrm>
            <a:off x="23191" y="1066800"/>
            <a:ext cx="5158410" cy="555172"/>
          </a:xfrm>
        </p:spPr>
        <p:txBody>
          <a:bodyPr/>
          <a:lstStyle/>
          <a:p>
            <a:r>
              <a:rPr lang="en-US" dirty="0">
                <a:latin typeface="Calibri"/>
              </a:rPr>
              <a:t>Naming Organic Compounds</a:t>
            </a:r>
          </a:p>
        </p:txBody>
      </p:sp>
      <p:sp>
        <p:nvSpPr>
          <p:cNvPr id="17" name="Content Placeholder 16"/>
          <p:cNvSpPr>
            <a:spLocks noGrp="1"/>
          </p:cNvSpPr>
          <p:nvPr>
            <p:ph sz="quarter" idx="24"/>
          </p:nvPr>
        </p:nvSpPr>
        <p:spPr>
          <a:xfrm>
            <a:off x="0" y="1752600"/>
            <a:ext cx="2650286" cy="590550"/>
          </a:xfrm>
        </p:spPr>
        <p:txBody>
          <a:bodyPr/>
          <a:lstStyle/>
          <a:p>
            <a:r>
              <a:rPr lang="en-US" b="1" dirty="0">
                <a:solidFill>
                  <a:prstClr val="black"/>
                </a:solidFill>
              </a:rPr>
              <a:t>Primary Amides</a:t>
            </a:r>
          </a:p>
        </p:txBody>
      </p:sp>
      <p:pic>
        <p:nvPicPr>
          <p:cNvPr id="23554" name="Picture 2" descr="Nomenclature of primary amides is illustrated with propanamide and butanamid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57313" y="2362200"/>
            <a:ext cx="6429375" cy="2152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1489768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0"/>
            <a:ext cx="9044610" cy="685800"/>
          </a:xfrm>
        </p:spPr>
        <p:txBody>
          <a:bodyPr/>
          <a:lstStyle/>
          <a:p>
            <a:r>
              <a:rPr lang="en-US" dirty="0">
                <a:solidFill>
                  <a:schemeClr val="bg1"/>
                </a:solidFill>
              </a:rPr>
              <a:t>23.2 </a:t>
            </a:r>
            <a:r>
              <a:rPr lang="en-US" dirty="0"/>
              <a:t>	</a:t>
            </a:r>
            <a:r>
              <a:rPr lang="en-US" dirty="0">
                <a:latin typeface="Calibri"/>
              </a:rPr>
              <a:t>Organic Compounds (27)</a:t>
            </a:r>
            <a:r>
              <a:rPr lang="en-US" dirty="0"/>
              <a:t>	</a:t>
            </a:r>
          </a:p>
        </p:txBody>
      </p:sp>
      <p:sp>
        <p:nvSpPr>
          <p:cNvPr id="16" name="Text Placeholder 15"/>
          <p:cNvSpPr>
            <a:spLocks noGrp="1"/>
          </p:cNvSpPr>
          <p:nvPr>
            <p:ph type="body" sz="quarter" idx="22"/>
          </p:nvPr>
        </p:nvSpPr>
        <p:spPr>
          <a:xfrm>
            <a:off x="23191" y="1066800"/>
            <a:ext cx="9120809" cy="609601"/>
          </a:xfrm>
        </p:spPr>
        <p:txBody>
          <a:bodyPr/>
          <a:lstStyle/>
          <a:p>
            <a:r>
              <a:rPr lang="en-US" dirty="0">
                <a:latin typeface="Calibri"/>
              </a:rPr>
              <a:t>Naming Organic Compounds</a:t>
            </a:r>
          </a:p>
        </p:txBody>
      </p:sp>
      <p:sp>
        <p:nvSpPr>
          <p:cNvPr id="17" name="Content Placeholder 16"/>
          <p:cNvSpPr>
            <a:spLocks noGrp="1"/>
          </p:cNvSpPr>
          <p:nvPr>
            <p:ph sz="quarter" idx="24"/>
          </p:nvPr>
        </p:nvSpPr>
        <p:spPr>
          <a:xfrm>
            <a:off x="0" y="1600201"/>
            <a:ext cx="9120810" cy="1828800"/>
          </a:xfrm>
        </p:spPr>
        <p:txBody>
          <a:bodyPr/>
          <a:lstStyle/>
          <a:p>
            <a:pPr>
              <a:spcBef>
                <a:spcPts val="0"/>
              </a:spcBef>
              <a:spcAft>
                <a:spcPts val="3300"/>
              </a:spcAft>
            </a:pPr>
            <a:r>
              <a:rPr lang="en-US" dirty="0"/>
              <a:t>Many compounds contain more than one functional group.</a:t>
            </a:r>
          </a:p>
          <a:p>
            <a:pPr>
              <a:spcBef>
                <a:spcPts val="0"/>
              </a:spcBef>
            </a:pPr>
            <a:r>
              <a:rPr lang="en-US" dirty="0"/>
              <a:t>An </a:t>
            </a:r>
            <a:r>
              <a:rPr lang="en-US" b="1" i="1" dirty="0"/>
              <a:t>amino acid, </a:t>
            </a:r>
            <a:r>
              <a:rPr lang="en-US" dirty="0"/>
              <a:t>for example, contains both the amine group and the carboxy group.</a:t>
            </a:r>
          </a:p>
        </p:txBody>
      </p:sp>
      <p:pic>
        <p:nvPicPr>
          <p:cNvPr id="24578" name="Picture 2" descr="The structure of alanine is shown: CH3-CH(NH2)-COO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67050" y="3590925"/>
            <a:ext cx="3009900" cy="204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3309511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228600"/>
            <a:ext cx="4343400" cy="533400"/>
          </a:xfrm>
        </p:spPr>
        <p:txBody>
          <a:bodyPr/>
          <a:lstStyle/>
          <a:p>
            <a:pPr algn="ctr">
              <a:tabLst>
                <a:tab pos="3314700" algn="l"/>
                <a:tab pos="3484563" algn="l"/>
              </a:tabLst>
            </a:pPr>
            <a:r>
              <a:rPr lang="en-US" b="1" dirty="0">
                <a:solidFill>
                  <a:srgbClr val="FFF799"/>
                </a:solidFill>
              </a:rPr>
              <a:t>SAMPLE PROBLEM	</a:t>
            </a:r>
            <a:r>
              <a:rPr lang="en-US" b="1" dirty="0">
                <a:solidFill>
                  <a:schemeClr val="bg1"/>
                </a:solidFill>
              </a:rPr>
              <a:t>23.2	</a:t>
            </a:r>
            <a:endParaRPr lang="en-US" dirty="0"/>
          </a:p>
        </p:txBody>
      </p:sp>
      <p:sp>
        <p:nvSpPr>
          <p:cNvPr id="16" name="Text Placeholder 15"/>
          <p:cNvSpPr>
            <a:spLocks noGrp="1"/>
          </p:cNvSpPr>
          <p:nvPr>
            <p:ph type="body" sz="quarter" idx="22"/>
          </p:nvPr>
        </p:nvSpPr>
        <p:spPr>
          <a:xfrm>
            <a:off x="0" y="952499"/>
            <a:ext cx="8929255" cy="571501"/>
          </a:xfrm>
        </p:spPr>
        <p:txBody>
          <a:bodyPr/>
          <a:lstStyle/>
          <a:p>
            <a:r>
              <a:rPr lang="en-US" dirty="0"/>
              <a:t>Identify the functional group(s) in each molecule: </a:t>
            </a:r>
          </a:p>
        </p:txBody>
      </p:sp>
      <p:pic>
        <p:nvPicPr>
          <p:cNvPr id="25602" name="Picture 2" descr="The structure of Aspartame is shown.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3038" y="1524000"/>
            <a:ext cx="6257925" cy="2828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601395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228600"/>
            <a:ext cx="6400800" cy="533400"/>
          </a:xfrm>
        </p:spPr>
        <p:txBody>
          <a:bodyPr/>
          <a:lstStyle/>
          <a:p>
            <a:pPr algn="ctr">
              <a:tabLst>
                <a:tab pos="3252788" algn="l"/>
                <a:tab pos="3376613" algn="l"/>
              </a:tabLst>
            </a:pPr>
            <a:r>
              <a:rPr lang="en-US" b="1" dirty="0">
                <a:solidFill>
                  <a:srgbClr val="FFF799"/>
                </a:solidFill>
              </a:rPr>
              <a:t>SAMPLE PROBLEM	</a:t>
            </a:r>
            <a:r>
              <a:rPr lang="en-US" b="1" dirty="0">
                <a:solidFill>
                  <a:schemeClr val="bg1"/>
                </a:solidFill>
              </a:rPr>
              <a:t>23.2	Solution	</a:t>
            </a:r>
            <a:endParaRPr lang="en-US" dirty="0"/>
          </a:p>
        </p:txBody>
      </p:sp>
      <p:sp>
        <p:nvSpPr>
          <p:cNvPr id="16" name="Text Placeholder 15"/>
          <p:cNvSpPr>
            <a:spLocks noGrp="1"/>
          </p:cNvSpPr>
          <p:nvPr>
            <p:ph type="body" sz="quarter" idx="22"/>
          </p:nvPr>
        </p:nvSpPr>
        <p:spPr>
          <a:xfrm>
            <a:off x="0" y="976640"/>
            <a:ext cx="8929255" cy="609600"/>
          </a:xfrm>
        </p:spPr>
        <p:txBody>
          <a:bodyPr/>
          <a:lstStyle/>
          <a:p>
            <a:r>
              <a:rPr lang="en-US" b="1" dirty="0">
                <a:solidFill>
                  <a:srgbClr val="43638E"/>
                </a:solidFill>
              </a:rPr>
              <a:t>Solution</a:t>
            </a:r>
            <a:endParaRPr lang="en-US" dirty="0">
              <a:solidFill>
                <a:srgbClr val="43638E"/>
              </a:solidFill>
            </a:endParaRPr>
          </a:p>
        </p:txBody>
      </p:sp>
      <p:pic>
        <p:nvPicPr>
          <p:cNvPr id="25603" name="Picture 3" descr="The structure of Aspartame is shown, with functional groups highlight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19225" y="2667000"/>
            <a:ext cx="6229350" cy="2162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9337003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28600"/>
            <a:ext cx="7162800" cy="533400"/>
          </a:xfrm>
        </p:spPr>
        <p:txBody>
          <a:bodyPr/>
          <a:lstStyle/>
          <a:p>
            <a:pPr algn="ctr">
              <a:tabLst>
                <a:tab pos="3314700" algn="l"/>
                <a:tab pos="3484563" algn="l"/>
              </a:tabLst>
            </a:pPr>
            <a:r>
              <a:rPr lang="en-US" b="1" dirty="0">
                <a:solidFill>
                  <a:srgbClr val="FFF799"/>
                </a:solidFill>
              </a:rPr>
              <a:t>SAMPLE PROBLEM	</a:t>
            </a:r>
            <a:r>
              <a:rPr lang="en-US" b="1" dirty="0">
                <a:solidFill>
                  <a:schemeClr val="bg1"/>
                </a:solidFill>
              </a:rPr>
              <a:t>23.2	 Solution, Cont.	</a:t>
            </a:r>
            <a:endParaRPr lang="en-US" dirty="0"/>
          </a:p>
        </p:txBody>
      </p:sp>
      <p:sp>
        <p:nvSpPr>
          <p:cNvPr id="16" name="Text Placeholder 15"/>
          <p:cNvSpPr>
            <a:spLocks noGrp="1"/>
          </p:cNvSpPr>
          <p:nvPr>
            <p:ph type="body" sz="quarter" idx="22"/>
          </p:nvPr>
        </p:nvSpPr>
        <p:spPr>
          <a:xfrm>
            <a:off x="0" y="952500"/>
            <a:ext cx="8929255" cy="647700"/>
          </a:xfrm>
        </p:spPr>
        <p:txBody>
          <a:bodyPr/>
          <a:lstStyle/>
          <a:p>
            <a:r>
              <a:rPr lang="en-US" dirty="0">
                <a:solidFill>
                  <a:prstClr val="black"/>
                </a:solidFill>
              </a:rPr>
              <a:t>Identify the functional group(s) in each molecule: </a:t>
            </a:r>
          </a:p>
        </p:txBody>
      </p:sp>
      <p:pic>
        <p:nvPicPr>
          <p:cNvPr id="26626" name="Picture 2" descr="The structure of salicylic acid is shown. It contains an aromatic group with one carbon bound to an OH. An adjacent carbon is bound to a COO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67088" y="2057400"/>
            <a:ext cx="2409825"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0827924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28600"/>
            <a:ext cx="8915400" cy="533400"/>
          </a:xfrm>
        </p:spPr>
        <p:txBody>
          <a:bodyPr/>
          <a:lstStyle/>
          <a:p>
            <a:pPr>
              <a:tabLst>
                <a:tab pos="3314700" algn="l"/>
                <a:tab pos="3484563" algn="l"/>
              </a:tabLst>
            </a:pPr>
            <a:r>
              <a:rPr lang="en-US" b="1" dirty="0">
                <a:solidFill>
                  <a:srgbClr val="FFF799"/>
                </a:solidFill>
              </a:rPr>
              <a:t>SAMPLE PROBLEM	</a:t>
            </a:r>
            <a:r>
              <a:rPr lang="en-US" b="1" dirty="0">
                <a:solidFill>
                  <a:schemeClr val="bg1"/>
                </a:solidFill>
              </a:rPr>
              <a:t>23.2	Solution, Cont.1	</a:t>
            </a:r>
            <a:endParaRPr lang="en-US" dirty="0"/>
          </a:p>
        </p:txBody>
      </p:sp>
      <p:sp>
        <p:nvSpPr>
          <p:cNvPr id="16" name="Text Placeholder 15"/>
          <p:cNvSpPr>
            <a:spLocks noGrp="1"/>
          </p:cNvSpPr>
          <p:nvPr>
            <p:ph type="body" sz="quarter" idx="22"/>
          </p:nvPr>
        </p:nvSpPr>
        <p:spPr>
          <a:xfrm>
            <a:off x="0" y="952500"/>
            <a:ext cx="8929255" cy="828019"/>
          </a:xfrm>
        </p:spPr>
        <p:txBody>
          <a:bodyPr/>
          <a:lstStyle/>
          <a:p>
            <a:r>
              <a:rPr lang="en-US" b="1" dirty="0">
                <a:solidFill>
                  <a:srgbClr val="43638E"/>
                </a:solidFill>
              </a:rPr>
              <a:t>Solution</a:t>
            </a:r>
            <a:endParaRPr lang="en-US" dirty="0">
              <a:solidFill>
                <a:srgbClr val="43638E"/>
              </a:solidFill>
            </a:endParaRPr>
          </a:p>
        </p:txBody>
      </p:sp>
      <p:pic>
        <p:nvPicPr>
          <p:cNvPr id="27650" name="Picture 2" descr="The structure of salicylic acid is shown with functional groups highlight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09938" y="2357438"/>
            <a:ext cx="2524125" cy="214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8391803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28600"/>
            <a:ext cx="8915400" cy="533400"/>
          </a:xfrm>
        </p:spPr>
        <p:txBody>
          <a:bodyPr/>
          <a:lstStyle/>
          <a:p>
            <a:pPr>
              <a:tabLst>
                <a:tab pos="3314700" algn="l"/>
                <a:tab pos="3484563" algn="l"/>
              </a:tabLst>
            </a:pPr>
            <a:r>
              <a:rPr lang="en-US" b="1" dirty="0">
                <a:solidFill>
                  <a:srgbClr val="FFF799"/>
                </a:solidFill>
              </a:rPr>
              <a:t>SAMPLE PROBLEM	</a:t>
            </a:r>
            <a:r>
              <a:rPr lang="en-US" b="1" dirty="0">
                <a:solidFill>
                  <a:schemeClr val="bg1"/>
                </a:solidFill>
              </a:rPr>
              <a:t>23.2	 Solution, Cont.2	</a:t>
            </a:r>
            <a:endParaRPr lang="en-US" dirty="0"/>
          </a:p>
        </p:txBody>
      </p:sp>
      <p:sp>
        <p:nvSpPr>
          <p:cNvPr id="16" name="Text Placeholder 15"/>
          <p:cNvSpPr>
            <a:spLocks noGrp="1"/>
          </p:cNvSpPr>
          <p:nvPr>
            <p:ph type="body" sz="quarter" idx="22"/>
          </p:nvPr>
        </p:nvSpPr>
        <p:spPr>
          <a:xfrm>
            <a:off x="0" y="952500"/>
            <a:ext cx="8929255" cy="609601"/>
          </a:xfrm>
        </p:spPr>
        <p:txBody>
          <a:bodyPr/>
          <a:lstStyle/>
          <a:p>
            <a:pPr>
              <a:spcBef>
                <a:spcPts val="0"/>
              </a:spcBef>
            </a:pPr>
            <a:r>
              <a:rPr lang="en-US" dirty="0">
                <a:solidFill>
                  <a:prstClr val="black"/>
                </a:solidFill>
              </a:rPr>
              <a:t>Identify the functional group(s) in each molecule: </a:t>
            </a:r>
          </a:p>
        </p:txBody>
      </p:sp>
      <p:pic>
        <p:nvPicPr>
          <p:cNvPr id="28674" name="Picture 2" descr="The structure for amphetamine is shown. It contains an aromatic 6-carbon ring bound to a CH2, which is bound to a CH(-CH3), which is bound to an NH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52725" y="2300288"/>
            <a:ext cx="3638550" cy="2257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8654722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28600"/>
            <a:ext cx="7543800" cy="533400"/>
          </a:xfrm>
        </p:spPr>
        <p:txBody>
          <a:bodyPr/>
          <a:lstStyle/>
          <a:p>
            <a:pPr algn="ctr">
              <a:tabLst>
                <a:tab pos="3314700" algn="l"/>
                <a:tab pos="3484563" algn="l"/>
              </a:tabLst>
            </a:pPr>
            <a:r>
              <a:rPr lang="en-US" b="1" dirty="0">
                <a:solidFill>
                  <a:srgbClr val="FFF799"/>
                </a:solidFill>
              </a:rPr>
              <a:t>SAMPLE PROBLEM	</a:t>
            </a:r>
            <a:r>
              <a:rPr lang="en-US" b="1" dirty="0">
                <a:solidFill>
                  <a:schemeClr val="bg1"/>
                </a:solidFill>
              </a:rPr>
              <a:t>23.2	Solution, Cont.3	</a:t>
            </a:r>
            <a:endParaRPr lang="en-US" dirty="0"/>
          </a:p>
        </p:txBody>
      </p:sp>
      <p:sp>
        <p:nvSpPr>
          <p:cNvPr id="16" name="Text Placeholder 15"/>
          <p:cNvSpPr>
            <a:spLocks noGrp="1"/>
          </p:cNvSpPr>
          <p:nvPr>
            <p:ph type="body" sz="quarter" idx="22"/>
          </p:nvPr>
        </p:nvSpPr>
        <p:spPr>
          <a:xfrm>
            <a:off x="0" y="990600"/>
            <a:ext cx="8929255" cy="734080"/>
          </a:xfrm>
        </p:spPr>
        <p:txBody>
          <a:bodyPr/>
          <a:lstStyle/>
          <a:p>
            <a:r>
              <a:rPr lang="en-US" b="1" dirty="0">
                <a:solidFill>
                  <a:srgbClr val="43638E"/>
                </a:solidFill>
              </a:rPr>
              <a:t>Solution</a:t>
            </a:r>
            <a:endParaRPr lang="en-US" dirty="0">
              <a:solidFill>
                <a:srgbClr val="43638E"/>
              </a:solidFill>
            </a:endParaRPr>
          </a:p>
        </p:txBody>
      </p:sp>
      <p:pic>
        <p:nvPicPr>
          <p:cNvPr id="29698" name="Picture 2" descr="The structure for amphetamine is shown, with functional groups highlight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14625" y="2676525"/>
            <a:ext cx="3714750" cy="1504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8393613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pPr marL="179388" indent="0"/>
            <a:r>
              <a:rPr lang="en-US" dirty="0">
                <a:solidFill>
                  <a:schemeClr val="bg1"/>
                </a:solidFill>
              </a:rPr>
              <a:t>23.3</a:t>
            </a:r>
            <a:r>
              <a:rPr lang="en-US" dirty="0"/>
              <a:t>	</a:t>
            </a:r>
            <a:r>
              <a:rPr lang="en-US" dirty="0">
                <a:latin typeface="Calibri"/>
              </a:rPr>
              <a:t>Representing Organic Molecules </a:t>
            </a:r>
            <a:endParaRPr lang="en-US" dirty="0"/>
          </a:p>
        </p:txBody>
      </p:sp>
      <p:sp>
        <p:nvSpPr>
          <p:cNvPr id="2" name="Text Placeholder 1"/>
          <p:cNvSpPr>
            <a:spLocks noGrp="1"/>
          </p:cNvSpPr>
          <p:nvPr>
            <p:ph type="body" sz="quarter" idx="12"/>
          </p:nvPr>
        </p:nvSpPr>
        <p:spPr/>
        <p:txBody>
          <a:bodyPr/>
          <a:lstStyle/>
          <a:p>
            <a:r>
              <a:rPr lang="en-US" b="1" dirty="0"/>
              <a:t>Topics</a:t>
            </a:r>
          </a:p>
        </p:txBody>
      </p:sp>
      <p:sp>
        <p:nvSpPr>
          <p:cNvPr id="18" name="Content Placeholder 17"/>
          <p:cNvSpPr>
            <a:spLocks noGrp="1"/>
          </p:cNvSpPr>
          <p:nvPr>
            <p:ph type="body" sz="quarter" idx="13"/>
          </p:nvPr>
        </p:nvSpPr>
        <p:spPr>
          <a:xfrm>
            <a:off x="228600" y="1828800"/>
            <a:ext cx="8686800" cy="1828800"/>
          </a:xfrm>
          <a:prstGeom prst="rect">
            <a:avLst/>
          </a:prstGeom>
        </p:spPr>
        <p:txBody>
          <a:bodyPr/>
          <a:lstStyle/>
          <a:p>
            <a:pPr fontAlgn="t">
              <a:spcBef>
                <a:spcPts val="0"/>
              </a:spcBef>
            </a:pPr>
            <a:r>
              <a:rPr lang="en-US" dirty="0"/>
              <a:t>Condensed Structural Formulas</a:t>
            </a:r>
          </a:p>
          <a:p>
            <a:pPr>
              <a:spcBef>
                <a:spcPts val="0"/>
              </a:spcBef>
            </a:pPr>
            <a:r>
              <a:rPr lang="en-US" dirty="0"/>
              <a:t>Kekulé Structures</a:t>
            </a:r>
          </a:p>
          <a:p>
            <a:pPr>
              <a:spcBef>
                <a:spcPts val="0"/>
              </a:spcBef>
            </a:pPr>
            <a:r>
              <a:rPr lang="en-US" dirty="0"/>
              <a:t>Bond-line Structures</a:t>
            </a:r>
          </a:p>
          <a:p>
            <a:pPr>
              <a:spcBef>
                <a:spcPts val="0"/>
              </a:spcBef>
            </a:pPr>
            <a:r>
              <a:rPr lang="en-US" dirty="0"/>
              <a:t>Resonance</a:t>
            </a:r>
          </a:p>
        </p:txBody>
      </p:sp>
    </p:spTree>
    <p:extLst>
      <p:ext uri="{BB962C8B-B14F-4D97-AF65-F5344CB8AC3E}">
        <p14:creationId xmlns:p14="http://schemas.microsoft.com/office/powerpoint/2010/main" val="3229338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3190" y="0"/>
            <a:ext cx="9044610" cy="594001"/>
          </a:xfrm>
        </p:spPr>
        <p:txBody>
          <a:bodyPr/>
          <a:lstStyle/>
          <a:p>
            <a:r>
              <a:rPr lang="en-US" dirty="0">
                <a:solidFill>
                  <a:schemeClr val="bg1"/>
                </a:solidFill>
              </a:rPr>
              <a:t>23.1</a:t>
            </a:r>
            <a:r>
              <a:rPr lang="en-US" dirty="0"/>
              <a:t>	</a:t>
            </a:r>
            <a:r>
              <a:rPr lang="en-US" dirty="0">
                <a:latin typeface="Calibri"/>
              </a:rPr>
              <a:t>Why Carbon Is Different (2)</a:t>
            </a:r>
            <a:endParaRPr lang="en-US" dirty="0"/>
          </a:p>
        </p:txBody>
      </p:sp>
      <p:sp>
        <p:nvSpPr>
          <p:cNvPr id="17" name="Text Placeholder 16"/>
          <p:cNvSpPr>
            <a:spLocks noGrp="1"/>
          </p:cNvSpPr>
          <p:nvPr>
            <p:ph type="body" sz="quarter" idx="22"/>
          </p:nvPr>
        </p:nvSpPr>
        <p:spPr>
          <a:xfrm>
            <a:off x="23190" y="1066800"/>
            <a:ext cx="9120809" cy="381001"/>
          </a:xfrm>
        </p:spPr>
        <p:txBody>
          <a:bodyPr/>
          <a:lstStyle/>
          <a:p>
            <a:r>
              <a:rPr lang="en-US" dirty="0">
                <a:latin typeface="Calibri"/>
              </a:rPr>
              <a:t>Why Carbon is Different</a:t>
            </a:r>
          </a:p>
        </p:txBody>
      </p:sp>
      <mc:AlternateContent xmlns:mc="http://schemas.openxmlformats.org/markup-compatibility/2006" xmlns:a14="http://schemas.microsoft.com/office/drawing/2010/main">
        <mc:Choice Requires="a14">
          <p:sp>
            <p:nvSpPr>
              <p:cNvPr id="18" name="Content Placeholder 17"/>
              <p:cNvSpPr>
                <a:spLocks noGrp="1"/>
              </p:cNvSpPr>
              <p:nvPr>
                <p:ph sz="quarter" idx="24"/>
              </p:nvPr>
            </p:nvSpPr>
            <p:spPr>
              <a:xfrm>
                <a:off x="0" y="1524000"/>
                <a:ext cx="9120810" cy="3215998"/>
              </a:xfrm>
            </p:spPr>
            <p:txBody>
              <a:bodyPr/>
              <a:lstStyle/>
              <a:p>
                <a:pPr>
                  <a:spcBef>
                    <a:spcPts val="0"/>
                  </a:spcBef>
                  <a:spcAft>
                    <a:spcPts val="3200"/>
                  </a:spcAft>
                </a:pPr>
                <a:r>
                  <a:rPr lang="en-US" sz="2600" dirty="0"/>
                  <a:t>Carbon’s small atomic radius allows the atoms to approach one another closely, giving rise to short, </a:t>
                </a:r>
                <a:r>
                  <a:rPr lang="en-US" sz="2600" i="1" dirty="0"/>
                  <a:t>strong, </a:t>
                </a:r>
                <a:r>
                  <a:rPr lang="en-US" sz="2600" dirty="0"/>
                  <a:t>carbon-carbon bonds and </a:t>
                </a:r>
                <a:r>
                  <a:rPr lang="en-US" sz="2600" i="1" dirty="0"/>
                  <a:t>stable </a:t>
                </a:r>
                <a:r>
                  <a:rPr lang="en-US" sz="2600" dirty="0"/>
                  <a:t>carbon compounds.</a:t>
                </a:r>
              </a:p>
              <a:p>
                <a:pPr>
                  <a:spcBef>
                    <a:spcPts val="0"/>
                  </a:spcBef>
                  <a:spcAft>
                    <a:spcPts val="2800"/>
                  </a:spcAft>
                </a:pPr>
                <a:r>
                  <a:rPr lang="en-US" sz="2600" dirty="0"/>
                  <a:t>In addition, carbon atoms that are </a:t>
                </a:r>
                <a14:m>
                  <m:oMath xmlns:m="http://schemas.openxmlformats.org/officeDocument/2006/math">
                    <m:r>
                      <a:rPr lang="en-US" sz="2600" i="1" dirty="0" smtClean="0">
                        <a:latin typeface="Cambria Math" panose="02040503050406030204" pitchFamily="18" charset="0"/>
                      </a:rPr>
                      <m:t>𝑠𝑝</m:t>
                    </m:r>
                  </m:oMath>
                </a14:m>
                <a:r>
                  <a:rPr lang="en-US" sz="2600" i="1" dirty="0"/>
                  <a:t>- </a:t>
                </a:r>
                <a:r>
                  <a:rPr lang="en-US" sz="2600" dirty="0"/>
                  <a:t>or </a:t>
                </a:r>
                <a14:m>
                  <m:oMath xmlns:m="http://schemas.openxmlformats.org/officeDocument/2006/math">
                    <m:sSup>
                      <m:sSupPr>
                        <m:ctrlPr>
                          <a:rPr lang="en-US" sz="2600" i="1" smtClean="0">
                            <a:latin typeface="Cambria Math" panose="02040503050406030204" pitchFamily="18" charset="0"/>
                          </a:rPr>
                        </m:ctrlPr>
                      </m:sSupPr>
                      <m:e>
                        <m:r>
                          <a:rPr lang="en-US" sz="2600" b="0" i="1" smtClean="0">
                            <a:latin typeface="Cambria Math" panose="02040503050406030204" pitchFamily="18" charset="0"/>
                          </a:rPr>
                          <m:t>𝑠𝑝</m:t>
                        </m:r>
                      </m:e>
                      <m:sup>
                        <m:r>
                          <a:rPr lang="en-US" sz="2600" b="0" i="1" smtClean="0">
                            <a:latin typeface="Cambria Math" panose="02040503050406030204" pitchFamily="18" charset="0"/>
                          </a:rPr>
                          <m:t>2</m:t>
                        </m:r>
                      </m:sup>
                    </m:sSup>
                  </m:oMath>
                </a14:m>
                <a:r>
                  <a:rPr lang="en-US" sz="2600" dirty="0"/>
                  <a:t>-hybridized approach one another closely enough for their singly occupied, unhybridized </a:t>
                </a:r>
                <a:r>
                  <a:rPr lang="en-US" sz="2600" i="1" dirty="0"/>
                  <a:t>p </a:t>
                </a:r>
                <a:r>
                  <a:rPr lang="en-US" sz="2600" dirty="0"/>
                  <a:t>orbitals to overlap effectively—giving rise to relatively strong</a:t>
                </a:r>
                <a:r>
                  <a:rPr lang="en-US" sz="2600" i="1" dirty="0"/>
                  <a:t> </a:t>
                </a:r>
                <a:r>
                  <a:rPr lang="en-US" sz="2600" dirty="0"/>
                  <a:t>bonds .</a:t>
                </a:r>
                <a:endParaRPr lang="en-US" sz="2600" dirty="0">
                  <a:solidFill>
                    <a:prstClr val="black"/>
                  </a:solidFill>
                </a:endParaRPr>
              </a:p>
            </p:txBody>
          </p:sp>
        </mc:Choice>
        <mc:Fallback xmlns="">
          <p:sp>
            <p:nvSpPr>
              <p:cNvPr id="18" name="Content Placeholder 17"/>
              <p:cNvSpPr>
                <a:spLocks noGrp="1" noRot="1" noChangeAspect="1" noMove="1" noResize="1" noEditPoints="1" noAdjustHandles="1" noChangeArrowheads="1" noChangeShapeType="1" noTextEdit="1"/>
              </p:cNvSpPr>
              <p:nvPr>
                <p:ph sz="quarter" idx="24"/>
              </p:nvPr>
            </p:nvSpPr>
            <p:spPr>
              <a:xfrm>
                <a:off x="0" y="1524000"/>
                <a:ext cx="9120810" cy="3215998"/>
              </a:xfrm>
              <a:blipFill>
                <a:blip r:embed="rId2"/>
                <a:stretch>
                  <a:fillRect l="-1203" t="-1515" r="-1738" b="-6439"/>
                </a:stretch>
              </a:blipFill>
            </p:spPr>
            <p:txBody>
              <a:bodyPr/>
              <a:lstStyle/>
              <a:p>
                <a:r>
                  <a:rPr lang="en-US">
                    <a:noFill/>
                  </a:rPr>
                  <a:t> </a:t>
                </a:r>
              </a:p>
            </p:txBody>
          </p:sp>
        </mc:Fallback>
      </mc:AlternateContent>
      <p:pic>
        <p:nvPicPr>
          <p:cNvPr id="15" name="Picture 14" descr="p-orbitals are able to overlap in C=C bonds.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10151" y="4441641"/>
            <a:ext cx="5923697" cy="2035359"/>
          </a:xfrm>
          <a:prstGeom prst="rect">
            <a:avLst/>
          </a:prstGeom>
        </p:spPr>
      </p:pic>
    </p:spTree>
    <p:extLst>
      <p:ext uri="{BB962C8B-B14F-4D97-AF65-F5344CB8AC3E}">
        <p14:creationId xmlns:p14="http://schemas.microsoft.com/office/powerpoint/2010/main" val="240205713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0" y="0"/>
            <a:ext cx="8991600" cy="594001"/>
          </a:xfrm>
        </p:spPr>
        <p:txBody>
          <a:bodyPr/>
          <a:lstStyle/>
          <a:p>
            <a:pPr marL="176213" defTabSz="1547813">
              <a:tabLst>
                <a:tab pos="1485900" algn="l"/>
              </a:tabLst>
            </a:pPr>
            <a:r>
              <a:rPr lang="en-US" dirty="0">
                <a:solidFill>
                  <a:schemeClr val="bg1"/>
                </a:solidFill>
              </a:rPr>
              <a:t>23.3 </a:t>
            </a:r>
            <a:r>
              <a:rPr lang="en-US" dirty="0"/>
              <a:t>	</a:t>
            </a:r>
            <a:r>
              <a:rPr lang="en-US" dirty="0">
                <a:latin typeface="Calibri"/>
              </a:rPr>
              <a:t>Representing Organic Molecules (1)</a:t>
            </a:r>
            <a:endParaRPr lang="en-US" dirty="0"/>
          </a:p>
        </p:txBody>
      </p:sp>
      <p:sp>
        <p:nvSpPr>
          <p:cNvPr id="17" name="Text Placeholder 16"/>
          <p:cNvSpPr>
            <a:spLocks noGrp="1"/>
          </p:cNvSpPr>
          <p:nvPr>
            <p:ph type="body" sz="quarter" idx="22"/>
          </p:nvPr>
        </p:nvSpPr>
        <p:spPr/>
        <p:txBody>
          <a:bodyPr/>
          <a:lstStyle/>
          <a:p>
            <a:r>
              <a:rPr lang="en-US" dirty="0">
                <a:latin typeface="Calibri"/>
              </a:rPr>
              <a:t>Condensed Structural Formulas</a:t>
            </a:r>
          </a:p>
        </p:txBody>
      </p:sp>
      <p:sp>
        <p:nvSpPr>
          <p:cNvPr id="18" name="Content Placeholder 17"/>
          <p:cNvSpPr>
            <a:spLocks noGrp="1"/>
          </p:cNvSpPr>
          <p:nvPr>
            <p:ph sz="quarter" idx="24"/>
          </p:nvPr>
        </p:nvSpPr>
        <p:spPr>
          <a:xfrm>
            <a:off x="0" y="1586805"/>
            <a:ext cx="9120810" cy="1509963"/>
          </a:xfrm>
        </p:spPr>
        <p:txBody>
          <a:bodyPr/>
          <a:lstStyle/>
          <a:p>
            <a:r>
              <a:rPr lang="en-US" dirty="0"/>
              <a:t>A </a:t>
            </a:r>
            <a:r>
              <a:rPr lang="en-US" b="1" i="1" dirty="0"/>
              <a:t>condensed structural formula, </a:t>
            </a:r>
            <a:r>
              <a:rPr lang="en-US" dirty="0"/>
              <a:t>or simply a </a:t>
            </a:r>
            <a:r>
              <a:rPr lang="en-US" b="1" i="1" dirty="0"/>
              <a:t>condensed structure, </a:t>
            </a:r>
            <a:r>
              <a:rPr lang="en-US" dirty="0"/>
              <a:t>shows the same information as a </a:t>
            </a:r>
            <a:r>
              <a:rPr lang="en-US" i="1" dirty="0"/>
              <a:t>structural formula, </a:t>
            </a:r>
            <a:r>
              <a:rPr lang="en-US" dirty="0"/>
              <a:t>but in a </a:t>
            </a:r>
            <a:r>
              <a:rPr lang="en-US" i="1" dirty="0"/>
              <a:t>condensed </a:t>
            </a:r>
            <a:r>
              <a:rPr lang="en-US" dirty="0"/>
              <a:t>form.</a:t>
            </a:r>
          </a:p>
        </p:txBody>
      </p:sp>
      <mc:AlternateContent xmlns:mc="http://schemas.openxmlformats.org/markup-compatibility/2006" xmlns:a14="http://schemas.microsoft.com/office/drawing/2010/main">
        <mc:Choice Requires="a14">
          <p:sp>
            <p:nvSpPr>
              <p:cNvPr id="2" name="Content Placeholder 1"/>
              <p:cNvSpPr>
                <a:spLocks noGrp="1"/>
              </p:cNvSpPr>
              <p:nvPr>
                <p:ph sz="quarter" idx="25"/>
              </p:nvPr>
            </p:nvSpPr>
            <p:spPr>
              <a:xfrm>
                <a:off x="52755" y="3055716"/>
                <a:ext cx="2209800" cy="762000"/>
              </a:xfrm>
            </p:spPr>
            <p:txBody>
              <a:bodyPr/>
              <a:lstStyle/>
              <a:p>
                <a:pPr/>
                <a14:m>
                  <m:oMathPara xmlns:m="http://schemas.openxmlformats.org/officeDocument/2006/math">
                    <m:oMathParaPr>
                      <m:jc m:val="centerGroup"/>
                    </m:oMathParaPr>
                    <m:oMath xmlns:m="http://schemas.openxmlformats.org/officeDocument/2006/math">
                      <m:sSub>
                        <m:sSubPr>
                          <m:ctrlPr>
                            <a:rPr lang="en-US" sz="2000" i="1" smtClean="0">
                              <a:latin typeface="Cambria Math" panose="02040503050406030204" pitchFamily="18" charset="0"/>
                            </a:rPr>
                          </m:ctrlPr>
                        </m:sSubPr>
                        <m:e>
                          <m:r>
                            <m:rPr>
                              <m:sty m:val="p"/>
                            </m:rPr>
                            <a:rPr lang="en-US" sz="2000" b="0" i="0" smtClean="0">
                              <a:latin typeface="Cambria Math" panose="02040503050406030204" pitchFamily="18" charset="0"/>
                            </a:rPr>
                            <m:t>C</m:t>
                          </m:r>
                        </m:e>
                        <m:sub>
                          <m:r>
                            <a:rPr lang="en-US" sz="2000" b="0" i="0" smtClean="0">
                              <a:latin typeface="Cambria Math" panose="02040503050406030204" pitchFamily="18" charset="0"/>
                            </a:rPr>
                            <m:t>8</m:t>
                          </m:r>
                        </m:sub>
                      </m:sSub>
                      <m:sSub>
                        <m:sSubPr>
                          <m:ctrlPr>
                            <a:rPr lang="en-US" sz="2000" i="1" smtClean="0">
                              <a:latin typeface="Cambria Math" panose="02040503050406030204" pitchFamily="18" charset="0"/>
                            </a:rPr>
                          </m:ctrlPr>
                        </m:sSubPr>
                        <m:e>
                          <m:r>
                            <m:rPr>
                              <m:sty m:val="p"/>
                            </m:rPr>
                            <a:rPr lang="en-US" sz="2000" b="0" i="0" smtClean="0">
                              <a:latin typeface="Cambria Math" panose="02040503050406030204" pitchFamily="18" charset="0"/>
                            </a:rPr>
                            <m:t>H</m:t>
                          </m:r>
                        </m:e>
                        <m:sub>
                          <m:r>
                            <a:rPr lang="en-US" sz="2000" b="0" i="0" smtClean="0">
                              <a:latin typeface="Cambria Math" panose="02040503050406030204" pitchFamily="18" charset="0"/>
                            </a:rPr>
                            <m:t>18</m:t>
                          </m:r>
                        </m:sub>
                      </m:sSub>
                    </m:oMath>
                  </m:oMathPara>
                </a14:m>
                <a:endParaRPr lang="en-US" sz="2000" dirty="0"/>
              </a:p>
              <a:p>
                <a:pPr algn="ctr"/>
                <a:r>
                  <a:rPr lang="en-US" sz="1700" dirty="0"/>
                  <a:t>Molecular formula</a:t>
                </a:r>
              </a:p>
            </p:txBody>
          </p:sp>
        </mc:Choice>
        <mc:Fallback xmlns="">
          <p:sp>
            <p:nvSpPr>
              <p:cNvPr id="2" name="Content Placeholder 1"/>
              <p:cNvSpPr>
                <a:spLocks noGrp="1" noRot="1" noChangeAspect="1" noMove="1" noResize="1" noEditPoints="1" noAdjustHandles="1" noChangeArrowheads="1" noChangeShapeType="1" noTextEdit="1"/>
              </p:cNvSpPr>
              <p:nvPr>
                <p:ph sz="quarter" idx="25"/>
              </p:nvPr>
            </p:nvSpPr>
            <p:spPr>
              <a:xfrm>
                <a:off x="52755" y="3055716"/>
                <a:ext cx="2209800" cy="762000"/>
              </a:xfrm>
              <a:blipFill>
                <a:blip r:embed="rId2"/>
                <a:stretch>
                  <a:fillRect b="-4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Content Placeholder 2"/>
              <p:cNvSpPr>
                <a:spLocks noGrp="1"/>
              </p:cNvSpPr>
              <p:nvPr>
                <p:ph sz="quarter" idx="26"/>
              </p:nvPr>
            </p:nvSpPr>
            <p:spPr>
              <a:xfrm>
                <a:off x="2344616" y="3096768"/>
                <a:ext cx="3657600" cy="762000"/>
              </a:xfrm>
            </p:spPr>
            <p:txBody>
              <a:bodyPr/>
              <a:lstStyle/>
              <a:p>
                <a:pPr/>
                <a14:m>
                  <m:oMathPara xmlns:m="http://schemas.openxmlformats.org/officeDocument/2006/math">
                    <m:oMathParaPr>
                      <m:jc m:val="centerGroup"/>
                    </m:oMathParaPr>
                    <m:oMath xmlns:m="http://schemas.openxmlformats.org/officeDocument/2006/math">
                      <m:sSub>
                        <m:sSubPr>
                          <m:ctrlPr>
                            <a:rPr lang="en-US" sz="2000" i="1" smtClean="0">
                              <a:latin typeface="Cambria Math" panose="02040503050406030204" pitchFamily="18" charset="0"/>
                            </a:rPr>
                          </m:ctrlPr>
                        </m:sSubPr>
                        <m:e>
                          <m:r>
                            <m:rPr>
                              <m:sty m:val="p"/>
                            </m:rPr>
                            <a:rPr lang="en-US" sz="2000" b="0" i="0" smtClean="0">
                              <a:latin typeface="Cambria Math" panose="02040503050406030204" pitchFamily="18" charset="0"/>
                            </a:rPr>
                            <m:t>CH</m:t>
                          </m:r>
                        </m:e>
                        <m:sub>
                          <m:r>
                            <a:rPr lang="en-US" sz="2000" b="0" i="0" smtClean="0">
                              <a:latin typeface="Cambria Math" panose="02040503050406030204" pitchFamily="18" charset="0"/>
                            </a:rPr>
                            <m:t>3</m:t>
                          </m:r>
                        </m:sub>
                      </m:sSub>
                      <m:sSub>
                        <m:sSubPr>
                          <m:ctrlPr>
                            <a:rPr lang="en-US" sz="2000" i="1" smtClean="0">
                              <a:latin typeface="Cambria Math" panose="02040503050406030204" pitchFamily="18" charset="0"/>
                            </a:rPr>
                          </m:ctrlPr>
                        </m:sSubPr>
                        <m:e>
                          <m:r>
                            <m:rPr>
                              <m:sty m:val="p"/>
                            </m:rPr>
                            <a:rPr lang="en-US" sz="2000" b="0" i="0" smtClean="0">
                              <a:latin typeface="Cambria Math" panose="02040503050406030204" pitchFamily="18" charset="0"/>
                            </a:rPr>
                            <m:t>CH</m:t>
                          </m:r>
                        </m:e>
                        <m:sub>
                          <m:r>
                            <a:rPr lang="en-US" sz="2000" b="0" i="0" smtClean="0">
                              <a:latin typeface="Cambria Math" panose="02040503050406030204" pitchFamily="18" charset="0"/>
                            </a:rPr>
                            <m:t>2</m:t>
                          </m:r>
                        </m:sub>
                      </m:sSub>
                      <m:sSub>
                        <m:sSubPr>
                          <m:ctrlPr>
                            <a:rPr lang="en-US" sz="2000" i="1" smtClean="0">
                              <a:latin typeface="Cambria Math" panose="02040503050406030204" pitchFamily="18" charset="0"/>
                            </a:rPr>
                          </m:ctrlPr>
                        </m:sSubPr>
                        <m:e>
                          <m:r>
                            <m:rPr>
                              <m:sty m:val="p"/>
                            </m:rPr>
                            <a:rPr lang="en-US" sz="2000" b="0" i="0" smtClean="0">
                              <a:latin typeface="Cambria Math" panose="02040503050406030204" pitchFamily="18" charset="0"/>
                            </a:rPr>
                            <m:t>CH</m:t>
                          </m:r>
                        </m:e>
                        <m:sub>
                          <m:r>
                            <a:rPr lang="en-US" sz="2000" b="0" i="0" smtClean="0">
                              <a:latin typeface="Cambria Math" panose="02040503050406030204" pitchFamily="18" charset="0"/>
                            </a:rPr>
                            <m:t>3</m:t>
                          </m:r>
                        </m:sub>
                      </m:sSub>
                      <m:sSub>
                        <m:sSubPr>
                          <m:ctrlPr>
                            <a:rPr lang="en-US" sz="2000" i="1" smtClean="0">
                              <a:latin typeface="Cambria Math" panose="02040503050406030204" pitchFamily="18" charset="0"/>
                            </a:rPr>
                          </m:ctrlPr>
                        </m:sSubPr>
                        <m:e>
                          <m:r>
                            <m:rPr>
                              <m:sty m:val="p"/>
                            </m:rPr>
                            <a:rPr lang="en-US" sz="2000" b="0" i="0" smtClean="0">
                              <a:latin typeface="Cambria Math" panose="02040503050406030204" pitchFamily="18" charset="0"/>
                            </a:rPr>
                            <m:t>CH</m:t>
                          </m:r>
                        </m:e>
                        <m:sub>
                          <m:r>
                            <a:rPr lang="en-US" sz="2000" b="0" i="0" smtClean="0">
                              <a:latin typeface="Cambria Math" panose="02040503050406030204" pitchFamily="18" charset="0"/>
                            </a:rPr>
                            <m:t>2</m:t>
                          </m:r>
                        </m:sub>
                      </m:sSub>
                      <m:sSub>
                        <m:sSubPr>
                          <m:ctrlPr>
                            <a:rPr lang="en-US" sz="2000" i="1" smtClean="0">
                              <a:latin typeface="Cambria Math" panose="02040503050406030204" pitchFamily="18" charset="0"/>
                            </a:rPr>
                          </m:ctrlPr>
                        </m:sSubPr>
                        <m:e>
                          <m:r>
                            <m:rPr>
                              <m:sty m:val="p"/>
                            </m:rPr>
                            <a:rPr lang="en-US" sz="2000" b="0" i="0" smtClean="0">
                              <a:latin typeface="Cambria Math" panose="02040503050406030204" pitchFamily="18" charset="0"/>
                            </a:rPr>
                            <m:t>CH</m:t>
                          </m:r>
                        </m:e>
                        <m:sub>
                          <m:r>
                            <a:rPr lang="en-US" sz="2000" b="0" i="0" smtClean="0">
                              <a:latin typeface="Cambria Math" panose="02040503050406030204" pitchFamily="18" charset="0"/>
                            </a:rPr>
                            <m:t>2</m:t>
                          </m:r>
                        </m:sub>
                      </m:sSub>
                      <m:sSub>
                        <m:sSubPr>
                          <m:ctrlPr>
                            <a:rPr lang="en-US" sz="2000" i="1" smtClean="0">
                              <a:latin typeface="Cambria Math" panose="02040503050406030204" pitchFamily="18" charset="0"/>
                            </a:rPr>
                          </m:ctrlPr>
                        </m:sSubPr>
                        <m:e>
                          <m:r>
                            <m:rPr>
                              <m:sty m:val="p"/>
                            </m:rPr>
                            <a:rPr lang="en-US" sz="2000" b="0" i="0" smtClean="0">
                              <a:latin typeface="Cambria Math" panose="02040503050406030204" pitchFamily="18" charset="0"/>
                            </a:rPr>
                            <m:t>CH</m:t>
                          </m:r>
                        </m:e>
                        <m:sub>
                          <m:r>
                            <a:rPr lang="en-US" sz="2000" b="0" i="0" smtClean="0">
                              <a:latin typeface="Cambria Math" panose="02040503050406030204" pitchFamily="18" charset="0"/>
                            </a:rPr>
                            <m:t>2</m:t>
                          </m:r>
                        </m:sub>
                      </m:sSub>
                      <m:sSub>
                        <m:sSubPr>
                          <m:ctrlPr>
                            <a:rPr lang="en-US" sz="2000" i="1" smtClean="0">
                              <a:latin typeface="Cambria Math" panose="02040503050406030204" pitchFamily="18" charset="0"/>
                            </a:rPr>
                          </m:ctrlPr>
                        </m:sSubPr>
                        <m:e>
                          <m:r>
                            <m:rPr>
                              <m:sty m:val="p"/>
                            </m:rPr>
                            <a:rPr lang="en-US" sz="2000" b="0" i="0" smtClean="0">
                              <a:latin typeface="Cambria Math" panose="02040503050406030204" pitchFamily="18" charset="0"/>
                            </a:rPr>
                            <m:t>CH</m:t>
                          </m:r>
                        </m:e>
                        <m:sub>
                          <m:r>
                            <a:rPr lang="en-US" sz="2000" b="0" i="0" smtClean="0">
                              <a:latin typeface="Cambria Math" panose="02040503050406030204" pitchFamily="18" charset="0"/>
                            </a:rPr>
                            <m:t>2</m:t>
                          </m:r>
                        </m:sub>
                      </m:sSub>
                      <m:sSub>
                        <m:sSubPr>
                          <m:ctrlPr>
                            <a:rPr lang="en-US" sz="2000" i="1" smtClean="0">
                              <a:latin typeface="Cambria Math" panose="02040503050406030204" pitchFamily="18" charset="0"/>
                            </a:rPr>
                          </m:ctrlPr>
                        </m:sSubPr>
                        <m:e>
                          <m:r>
                            <m:rPr>
                              <m:sty m:val="p"/>
                            </m:rPr>
                            <a:rPr lang="en-US" sz="2000" b="0" i="0" smtClean="0">
                              <a:latin typeface="Cambria Math" panose="02040503050406030204" pitchFamily="18" charset="0"/>
                            </a:rPr>
                            <m:t>CH</m:t>
                          </m:r>
                        </m:e>
                        <m:sub>
                          <m:r>
                            <a:rPr lang="en-US" sz="2000" b="0" i="0" smtClean="0">
                              <a:latin typeface="Cambria Math" panose="02040503050406030204" pitchFamily="18" charset="0"/>
                            </a:rPr>
                            <m:t>3</m:t>
                          </m:r>
                        </m:sub>
                      </m:sSub>
                    </m:oMath>
                  </m:oMathPara>
                </a14:m>
                <a:endParaRPr lang="en-US" sz="2000" dirty="0"/>
              </a:p>
              <a:p>
                <a:pPr algn="ctr"/>
                <a:r>
                  <a:rPr lang="en-US" sz="1700" dirty="0"/>
                  <a:t>Structural formula</a:t>
                </a:r>
              </a:p>
            </p:txBody>
          </p:sp>
        </mc:Choice>
        <mc:Fallback xmlns="">
          <p:sp>
            <p:nvSpPr>
              <p:cNvPr id="3" name="Content Placeholder 2"/>
              <p:cNvSpPr>
                <a:spLocks noGrp="1" noRot="1" noChangeAspect="1" noMove="1" noResize="1" noEditPoints="1" noAdjustHandles="1" noChangeArrowheads="1" noChangeShapeType="1" noTextEdit="1"/>
              </p:cNvSpPr>
              <p:nvPr>
                <p:ph sz="quarter" idx="26"/>
              </p:nvPr>
            </p:nvSpPr>
            <p:spPr>
              <a:xfrm>
                <a:off x="2344616" y="3096768"/>
                <a:ext cx="3657600" cy="762000"/>
              </a:xfrm>
              <a:blipFill>
                <a:blip r:embed="rId3"/>
                <a:stretch>
                  <a:fillRect b="-4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Content Placeholder 3"/>
              <p:cNvSpPr>
                <a:spLocks noGrp="1"/>
              </p:cNvSpPr>
              <p:nvPr>
                <p:ph sz="quarter" idx="27"/>
              </p:nvPr>
            </p:nvSpPr>
            <p:spPr>
              <a:xfrm>
                <a:off x="6049108" y="3081338"/>
                <a:ext cx="3048000" cy="762000"/>
              </a:xfrm>
            </p:spPr>
            <p:txBody>
              <a:bodyPr/>
              <a:lstStyle/>
              <a:p>
                <a:pPr/>
                <a14:m>
                  <m:oMathPara xmlns:m="http://schemas.openxmlformats.org/officeDocument/2006/math">
                    <m:oMathParaPr>
                      <m:jc m:val="centerGroup"/>
                    </m:oMathParaPr>
                    <m:oMath xmlns:m="http://schemas.openxmlformats.org/officeDocument/2006/math">
                      <m:sSub>
                        <m:sSubPr>
                          <m:ctrlPr>
                            <a:rPr lang="en-US" sz="2000" i="1" smtClean="0">
                              <a:latin typeface="Cambria Math" panose="02040503050406030204" pitchFamily="18" charset="0"/>
                            </a:rPr>
                          </m:ctrlPr>
                        </m:sSubPr>
                        <m:e>
                          <m:r>
                            <m:rPr>
                              <m:sty m:val="p"/>
                            </m:rPr>
                            <a:rPr lang="en-US" sz="2000" b="0" i="0" smtClean="0">
                              <a:latin typeface="Cambria Math" panose="02040503050406030204" pitchFamily="18" charset="0"/>
                            </a:rPr>
                            <m:t>CH</m:t>
                          </m:r>
                        </m:e>
                        <m:sub>
                          <m:r>
                            <a:rPr lang="en-US" sz="2000" b="0" i="0" smtClean="0">
                              <a:latin typeface="Cambria Math" panose="02040503050406030204" pitchFamily="18" charset="0"/>
                            </a:rPr>
                            <m:t>3</m:t>
                          </m:r>
                        </m:sub>
                      </m:sSub>
                      <m:sSub>
                        <m:sSubPr>
                          <m:ctrlPr>
                            <a:rPr lang="en-US" sz="2000" i="1" smtClean="0">
                              <a:latin typeface="Cambria Math" panose="02040503050406030204" pitchFamily="18" charset="0"/>
                            </a:rPr>
                          </m:ctrlPr>
                        </m:sSubPr>
                        <m:e>
                          <m:d>
                            <m:dPr>
                              <m:ctrlPr>
                                <a:rPr lang="en-US" sz="2000" i="1" smtClean="0">
                                  <a:latin typeface="Cambria Math" panose="02040503050406030204" pitchFamily="18" charset="0"/>
                                </a:rPr>
                              </m:ctrlPr>
                            </m:dPr>
                            <m:e>
                              <m:sSub>
                                <m:sSubPr>
                                  <m:ctrlPr>
                                    <a:rPr lang="en-US" sz="2000" i="1" smtClean="0">
                                      <a:latin typeface="Cambria Math" panose="02040503050406030204" pitchFamily="18" charset="0"/>
                                    </a:rPr>
                                  </m:ctrlPr>
                                </m:sSubPr>
                                <m:e>
                                  <m:r>
                                    <m:rPr>
                                      <m:sty m:val="p"/>
                                    </m:rPr>
                                    <a:rPr lang="en-US" sz="2000" b="0" i="0" smtClean="0">
                                      <a:latin typeface="Cambria Math" panose="02040503050406030204" pitchFamily="18" charset="0"/>
                                    </a:rPr>
                                    <m:t>CH</m:t>
                                  </m:r>
                                </m:e>
                                <m:sub>
                                  <m:r>
                                    <a:rPr lang="en-US" sz="2000" b="0" i="0" smtClean="0">
                                      <a:latin typeface="Cambria Math" panose="02040503050406030204" pitchFamily="18" charset="0"/>
                                    </a:rPr>
                                    <m:t>2</m:t>
                                  </m:r>
                                </m:sub>
                              </m:sSub>
                            </m:e>
                          </m:d>
                        </m:e>
                        <m:sub>
                          <m:r>
                            <a:rPr lang="en-US" sz="2000" b="0" i="0" smtClean="0">
                              <a:latin typeface="Cambria Math" panose="02040503050406030204" pitchFamily="18" charset="0"/>
                            </a:rPr>
                            <m:t>6</m:t>
                          </m:r>
                        </m:sub>
                      </m:sSub>
                      <m:sSub>
                        <m:sSubPr>
                          <m:ctrlPr>
                            <a:rPr lang="en-US" sz="2000" i="1">
                              <a:latin typeface="Cambria Math" panose="02040503050406030204" pitchFamily="18" charset="0"/>
                            </a:rPr>
                          </m:ctrlPr>
                        </m:sSubPr>
                        <m:e>
                          <m:r>
                            <m:rPr>
                              <m:sty m:val="p"/>
                            </m:rPr>
                            <a:rPr lang="en-US" sz="2000" i="0">
                              <a:latin typeface="Cambria Math" panose="02040503050406030204" pitchFamily="18" charset="0"/>
                            </a:rPr>
                            <m:t>CH</m:t>
                          </m:r>
                        </m:e>
                        <m:sub>
                          <m:r>
                            <a:rPr lang="en-US" sz="2000" i="0">
                              <a:latin typeface="Cambria Math" panose="02040503050406030204" pitchFamily="18" charset="0"/>
                            </a:rPr>
                            <m:t>3</m:t>
                          </m:r>
                        </m:sub>
                      </m:sSub>
                    </m:oMath>
                  </m:oMathPara>
                </a14:m>
                <a:endParaRPr lang="en-US" sz="2000" dirty="0"/>
              </a:p>
              <a:p>
                <a:pPr algn="ctr"/>
                <a:r>
                  <a:rPr lang="en-US" sz="1700" dirty="0"/>
                  <a:t>Condensed structural formula</a:t>
                </a:r>
              </a:p>
            </p:txBody>
          </p:sp>
        </mc:Choice>
        <mc:Fallback xmlns="">
          <p:sp>
            <p:nvSpPr>
              <p:cNvPr id="4" name="Content Placeholder 3"/>
              <p:cNvSpPr>
                <a:spLocks noGrp="1" noRot="1" noChangeAspect="1" noMove="1" noResize="1" noEditPoints="1" noAdjustHandles="1" noChangeArrowheads="1" noChangeShapeType="1" noTextEdit="1"/>
              </p:cNvSpPr>
              <p:nvPr>
                <p:ph sz="quarter" idx="27"/>
              </p:nvPr>
            </p:nvSpPr>
            <p:spPr>
              <a:xfrm>
                <a:off x="6049108" y="3081338"/>
                <a:ext cx="3048000" cy="762000"/>
              </a:xfrm>
              <a:blipFill>
                <a:blip r:embed="rId4"/>
                <a:stretch>
                  <a:fillRect b="-4000"/>
                </a:stretch>
              </a:blipFill>
            </p:spPr>
            <p:txBody>
              <a:bodyPr/>
              <a:lstStyle/>
              <a:p>
                <a:r>
                  <a:rPr lang="en-US">
                    <a:noFill/>
                  </a:rPr>
                  <a:t> </a:t>
                </a:r>
              </a:p>
            </p:txBody>
          </p:sp>
        </mc:Fallback>
      </mc:AlternateContent>
      <p:pic>
        <p:nvPicPr>
          <p:cNvPr id="15" name="Picture 14" descr="The structure for octane is shown."/>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68768" y="3858768"/>
            <a:ext cx="6406464" cy="2618232"/>
          </a:xfrm>
          <a:prstGeom prst="rect">
            <a:avLst/>
          </a:prstGeom>
        </p:spPr>
      </p:pic>
    </p:spTree>
    <p:extLst>
      <p:ext uri="{BB962C8B-B14F-4D97-AF65-F5344CB8AC3E}">
        <p14:creationId xmlns:p14="http://schemas.microsoft.com/office/powerpoint/2010/main" val="369139801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0" y="0"/>
            <a:ext cx="9044610" cy="594001"/>
          </a:xfrm>
        </p:spPr>
        <p:txBody>
          <a:bodyPr/>
          <a:lstStyle/>
          <a:p>
            <a:pPr marL="171450"/>
            <a:r>
              <a:rPr lang="en-US" dirty="0">
                <a:solidFill>
                  <a:schemeClr val="bg1"/>
                </a:solidFill>
              </a:rPr>
              <a:t>23.3 </a:t>
            </a:r>
            <a:r>
              <a:rPr lang="en-US" dirty="0"/>
              <a:t>	</a:t>
            </a:r>
            <a:r>
              <a:rPr lang="en-US" dirty="0">
                <a:latin typeface="Calibri"/>
              </a:rPr>
              <a:t>Representing Organic Molecules (2)</a:t>
            </a:r>
            <a:endParaRPr lang="en-US" dirty="0"/>
          </a:p>
        </p:txBody>
      </p:sp>
      <p:sp>
        <p:nvSpPr>
          <p:cNvPr id="15" name="Text Placeholder 14"/>
          <p:cNvSpPr>
            <a:spLocks noGrp="1"/>
          </p:cNvSpPr>
          <p:nvPr>
            <p:ph type="body" sz="quarter" idx="22"/>
          </p:nvPr>
        </p:nvSpPr>
        <p:spPr>
          <a:xfrm>
            <a:off x="23190" y="1066800"/>
            <a:ext cx="9120809" cy="609601"/>
          </a:xfrm>
        </p:spPr>
        <p:txBody>
          <a:bodyPr/>
          <a:lstStyle/>
          <a:p>
            <a:r>
              <a:rPr lang="en-US" dirty="0">
                <a:latin typeface="Calibri"/>
              </a:rPr>
              <a:t>Condensed Structural Formulas</a:t>
            </a:r>
          </a:p>
        </p:txBody>
      </p:sp>
      <p:pic>
        <p:nvPicPr>
          <p:cNvPr id="1026" name="Picture 2" descr="The molecular formula for 2-Methylheptane is C8H18. The Structure formula is CH3CHCH2CH2CH2CH2CH3, with a CH3 shown vertically bonded to the second listed carbon. The condensed structural formula is CH3CH(CH3)(CH2)4CH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676400"/>
            <a:ext cx="9085179" cy="11010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16" descr="The structure for 2-Methylhaptane is show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71240" y="2895600"/>
            <a:ext cx="6001521" cy="3510742"/>
          </a:xfrm>
          <a:prstGeom prst="rect">
            <a:avLst/>
          </a:prstGeom>
        </p:spPr>
      </p:pic>
    </p:spTree>
    <p:extLst>
      <p:ext uri="{BB962C8B-B14F-4D97-AF65-F5344CB8AC3E}">
        <p14:creationId xmlns:p14="http://schemas.microsoft.com/office/powerpoint/2010/main" val="320873725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0"/>
            <a:ext cx="9044610" cy="594001"/>
          </a:xfrm>
        </p:spPr>
        <p:txBody>
          <a:bodyPr/>
          <a:lstStyle/>
          <a:p>
            <a:pPr indent="-58738"/>
            <a:r>
              <a:rPr lang="en-US" dirty="0">
                <a:solidFill>
                  <a:schemeClr val="bg1"/>
                </a:solidFill>
              </a:rPr>
              <a:t>23.3 </a:t>
            </a:r>
            <a:r>
              <a:rPr lang="en-US" dirty="0"/>
              <a:t>	</a:t>
            </a:r>
            <a:r>
              <a:rPr lang="en-US" dirty="0">
                <a:latin typeface="Calibri"/>
              </a:rPr>
              <a:t>Representing Organic Molecules (3)</a:t>
            </a:r>
            <a:endParaRPr lang="en-US" dirty="0"/>
          </a:p>
        </p:txBody>
      </p:sp>
      <p:sp>
        <p:nvSpPr>
          <p:cNvPr id="16" name="Text Placeholder 15"/>
          <p:cNvSpPr>
            <a:spLocks noGrp="1"/>
          </p:cNvSpPr>
          <p:nvPr>
            <p:ph type="body" sz="quarter" idx="22"/>
          </p:nvPr>
        </p:nvSpPr>
        <p:spPr>
          <a:xfrm>
            <a:off x="23190" y="1142999"/>
            <a:ext cx="9120809" cy="472799"/>
          </a:xfrm>
        </p:spPr>
        <p:txBody>
          <a:bodyPr/>
          <a:lstStyle/>
          <a:p>
            <a:r>
              <a:rPr lang="en-US" dirty="0">
                <a:latin typeface="Calibri"/>
              </a:rPr>
              <a:t>Kekulé Structures</a:t>
            </a:r>
          </a:p>
        </p:txBody>
      </p:sp>
      <p:sp>
        <p:nvSpPr>
          <p:cNvPr id="17" name="Content Placeholder 16"/>
          <p:cNvSpPr>
            <a:spLocks noGrp="1"/>
          </p:cNvSpPr>
          <p:nvPr>
            <p:ph sz="quarter" idx="24"/>
          </p:nvPr>
        </p:nvSpPr>
        <p:spPr>
          <a:xfrm>
            <a:off x="0" y="1600200"/>
            <a:ext cx="9120810" cy="975002"/>
          </a:xfrm>
        </p:spPr>
        <p:txBody>
          <a:bodyPr/>
          <a:lstStyle/>
          <a:p>
            <a:r>
              <a:rPr lang="en-US" b="1" i="1" dirty="0"/>
              <a:t>Kekulé structures </a:t>
            </a:r>
            <a:r>
              <a:rPr lang="en-US" dirty="0"/>
              <a:t>are similar to Lewis structures except that they do not show lone pairs. </a:t>
            </a:r>
          </a:p>
        </p:txBody>
      </p:sp>
      <p:pic>
        <p:nvPicPr>
          <p:cNvPr id="2050" name="Picture 2" descr="The Kekulé structures of ethanol, formaldehyde, and acetic acid are show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1938" y="2686050"/>
            <a:ext cx="8620125" cy="2190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3495150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0"/>
            <a:ext cx="9044610" cy="594001"/>
          </a:xfrm>
        </p:spPr>
        <p:txBody>
          <a:bodyPr/>
          <a:lstStyle/>
          <a:p>
            <a:pPr indent="-60325"/>
            <a:r>
              <a:rPr lang="en-US" dirty="0">
                <a:solidFill>
                  <a:schemeClr val="bg1"/>
                </a:solidFill>
              </a:rPr>
              <a:t>23.3 </a:t>
            </a:r>
            <a:r>
              <a:rPr lang="en-US" dirty="0"/>
              <a:t>	</a:t>
            </a:r>
            <a:r>
              <a:rPr lang="en-US" dirty="0">
                <a:latin typeface="Calibri"/>
              </a:rPr>
              <a:t>Representing Organic Molecules (4)</a:t>
            </a:r>
            <a:endParaRPr lang="en-US" dirty="0"/>
          </a:p>
        </p:txBody>
      </p:sp>
      <p:sp>
        <p:nvSpPr>
          <p:cNvPr id="16" name="Text Placeholder 15"/>
          <p:cNvSpPr>
            <a:spLocks noGrp="1"/>
          </p:cNvSpPr>
          <p:nvPr>
            <p:ph type="body" sz="quarter" idx="22"/>
          </p:nvPr>
        </p:nvSpPr>
        <p:spPr>
          <a:xfrm>
            <a:off x="23190" y="1148671"/>
            <a:ext cx="9120809" cy="451529"/>
          </a:xfrm>
        </p:spPr>
        <p:txBody>
          <a:bodyPr/>
          <a:lstStyle/>
          <a:p>
            <a:r>
              <a:rPr lang="en-US" dirty="0">
                <a:latin typeface="Calibri"/>
              </a:rPr>
              <a:t>Bond-line Structures</a:t>
            </a:r>
          </a:p>
        </p:txBody>
      </p:sp>
      <p:sp>
        <p:nvSpPr>
          <p:cNvPr id="17" name="Content Placeholder 16"/>
          <p:cNvSpPr>
            <a:spLocks noGrp="1"/>
          </p:cNvSpPr>
          <p:nvPr>
            <p:ph sz="quarter" idx="24"/>
          </p:nvPr>
        </p:nvSpPr>
        <p:spPr>
          <a:xfrm>
            <a:off x="0" y="1600200"/>
            <a:ext cx="9120810" cy="2841401"/>
          </a:xfrm>
        </p:spPr>
        <p:txBody>
          <a:bodyPr/>
          <a:lstStyle/>
          <a:p>
            <a:pPr>
              <a:spcBef>
                <a:spcPts val="0"/>
              </a:spcBef>
              <a:spcAft>
                <a:spcPts val="3300"/>
              </a:spcAft>
            </a:pPr>
            <a:r>
              <a:rPr lang="en-US" dirty="0"/>
              <a:t>A </a:t>
            </a:r>
            <a:r>
              <a:rPr lang="en-US" b="1" i="1" dirty="0"/>
              <a:t>bond-line structure </a:t>
            </a:r>
            <a:r>
              <a:rPr lang="en-US" dirty="0"/>
              <a:t>consists of straight lines that represent carbon-carbon bonds.</a:t>
            </a:r>
          </a:p>
          <a:p>
            <a:pPr>
              <a:spcBef>
                <a:spcPts val="0"/>
              </a:spcBef>
            </a:pPr>
            <a:r>
              <a:rPr lang="en-US" dirty="0"/>
              <a:t>The carbon atoms themselves (and the attached hydrogen atoms) are not shown, but you need to know that they are there.</a:t>
            </a:r>
          </a:p>
        </p:txBody>
      </p:sp>
    </p:spTree>
    <p:extLst>
      <p:ext uri="{BB962C8B-B14F-4D97-AF65-F5344CB8AC3E}">
        <p14:creationId xmlns:p14="http://schemas.microsoft.com/office/powerpoint/2010/main" val="141448621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0" y="0"/>
            <a:ext cx="9044610" cy="594001"/>
          </a:xfrm>
        </p:spPr>
        <p:txBody>
          <a:bodyPr/>
          <a:lstStyle/>
          <a:p>
            <a:pPr indent="-65088"/>
            <a:r>
              <a:rPr lang="en-US" dirty="0">
                <a:solidFill>
                  <a:schemeClr val="bg1"/>
                </a:solidFill>
              </a:rPr>
              <a:t>23.3 </a:t>
            </a:r>
            <a:r>
              <a:rPr lang="en-US" dirty="0"/>
              <a:t>	</a:t>
            </a:r>
            <a:r>
              <a:rPr lang="en-US" dirty="0">
                <a:latin typeface="Calibri"/>
              </a:rPr>
              <a:t>Representing Organic Molecules (5)</a:t>
            </a:r>
            <a:endParaRPr lang="en-US" dirty="0"/>
          </a:p>
        </p:txBody>
      </p:sp>
      <p:sp>
        <p:nvSpPr>
          <p:cNvPr id="15" name="Text Placeholder 14"/>
          <p:cNvSpPr>
            <a:spLocks noGrp="1"/>
          </p:cNvSpPr>
          <p:nvPr>
            <p:ph type="body" sz="quarter" idx="22"/>
          </p:nvPr>
        </p:nvSpPr>
        <p:spPr/>
        <p:txBody>
          <a:bodyPr/>
          <a:lstStyle/>
          <a:p>
            <a:r>
              <a:rPr lang="en-US" dirty="0">
                <a:latin typeface="Calibri"/>
              </a:rPr>
              <a:t>Bond-line Structures</a:t>
            </a:r>
          </a:p>
        </p:txBody>
      </p:sp>
      <p:pic>
        <p:nvPicPr>
          <p:cNvPr id="3" name="Picture 2" descr="The bond-line structures for pentane, isopentane and neopentane are show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47444" y="2133600"/>
            <a:ext cx="5849112" cy="3630156"/>
          </a:xfrm>
          <a:prstGeom prst="rect">
            <a:avLst/>
          </a:prstGeom>
        </p:spPr>
      </p:pic>
    </p:spTree>
    <p:extLst>
      <p:ext uri="{BB962C8B-B14F-4D97-AF65-F5344CB8AC3E}">
        <p14:creationId xmlns:p14="http://schemas.microsoft.com/office/powerpoint/2010/main" val="345412070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0" y="0"/>
            <a:ext cx="9044610" cy="594001"/>
          </a:xfrm>
        </p:spPr>
        <p:txBody>
          <a:bodyPr/>
          <a:lstStyle/>
          <a:p>
            <a:pPr indent="-58738"/>
            <a:r>
              <a:rPr lang="en-US" dirty="0">
                <a:solidFill>
                  <a:schemeClr val="bg1"/>
                </a:solidFill>
              </a:rPr>
              <a:t>23.3 </a:t>
            </a:r>
            <a:r>
              <a:rPr lang="en-US" dirty="0"/>
              <a:t>	</a:t>
            </a:r>
            <a:r>
              <a:rPr lang="en-US" dirty="0">
                <a:latin typeface="Calibri"/>
              </a:rPr>
              <a:t>Representing Organic Molecules (6)</a:t>
            </a:r>
            <a:endParaRPr lang="en-US" dirty="0"/>
          </a:p>
        </p:txBody>
      </p:sp>
      <p:sp>
        <p:nvSpPr>
          <p:cNvPr id="15" name="Text Placeholder 14"/>
          <p:cNvSpPr>
            <a:spLocks noGrp="1"/>
          </p:cNvSpPr>
          <p:nvPr>
            <p:ph type="body" sz="quarter" idx="22"/>
          </p:nvPr>
        </p:nvSpPr>
        <p:spPr/>
        <p:txBody>
          <a:bodyPr/>
          <a:lstStyle/>
          <a:p>
            <a:r>
              <a:rPr lang="en-US" dirty="0">
                <a:latin typeface="Calibri"/>
              </a:rPr>
              <a:t>Bone-line Structures</a:t>
            </a:r>
          </a:p>
        </p:txBody>
      </p:sp>
      <p:pic>
        <p:nvPicPr>
          <p:cNvPr id="3" name="Picture 2" descr="Bond-line structures for propanone, ethylamine and tetrahydrofuran are show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94286" y="2301598"/>
            <a:ext cx="5778616" cy="3511296"/>
          </a:xfrm>
          <a:prstGeom prst="rect">
            <a:avLst/>
          </a:prstGeom>
        </p:spPr>
      </p:pic>
    </p:spTree>
    <p:extLst>
      <p:ext uri="{BB962C8B-B14F-4D97-AF65-F5344CB8AC3E}">
        <p14:creationId xmlns:p14="http://schemas.microsoft.com/office/powerpoint/2010/main" val="258267502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228600"/>
            <a:ext cx="5867400" cy="533400"/>
          </a:xfrm>
        </p:spPr>
        <p:txBody>
          <a:bodyPr/>
          <a:lstStyle/>
          <a:p>
            <a:pPr algn="ctr">
              <a:tabLst>
                <a:tab pos="3314700" algn="l"/>
                <a:tab pos="3484563" algn="l"/>
              </a:tabLst>
            </a:pPr>
            <a:r>
              <a:rPr lang="en-US" b="1" dirty="0">
                <a:solidFill>
                  <a:srgbClr val="FFF799"/>
                </a:solidFill>
              </a:rPr>
              <a:t>SAMPLE PROBLEM	</a:t>
            </a:r>
            <a:r>
              <a:rPr lang="en-US" b="1" dirty="0">
                <a:solidFill>
                  <a:schemeClr val="bg1"/>
                </a:solidFill>
              </a:rPr>
              <a:t>23.3	Setup	</a:t>
            </a:r>
            <a:endParaRPr lang="en-US" dirty="0"/>
          </a:p>
        </p:txBody>
      </p:sp>
      <p:sp>
        <p:nvSpPr>
          <p:cNvPr id="16" name="Text Placeholder 15"/>
          <p:cNvSpPr>
            <a:spLocks noGrp="1"/>
          </p:cNvSpPr>
          <p:nvPr>
            <p:ph type="body" sz="quarter" idx="22"/>
          </p:nvPr>
        </p:nvSpPr>
        <p:spPr>
          <a:xfrm>
            <a:off x="0" y="952500"/>
            <a:ext cx="8929255" cy="1143000"/>
          </a:xfrm>
        </p:spPr>
        <p:txBody>
          <a:bodyPr/>
          <a:lstStyle/>
          <a:p>
            <a:pPr>
              <a:spcBef>
                <a:spcPts val="0"/>
              </a:spcBef>
              <a:spcAft>
                <a:spcPts val="13000"/>
              </a:spcAft>
            </a:pPr>
            <a:r>
              <a:rPr lang="en-US" dirty="0">
                <a:solidFill>
                  <a:prstClr val="black"/>
                </a:solidFill>
              </a:rPr>
              <a:t>Write a molecular formula and a structural formula (or </a:t>
            </a:r>
            <a:r>
              <a:rPr lang="en-US" i="1" dirty="0">
                <a:solidFill>
                  <a:prstClr val="black"/>
                </a:solidFill>
              </a:rPr>
              <a:t>condensed </a:t>
            </a:r>
            <a:r>
              <a:rPr lang="en-US" dirty="0">
                <a:solidFill>
                  <a:prstClr val="black"/>
                </a:solidFill>
              </a:rPr>
              <a:t>structural formula) for the following: </a:t>
            </a:r>
          </a:p>
        </p:txBody>
      </p:sp>
      <p:pic>
        <p:nvPicPr>
          <p:cNvPr id="5122" name="Picture 2" descr="The structural formulas for C4H8 and C2H5NO are show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3063" y="1905000"/>
            <a:ext cx="5857875" cy="161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Placeholder 1"/>
          <p:cNvSpPr>
            <a:spLocks noGrp="1"/>
          </p:cNvSpPr>
          <p:nvPr>
            <p:ph type="body" sz="quarter" idx="23"/>
          </p:nvPr>
        </p:nvSpPr>
        <p:spPr>
          <a:xfrm>
            <a:off x="0" y="3505200"/>
            <a:ext cx="8915400" cy="475511"/>
          </a:xfrm>
        </p:spPr>
        <p:txBody>
          <a:bodyPr/>
          <a:lstStyle/>
          <a:p>
            <a:r>
              <a:rPr lang="en-US" b="1" dirty="0">
                <a:solidFill>
                  <a:srgbClr val="43638E"/>
                </a:solidFill>
              </a:rPr>
              <a:t>Setup</a:t>
            </a:r>
            <a:endParaRPr lang="en-US" dirty="0">
              <a:solidFill>
                <a:srgbClr val="43638E"/>
              </a:solidFill>
            </a:endParaRPr>
          </a:p>
        </p:txBody>
      </p:sp>
      <p:pic>
        <p:nvPicPr>
          <p:cNvPr id="5123" name="Picture 3" descr="Setup: The carbon atoms are numbered to determine the condensed structural formul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2179" y="4056911"/>
            <a:ext cx="8879643" cy="2202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894242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228600"/>
            <a:ext cx="6781800" cy="533400"/>
          </a:xfrm>
        </p:spPr>
        <p:txBody>
          <a:bodyPr/>
          <a:lstStyle/>
          <a:p>
            <a:pPr algn="ctr">
              <a:tabLst>
                <a:tab pos="3314700" algn="l"/>
                <a:tab pos="3484563" algn="l"/>
              </a:tabLst>
            </a:pPr>
            <a:r>
              <a:rPr lang="en-US" b="1" dirty="0">
                <a:solidFill>
                  <a:srgbClr val="FFF799"/>
                </a:solidFill>
              </a:rPr>
              <a:t>SAMPLE PROBLEM	</a:t>
            </a:r>
            <a:r>
              <a:rPr lang="en-US" b="1" dirty="0">
                <a:solidFill>
                  <a:schemeClr val="bg1"/>
                </a:solidFill>
              </a:rPr>
              <a:t>23.3 	Solution	</a:t>
            </a:r>
            <a:endParaRPr lang="en-US" dirty="0"/>
          </a:p>
        </p:txBody>
      </p:sp>
      <p:sp>
        <p:nvSpPr>
          <p:cNvPr id="16" name="Text Placeholder 15"/>
          <p:cNvSpPr>
            <a:spLocks noGrp="1"/>
          </p:cNvSpPr>
          <p:nvPr>
            <p:ph type="body" sz="quarter" idx="22"/>
          </p:nvPr>
        </p:nvSpPr>
        <p:spPr>
          <a:xfrm>
            <a:off x="0" y="952500"/>
            <a:ext cx="8929255" cy="576943"/>
          </a:xfrm>
        </p:spPr>
        <p:txBody>
          <a:bodyPr/>
          <a:lstStyle/>
          <a:p>
            <a:r>
              <a:rPr lang="en-US" b="1" dirty="0">
                <a:solidFill>
                  <a:srgbClr val="43638E"/>
                </a:solidFill>
              </a:rPr>
              <a:t>Solution</a:t>
            </a:r>
          </a:p>
        </p:txBody>
      </p:sp>
      <p:pic>
        <p:nvPicPr>
          <p:cNvPr id="19" name="Picture 2" descr="The structural formulas for C4H8 and C2H5NO are show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3063" y="1905000"/>
            <a:ext cx="5857875" cy="161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17" name="Text Placeholder 16"/>
              <p:cNvSpPr>
                <a:spLocks noGrp="1"/>
              </p:cNvSpPr>
              <p:nvPr>
                <p:ph type="body" sz="quarter" idx="23"/>
              </p:nvPr>
            </p:nvSpPr>
            <p:spPr>
              <a:xfrm>
                <a:off x="0" y="3899807"/>
                <a:ext cx="9144000" cy="1314451"/>
              </a:xfrm>
            </p:spPr>
            <p:txBody>
              <a:bodyPr/>
              <a:lstStyle/>
              <a:p>
                <a:pPr marL="685800" indent="-404813">
                  <a:spcAft>
                    <a:spcPts val="2800"/>
                  </a:spcAft>
                  <a:buAutoNum type="alphaLcParenBoth"/>
                </a:pPr>
                <a:r>
                  <a:rPr lang="en-US" sz="2400" dirty="0"/>
                  <a:t>Molecular formula: </a:t>
                </a:r>
                <a14:m>
                  <m:oMath xmlns:m="http://schemas.openxmlformats.org/officeDocument/2006/math">
                    <m:sSub>
                      <m:sSubPr>
                        <m:ctrlPr>
                          <a:rPr lang="en-US" sz="2400" i="1" smtClean="0">
                            <a:latin typeface="Cambria Math" panose="02040503050406030204" pitchFamily="18" charset="0"/>
                          </a:rPr>
                        </m:ctrlPr>
                      </m:sSubPr>
                      <m:e>
                        <m:r>
                          <m:rPr>
                            <m:sty m:val="p"/>
                          </m:rPr>
                          <a:rPr lang="en-US" sz="2400" b="0" i="0" smtClean="0">
                            <a:latin typeface="Cambria Math" panose="02040503050406030204" pitchFamily="18" charset="0"/>
                          </a:rPr>
                          <m:t>C</m:t>
                        </m:r>
                      </m:e>
                      <m:sub>
                        <m:r>
                          <a:rPr lang="en-US" sz="2400" b="0" i="0" smtClean="0">
                            <a:latin typeface="Cambria Math" panose="02040503050406030204" pitchFamily="18" charset="0"/>
                          </a:rPr>
                          <m:t>4</m:t>
                        </m:r>
                      </m:sub>
                    </m:sSub>
                    <m:sSub>
                      <m:sSubPr>
                        <m:ctrlPr>
                          <a:rPr lang="en-US" sz="2400" i="1" smtClean="0">
                            <a:latin typeface="Cambria Math" panose="02040503050406030204" pitchFamily="18" charset="0"/>
                          </a:rPr>
                        </m:ctrlPr>
                      </m:sSubPr>
                      <m:e>
                        <m:r>
                          <m:rPr>
                            <m:sty m:val="p"/>
                          </m:rPr>
                          <a:rPr lang="en-US" sz="2400" b="0" i="0" smtClean="0">
                            <a:latin typeface="Cambria Math" panose="02040503050406030204" pitchFamily="18" charset="0"/>
                          </a:rPr>
                          <m:t>H</m:t>
                        </m:r>
                      </m:e>
                      <m:sub>
                        <m:r>
                          <a:rPr lang="en-US" sz="2400" b="0" i="0" smtClean="0">
                            <a:latin typeface="Cambria Math" panose="02040503050406030204" pitchFamily="18" charset="0"/>
                          </a:rPr>
                          <m:t>8</m:t>
                        </m:r>
                      </m:sub>
                    </m:sSub>
                  </m:oMath>
                </a14:m>
                <a:r>
                  <a:rPr lang="en-US" sz="2400" dirty="0"/>
                  <a:t>; structural formula: </a:t>
                </a:r>
                <a14:m>
                  <m:oMath xmlns:m="http://schemas.openxmlformats.org/officeDocument/2006/math">
                    <m:sSub>
                      <m:sSubPr>
                        <m:ctrlPr>
                          <a:rPr lang="en-US" sz="2400" i="1" smtClean="0">
                            <a:latin typeface="Cambria Math" panose="02040503050406030204" pitchFamily="18" charset="0"/>
                          </a:rPr>
                        </m:ctrlPr>
                      </m:sSubPr>
                      <m:e>
                        <m:r>
                          <m:rPr>
                            <m:sty m:val="p"/>
                          </m:rPr>
                          <a:rPr lang="en-US" sz="2400" b="0" i="0" smtClean="0">
                            <a:latin typeface="Cambria Math" panose="02040503050406030204" pitchFamily="18" charset="0"/>
                          </a:rPr>
                          <m:t>CH</m:t>
                        </m:r>
                      </m:e>
                      <m:sub>
                        <m:r>
                          <a:rPr lang="en-US" sz="2400" b="0" i="0" smtClean="0">
                            <a:latin typeface="Cambria Math" panose="02040503050406030204" pitchFamily="18" charset="0"/>
                          </a:rPr>
                          <m:t>3</m:t>
                        </m:r>
                      </m:sub>
                    </m:sSub>
                    <m:sSub>
                      <m:sSubPr>
                        <m:ctrlPr>
                          <a:rPr lang="en-US" sz="2400" i="1" smtClean="0">
                            <a:latin typeface="Cambria Math" panose="02040503050406030204" pitchFamily="18" charset="0"/>
                          </a:rPr>
                        </m:ctrlPr>
                      </m:sSubPr>
                      <m:e>
                        <m:d>
                          <m:dPr>
                            <m:ctrlPr>
                              <a:rPr lang="en-US" sz="2400" i="1" smtClean="0">
                                <a:latin typeface="Cambria Math" panose="02040503050406030204" pitchFamily="18" charset="0"/>
                              </a:rPr>
                            </m:ctrlPr>
                          </m:dPr>
                          <m:e>
                            <m:r>
                              <m:rPr>
                                <m:sty m:val="p"/>
                              </m:rPr>
                              <a:rPr lang="en-US" sz="2400" b="0" i="0" smtClean="0">
                                <a:latin typeface="Cambria Math" panose="02040503050406030204" pitchFamily="18" charset="0"/>
                              </a:rPr>
                              <m:t>CH</m:t>
                            </m:r>
                          </m:e>
                        </m:d>
                      </m:e>
                      <m:sub>
                        <m:r>
                          <a:rPr lang="en-US" sz="2400" b="0" i="0" smtClean="0">
                            <a:latin typeface="Cambria Math" panose="02040503050406030204" pitchFamily="18" charset="0"/>
                          </a:rPr>
                          <m:t>2</m:t>
                        </m:r>
                      </m:sub>
                    </m:sSub>
                    <m:sSub>
                      <m:sSubPr>
                        <m:ctrlPr>
                          <a:rPr lang="en-US" sz="2400" i="1" smtClean="0">
                            <a:latin typeface="Cambria Math" panose="02040503050406030204" pitchFamily="18" charset="0"/>
                          </a:rPr>
                        </m:ctrlPr>
                      </m:sSubPr>
                      <m:e>
                        <m:r>
                          <m:rPr>
                            <m:sty m:val="p"/>
                          </m:rPr>
                          <a:rPr lang="en-US" sz="2400" b="0" i="0" smtClean="0">
                            <a:latin typeface="Cambria Math" panose="02040503050406030204" pitchFamily="18" charset="0"/>
                          </a:rPr>
                          <m:t>CH</m:t>
                        </m:r>
                      </m:e>
                      <m:sub>
                        <m:r>
                          <a:rPr lang="en-US" sz="2400" b="0" i="0" smtClean="0">
                            <a:latin typeface="Cambria Math" panose="02040503050406030204" pitchFamily="18" charset="0"/>
                          </a:rPr>
                          <m:t>3</m:t>
                        </m:r>
                      </m:sub>
                    </m:sSub>
                  </m:oMath>
                </a14:m>
                <a:r>
                  <a:rPr lang="en-US" sz="2400" dirty="0"/>
                  <a:t>.</a:t>
                </a:r>
              </a:p>
              <a:p>
                <a:pPr marL="581025" indent="-457200">
                  <a:buFontTx/>
                  <a:buAutoNum type="alphaLcParenBoth"/>
                </a:pPr>
                <a:r>
                  <a:rPr lang="en-US" sz="2400" dirty="0"/>
                  <a:t>Molecular formula: </a:t>
                </a:r>
                <a14:m>
                  <m:oMath xmlns:m="http://schemas.openxmlformats.org/officeDocument/2006/math">
                    <m:sSub>
                      <m:sSubPr>
                        <m:ctrlPr>
                          <a:rPr lang="en-US" sz="2400" i="1">
                            <a:latin typeface="Cambria Math" panose="02040503050406030204" pitchFamily="18" charset="0"/>
                          </a:rPr>
                        </m:ctrlPr>
                      </m:sSubPr>
                      <m:e>
                        <m:r>
                          <m:rPr>
                            <m:sty m:val="p"/>
                          </m:rPr>
                          <a:rPr lang="en-US" sz="2400" i="0">
                            <a:latin typeface="Cambria Math" panose="02040503050406030204" pitchFamily="18" charset="0"/>
                          </a:rPr>
                          <m:t>C</m:t>
                        </m:r>
                      </m:e>
                      <m:sub>
                        <m:r>
                          <a:rPr lang="en-US" sz="2400" b="0" i="0" smtClean="0">
                            <a:latin typeface="Cambria Math" panose="02040503050406030204" pitchFamily="18" charset="0"/>
                          </a:rPr>
                          <m:t>2</m:t>
                        </m:r>
                      </m:sub>
                    </m:sSub>
                    <m:sSub>
                      <m:sSubPr>
                        <m:ctrlPr>
                          <a:rPr lang="en-US" sz="2400" i="1">
                            <a:latin typeface="Cambria Math" panose="02040503050406030204" pitchFamily="18" charset="0"/>
                          </a:rPr>
                        </m:ctrlPr>
                      </m:sSubPr>
                      <m:e>
                        <m:r>
                          <m:rPr>
                            <m:sty m:val="p"/>
                          </m:rPr>
                          <a:rPr lang="en-US" sz="2400" i="0">
                            <a:latin typeface="Cambria Math" panose="02040503050406030204" pitchFamily="18" charset="0"/>
                          </a:rPr>
                          <m:t>H</m:t>
                        </m:r>
                      </m:e>
                      <m:sub>
                        <m:r>
                          <a:rPr lang="en-US" sz="2400" b="0" i="0" smtClean="0">
                            <a:latin typeface="Cambria Math" panose="02040503050406030204" pitchFamily="18" charset="0"/>
                          </a:rPr>
                          <m:t>5</m:t>
                        </m:r>
                      </m:sub>
                    </m:sSub>
                    <m:r>
                      <m:rPr>
                        <m:sty m:val="p"/>
                      </m:rPr>
                      <a:rPr lang="en-US" sz="2400" b="0" i="0" smtClean="0">
                        <a:latin typeface="Cambria Math" panose="02040503050406030204" pitchFamily="18" charset="0"/>
                      </a:rPr>
                      <m:t>NO</m:t>
                    </m:r>
                  </m:oMath>
                </a14:m>
                <a:r>
                  <a:rPr lang="en-US" sz="2400" dirty="0"/>
                  <a:t>; structural formula: </a:t>
                </a:r>
                <a14:m>
                  <m:oMath xmlns:m="http://schemas.openxmlformats.org/officeDocument/2006/math">
                    <m:sSub>
                      <m:sSubPr>
                        <m:ctrlPr>
                          <a:rPr lang="en-US" sz="2400" i="1">
                            <a:latin typeface="Cambria Math" panose="02040503050406030204" pitchFamily="18" charset="0"/>
                          </a:rPr>
                        </m:ctrlPr>
                      </m:sSubPr>
                      <m:e>
                        <m:r>
                          <m:rPr>
                            <m:sty m:val="p"/>
                          </m:rPr>
                          <a:rPr lang="en-US" sz="2400" i="0">
                            <a:latin typeface="Cambria Math" panose="02040503050406030204" pitchFamily="18" charset="0"/>
                          </a:rPr>
                          <m:t>CH</m:t>
                        </m:r>
                      </m:e>
                      <m:sub>
                        <m:r>
                          <a:rPr lang="en-US" sz="2400" b="0" i="0" smtClean="0">
                            <a:latin typeface="Cambria Math" panose="02040503050406030204" pitchFamily="18" charset="0"/>
                          </a:rPr>
                          <m:t>3</m:t>
                        </m:r>
                      </m:sub>
                    </m:sSub>
                    <m:r>
                      <m:rPr>
                        <m:sty m:val="p"/>
                      </m:rPr>
                      <a:rPr lang="en-US" sz="2400" b="0" i="0" smtClean="0">
                        <a:latin typeface="Cambria Math" panose="02040503050406030204" pitchFamily="18" charset="0"/>
                      </a:rPr>
                      <m:t>CO</m:t>
                    </m:r>
                    <m:sSub>
                      <m:sSubPr>
                        <m:ctrlPr>
                          <a:rPr lang="en-US" sz="2400" i="1">
                            <a:latin typeface="Cambria Math" panose="02040503050406030204" pitchFamily="18" charset="0"/>
                          </a:rPr>
                        </m:ctrlPr>
                      </m:sSubPr>
                      <m:e>
                        <m:r>
                          <m:rPr>
                            <m:sty m:val="p"/>
                          </m:rPr>
                          <a:rPr lang="en-US" sz="2400" b="0" i="0" smtClean="0">
                            <a:latin typeface="Cambria Math" panose="02040503050406030204" pitchFamily="18" charset="0"/>
                          </a:rPr>
                          <m:t>N</m:t>
                        </m:r>
                        <m:r>
                          <m:rPr>
                            <m:sty m:val="p"/>
                          </m:rPr>
                          <a:rPr lang="en-US" sz="2400" i="0">
                            <a:latin typeface="Cambria Math" panose="02040503050406030204" pitchFamily="18" charset="0"/>
                          </a:rPr>
                          <m:t>H</m:t>
                        </m:r>
                      </m:e>
                      <m:sub>
                        <m:r>
                          <a:rPr lang="en-US" sz="2400" b="0" i="0" smtClean="0">
                            <a:latin typeface="Cambria Math" panose="02040503050406030204" pitchFamily="18" charset="0"/>
                          </a:rPr>
                          <m:t>2</m:t>
                        </m:r>
                      </m:sub>
                    </m:sSub>
                  </m:oMath>
                </a14:m>
                <a:r>
                  <a:rPr lang="en-US" sz="2400" dirty="0"/>
                  <a:t>.</a:t>
                </a:r>
              </a:p>
            </p:txBody>
          </p:sp>
        </mc:Choice>
        <mc:Fallback xmlns="">
          <p:sp>
            <p:nvSpPr>
              <p:cNvPr id="17" name="Text Placeholder 16"/>
              <p:cNvSpPr>
                <a:spLocks noGrp="1" noRot="1" noChangeAspect="1" noMove="1" noResize="1" noEditPoints="1" noAdjustHandles="1" noChangeArrowheads="1" noChangeShapeType="1" noTextEdit="1"/>
              </p:cNvSpPr>
              <p:nvPr>
                <p:ph type="body" sz="quarter" idx="23"/>
              </p:nvPr>
            </p:nvSpPr>
            <p:spPr>
              <a:xfrm>
                <a:off x="0" y="3899807"/>
                <a:ext cx="9144000" cy="1314451"/>
              </a:xfrm>
              <a:blipFill>
                <a:blip r:embed="rId4"/>
                <a:stretch>
                  <a:fillRect t="-4651" b="-6047"/>
                </a:stretch>
              </a:blipFill>
            </p:spPr>
            <p:txBody>
              <a:bodyPr/>
              <a:lstStyle/>
              <a:p>
                <a:r>
                  <a:rPr lang="en-US">
                    <a:noFill/>
                  </a:rPr>
                  <a:t> </a:t>
                </a:r>
              </a:p>
            </p:txBody>
          </p:sp>
        </mc:Fallback>
      </mc:AlternateContent>
    </p:spTree>
    <p:extLst>
      <p:ext uri="{BB962C8B-B14F-4D97-AF65-F5344CB8AC3E}">
        <p14:creationId xmlns:p14="http://schemas.microsoft.com/office/powerpoint/2010/main" val="330781491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0"/>
            <a:ext cx="9044610" cy="594001"/>
          </a:xfrm>
        </p:spPr>
        <p:txBody>
          <a:bodyPr/>
          <a:lstStyle/>
          <a:p>
            <a:pPr indent="-60325"/>
            <a:r>
              <a:rPr lang="en-US" dirty="0">
                <a:solidFill>
                  <a:schemeClr val="bg1"/>
                </a:solidFill>
              </a:rPr>
              <a:t>23.3</a:t>
            </a:r>
            <a:r>
              <a:rPr lang="en-US" dirty="0"/>
              <a:t>	</a:t>
            </a:r>
            <a:r>
              <a:rPr lang="en-US" dirty="0">
                <a:latin typeface="Calibri"/>
              </a:rPr>
              <a:t>Representing Organic Molecules (7)</a:t>
            </a:r>
            <a:endParaRPr lang="en-US" dirty="0"/>
          </a:p>
        </p:txBody>
      </p:sp>
      <p:sp>
        <p:nvSpPr>
          <p:cNvPr id="16" name="Text Placeholder 15"/>
          <p:cNvSpPr>
            <a:spLocks noGrp="1"/>
          </p:cNvSpPr>
          <p:nvPr>
            <p:ph type="body" sz="quarter" idx="22"/>
          </p:nvPr>
        </p:nvSpPr>
        <p:spPr>
          <a:xfrm>
            <a:off x="23190" y="1066800"/>
            <a:ext cx="9120809" cy="609601"/>
          </a:xfrm>
        </p:spPr>
        <p:txBody>
          <a:bodyPr/>
          <a:lstStyle/>
          <a:p>
            <a:r>
              <a:rPr lang="en-US" dirty="0">
                <a:latin typeface="Calibri"/>
              </a:rPr>
              <a:t>Resonance</a:t>
            </a:r>
          </a:p>
        </p:txBody>
      </p:sp>
      <p:sp>
        <p:nvSpPr>
          <p:cNvPr id="17" name="Content Placeholder 16"/>
          <p:cNvSpPr>
            <a:spLocks noGrp="1"/>
          </p:cNvSpPr>
          <p:nvPr>
            <p:ph sz="quarter" idx="24"/>
          </p:nvPr>
        </p:nvSpPr>
        <p:spPr>
          <a:xfrm>
            <a:off x="0" y="1600200"/>
            <a:ext cx="9120810" cy="2768259"/>
          </a:xfrm>
        </p:spPr>
        <p:txBody>
          <a:bodyPr/>
          <a:lstStyle/>
          <a:p>
            <a:pPr>
              <a:spcBef>
                <a:spcPts val="0"/>
              </a:spcBef>
              <a:spcAft>
                <a:spcPts val="3300"/>
              </a:spcAft>
            </a:pPr>
            <a:r>
              <a:rPr lang="en-US" dirty="0"/>
              <a:t>Two or more equally valid Lewis structures that differ only in the position of their electrons are called </a:t>
            </a:r>
            <a:r>
              <a:rPr lang="en-US" i="1" dirty="0"/>
              <a:t>resonance structures.</a:t>
            </a:r>
          </a:p>
          <a:p>
            <a:pPr>
              <a:spcBef>
                <a:spcPts val="0"/>
              </a:spcBef>
            </a:pPr>
            <a:r>
              <a:rPr lang="en-US" dirty="0"/>
              <a:t>The concept of resonance allows us to envision certain electron pairs as </a:t>
            </a:r>
            <a:r>
              <a:rPr lang="en-US" i="1" dirty="0"/>
              <a:t>delocalized </a:t>
            </a:r>
            <a:r>
              <a:rPr lang="en-US" dirty="0"/>
              <a:t>over several atoms .</a:t>
            </a:r>
          </a:p>
        </p:txBody>
      </p:sp>
      <p:pic>
        <p:nvPicPr>
          <p:cNvPr id="6146" name="Picture 2" descr="Resonance structures of SO3 are show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2438" y="4010025"/>
            <a:ext cx="8239125" cy="178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1333298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0"/>
            <a:ext cx="8945220" cy="594001"/>
          </a:xfrm>
        </p:spPr>
        <p:txBody>
          <a:bodyPr/>
          <a:lstStyle/>
          <a:p>
            <a:pPr marL="176213"/>
            <a:r>
              <a:rPr lang="en-US" dirty="0">
                <a:solidFill>
                  <a:schemeClr val="bg1"/>
                </a:solidFill>
              </a:rPr>
              <a:t>23.3 </a:t>
            </a:r>
            <a:r>
              <a:rPr lang="en-US" dirty="0"/>
              <a:t>	</a:t>
            </a:r>
            <a:r>
              <a:rPr lang="en-US" dirty="0">
                <a:latin typeface="Calibri"/>
              </a:rPr>
              <a:t>Representing Organic Molecules (8)</a:t>
            </a:r>
            <a:endParaRPr lang="en-US" dirty="0"/>
          </a:p>
        </p:txBody>
      </p:sp>
      <p:sp>
        <p:nvSpPr>
          <p:cNvPr id="16" name="Text Placeholder 15"/>
          <p:cNvSpPr>
            <a:spLocks noGrp="1"/>
          </p:cNvSpPr>
          <p:nvPr>
            <p:ph type="body" sz="quarter" idx="22"/>
          </p:nvPr>
        </p:nvSpPr>
        <p:spPr>
          <a:xfrm>
            <a:off x="23190" y="1066800"/>
            <a:ext cx="9120809" cy="609601"/>
          </a:xfrm>
        </p:spPr>
        <p:txBody>
          <a:bodyPr/>
          <a:lstStyle/>
          <a:p>
            <a:r>
              <a:rPr lang="en-US" dirty="0">
                <a:latin typeface="Calibri"/>
              </a:rPr>
              <a:t>Resonance</a:t>
            </a:r>
          </a:p>
        </p:txBody>
      </p:sp>
      <p:sp>
        <p:nvSpPr>
          <p:cNvPr id="17" name="Content Placeholder 16"/>
          <p:cNvSpPr>
            <a:spLocks noGrp="1"/>
          </p:cNvSpPr>
          <p:nvPr>
            <p:ph sz="quarter" idx="24"/>
          </p:nvPr>
        </p:nvSpPr>
        <p:spPr>
          <a:xfrm>
            <a:off x="0" y="1609745"/>
            <a:ext cx="9120810" cy="1431741"/>
          </a:xfrm>
        </p:spPr>
        <p:txBody>
          <a:bodyPr/>
          <a:lstStyle/>
          <a:p>
            <a:r>
              <a:rPr lang="en-US" dirty="0"/>
              <a:t>Delocalization of electron pairs imparts additional stability to a molecule, and a species that can be represented by two or more resonance structures is said to be </a:t>
            </a:r>
            <a:r>
              <a:rPr lang="en-US" i="1" dirty="0"/>
              <a:t>resonance stabilized.</a:t>
            </a:r>
          </a:p>
        </p:txBody>
      </p:sp>
      <p:pic>
        <p:nvPicPr>
          <p:cNvPr id="7170" name="Picture 2" descr="A resonance stabilized molecule is shown.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1732" y="3031941"/>
            <a:ext cx="5620537" cy="1692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descr="A non resonance molecule is less stable.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10895" y="5041795"/>
            <a:ext cx="2322211" cy="1511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492495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3190" y="0"/>
            <a:ext cx="9044610" cy="550458"/>
          </a:xfrm>
        </p:spPr>
        <p:txBody>
          <a:bodyPr/>
          <a:lstStyle/>
          <a:p>
            <a:r>
              <a:rPr lang="en-US" dirty="0">
                <a:solidFill>
                  <a:schemeClr val="bg1"/>
                </a:solidFill>
              </a:rPr>
              <a:t>23.1</a:t>
            </a:r>
            <a:r>
              <a:rPr lang="en-US" dirty="0"/>
              <a:t>	</a:t>
            </a:r>
            <a:r>
              <a:rPr lang="en-US" dirty="0">
                <a:latin typeface="Calibri"/>
              </a:rPr>
              <a:t>Why Carbon Is Different (3)</a:t>
            </a:r>
            <a:endParaRPr lang="en-US" dirty="0"/>
          </a:p>
        </p:txBody>
      </p:sp>
      <p:sp>
        <p:nvSpPr>
          <p:cNvPr id="17" name="Text Placeholder 16"/>
          <p:cNvSpPr>
            <a:spLocks noGrp="1"/>
          </p:cNvSpPr>
          <p:nvPr>
            <p:ph type="body" sz="quarter" idx="22"/>
          </p:nvPr>
        </p:nvSpPr>
        <p:spPr>
          <a:xfrm>
            <a:off x="23190" y="1066800"/>
            <a:ext cx="9120809" cy="520005"/>
          </a:xfrm>
        </p:spPr>
        <p:txBody>
          <a:bodyPr/>
          <a:lstStyle/>
          <a:p>
            <a:r>
              <a:rPr lang="en-US" dirty="0">
                <a:latin typeface="Calibri"/>
              </a:rPr>
              <a:t>Why Carbon is Different</a:t>
            </a:r>
          </a:p>
        </p:txBody>
      </p:sp>
      <p:sp>
        <p:nvSpPr>
          <p:cNvPr id="18" name="Content Placeholder 17"/>
          <p:cNvSpPr>
            <a:spLocks noGrp="1"/>
          </p:cNvSpPr>
          <p:nvPr>
            <p:ph sz="quarter" idx="24"/>
          </p:nvPr>
        </p:nvSpPr>
        <p:spPr>
          <a:xfrm>
            <a:off x="0" y="1586805"/>
            <a:ext cx="8735786" cy="946201"/>
          </a:xfrm>
        </p:spPr>
        <p:txBody>
          <a:bodyPr/>
          <a:lstStyle/>
          <a:p>
            <a:r>
              <a:rPr lang="en-US" sz="2800" dirty="0"/>
              <a:t>Carbon’s valence electrons are in the second shell (</a:t>
            </a:r>
            <a:r>
              <a:rPr lang="en-US" sz="2800" i="1" dirty="0"/>
              <a:t>n</a:t>
            </a:r>
            <a:r>
              <a:rPr lang="en-US" sz="2800" dirty="0"/>
              <a:t> = 2), where there are no </a:t>
            </a:r>
            <a:r>
              <a:rPr lang="en-US" sz="2800" i="1" dirty="0"/>
              <a:t>d</a:t>
            </a:r>
            <a:r>
              <a:rPr lang="en-US" sz="2800" dirty="0"/>
              <a:t> orbitals.</a:t>
            </a:r>
          </a:p>
        </p:txBody>
      </p:sp>
      <p:pic>
        <p:nvPicPr>
          <p:cNvPr id="15" name="Picture 14" descr="The atoms in ethane are relatively close to each other compared to the atoms in disilan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1829" y="3048000"/>
            <a:ext cx="6020342" cy="3025833"/>
          </a:xfrm>
          <a:prstGeom prst="rect">
            <a:avLst/>
          </a:prstGeom>
        </p:spPr>
      </p:pic>
    </p:spTree>
    <p:extLst>
      <p:ext uri="{BB962C8B-B14F-4D97-AF65-F5344CB8AC3E}">
        <p14:creationId xmlns:p14="http://schemas.microsoft.com/office/powerpoint/2010/main" val="401974900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a:tabLst>
                <a:tab pos="3314700" algn="l"/>
                <a:tab pos="3484563" algn="l"/>
              </a:tabLst>
            </a:pPr>
            <a:r>
              <a:rPr lang="en-US" b="1" dirty="0">
                <a:solidFill>
                  <a:srgbClr val="FFF799"/>
                </a:solidFill>
              </a:rPr>
              <a:t>SAMPLE PROBLEM	</a:t>
            </a:r>
            <a:r>
              <a:rPr lang="en-US" b="1" dirty="0">
                <a:solidFill>
                  <a:schemeClr val="bg1"/>
                </a:solidFill>
              </a:rPr>
              <a:t>23.4	Setup	</a:t>
            </a:r>
            <a:endParaRPr lang="en-US" dirty="0"/>
          </a:p>
        </p:txBody>
      </p:sp>
      <mc:AlternateContent xmlns:mc="http://schemas.openxmlformats.org/markup-compatibility/2006" xmlns:a14="http://schemas.microsoft.com/office/drawing/2010/main">
        <mc:Choice Requires="a14">
          <p:sp>
            <p:nvSpPr>
              <p:cNvPr id="16" name="Text Placeholder 15"/>
              <p:cNvSpPr>
                <a:spLocks noGrp="1"/>
              </p:cNvSpPr>
              <p:nvPr>
                <p:ph type="body" sz="quarter" idx="22"/>
              </p:nvPr>
            </p:nvSpPr>
            <p:spPr>
              <a:xfrm>
                <a:off x="76200" y="914400"/>
                <a:ext cx="8929255" cy="2667000"/>
              </a:xfrm>
            </p:spPr>
            <p:txBody>
              <a:bodyPr/>
              <a:lstStyle/>
              <a:p>
                <a:pPr>
                  <a:spcBef>
                    <a:spcPts val="0"/>
                  </a:spcBef>
                  <a:spcAft>
                    <a:spcPts val="2800"/>
                  </a:spcAft>
                </a:pPr>
                <a:r>
                  <a:rPr lang="en-US" dirty="0">
                    <a:solidFill>
                      <a:prstClr val="black"/>
                    </a:solidFill>
                  </a:rPr>
                  <a:t>Draw all the possible resonance structures for the hydrogen phosphate ion </a:t>
                </a:r>
                <a14:m>
                  <m:oMath xmlns:m="http://schemas.openxmlformats.org/officeDocument/2006/math">
                    <m:d>
                      <m:dPr>
                        <m:ctrlPr>
                          <a:rPr lang="en-US" i="1" smtClean="0">
                            <a:solidFill>
                              <a:prstClr val="black"/>
                            </a:solidFill>
                            <a:latin typeface="Cambria Math" panose="02040503050406030204" pitchFamily="18" charset="0"/>
                          </a:rPr>
                        </m:ctrlPr>
                      </m:dPr>
                      <m:e>
                        <m:sSubSup>
                          <m:sSubSupPr>
                            <m:ctrlPr>
                              <a:rPr lang="en-US" i="1" smtClean="0">
                                <a:solidFill>
                                  <a:prstClr val="black"/>
                                </a:solidFill>
                                <a:latin typeface="Cambria Math" panose="02040503050406030204" pitchFamily="18" charset="0"/>
                              </a:rPr>
                            </m:ctrlPr>
                          </m:sSubSupPr>
                          <m:e>
                            <m:r>
                              <m:rPr>
                                <m:sty m:val="p"/>
                              </m:rPr>
                              <a:rPr lang="en-US" b="0" i="0" smtClean="0">
                                <a:solidFill>
                                  <a:prstClr val="black"/>
                                </a:solidFill>
                                <a:latin typeface="Cambria Math" panose="02040503050406030204" pitchFamily="18" charset="0"/>
                              </a:rPr>
                              <m:t>HPO</m:t>
                            </m:r>
                          </m:e>
                          <m:sub>
                            <m:r>
                              <a:rPr lang="en-US" b="0" i="0" smtClean="0">
                                <a:solidFill>
                                  <a:prstClr val="black"/>
                                </a:solidFill>
                                <a:latin typeface="Cambria Math" panose="02040503050406030204" pitchFamily="18" charset="0"/>
                              </a:rPr>
                              <m:t>4</m:t>
                            </m:r>
                          </m:sub>
                          <m:sup>
                            <m:r>
                              <a:rPr lang="en-US" b="0" i="0" smtClean="0">
                                <a:solidFill>
                                  <a:prstClr val="black"/>
                                </a:solidFill>
                                <a:latin typeface="Cambria Math" panose="02040503050406030204" pitchFamily="18" charset="0"/>
                              </a:rPr>
                              <m:t>2−</m:t>
                            </m:r>
                          </m:sup>
                        </m:sSubSup>
                      </m:e>
                    </m:d>
                  </m:oMath>
                </a14:m>
                <a:r>
                  <a:rPr lang="en-US" dirty="0">
                    <a:solidFill>
                      <a:prstClr val="black"/>
                    </a:solidFill>
                  </a:rPr>
                  <a:t>. </a:t>
                </a:r>
              </a:p>
              <a:p>
                <a:pPr>
                  <a:spcBef>
                    <a:spcPts val="0"/>
                  </a:spcBef>
                  <a:spcAft>
                    <a:spcPts val="12000"/>
                  </a:spcAft>
                </a:pPr>
                <a:r>
                  <a:rPr lang="en-US" dirty="0">
                    <a:solidFill>
                      <a:prstClr val="black"/>
                    </a:solidFill>
                  </a:rPr>
                  <a:t>Use curved arrows to indicate how electrons are repositioned, and determine the position(s) of the negative charges.</a:t>
                </a:r>
              </a:p>
            </p:txBody>
          </p:sp>
        </mc:Choice>
        <mc:Fallback xmlns="">
          <p:sp>
            <p:nvSpPr>
              <p:cNvPr id="16" name="Text Placeholder 15"/>
              <p:cNvSpPr>
                <a:spLocks noGrp="1" noRot="1" noChangeAspect="1" noMove="1" noResize="1" noEditPoints="1" noAdjustHandles="1" noChangeArrowheads="1" noChangeShapeType="1" noTextEdit="1"/>
              </p:cNvSpPr>
              <p:nvPr>
                <p:ph type="body" sz="quarter" idx="22"/>
              </p:nvPr>
            </p:nvSpPr>
            <p:spPr>
              <a:xfrm>
                <a:off x="76200" y="914400"/>
                <a:ext cx="8929255" cy="2667000"/>
              </a:xfrm>
              <a:blipFill>
                <a:blip r:embed="rId2"/>
                <a:stretch>
                  <a:fillRect l="-1434" t="-2055" r="-683" b="-3425"/>
                </a:stretch>
              </a:blipFill>
            </p:spPr>
            <p:txBody>
              <a:bodyPr/>
              <a:lstStyle/>
              <a:p>
                <a:r>
                  <a:rPr lang="en-US">
                    <a:noFill/>
                  </a:rPr>
                  <a:t> </a:t>
                </a:r>
              </a:p>
            </p:txBody>
          </p:sp>
        </mc:Fallback>
      </mc:AlternateContent>
      <p:pic>
        <p:nvPicPr>
          <p:cNvPr id="8194" name="Picture 2" descr="The structure for HPO4,2- is shown with a centralized phosphate atom and one double bonded oxyge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3943" y="3196503"/>
            <a:ext cx="2156114" cy="14460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ontent Placeholder 1"/>
          <p:cNvSpPr>
            <a:spLocks noGrp="1"/>
          </p:cNvSpPr>
          <p:nvPr>
            <p:ph sz="quarter" idx="23"/>
          </p:nvPr>
        </p:nvSpPr>
        <p:spPr>
          <a:xfrm>
            <a:off x="76200" y="4724400"/>
            <a:ext cx="3733800" cy="1371600"/>
          </a:xfrm>
        </p:spPr>
        <p:txBody>
          <a:bodyPr/>
          <a:lstStyle/>
          <a:p>
            <a:r>
              <a:rPr lang="en-US" b="1" dirty="0">
                <a:solidFill>
                  <a:srgbClr val="43638E"/>
                </a:solidFill>
              </a:rPr>
              <a:t>Setup</a:t>
            </a:r>
          </a:p>
        </p:txBody>
      </p:sp>
      <p:pic>
        <p:nvPicPr>
          <p:cNvPr id="9218" name="Picture 2" descr="The HPO4,2- structure is redrawn with lone electron pair on the oxygen atoms. "/>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11262" y="4724400"/>
            <a:ext cx="2121477" cy="1593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1423628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28600"/>
            <a:ext cx="6781800" cy="533400"/>
          </a:xfrm>
        </p:spPr>
        <p:txBody>
          <a:bodyPr/>
          <a:lstStyle/>
          <a:p>
            <a:pPr algn="ctr">
              <a:tabLst>
                <a:tab pos="3314700" algn="l"/>
                <a:tab pos="3484563" algn="l"/>
              </a:tabLst>
            </a:pPr>
            <a:r>
              <a:rPr lang="en-US" b="1" dirty="0">
                <a:solidFill>
                  <a:srgbClr val="FFF799"/>
                </a:solidFill>
              </a:rPr>
              <a:t>SAMPLE PROBLEM	</a:t>
            </a:r>
            <a:r>
              <a:rPr lang="en-US" b="1" dirty="0">
                <a:solidFill>
                  <a:schemeClr val="bg1"/>
                </a:solidFill>
              </a:rPr>
              <a:t>23.4	Solution	</a:t>
            </a:r>
            <a:endParaRPr lang="en-US" dirty="0"/>
          </a:p>
        </p:txBody>
      </p:sp>
      <p:sp>
        <p:nvSpPr>
          <p:cNvPr id="16" name="Text Placeholder 15"/>
          <p:cNvSpPr>
            <a:spLocks noGrp="1"/>
          </p:cNvSpPr>
          <p:nvPr>
            <p:ph type="body" sz="quarter" idx="22"/>
          </p:nvPr>
        </p:nvSpPr>
        <p:spPr>
          <a:xfrm>
            <a:off x="0" y="914400"/>
            <a:ext cx="8929255" cy="1143000"/>
          </a:xfrm>
        </p:spPr>
        <p:txBody>
          <a:bodyPr/>
          <a:lstStyle/>
          <a:p>
            <a:r>
              <a:rPr lang="en-US" b="1" dirty="0">
                <a:solidFill>
                  <a:srgbClr val="43638E"/>
                </a:solidFill>
              </a:rPr>
              <a:t>Solution</a:t>
            </a:r>
          </a:p>
        </p:txBody>
      </p:sp>
      <p:pic>
        <p:nvPicPr>
          <p:cNvPr id="8195" name="Picture 3" descr="Resonance for HPO4,2- is indicated by delocalized electrons from a lone pair donated by a single bonded oxyge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143" y="1524000"/>
            <a:ext cx="9028706" cy="1369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1257831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lstStyle/>
          <a:p>
            <a:pPr marL="228600" indent="0"/>
            <a:r>
              <a:rPr lang="en-US" dirty="0">
                <a:solidFill>
                  <a:schemeClr val="bg1"/>
                </a:solidFill>
              </a:rPr>
              <a:t>23.4	</a:t>
            </a:r>
            <a:r>
              <a:rPr lang="en-US" dirty="0">
                <a:latin typeface="Calibri"/>
              </a:rPr>
              <a:t>Isomerism</a:t>
            </a:r>
            <a:endParaRPr lang="en-US" dirty="0">
              <a:solidFill>
                <a:schemeClr val="bg1"/>
              </a:solidFill>
            </a:endParaRPr>
          </a:p>
        </p:txBody>
      </p:sp>
      <p:sp>
        <p:nvSpPr>
          <p:cNvPr id="17" name="Text Placeholder 16"/>
          <p:cNvSpPr>
            <a:spLocks noGrp="1"/>
          </p:cNvSpPr>
          <p:nvPr>
            <p:ph type="body" sz="quarter" idx="12"/>
          </p:nvPr>
        </p:nvSpPr>
        <p:spPr/>
        <p:txBody>
          <a:bodyPr/>
          <a:lstStyle/>
          <a:p>
            <a:r>
              <a:rPr lang="en-US" b="1" dirty="0"/>
              <a:t>Topics</a:t>
            </a:r>
          </a:p>
        </p:txBody>
      </p:sp>
      <p:sp>
        <p:nvSpPr>
          <p:cNvPr id="16" name="Content Placeholder 15"/>
          <p:cNvSpPr>
            <a:spLocks noGrp="1"/>
          </p:cNvSpPr>
          <p:nvPr>
            <p:ph type="body" sz="quarter" idx="13"/>
          </p:nvPr>
        </p:nvSpPr>
        <p:spPr>
          <a:xfrm>
            <a:off x="0" y="1828800"/>
            <a:ext cx="9144000" cy="990600"/>
          </a:xfrm>
          <a:prstGeom prst="rect">
            <a:avLst/>
          </a:prstGeom>
        </p:spPr>
        <p:txBody>
          <a:bodyPr/>
          <a:lstStyle/>
          <a:p>
            <a:pPr fontAlgn="t">
              <a:spcBef>
                <a:spcPts val="0"/>
              </a:spcBef>
            </a:pPr>
            <a:r>
              <a:rPr lang="en-US" dirty="0"/>
              <a:t>Constitutional Isomerism</a:t>
            </a:r>
          </a:p>
          <a:p>
            <a:pPr>
              <a:spcBef>
                <a:spcPts val="0"/>
              </a:spcBef>
            </a:pPr>
            <a:r>
              <a:rPr lang="en-US" dirty="0"/>
              <a:t>Stereoisomerism</a:t>
            </a:r>
          </a:p>
        </p:txBody>
      </p:sp>
    </p:spTree>
    <p:extLst>
      <p:ext uri="{BB962C8B-B14F-4D97-AF65-F5344CB8AC3E}">
        <p14:creationId xmlns:p14="http://schemas.microsoft.com/office/powerpoint/2010/main" val="11403948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0"/>
            <a:ext cx="9044610" cy="594001"/>
          </a:xfrm>
        </p:spPr>
        <p:txBody>
          <a:bodyPr/>
          <a:lstStyle/>
          <a:p>
            <a:r>
              <a:rPr lang="en-US" dirty="0">
                <a:solidFill>
                  <a:schemeClr val="bg1"/>
                </a:solidFill>
              </a:rPr>
              <a:t>23.4 	</a:t>
            </a:r>
            <a:r>
              <a:rPr lang="en-US" dirty="0">
                <a:latin typeface="Calibri"/>
              </a:rPr>
              <a:t>Isomerism (1)</a:t>
            </a:r>
            <a:endParaRPr lang="en-US" dirty="0"/>
          </a:p>
        </p:txBody>
      </p:sp>
      <p:sp>
        <p:nvSpPr>
          <p:cNvPr id="16" name="Text Placeholder 15"/>
          <p:cNvSpPr>
            <a:spLocks noGrp="1"/>
          </p:cNvSpPr>
          <p:nvPr>
            <p:ph type="body" sz="quarter" idx="22"/>
          </p:nvPr>
        </p:nvSpPr>
        <p:spPr>
          <a:xfrm>
            <a:off x="23190" y="1066800"/>
            <a:ext cx="9120809" cy="457201"/>
          </a:xfrm>
        </p:spPr>
        <p:txBody>
          <a:bodyPr/>
          <a:lstStyle/>
          <a:p>
            <a:r>
              <a:rPr lang="en-US" dirty="0">
                <a:latin typeface="Calibri"/>
              </a:rPr>
              <a:t>Constitutional Isomerism</a:t>
            </a:r>
          </a:p>
        </p:txBody>
      </p:sp>
      <p:sp>
        <p:nvSpPr>
          <p:cNvPr id="17" name="Content Placeholder 16"/>
          <p:cNvSpPr>
            <a:spLocks noGrp="1"/>
          </p:cNvSpPr>
          <p:nvPr>
            <p:ph sz="quarter" idx="24"/>
          </p:nvPr>
        </p:nvSpPr>
        <p:spPr>
          <a:xfrm>
            <a:off x="0" y="1600200"/>
            <a:ext cx="9120810" cy="1784208"/>
          </a:xfrm>
        </p:spPr>
        <p:txBody>
          <a:bodyPr/>
          <a:lstStyle/>
          <a:p>
            <a:r>
              <a:rPr lang="en-US" dirty="0"/>
              <a:t>Also known as </a:t>
            </a:r>
            <a:r>
              <a:rPr lang="en-US" i="1" dirty="0"/>
              <a:t>structural </a:t>
            </a:r>
            <a:r>
              <a:rPr lang="en-US" dirty="0"/>
              <a:t>isomerism, </a:t>
            </a:r>
            <a:r>
              <a:rPr lang="en-US" b="1" i="1" dirty="0"/>
              <a:t>constitutional isomerism </a:t>
            </a:r>
            <a:r>
              <a:rPr lang="en-US" dirty="0"/>
              <a:t>occurs when the same atoms can be connected in two or more different ways.</a:t>
            </a:r>
          </a:p>
        </p:txBody>
      </p:sp>
    </p:spTree>
    <p:extLst>
      <p:ext uri="{BB962C8B-B14F-4D97-AF65-F5344CB8AC3E}">
        <p14:creationId xmlns:p14="http://schemas.microsoft.com/office/powerpoint/2010/main" val="367867410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0" y="0"/>
            <a:ext cx="9044610" cy="594001"/>
          </a:xfrm>
        </p:spPr>
        <p:txBody>
          <a:bodyPr/>
          <a:lstStyle/>
          <a:p>
            <a:r>
              <a:rPr lang="en-US" dirty="0">
                <a:solidFill>
                  <a:schemeClr val="bg1"/>
                </a:solidFill>
              </a:rPr>
              <a:t>23.4 	</a:t>
            </a:r>
            <a:r>
              <a:rPr lang="en-US" dirty="0">
                <a:latin typeface="Calibri"/>
              </a:rPr>
              <a:t>Isomerism (2)</a:t>
            </a:r>
            <a:endParaRPr lang="en-US" dirty="0"/>
          </a:p>
        </p:txBody>
      </p:sp>
      <p:sp>
        <p:nvSpPr>
          <p:cNvPr id="16" name="Text Placeholder 15"/>
          <p:cNvSpPr>
            <a:spLocks noGrp="1"/>
          </p:cNvSpPr>
          <p:nvPr>
            <p:ph type="body" sz="quarter" idx="22"/>
          </p:nvPr>
        </p:nvSpPr>
        <p:spPr>
          <a:xfrm>
            <a:off x="23190" y="1066800"/>
            <a:ext cx="9120809" cy="609601"/>
          </a:xfrm>
        </p:spPr>
        <p:txBody>
          <a:bodyPr/>
          <a:lstStyle/>
          <a:p>
            <a:r>
              <a:rPr lang="en-US" dirty="0">
                <a:latin typeface="Calibri"/>
              </a:rPr>
              <a:t>Constitutional Isomerism</a:t>
            </a:r>
          </a:p>
        </p:txBody>
      </p:sp>
      <p:pic>
        <p:nvPicPr>
          <p:cNvPr id="3" name="Picture 2" descr="The constitutional isomers of C 5 H 12 are show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6870" y="1981200"/>
            <a:ext cx="7013448" cy="3931920"/>
          </a:xfrm>
          <a:prstGeom prst="rect">
            <a:avLst/>
          </a:prstGeom>
        </p:spPr>
      </p:pic>
    </p:spTree>
    <p:extLst>
      <p:ext uri="{BB962C8B-B14F-4D97-AF65-F5344CB8AC3E}">
        <p14:creationId xmlns:p14="http://schemas.microsoft.com/office/powerpoint/2010/main" val="303627916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0"/>
            <a:ext cx="9044610" cy="594001"/>
          </a:xfrm>
        </p:spPr>
        <p:txBody>
          <a:bodyPr/>
          <a:lstStyle/>
          <a:p>
            <a:r>
              <a:rPr lang="en-US" dirty="0">
                <a:solidFill>
                  <a:schemeClr val="bg1"/>
                </a:solidFill>
              </a:rPr>
              <a:t>23.4 	</a:t>
            </a:r>
            <a:r>
              <a:rPr lang="en-US" dirty="0">
                <a:latin typeface="Calibri"/>
              </a:rPr>
              <a:t>Isomerism (3)</a:t>
            </a:r>
            <a:endParaRPr lang="en-US" dirty="0"/>
          </a:p>
        </p:txBody>
      </p:sp>
      <p:sp>
        <p:nvSpPr>
          <p:cNvPr id="16" name="Text Placeholder 15"/>
          <p:cNvSpPr>
            <a:spLocks noGrp="1"/>
          </p:cNvSpPr>
          <p:nvPr>
            <p:ph type="body" sz="quarter" idx="22"/>
          </p:nvPr>
        </p:nvSpPr>
        <p:spPr>
          <a:xfrm>
            <a:off x="23191" y="1066800"/>
            <a:ext cx="9120809" cy="582387"/>
          </a:xfrm>
        </p:spPr>
        <p:txBody>
          <a:bodyPr/>
          <a:lstStyle/>
          <a:p>
            <a:r>
              <a:rPr lang="en-US" dirty="0">
                <a:latin typeface="Calibri"/>
              </a:rPr>
              <a:t>Stereoisomerism</a:t>
            </a:r>
          </a:p>
        </p:txBody>
      </p:sp>
      <p:sp>
        <p:nvSpPr>
          <p:cNvPr id="17" name="Content Placeholder 16"/>
          <p:cNvSpPr>
            <a:spLocks noGrp="1"/>
          </p:cNvSpPr>
          <p:nvPr>
            <p:ph sz="quarter" idx="24"/>
          </p:nvPr>
        </p:nvSpPr>
        <p:spPr>
          <a:xfrm>
            <a:off x="0" y="1600200"/>
            <a:ext cx="9120810" cy="4804879"/>
          </a:xfrm>
        </p:spPr>
        <p:txBody>
          <a:bodyPr/>
          <a:lstStyle/>
          <a:p>
            <a:pPr>
              <a:spcBef>
                <a:spcPts val="0"/>
              </a:spcBef>
              <a:spcAft>
                <a:spcPts val="3300"/>
              </a:spcAft>
            </a:pPr>
            <a:r>
              <a:rPr lang="en-US" b="1" i="1" dirty="0"/>
              <a:t>Stereoisomers </a:t>
            </a:r>
            <a:r>
              <a:rPr lang="en-US" dirty="0"/>
              <a:t>are those that contain identical bonds but differ in the orientation of those bonds in space.</a:t>
            </a:r>
          </a:p>
          <a:p>
            <a:pPr indent="123825">
              <a:spcBef>
                <a:spcPts val="0"/>
              </a:spcBef>
              <a:spcAft>
                <a:spcPts val="3300"/>
              </a:spcAft>
            </a:pPr>
            <a:r>
              <a:rPr lang="en-US" dirty="0"/>
              <a:t>Two types of stereoisomers exist: geometrical isomers and optical isomers.</a:t>
            </a:r>
            <a:endParaRPr lang="en-US" b="1" i="1" dirty="0"/>
          </a:p>
          <a:p>
            <a:pPr>
              <a:spcBef>
                <a:spcPts val="0"/>
              </a:spcBef>
              <a:spcAft>
                <a:spcPts val="3600"/>
              </a:spcAft>
            </a:pPr>
            <a:r>
              <a:rPr lang="en-US" b="1" i="1" dirty="0"/>
              <a:t>Geometrical isomers </a:t>
            </a:r>
            <a:r>
              <a:rPr lang="en-US" dirty="0"/>
              <a:t>occur in compounds that have restricted rotation around a bond.</a:t>
            </a:r>
          </a:p>
          <a:p>
            <a:pPr>
              <a:spcBef>
                <a:spcPts val="0"/>
              </a:spcBef>
              <a:spcAft>
                <a:spcPts val="2800"/>
              </a:spcAft>
            </a:pPr>
            <a:r>
              <a:rPr lang="en-US" dirty="0"/>
              <a:t>Stereoisomers that are mirror images of each other, but are not superimposable, are called </a:t>
            </a:r>
            <a:r>
              <a:rPr lang="en-US" b="1" i="1" dirty="0"/>
              <a:t>optical isomers.</a:t>
            </a:r>
            <a:endParaRPr lang="en-US" dirty="0"/>
          </a:p>
        </p:txBody>
      </p:sp>
    </p:spTree>
    <p:extLst>
      <p:ext uri="{BB962C8B-B14F-4D97-AF65-F5344CB8AC3E}">
        <p14:creationId xmlns:p14="http://schemas.microsoft.com/office/powerpoint/2010/main" val="341063052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0" y="0"/>
            <a:ext cx="9044610" cy="594001"/>
          </a:xfrm>
        </p:spPr>
        <p:txBody>
          <a:bodyPr/>
          <a:lstStyle/>
          <a:p>
            <a:r>
              <a:rPr lang="en-US" dirty="0">
                <a:solidFill>
                  <a:schemeClr val="bg1"/>
                </a:solidFill>
              </a:rPr>
              <a:t>23.4 	</a:t>
            </a:r>
            <a:r>
              <a:rPr lang="en-US" dirty="0">
                <a:latin typeface="Calibri"/>
              </a:rPr>
              <a:t>Isomerism (4)</a:t>
            </a:r>
            <a:endParaRPr lang="en-US" dirty="0"/>
          </a:p>
        </p:txBody>
      </p:sp>
      <p:sp>
        <p:nvSpPr>
          <p:cNvPr id="15" name="Text Placeholder 14"/>
          <p:cNvSpPr>
            <a:spLocks noGrp="1"/>
          </p:cNvSpPr>
          <p:nvPr>
            <p:ph type="body" sz="quarter" idx="22"/>
          </p:nvPr>
        </p:nvSpPr>
        <p:spPr>
          <a:xfrm>
            <a:off x="23190" y="1066800"/>
            <a:ext cx="9120809" cy="609601"/>
          </a:xfrm>
        </p:spPr>
        <p:txBody>
          <a:bodyPr/>
          <a:lstStyle/>
          <a:p>
            <a:r>
              <a:rPr lang="en-US" dirty="0">
                <a:latin typeface="Calibri"/>
              </a:rPr>
              <a:t>Stereoisomerism</a:t>
            </a:r>
          </a:p>
        </p:txBody>
      </p:sp>
      <p:pic>
        <p:nvPicPr>
          <p:cNvPr id="10242" name="Picture 2" descr="Stereoisomers are represented by cis-dichloroethylene, trans-dichloroethylene and 1,1-dichloroethylene.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1600200"/>
            <a:ext cx="8763000"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2710682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0"/>
            <a:ext cx="9044610" cy="594001"/>
          </a:xfrm>
        </p:spPr>
        <p:txBody>
          <a:bodyPr/>
          <a:lstStyle/>
          <a:p>
            <a:r>
              <a:rPr lang="en-US" dirty="0">
                <a:solidFill>
                  <a:schemeClr val="bg1"/>
                </a:solidFill>
              </a:rPr>
              <a:t>23.4 	</a:t>
            </a:r>
            <a:r>
              <a:rPr lang="en-US" dirty="0">
                <a:latin typeface="Calibri"/>
              </a:rPr>
              <a:t>Isomerism (5)</a:t>
            </a:r>
            <a:endParaRPr lang="en-US" dirty="0"/>
          </a:p>
        </p:txBody>
      </p:sp>
      <p:sp>
        <p:nvSpPr>
          <p:cNvPr id="16" name="Text Placeholder 15"/>
          <p:cNvSpPr>
            <a:spLocks noGrp="1"/>
          </p:cNvSpPr>
          <p:nvPr>
            <p:ph type="body" sz="quarter" idx="22"/>
          </p:nvPr>
        </p:nvSpPr>
        <p:spPr>
          <a:xfrm>
            <a:off x="23190" y="1066800"/>
            <a:ext cx="9120809" cy="533401"/>
          </a:xfrm>
        </p:spPr>
        <p:txBody>
          <a:bodyPr/>
          <a:lstStyle/>
          <a:p>
            <a:r>
              <a:rPr lang="en-US" dirty="0">
                <a:latin typeface="Calibri"/>
              </a:rPr>
              <a:t>Stereoisomerism</a:t>
            </a:r>
          </a:p>
        </p:txBody>
      </p:sp>
      <p:pic>
        <p:nvPicPr>
          <p:cNvPr id="2" name="Picture 1" descr="Stereoisomers are mirror images. If a plane is drawn down the center of the image and the two molecules are mirror images, they are optical isomer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43200" y="1667933"/>
            <a:ext cx="3709416" cy="2846446"/>
          </a:xfrm>
          <a:prstGeom prst="rect">
            <a:avLst/>
          </a:prstGeom>
        </p:spPr>
      </p:pic>
      <p:pic>
        <p:nvPicPr>
          <p:cNvPr id="3" name="Picture 2" descr="Stereoisomers are mirror images. If a plane is drawn down the center of the image and the two molecules are mirror images, they are optical isomer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24728" y="4666759"/>
            <a:ext cx="3628471" cy="1581641"/>
          </a:xfrm>
          <a:prstGeom prst="rect">
            <a:avLst/>
          </a:prstGeom>
        </p:spPr>
      </p:pic>
    </p:spTree>
    <p:extLst>
      <p:ext uri="{BB962C8B-B14F-4D97-AF65-F5344CB8AC3E}">
        <p14:creationId xmlns:p14="http://schemas.microsoft.com/office/powerpoint/2010/main" val="183205925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0" y="0"/>
            <a:ext cx="9044610" cy="594001"/>
          </a:xfrm>
        </p:spPr>
        <p:txBody>
          <a:bodyPr/>
          <a:lstStyle/>
          <a:p>
            <a:r>
              <a:rPr lang="en-US" dirty="0">
                <a:solidFill>
                  <a:schemeClr val="bg1"/>
                </a:solidFill>
              </a:rPr>
              <a:t>23.4 	</a:t>
            </a:r>
            <a:r>
              <a:rPr lang="en-US" dirty="0">
                <a:latin typeface="Calibri"/>
              </a:rPr>
              <a:t>Isomerism (6) </a:t>
            </a:r>
            <a:endParaRPr lang="en-US" dirty="0"/>
          </a:p>
        </p:txBody>
      </p:sp>
      <p:sp>
        <p:nvSpPr>
          <p:cNvPr id="16" name="Text Placeholder 15"/>
          <p:cNvSpPr>
            <a:spLocks noGrp="1"/>
          </p:cNvSpPr>
          <p:nvPr>
            <p:ph type="body" sz="quarter" idx="22"/>
          </p:nvPr>
        </p:nvSpPr>
        <p:spPr>
          <a:xfrm>
            <a:off x="23190" y="1066800"/>
            <a:ext cx="9120809" cy="451758"/>
          </a:xfrm>
        </p:spPr>
        <p:txBody>
          <a:bodyPr/>
          <a:lstStyle/>
          <a:p>
            <a:r>
              <a:rPr lang="en-US" dirty="0">
                <a:latin typeface="Calibri"/>
              </a:rPr>
              <a:t>Stereoisomerism</a:t>
            </a:r>
          </a:p>
        </p:txBody>
      </p:sp>
      <p:sp>
        <p:nvSpPr>
          <p:cNvPr id="17" name="Content Placeholder 16"/>
          <p:cNvSpPr>
            <a:spLocks noGrp="1"/>
          </p:cNvSpPr>
          <p:nvPr>
            <p:ph sz="quarter" idx="24"/>
          </p:nvPr>
        </p:nvSpPr>
        <p:spPr>
          <a:xfrm>
            <a:off x="0" y="1600200"/>
            <a:ext cx="9120810" cy="1758043"/>
          </a:xfrm>
        </p:spPr>
        <p:txBody>
          <a:bodyPr/>
          <a:lstStyle/>
          <a:p>
            <a:r>
              <a:rPr lang="en-US" dirty="0"/>
              <a:t>Molecules with nonsuperimposable mirror images are called </a:t>
            </a:r>
            <a:r>
              <a:rPr lang="en-US" b="1" i="1" dirty="0"/>
              <a:t>chiral; </a:t>
            </a:r>
            <a:r>
              <a:rPr lang="en-US" dirty="0"/>
              <a:t>and a pair of such mirror-image molecules are called </a:t>
            </a:r>
            <a:r>
              <a:rPr lang="en-US" b="1" i="1" dirty="0"/>
              <a:t>enantiomers.</a:t>
            </a:r>
            <a:endParaRPr lang="en-US" dirty="0"/>
          </a:p>
        </p:txBody>
      </p:sp>
    </p:spTree>
    <p:extLst>
      <p:ext uri="{BB962C8B-B14F-4D97-AF65-F5344CB8AC3E}">
        <p14:creationId xmlns:p14="http://schemas.microsoft.com/office/powerpoint/2010/main" val="216775159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a:xfrm>
            <a:off x="0" y="0"/>
            <a:ext cx="9044610" cy="594001"/>
          </a:xfrm>
        </p:spPr>
        <p:txBody>
          <a:bodyPr/>
          <a:lstStyle/>
          <a:p>
            <a:r>
              <a:rPr lang="en-US" dirty="0">
                <a:solidFill>
                  <a:schemeClr val="bg1"/>
                </a:solidFill>
              </a:rPr>
              <a:t>23.4 	</a:t>
            </a:r>
            <a:r>
              <a:rPr lang="en-US" dirty="0">
                <a:latin typeface="Calibri"/>
              </a:rPr>
              <a:t>Isomerism (7)</a:t>
            </a:r>
            <a:endParaRPr lang="en-US" dirty="0"/>
          </a:p>
        </p:txBody>
      </p:sp>
      <p:sp>
        <p:nvSpPr>
          <p:cNvPr id="18" name="Text Placeholder 17"/>
          <p:cNvSpPr>
            <a:spLocks noGrp="1"/>
          </p:cNvSpPr>
          <p:nvPr>
            <p:ph type="body" sz="quarter" idx="22"/>
          </p:nvPr>
        </p:nvSpPr>
        <p:spPr>
          <a:xfrm>
            <a:off x="23190" y="1066800"/>
            <a:ext cx="9120809" cy="609601"/>
          </a:xfrm>
        </p:spPr>
        <p:txBody>
          <a:bodyPr/>
          <a:lstStyle/>
          <a:p>
            <a:r>
              <a:rPr lang="en-US" dirty="0">
                <a:latin typeface="Calibri"/>
              </a:rPr>
              <a:t>Stereoisomerism</a:t>
            </a:r>
          </a:p>
        </p:txBody>
      </p:sp>
      <p:sp>
        <p:nvSpPr>
          <p:cNvPr id="19" name="Content Placeholder 18"/>
          <p:cNvSpPr>
            <a:spLocks noGrp="1"/>
          </p:cNvSpPr>
          <p:nvPr>
            <p:ph sz="quarter" idx="24"/>
          </p:nvPr>
        </p:nvSpPr>
        <p:spPr>
          <a:xfrm>
            <a:off x="0" y="1600200"/>
            <a:ext cx="9120810" cy="1371600"/>
          </a:xfrm>
        </p:spPr>
        <p:txBody>
          <a:bodyPr/>
          <a:lstStyle/>
          <a:p>
            <a:pPr>
              <a:spcBef>
                <a:spcPts val="0"/>
              </a:spcBef>
              <a:spcAft>
                <a:spcPts val="2800"/>
              </a:spcAft>
            </a:pPr>
            <a:r>
              <a:rPr lang="en-US" dirty="0"/>
              <a:t>it often is necessary to represent tetrahedral molecules (three- dimensional objects) on paper (a two-dimensional surface).</a:t>
            </a:r>
          </a:p>
        </p:txBody>
      </p:sp>
      <p:sp>
        <p:nvSpPr>
          <p:cNvPr id="2" name="Content Placeholder 1"/>
          <p:cNvSpPr>
            <a:spLocks noGrp="1"/>
          </p:cNvSpPr>
          <p:nvPr>
            <p:ph sz="quarter" idx="25"/>
          </p:nvPr>
        </p:nvSpPr>
        <p:spPr>
          <a:xfrm>
            <a:off x="0" y="3305502"/>
            <a:ext cx="3962400" cy="2790498"/>
          </a:xfrm>
        </p:spPr>
        <p:txBody>
          <a:bodyPr/>
          <a:lstStyle/>
          <a:p>
            <a:pPr>
              <a:spcBef>
                <a:spcPts val="0"/>
              </a:spcBef>
            </a:pPr>
            <a:r>
              <a:rPr lang="en-US" dirty="0"/>
              <a:t>This is done using dashes to represent bonds that</a:t>
            </a:r>
          </a:p>
          <a:p>
            <a:pPr>
              <a:spcBef>
                <a:spcPts val="0"/>
              </a:spcBef>
            </a:pPr>
            <a:r>
              <a:rPr lang="en-US" dirty="0"/>
              <a:t>point behind the page, and wedges to represent</a:t>
            </a:r>
          </a:p>
          <a:p>
            <a:pPr>
              <a:spcBef>
                <a:spcPts val="0"/>
              </a:spcBef>
            </a:pPr>
            <a:r>
              <a:rPr lang="en-US" dirty="0"/>
              <a:t>bonds that point in front of the page.</a:t>
            </a:r>
            <a:endParaRPr lang="en-US" dirty="0">
              <a:solidFill>
                <a:prstClr val="black"/>
              </a:solidFill>
            </a:endParaRPr>
          </a:p>
        </p:txBody>
      </p:sp>
      <p:pic>
        <p:nvPicPr>
          <p:cNvPr id="16" name="Picture 15" descr="The molecules for methane and 1,2-dichloroethane are represented by ball and stick models as well as lines and wedges diagram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48843" y="2674576"/>
            <a:ext cx="4547456" cy="3802424"/>
          </a:xfrm>
          <a:prstGeom prst="rect">
            <a:avLst/>
          </a:prstGeom>
        </p:spPr>
      </p:pic>
    </p:spTree>
    <p:extLst>
      <p:ext uri="{BB962C8B-B14F-4D97-AF65-F5344CB8AC3E}">
        <p14:creationId xmlns:p14="http://schemas.microsoft.com/office/powerpoint/2010/main" val="42779239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15599"/>
            <a:ext cx="9044610" cy="594001"/>
          </a:xfrm>
        </p:spPr>
        <p:txBody>
          <a:bodyPr/>
          <a:lstStyle/>
          <a:p>
            <a:r>
              <a:rPr lang="en-US" dirty="0">
                <a:solidFill>
                  <a:schemeClr val="bg1"/>
                </a:solidFill>
              </a:rPr>
              <a:t>23.1 </a:t>
            </a:r>
            <a:r>
              <a:rPr lang="en-US" dirty="0"/>
              <a:t>	</a:t>
            </a:r>
            <a:r>
              <a:rPr lang="en-US" dirty="0">
                <a:latin typeface="Calibri"/>
              </a:rPr>
              <a:t>Why Carbon Is Different (4)</a:t>
            </a:r>
            <a:endParaRPr lang="en-US" dirty="0"/>
          </a:p>
        </p:txBody>
      </p:sp>
      <p:sp>
        <p:nvSpPr>
          <p:cNvPr id="16" name="Text Placeholder 15"/>
          <p:cNvSpPr>
            <a:spLocks noGrp="1"/>
          </p:cNvSpPr>
          <p:nvPr>
            <p:ph type="body" sz="quarter" idx="22"/>
          </p:nvPr>
        </p:nvSpPr>
        <p:spPr>
          <a:xfrm>
            <a:off x="23191" y="1066800"/>
            <a:ext cx="5082210" cy="457200"/>
          </a:xfrm>
        </p:spPr>
        <p:txBody>
          <a:bodyPr/>
          <a:lstStyle/>
          <a:p>
            <a:r>
              <a:rPr lang="en-US" dirty="0">
                <a:latin typeface="Calibri"/>
              </a:rPr>
              <a:t>Why Carbon is Different</a:t>
            </a:r>
          </a:p>
        </p:txBody>
      </p:sp>
      <p:sp>
        <p:nvSpPr>
          <p:cNvPr id="17" name="Content Placeholder 16"/>
          <p:cNvSpPr>
            <a:spLocks noGrp="1"/>
          </p:cNvSpPr>
          <p:nvPr>
            <p:ph sz="quarter" idx="24"/>
          </p:nvPr>
        </p:nvSpPr>
        <p:spPr>
          <a:xfrm>
            <a:off x="0" y="1524000"/>
            <a:ext cx="9120810" cy="2054719"/>
          </a:xfrm>
        </p:spPr>
        <p:txBody>
          <a:bodyPr/>
          <a:lstStyle/>
          <a:p>
            <a:r>
              <a:rPr lang="en-US" dirty="0"/>
              <a:t>These attributes enable carbon to form chains (straight, branched, and cyclic) containing single, double, and triple carbon-carbon bonds. Carbon’s formation of chains is called </a:t>
            </a:r>
            <a:r>
              <a:rPr lang="en-US" b="1" i="1" dirty="0"/>
              <a:t>catenation.</a:t>
            </a:r>
            <a:endParaRPr lang="en-US" dirty="0"/>
          </a:p>
        </p:txBody>
      </p:sp>
      <p:pic>
        <p:nvPicPr>
          <p:cNvPr id="2050" name="Picture 2" descr="Each carbon atom in a compound can be classified by the number of other carbon atoms to which it is bonded.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90725" y="3048000"/>
            <a:ext cx="5553075" cy="331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9461686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0"/>
            <a:ext cx="9044610" cy="594001"/>
          </a:xfrm>
        </p:spPr>
        <p:txBody>
          <a:bodyPr/>
          <a:lstStyle/>
          <a:p>
            <a:r>
              <a:rPr lang="en-US" dirty="0">
                <a:solidFill>
                  <a:schemeClr val="bg1"/>
                </a:solidFill>
              </a:rPr>
              <a:t>23.4 	</a:t>
            </a:r>
            <a:r>
              <a:rPr lang="en-US" dirty="0">
                <a:latin typeface="Calibri"/>
              </a:rPr>
              <a:t>Isomerism (8)</a:t>
            </a:r>
            <a:endParaRPr lang="en-US" dirty="0"/>
          </a:p>
        </p:txBody>
      </p:sp>
      <p:sp>
        <p:nvSpPr>
          <p:cNvPr id="16" name="Text Placeholder 15"/>
          <p:cNvSpPr>
            <a:spLocks noGrp="1"/>
          </p:cNvSpPr>
          <p:nvPr>
            <p:ph type="body" sz="quarter" idx="22"/>
          </p:nvPr>
        </p:nvSpPr>
        <p:spPr>
          <a:xfrm>
            <a:off x="23190" y="1066800"/>
            <a:ext cx="9120809" cy="609601"/>
          </a:xfrm>
        </p:spPr>
        <p:txBody>
          <a:bodyPr/>
          <a:lstStyle/>
          <a:p>
            <a:r>
              <a:rPr lang="en-US" dirty="0">
                <a:latin typeface="Calibri"/>
              </a:rPr>
              <a:t>Stereoisomerism</a:t>
            </a:r>
          </a:p>
        </p:txBody>
      </p:sp>
      <p:sp>
        <p:nvSpPr>
          <p:cNvPr id="17" name="Content Placeholder 16"/>
          <p:cNvSpPr>
            <a:spLocks noGrp="1"/>
          </p:cNvSpPr>
          <p:nvPr>
            <p:ph sz="quarter" idx="24"/>
          </p:nvPr>
        </p:nvSpPr>
        <p:spPr>
          <a:xfrm>
            <a:off x="0" y="1600200"/>
            <a:ext cx="9120810" cy="5029200"/>
          </a:xfrm>
        </p:spPr>
        <p:txBody>
          <a:bodyPr/>
          <a:lstStyle/>
          <a:p>
            <a:pPr>
              <a:spcBef>
                <a:spcPts val="0"/>
              </a:spcBef>
              <a:spcAft>
                <a:spcPts val="1800"/>
              </a:spcAft>
            </a:pPr>
            <a:r>
              <a:rPr lang="en-US" dirty="0"/>
              <a:t>One property of chiral molecules is that the two enantiomers rotate the plane of plane-polarized light in opposite directions; that is, they are </a:t>
            </a:r>
            <a:r>
              <a:rPr lang="en-US" i="1" dirty="0"/>
              <a:t>optically active.</a:t>
            </a:r>
            <a:endParaRPr lang="en-US" sz="1400" i="1" dirty="0"/>
          </a:p>
          <a:p>
            <a:pPr>
              <a:spcBef>
                <a:spcPts val="0"/>
              </a:spcBef>
              <a:spcAft>
                <a:spcPts val="1500"/>
              </a:spcAft>
            </a:pPr>
            <a:r>
              <a:rPr lang="en-US" dirty="0"/>
              <a:t>If the plane of polarization is rotated to the right, the isomer is said to be </a:t>
            </a:r>
            <a:r>
              <a:rPr lang="en-US" i="1" dirty="0"/>
              <a:t>dextrorotatory </a:t>
            </a:r>
            <a:r>
              <a:rPr lang="en-US" dirty="0"/>
              <a:t>and is labeled </a:t>
            </a:r>
            <a:r>
              <a:rPr lang="en-US" i="1" dirty="0"/>
              <a:t>d</a:t>
            </a:r>
            <a:r>
              <a:rPr lang="en-US" dirty="0"/>
              <a:t>; if it is rotated to the left, the isomer is called </a:t>
            </a:r>
            <a:r>
              <a:rPr lang="en-US" i="1" dirty="0"/>
              <a:t>levorotatory </a:t>
            </a:r>
            <a:r>
              <a:rPr lang="en-US" dirty="0"/>
              <a:t>and labeled </a:t>
            </a:r>
            <a:r>
              <a:rPr lang="en-US" i="1" dirty="0"/>
              <a:t>l</a:t>
            </a:r>
            <a:r>
              <a:rPr lang="en-US" dirty="0"/>
              <a:t>.</a:t>
            </a:r>
            <a:endParaRPr lang="en-US" sz="1400" dirty="0"/>
          </a:p>
          <a:p>
            <a:pPr>
              <a:spcBef>
                <a:spcPts val="0"/>
              </a:spcBef>
              <a:spcAft>
                <a:spcPts val="2800"/>
              </a:spcAft>
            </a:pPr>
            <a:r>
              <a:rPr lang="en-US" dirty="0"/>
              <a:t>Enantiomers always rotate the light by the same amount, but in opposite directions. Thus, in an equimolar mixture of both enantiomers, called a </a:t>
            </a:r>
            <a:r>
              <a:rPr lang="en-US" b="1" i="1" dirty="0"/>
              <a:t>racemic mixture, </a:t>
            </a:r>
            <a:r>
              <a:rPr lang="en-US" dirty="0"/>
              <a:t>the net rotation is zero.</a:t>
            </a:r>
          </a:p>
        </p:txBody>
      </p:sp>
    </p:spTree>
    <p:extLst>
      <p:ext uri="{BB962C8B-B14F-4D97-AF65-F5344CB8AC3E}">
        <p14:creationId xmlns:p14="http://schemas.microsoft.com/office/powerpoint/2010/main" val="395593592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0"/>
            <a:ext cx="9044610" cy="594001"/>
          </a:xfrm>
        </p:spPr>
        <p:txBody>
          <a:bodyPr/>
          <a:lstStyle/>
          <a:p>
            <a:r>
              <a:rPr lang="en-US" dirty="0">
                <a:solidFill>
                  <a:schemeClr val="bg1"/>
                </a:solidFill>
              </a:rPr>
              <a:t>23.4 	</a:t>
            </a:r>
            <a:r>
              <a:rPr lang="en-US" dirty="0">
                <a:latin typeface="Calibri"/>
              </a:rPr>
              <a:t>Isomerism (9)</a:t>
            </a:r>
            <a:endParaRPr lang="en-US" dirty="0"/>
          </a:p>
        </p:txBody>
      </p:sp>
      <p:sp>
        <p:nvSpPr>
          <p:cNvPr id="16" name="Text Placeholder 15"/>
          <p:cNvSpPr>
            <a:spLocks noGrp="1"/>
          </p:cNvSpPr>
          <p:nvPr>
            <p:ph type="body" sz="quarter" idx="22"/>
          </p:nvPr>
        </p:nvSpPr>
        <p:spPr>
          <a:xfrm>
            <a:off x="23190" y="1066800"/>
            <a:ext cx="9120809" cy="609601"/>
          </a:xfrm>
        </p:spPr>
        <p:txBody>
          <a:bodyPr/>
          <a:lstStyle/>
          <a:p>
            <a:r>
              <a:rPr lang="en-US" dirty="0">
                <a:latin typeface="Calibri"/>
              </a:rPr>
              <a:t>Stereoisomerism</a:t>
            </a:r>
          </a:p>
        </p:txBody>
      </p:sp>
      <p:pic>
        <p:nvPicPr>
          <p:cNvPr id="14" name="Picture 13" descr="The schematic of a polarimeter is represented with a light source, a polarizer and a polarimeter tube through which the light passes. "/>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9591" y="1752600"/>
            <a:ext cx="7944819" cy="3996538"/>
          </a:xfrm>
          <a:prstGeom prst="rect">
            <a:avLst/>
          </a:prstGeom>
        </p:spPr>
      </p:pic>
    </p:spTree>
    <p:extLst>
      <p:ext uri="{BB962C8B-B14F-4D97-AF65-F5344CB8AC3E}">
        <p14:creationId xmlns:p14="http://schemas.microsoft.com/office/powerpoint/2010/main" val="97700490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0"/>
            <a:ext cx="9067800" cy="457200"/>
          </a:xfrm>
        </p:spPr>
        <p:txBody>
          <a:bodyPr/>
          <a:lstStyle/>
          <a:p>
            <a:pPr marL="179388" indent="0">
              <a:tabLst>
                <a:tab pos="1423988" algn="l"/>
                <a:tab pos="1828800" algn="l"/>
              </a:tabLst>
            </a:pPr>
            <a:r>
              <a:rPr lang="en-US" dirty="0">
                <a:solidFill>
                  <a:schemeClr val="bg1"/>
                </a:solidFill>
              </a:rPr>
              <a:t>23.5	</a:t>
            </a:r>
            <a:r>
              <a:rPr lang="en-US" dirty="0">
                <a:latin typeface="Calibri"/>
              </a:rPr>
              <a:t>Organic Reactions</a:t>
            </a:r>
            <a:endParaRPr lang="en-US" dirty="0"/>
          </a:p>
        </p:txBody>
      </p:sp>
      <p:sp>
        <p:nvSpPr>
          <p:cNvPr id="16" name="Text Placeholder 15"/>
          <p:cNvSpPr>
            <a:spLocks noGrp="1"/>
          </p:cNvSpPr>
          <p:nvPr>
            <p:ph type="body" sz="quarter" idx="12"/>
          </p:nvPr>
        </p:nvSpPr>
        <p:spPr/>
        <p:txBody>
          <a:bodyPr/>
          <a:lstStyle/>
          <a:p>
            <a:r>
              <a:rPr lang="en-US" b="1" dirty="0"/>
              <a:t>Topics</a:t>
            </a:r>
          </a:p>
        </p:txBody>
      </p:sp>
      <p:sp>
        <p:nvSpPr>
          <p:cNvPr id="17" name="Content Placeholder 16"/>
          <p:cNvSpPr>
            <a:spLocks noGrp="1"/>
          </p:cNvSpPr>
          <p:nvPr>
            <p:ph type="body" sz="quarter" idx="13"/>
          </p:nvPr>
        </p:nvSpPr>
        <p:spPr>
          <a:xfrm>
            <a:off x="0" y="1866900"/>
            <a:ext cx="9144000" cy="1295400"/>
          </a:xfrm>
          <a:prstGeom prst="rect">
            <a:avLst/>
          </a:prstGeom>
        </p:spPr>
        <p:txBody>
          <a:bodyPr/>
          <a:lstStyle/>
          <a:p>
            <a:pPr fontAlgn="t">
              <a:spcBef>
                <a:spcPts val="0"/>
              </a:spcBef>
            </a:pPr>
            <a:r>
              <a:rPr lang="en-US" dirty="0"/>
              <a:t>Addition Reactions</a:t>
            </a:r>
          </a:p>
          <a:p>
            <a:pPr>
              <a:spcBef>
                <a:spcPts val="0"/>
              </a:spcBef>
            </a:pPr>
            <a:r>
              <a:rPr lang="en-US" dirty="0"/>
              <a:t>Substitution Reactions</a:t>
            </a:r>
          </a:p>
          <a:p>
            <a:pPr>
              <a:spcBef>
                <a:spcPts val="0"/>
              </a:spcBef>
            </a:pPr>
            <a:r>
              <a:rPr lang="en-US" dirty="0"/>
              <a:t>Other Types of Organic Reactions</a:t>
            </a:r>
          </a:p>
        </p:txBody>
      </p:sp>
    </p:spTree>
    <p:extLst>
      <p:ext uri="{BB962C8B-B14F-4D97-AF65-F5344CB8AC3E}">
        <p14:creationId xmlns:p14="http://schemas.microsoft.com/office/powerpoint/2010/main" val="193671709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0"/>
            <a:ext cx="9044610" cy="594001"/>
          </a:xfrm>
        </p:spPr>
        <p:txBody>
          <a:bodyPr/>
          <a:lstStyle/>
          <a:p>
            <a:pPr>
              <a:tabLst>
                <a:tab pos="1489075" algn="l"/>
              </a:tabLst>
            </a:pPr>
            <a:r>
              <a:rPr lang="en-US" dirty="0">
                <a:solidFill>
                  <a:schemeClr val="bg1"/>
                </a:solidFill>
              </a:rPr>
              <a:t>23.5 	</a:t>
            </a:r>
            <a:r>
              <a:rPr lang="en-US" dirty="0">
                <a:latin typeface="Calibri"/>
              </a:rPr>
              <a:t>Organic Reactions (1)</a:t>
            </a:r>
            <a:endParaRPr lang="en-US" dirty="0"/>
          </a:p>
        </p:txBody>
      </p:sp>
      <p:sp>
        <p:nvSpPr>
          <p:cNvPr id="16" name="Text Placeholder 15"/>
          <p:cNvSpPr>
            <a:spLocks noGrp="1"/>
          </p:cNvSpPr>
          <p:nvPr>
            <p:ph type="body" sz="quarter" idx="22"/>
          </p:nvPr>
        </p:nvSpPr>
        <p:spPr>
          <a:xfrm>
            <a:off x="23190" y="1066800"/>
            <a:ext cx="9120809" cy="564118"/>
          </a:xfrm>
        </p:spPr>
        <p:txBody>
          <a:bodyPr/>
          <a:lstStyle/>
          <a:p>
            <a:r>
              <a:rPr lang="en-US" dirty="0">
                <a:latin typeface="Calibri"/>
              </a:rPr>
              <a:t>Addition Reactions</a:t>
            </a:r>
          </a:p>
        </p:txBody>
      </p:sp>
      <p:sp>
        <p:nvSpPr>
          <p:cNvPr id="17" name="Content Placeholder 16"/>
          <p:cNvSpPr>
            <a:spLocks noGrp="1"/>
          </p:cNvSpPr>
          <p:nvPr>
            <p:ph sz="quarter" idx="24"/>
          </p:nvPr>
        </p:nvSpPr>
        <p:spPr>
          <a:xfrm>
            <a:off x="0" y="1585139"/>
            <a:ext cx="9120810" cy="3550683"/>
          </a:xfrm>
        </p:spPr>
        <p:txBody>
          <a:bodyPr/>
          <a:lstStyle/>
          <a:p>
            <a:pPr>
              <a:spcBef>
                <a:spcPts val="0"/>
              </a:spcBef>
              <a:spcAft>
                <a:spcPts val="3300"/>
              </a:spcAft>
            </a:pPr>
            <a:r>
              <a:rPr lang="en-US" dirty="0"/>
              <a:t>An </a:t>
            </a:r>
            <a:r>
              <a:rPr lang="en-US" b="1" i="1" dirty="0"/>
              <a:t>electrophile </a:t>
            </a:r>
            <a:r>
              <a:rPr lang="en-US" dirty="0"/>
              <a:t>is a species with a positive or partial positive charge.</a:t>
            </a:r>
          </a:p>
          <a:p>
            <a:pPr>
              <a:spcBef>
                <a:spcPts val="0"/>
              </a:spcBef>
              <a:spcAft>
                <a:spcPts val="3300"/>
              </a:spcAft>
            </a:pPr>
            <a:r>
              <a:rPr lang="en-US" dirty="0"/>
              <a:t>An electrophile is attracted to a region of negative or partial negative charge.</a:t>
            </a:r>
          </a:p>
          <a:p>
            <a:pPr>
              <a:spcBef>
                <a:spcPts val="0"/>
              </a:spcBef>
              <a:spcAft>
                <a:spcPts val="2800"/>
              </a:spcAft>
            </a:pPr>
            <a:r>
              <a:rPr lang="en-US" dirty="0"/>
              <a:t>Electrophiles are </a:t>
            </a:r>
            <a:r>
              <a:rPr lang="en-US" i="1" dirty="0"/>
              <a:t>electron-poor.</a:t>
            </a:r>
            <a:endParaRPr lang="en-US" dirty="0"/>
          </a:p>
        </p:txBody>
      </p:sp>
    </p:spTree>
    <p:extLst>
      <p:ext uri="{BB962C8B-B14F-4D97-AF65-F5344CB8AC3E}">
        <p14:creationId xmlns:p14="http://schemas.microsoft.com/office/powerpoint/2010/main" val="191106704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0"/>
            <a:ext cx="9044610" cy="594001"/>
          </a:xfrm>
        </p:spPr>
        <p:txBody>
          <a:bodyPr/>
          <a:lstStyle/>
          <a:p>
            <a:r>
              <a:rPr lang="en-US" dirty="0">
                <a:solidFill>
                  <a:schemeClr val="bg1"/>
                </a:solidFill>
              </a:rPr>
              <a:t>23.5 	</a:t>
            </a:r>
            <a:r>
              <a:rPr lang="en-US" dirty="0">
                <a:latin typeface="Calibri"/>
              </a:rPr>
              <a:t>Organic Reactions (2)</a:t>
            </a:r>
            <a:endParaRPr lang="en-US" dirty="0"/>
          </a:p>
        </p:txBody>
      </p:sp>
      <p:sp>
        <p:nvSpPr>
          <p:cNvPr id="16" name="Text Placeholder 15"/>
          <p:cNvSpPr>
            <a:spLocks noGrp="1"/>
          </p:cNvSpPr>
          <p:nvPr>
            <p:ph type="body" sz="quarter" idx="22"/>
          </p:nvPr>
        </p:nvSpPr>
        <p:spPr>
          <a:xfrm>
            <a:off x="23190" y="1066800"/>
            <a:ext cx="9120809" cy="609601"/>
          </a:xfrm>
        </p:spPr>
        <p:txBody>
          <a:bodyPr/>
          <a:lstStyle/>
          <a:p>
            <a:r>
              <a:rPr lang="en-US" dirty="0">
                <a:latin typeface="Calibri"/>
              </a:rPr>
              <a:t>Addition Reactions</a:t>
            </a:r>
          </a:p>
        </p:txBody>
      </p:sp>
      <p:sp>
        <p:nvSpPr>
          <p:cNvPr id="17" name="Content Placeholder 16"/>
          <p:cNvSpPr>
            <a:spLocks noGrp="1"/>
          </p:cNvSpPr>
          <p:nvPr>
            <p:ph sz="quarter" idx="24"/>
          </p:nvPr>
        </p:nvSpPr>
        <p:spPr>
          <a:xfrm>
            <a:off x="0" y="1585139"/>
            <a:ext cx="9120810" cy="4891861"/>
          </a:xfrm>
        </p:spPr>
        <p:txBody>
          <a:bodyPr/>
          <a:lstStyle/>
          <a:p>
            <a:pPr>
              <a:spcBef>
                <a:spcPts val="0"/>
              </a:spcBef>
              <a:spcAft>
                <a:spcPts val="3300"/>
              </a:spcAft>
            </a:pPr>
            <a:r>
              <a:rPr lang="en-US" dirty="0">
                <a:solidFill>
                  <a:prstClr val="black"/>
                </a:solidFill>
              </a:rPr>
              <a:t>A </a:t>
            </a:r>
            <a:r>
              <a:rPr lang="en-US" b="1" i="1" dirty="0">
                <a:solidFill>
                  <a:prstClr val="black"/>
                </a:solidFill>
              </a:rPr>
              <a:t>nucleophile </a:t>
            </a:r>
            <a:r>
              <a:rPr lang="en-US" dirty="0">
                <a:solidFill>
                  <a:prstClr val="black"/>
                </a:solidFill>
              </a:rPr>
              <a:t>is a species with a negative or partial negative charge.</a:t>
            </a:r>
          </a:p>
          <a:p>
            <a:pPr>
              <a:spcBef>
                <a:spcPts val="0"/>
              </a:spcBef>
              <a:spcAft>
                <a:spcPts val="3300"/>
              </a:spcAft>
            </a:pPr>
            <a:r>
              <a:rPr lang="en-US" dirty="0">
                <a:solidFill>
                  <a:prstClr val="black"/>
                </a:solidFill>
              </a:rPr>
              <a:t>A nucleophile is attracted to a region of positive or partial positive charge (i.e., an electrophile).</a:t>
            </a:r>
          </a:p>
          <a:p>
            <a:pPr>
              <a:spcBef>
                <a:spcPts val="0"/>
              </a:spcBef>
              <a:spcAft>
                <a:spcPts val="3500"/>
              </a:spcAft>
            </a:pPr>
            <a:r>
              <a:rPr lang="en-US" dirty="0">
                <a:solidFill>
                  <a:prstClr val="black"/>
                </a:solidFill>
              </a:rPr>
              <a:t>Nucleophiles are </a:t>
            </a:r>
            <a:r>
              <a:rPr lang="en-US" i="1" dirty="0">
                <a:solidFill>
                  <a:prstClr val="black"/>
                </a:solidFill>
              </a:rPr>
              <a:t>electron-rich.</a:t>
            </a:r>
          </a:p>
          <a:p>
            <a:pPr>
              <a:spcBef>
                <a:spcPts val="0"/>
              </a:spcBef>
              <a:spcAft>
                <a:spcPts val="2800"/>
              </a:spcAft>
            </a:pPr>
            <a:r>
              <a:rPr lang="en-US" dirty="0">
                <a:solidFill>
                  <a:prstClr val="black"/>
                </a:solidFill>
              </a:rPr>
              <a:t>Electron-rich sites and electron-poor sites are attracted to one another.</a:t>
            </a:r>
          </a:p>
        </p:txBody>
      </p:sp>
    </p:spTree>
    <p:extLst>
      <p:ext uri="{BB962C8B-B14F-4D97-AF65-F5344CB8AC3E}">
        <p14:creationId xmlns:p14="http://schemas.microsoft.com/office/powerpoint/2010/main" val="2806711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3190" y="0"/>
            <a:ext cx="9044610" cy="594001"/>
          </a:xfrm>
        </p:spPr>
        <p:txBody>
          <a:bodyPr/>
          <a:lstStyle/>
          <a:p>
            <a:r>
              <a:rPr lang="en-US" dirty="0">
                <a:solidFill>
                  <a:schemeClr val="bg1"/>
                </a:solidFill>
              </a:rPr>
              <a:t>23.5 	</a:t>
            </a:r>
            <a:r>
              <a:rPr lang="en-US" dirty="0">
                <a:latin typeface="Calibri"/>
              </a:rPr>
              <a:t>Organic Reactions (3)</a:t>
            </a:r>
            <a:endParaRPr lang="en-US" dirty="0"/>
          </a:p>
        </p:txBody>
      </p:sp>
      <p:sp>
        <p:nvSpPr>
          <p:cNvPr id="16" name="Text Placeholder 15"/>
          <p:cNvSpPr>
            <a:spLocks noGrp="1"/>
          </p:cNvSpPr>
          <p:nvPr>
            <p:ph type="body" sz="quarter" idx="22"/>
          </p:nvPr>
        </p:nvSpPr>
        <p:spPr>
          <a:xfrm>
            <a:off x="23191" y="1066800"/>
            <a:ext cx="3177210" cy="609601"/>
          </a:xfrm>
        </p:spPr>
        <p:txBody>
          <a:bodyPr/>
          <a:lstStyle/>
          <a:p>
            <a:r>
              <a:rPr lang="en-US" dirty="0">
                <a:latin typeface="Calibri"/>
              </a:rPr>
              <a:t>Addition Reactions</a:t>
            </a:r>
          </a:p>
        </p:txBody>
      </p:sp>
      <p:pic>
        <p:nvPicPr>
          <p:cNvPr id="11266" name="Picture 2" descr="A addition reaction is shown with HCl and ethen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4059382"/>
            <a:ext cx="8728364" cy="21128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1" descr="The partial positive charge on H in HCl is attracted to the region of electron density in ethylene’s double bond."/>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62600" y="470706"/>
            <a:ext cx="2901696" cy="3690200"/>
          </a:xfrm>
          <a:prstGeom prst="rect">
            <a:avLst/>
          </a:prstGeom>
        </p:spPr>
      </p:pic>
    </p:spTree>
    <p:extLst>
      <p:ext uri="{BB962C8B-B14F-4D97-AF65-F5344CB8AC3E}">
        <p14:creationId xmlns:p14="http://schemas.microsoft.com/office/powerpoint/2010/main" val="92121546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0"/>
            <a:ext cx="9044610" cy="594001"/>
          </a:xfrm>
        </p:spPr>
        <p:txBody>
          <a:bodyPr/>
          <a:lstStyle/>
          <a:p>
            <a:pPr defTabSz="1485900"/>
            <a:r>
              <a:rPr lang="en-US" dirty="0">
                <a:solidFill>
                  <a:schemeClr val="bg1"/>
                </a:solidFill>
              </a:rPr>
              <a:t>23.5 	</a:t>
            </a:r>
            <a:r>
              <a:rPr lang="en-US" dirty="0">
                <a:latin typeface="Calibri"/>
              </a:rPr>
              <a:t>Organic Reactions (4)</a:t>
            </a:r>
            <a:endParaRPr lang="en-US" dirty="0"/>
          </a:p>
        </p:txBody>
      </p:sp>
      <p:sp>
        <p:nvSpPr>
          <p:cNvPr id="16" name="Text Placeholder 15"/>
          <p:cNvSpPr>
            <a:spLocks noGrp="1"/>
          </p:cNvSpPr>
          <p:nvPr>
            <p:ph type="body" sz="quarter" idx="22"/>
          </p:nvPr>
        </p:nvSpPr>
        <p:spPr>
          <a:xfrm>
            <a:off x="23190" y="1066800"/>
            <a:ext cx="9120809" cy="533401"/>
          </a:xfrm>
        </p:spPr>
        <p:txBody>
          <a:bodyPr/>
          <a:lstStyle/>
          <a:p>
            <a:r>
              <a:rPr lang="en-US" dirty="0">
                <a:latin typeface="Calibri"/>
              </a:rPr>
              <a:t>Addition Reactions</a:t>
            </a:r>
          </a:p>
        </p:txBody>
      </p:sp>
      <p:pic>
        <p:nvPicPr>
          <p:cNvPr id="14" name="Picture 13" descr="The C atom forming the new sigma bond to the H atom changes from sp2-hybridized to sp3 -hybridize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2789" y="1676400"/>
            <a:ext cx="6478422" cy="4580313"/>
          </a:xfrm>
          <a:prstGeom prst="rect">
            <a:avLst/>
          </a:prstGeom>
        </p:spPr>
      </p:pic>
    </p:spTree>
    <p:extLst>
      <p:ext uri="{BB962C8B-B14F-4D97-AF65-F5344CB8AC3E}">
        <p14:creationId xmlns:p14="http://schemas.microsoft.com/office/powerpoint/2010/main" val="287778928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3190" y="0"/>
            <a:ext cx="9044610" cy="594001"/>
          </a:xfrm>
        </p:spPr>
        <p:txBody>
          <a:bodyPr/>
          <a:lstStyle/>
          <a:p>
            <a:pPr>
              <a:tabLst>
                <a:tab pos="1485900" algn="l"/>
              </a:tabLst>
            </a:pPr>
            <a:r>
              <a:rPr lang="en-US" dirty="0">
                <a:solidFill>
                  <a:schemeClr val="bg1"/>
                </a:solidFill>
              </a:rPr>
              <a:t>23.5 	</a:t>
            </a:r>
            <a:r>
              <a:rPr lang="en-US" dirty="0">
                <a:latin typeface="Calibri"/>
              </a:rPr>
              <a:t>Organic Reactions (5)</a:t>
            </a:r>
            <a:endParaRPr lang="en-US" dirty="0"/>
          </a:p>
        </p:txBody>
      </p:sp>
      <p:sp>
        <p:nvSpPr>
          <p:cNvPr id="15" name="Text Placeholder 14"/>
          <p:cNvSpPr>
            <a:spLocks noGrp="1"/>
          </p:cNvSpPr>
          <p:nvPr>
            <p:ph type="body" sz="quarter" idx="22"/>
          </p:nvPr>
        </p:nvSpPr>
        <p:spPr>
          <a:xfrm>
            <a:off x="23190" y="1066800"/>
            <a:ext cx="9120809" cy="609601"/>
          </a:xfrm>
        </p:spPr>
        <p:txBody>
          <a:bodyPr/>
          <a:lstStyle/>
          <a:p>
            <a:r>
              <a:rPr lang="en-US" dirty="0">
                <a:latin typeface="Calibri"/>
              </a:rPr>
              <a:t>Addition Reactions</a:t>
            </a:r>
          </a:p>
        </p:txBody>
      </p:sp>
      <p:pic>
        <p:nvPicPr>
          <p:cNvPr id="16" name="Picture 15" descr="The formation of a new sigma bond between the Cl and C atoms causes the hybridization of the second C to change from sp2 to sp3.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4115" y="1676400"/>
            <a:ext cx="6955771" cy="4572000"/>
          </a:xfrm>
          <a:prstGeom prst="rect">
            <a:avLst/>
          </a:prstGeom>
        </p:spPr>
      </p:pic>
    </p:spTree>
    <p:extLst>
      <p:ext uri="{BB962C8B-B14F-4D97-AF65-F5344CB8AC3E}">
        <p14:creationId xmlns:p14="http://schemas.microsoft.com/office/powerpoint/2010/main" val="358926173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0"/>
            <a:ext cx="9044610" cy="594001"/>
          </a:xfrm>
        </p:spPr>
        <p:txBody>
          <a:bodyPr/>
          <a:lstStyle/>
          <a:p>
            <a:r>
              <a:rPr lang="en-US" dirty="0">
                <a:solidFill>
                  <a:schemeClr val="bg1"/>
                </a:solidFill>
              </a:rPr>
              <a:t>23.5 	</a:t>
            </a:r>
            <a:r>
              <a:rPr lang="en-US" dirty="0">
                <a:latin typeface="Calibri"/>
              </a:rPr>
              <a:t>Organic Reactions (6)</a:t>
            </a:r>
            <a:endParaRPr lang="en-US" dirty="0"/>
          </a:p>
        </p:txBody>
      </p:sp>
      <p:sp>
        <p:nvSpPr>
          <p:cNvPr id="16" name="Text Placeholder 15"/>
          <p:cNvSpPr>
            <a:spLocks noGrp="1"/>
          </p:cNvSpPr>
          <p:nvPr>
            <p:ph type="body" sz="quarter" idx="22"/>
          </p:nvPr>
        </p:nvSpPr>
        <p:spPr>
          <a:xfrm>
            <a:off x="23191" y="1060549"/>
            <a:ext cx="9120809" cy="533401"/>
          </a:xfrm>
        </p:spPr>
        <p:txBody>
          <a:bodyPr/>
          <a:lstStyle/>
          <a:p>
            <a:r>
              <a:rPr lang="en-US" dirty="0">
                <a:latin typeface="Calibri"/>
              </a:rPr>
              <a:t>Addition Reactions</a:t>
            </a:r>
          </a:p>
        </p:txBody>
      </p:sp>
      <p:sp>
        <p:nvSpPr>
          <p:cNvPr id="17" name="Content Placeholder 16"/>
          <p:cNvSpPr>
            <a:spLocks noGrp="1"/>
          </p:cNvSpPr>
          <p:nvPr>
            <p:ph sz="quarter" idx="24"/>
          </p:nvPr>
        </p:nvSpPr>
        <p:spPr>
          <a:xfrm>
            <a:off x="0" y="1600200"/>
            <a:ext cx="9120810" cy="2477632"/>
          </a:xfrm>
        </p:spPr>
        <p:txBody>
          <a:bodyPr/>
          <a:lstStyle/>
          <a:p>
            <a:pPr>
              <a:spcBef>
                <a:spcPts val="0"/>
              </a:spcBef>
              <a:spcAft>
                <a:spcPts val="3300"/>
              </a:spcAft>
            </a:pPr>
            <a:r>
              <a:rPr lang="en-US" dirty="0"/>
              <a:t>The overall reaction is called an </a:t>
            </a:r>
            <a:r>
              <a:rPr lang="en-US" i="1" dirty="0"/>
              <a:t>addition reaction.</a:t>
            </a:r>
          </a:p>
          <a:p>
            <a:pPr>
              <a:spcBef>
                <a:spcPts val="0"/>
              </a:spcBef>
            </a:pPr>
            <a:r>
              <a:rPr lang="en-US" dirty="0"/>
              <a:t>Specifically, this is an </a:t>
            </a:r>
            <a:r>
              <a:rPr lang="en-US" b="1" i="1" dirty="0"/>
              <a:t>electrophilic addition </a:t>
            </a:r>
            <a:r>
              <a:rPr lang="en-US" dirty="0"/>
              <a:t>reaction because it begins with the electrophilic attack by HCl on the region of electron density in the double bond.</a:t>
            </a:r>
          </a:p>
        </p:txBody>
      </p:sp>
    </p:spTree>
    <p:extLst>
      <p:ext uri="{BB962C8B-B14F-4D97-AF65-F5344CB8AC3E}">
        <p14:creationId xmlns:p14="http://schemas.microsoft.com/office/powerpoint/2010/main" val="322977228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0"/>
            <a:ext cx="9044610" cy="594001"/>
          </a:xfrm>
        </p:spPr>
        <p:txBody>
          <a:bodyPr/>
          <a:lstStyle/>
          <a:p>
            <a:r>
              <a:rPr lang="en-US" dirty="0">
                <a:solidFill>
                  <a:schemeClr val="bg1"/>
                </a:solidFill>
              </a:rPr>
              <a:t>23.5 	</a:t>
            </a:r>
            <a:r>
              <a:rPr lang="en-US" dirty="0">
                <a:latin typeface="Calibri"/>
              </a:rPr>
              <a:t>Organic Reactions (7)</a:t>
            </a:r>
            <a:endParaRPr lang="en-US" dirty="0"/>
          </a:p>
        </p:txBody>
      </p:sp>
      <p:sp>
        <p:nvSpPr>
          <p:cNvPr id="16" name="Text Placeholder 15"/>
          <p:cNvSpPr>
            <a:spLocks noGrp="1"/>
          </p:cNvSpPr>
          <p:nvPr>
            <p:ph type="body" sz="quarter" idx="22"/>
          </p:nvPr>
        </p:nvSpPr>
        <p:spPr>
          <a:xfrm>
            <a:off x="11595" y="1066800"/>
            <a:ext cx="9120809" cy="609601"/>
          </a:xfrm>
        </p:spPr>
        <p:txBody>
          <a:bodyPr/>
          <a:lstStyle/>
          <a:p>
            <a:r>
              <a:rPr lang="en-US" dirty="0">
                <a:latin typeface="Calibri"/>
              </a:rPr>
              <a:t>Addition Reactions</a:t>
            </a:r>
          </a:p>
        </p:txBody>
      </p:sp>
      <p:sp>
        <p:nvSpPr>
          <p:cNvPr id="17" name="Content Placeholder 16"/>
          <p:cNvSpPr>
            <a:spLocks noGrp="1"/>
          </p:cNvSpPr>
          <p:nvPr>
            <p:ph sz="quarter" idx="24"/>
          </p:nvPr>
        </p:nvSpPr>
        <p:spPr>
          <a:xfrm>
            <a:off x="0" y="1600200"/>
            <a:ext cx="9120810" cy="2819400"/>
          </a:xfrm>
        </p:spPr>
        <p:txBody>
          <a:bodyPr/>
          <a:lstStyle/>
          <a:p>
            <a:pPr>
              <a:spcBef>
                <a:spcPts val="0"/>
              </a:spcBef>
              <a:spcAft>
                <a:spcPts val="3300"/>
              </a:spcAft>
            </a:pPr>
            <a:r>
              <a:rPr lang="en-US" dirty="0"/>
              <a:t>Addition reactions can also begin with nucleophilic attack, in which case the reaction is called a </a:t>
            </a:r>
            <a:r>
              <a:rPr lang="en-US" b="1" i="1" dirty="0"/>
              <a:t>nucleophilic addition. </a:t>
            </a:r>
          </a:p>
          <a:p>
            <a:pPr>
              <a:spcBef>
                <a:spcPts val="0"/>
              </a:spcBef>
            </a:pPr>
            <a:r>
              <a:rPr lang="en-US" dirty="0"/>
              <a:t>In a nucleophilic addition reaction, a bond forms when a nucleophile donates a pair of electrons to an electron-deficient atom. </a:t>
            </a:r>
            <a:endParaRPr lang="en-US" dirty="0">
              <a:solidFill>
                <a:prstClr val="black"/>
              </a:solidFill>
            </a:endParaRPr>
          </a:p>
        </p:txBody>
      </p:sp>
    </p:spTree>
    <p:extLst>
      <p:ext uri="{BB962C8B-B14F-4D97-AF65-F5344CB8AC3E}">
        <p14:creationId xmlns:p14="http://schemas.microsoft.com/office/powerpoint/2010/main" val="23133030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0"/>
            <a:ext cx="9044610" cy="517801"/>
          </a:xfrm>
        </p:spPr>
        <p:txBody>
          <a:bodyPr/>
          <a:lstStyle/>
          <a:p>
            <a:r>
              <a:rPr lang="en-US" dirty="0">
                <a:solidFill>
                  <a:schemeClr val="bg1"/>
                </a:solidFill>
              </a:rPr>
              <a:t>23.1 </a:t>
            </a:r>
            <a:r>
              <a:rPr lang="en-US" dirty="0"/>
              <a:t>	</a:t>
            </a:r>
            <a:r>
              <a:rPr lang="en-US" dirty="0">
                <a:latin typeface="Calibri"/>
              </a:rPr>
              <a:t>Why Carbon Is Different (5)</a:t>
            </a:r>
            <a:endParaRPr lang="en-US" dirty="0"/>
          </a:p>
        </p:txBody>
      </p:sp>
      <p:sp>
        <p:nvSpPr>
          <p:cNvPr id="16" name="Text Placeholder 15"/>
          <p:cNvSpPr>
            <a:spLocks noGrp="1"/>
          </p:cNvSpPr>
          <p:nvPr>
            <p:ph type="body" sz="quarter" idx="22"/>
          </p:nvPr>
        </p:nvSpPr>
        <p:spPr>
          <a:xfrm>
            <a:off x="23190" y="1066800"/>
            <a:ext cx="9120809" cy="470597"/>
          </a:xfrm>
        </p:spPr>
        <p:txBody>
          <a:bodyPr/>
          <a:lstStyle/>
          <a:p>
            <a:r>
              <a:rPr lang="en-US" dirty="0">
                <a:latin typeface="Calibri"/>
              </a:rPr>
              <a:t>Why Carbon is Different</a:t>
            </a:r>
          </a:p>
        </p:txBody>
      </p:sp>
      <p:sp>
        <p:nvSpPr>
          <p:cNvPr id="17" name="Content Placeholder 16"/>
          <p:cNvSpPr>
            <a:spLocks noGrp="1"/>
          </p:cNvSpPr>
          <p:nvPr>
            <p:ph sz="quarter" idx="24"/>
          </p:nvPr>
        </p:nvSpPr>
        <p:spPr>
          <a:xfrm>
            <a:off x="0" y="1600200"/>
            <a:ext cx="9120810" cy="1510604"/>
          </a:xfrm>
        </p:spPr>
        <p:txBody>
          <a:bodyPr/>
          <a:lstStyle/>
          <a:p>
            <a:r>
              <a:rPr lang="en-US" dirty="0"/>
              <a:t>Organic compounds that are related to benzene, or that contain one or more benzene rings, are called </a:t>
            </a:r>
            <a:r>
              <a:rPr lang="en-US" b="1" i="1" dirty="0"/>
              <a:t>aromatic </a:t>
            </a:r>
            <a:r>
              <a:rPr lang="en-US" dirty="0"/>
              <a:t>compounds.</a:t>
            </a:r>
          </a:p>
        </p:txBody>
      </p:sp>
      <p:pic>
        <p:nvPicPr>
          <p:cNvPr id="3074" name="Picture 2" descr="Several examples of aromatic compounds with rings are show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8271" y="2971800"/>
            <a:ext cx="7407459" cy="32825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690708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3190" y="0"/>
            <a:ext cx="9044610" cy="594001"/>
          </a:xfrm>
        </p:spPr>
        <p:txBody>
          <a:bodyPr/>
          <a:lstStyle/>
          <a:p>
            <a:r>
              <a:rPr lang="en-US" dirty="0">
                <a:solidFill>
                  <a:schemeClr val="bg1"/>
                </a:solidFill>
              </a:rPr>
              <a:t>23.5 	</a:t>
            </a:r>
            <a:r>
              <a:rPr lang="en-US" dirty="0">
                <a:latin typeface="Calibri"/>
              </a:rPr>
              <a:t>Organic Reactions (8)</a:t>
            </a:r>
            <a:endParaRPr lang="en-US" dirty="0"/>
          </a:p>
        </p:txBody>
      </p:sp>
      <p:sp>
        <p:nvSpPr>
          <p:cNvPr id="16" name="Text Placeholder 15"/>
          <p:cNvSpPr>
            <a:spLocks noGrp="1"/>
          </p:cNvSpPr>
          <p:nvPr>
            <p:ph type="body" sz="quarter" idx="22"/>
          </p:nvPr>
        </p:nvSpPr>
        <p:spPr>
          <a:xfrm>
            <a:off x="23190" y="1066800"/>
            <a:ext cx="9120809" cy="533401"/>
          </a:xfrm>
        </p:spPr>
        <p:txBody>
          <a:bodyPr/>
          <a:lstStyle/>
          <a:p>
            <a:r>
              <a:rPr lang="en-US" dirty="0">
                <a:latin typeface="Calibri"/>
              </a:rPr>
              <a:t>Addition Reactions</a:t>
            </a:r>
          </a:p>
        </p:txBody>
      </p:sp>
      <p:pic>
        <p:nvPicPr>
          <p:cNvPr id="15" name="Picture 2" descr="A addition reaction begins with water and CO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715" y="1524000"/>
            <a:ext cx="4266570" cy="12595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4" name="Picture 2" descr="One of the O H bonds in water breaks, with both electrons remaining with the O atom. The H atom separates from the water molecule as a prot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75740" y="2819400"/>
            <a:ext cx="4392521" cy="14799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descr="Finally, the negatively charged O atom acquires the proton lost by the water molecule that served as the nucleophil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00957" y="4495800"/>
            <a:ext cx="4542086"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624947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0"/>
            <a:ext cx="9044610" cy="594001"/>
          </a:xfrm>
        </p:spPr>
        <p:txBody>
          <a:bodyPr/>
          <a:lstStyle/>
          <a:p>
            <a:r>
              <a:rPr lang="en-US" dirty="0">
                <a:solidFill>
                  <a:schemeClr val="bg1"/>
                </a:solidFill>
              </a:rPr>
              <a:t>23.5 	</a:t>
            </a:r>
            <a:r>
              <a:rPr lang="en-US" dirty="0">
                <a:latin typeface="Calibri"/>
              </a:rPr>
              <a:t>Organic Reactions (9)</a:t>
            </a:r>
            <a:endParaRPr lang="en-US" dirty="0"/>
          </a:p>
        </p:txBody>
      </p:sp>
      <p:sp>
        <p:nvSpPr>
          <p:cNvPr id="16" name="Text Placeholder 15"/>
          <p:cNvSpPr>
            <a:spLocks noGrp="1"/>
          </p:cNvSpPr>
          <p:nvPr>
            <p:ph type="body" sz="quarter" idx="22"/>
          </p:nvPr>
        </p:nvSpPr>
        <p:spPr>
          <a:xfrm>
            <a:off x="23190" y="1066800"/>
            <a:ext cx="9120809" cy="609601"/>
          </a:xfrm>
        </p:spPr>
        <p:txBody>
          <a:bodyPr/>
          <a:lstStyle/>
          <a:p>
            <a:r>
              <a:rPr lang="en-US" dirty="0">
                <a:latin typeface="Calibri"/>
              </a:rPr>
              <a:t>Substitution Reactions</a:t>
            </a:r>
          </a:p>
        </p:txBody>
      </p:sp>
      <p:sp>
        <p:nvSpPr>
          <p:cNvPr id="17" name="Content Placeholder 16"/>
          <p:cNvSpPr>
            <a:spLocks noGrp="1"/>
          </p:cNvSpPr>
          <p:nvPr>
            <p:ph sz="quarter" idx="24"/>
          </p:nvPr>
        </p:nvSpPr>
        <p:spPr>
          <a:xfrm>
            <a:off x="0" y="1545134"/>
            <a:ext cx="9120810" cy="4398466"/>
          </a:xfrm>
        </p:spPr>
        <p:txBody>
          <a:bodyPr/>
          <a:lstStyle/>
          <a:p>
            <a:pPr>
              <a:spcBef>
                <a:spcPts val="0"/>
              </a:spcBef>
              <a:spcAft>
                <a:spcPts val="3300"/>
              </a:spcAft>
            </a:pPr>
            <a:r>
              <a:rPr lang="en-US" dirty="0"/>
              <a:t>Electrophilic and nucleophilic attack can also lead to </a:t>
            </a:r>
            <a:r>
              <a:rPr lang="en-US" b="1" i="1" dirty="0"/>
              <a:t>substitution reactions </a:t>
            </a:r>
            <a:r>
              <a:rPr lang="en-US" dirty="0"/>
              <a:t>in which one group is replaced by another group.</a:t>
            </a:r>
          </a:p>
          <a:p>
            <a:pPr>
              <a:spcBef>
                <a:spcPts val="0"/>
              </a:spcBef>
              <a:spcAft>
                <a:spcPts val="3300"/>
              </a:spcAft>
            </a:pPr>
            <a:r>
              <a:rPr lang="en-US" dirty="0"/>
              <a:t>Electrophilic substitution occurs when an electrophile attacks an aromatic molecule and replaces a hydrogen atom.</a:t>
            </a:r>
          </a:p>
          <a:p>
            <a:pPr>
              <a:spcBef>
                <a:spcPts val="0"/>
              </a:spcBef>
              <a:spcAft>
                <a:spcPts val="2800"/>
              </a:spcAft>
            </a:pPr>
            <a:r>
              <a:rPr lang="en-US" dirty="0"/>
              <a:t>Nucleophilic substitution occurs when a nucleophile replaces another group on a carbon atom.</a:t>
            </a:r>
          </a:p>
        </p:txBody>
      </p:sp>
    </p:spTree>
    <p:extLst>
      <p:ext uri="{BB962C8B-B14F-4D97-AF65-F5344CB8AC3E}">
        <p14:creationId xmlns:p14="http://schemas.microsoft.com/office/powerpoint/2010/main" val="251602451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0"/>
            <a:ext cx="9044610" cy="594001"/>
          </a:xfrm>
        </p:spPr>
        <p:txBody>
          <a:bodyPr/>
          <a:lstStyle/>
          <a:p>
            <a:r>
              <a:rPr lang="en-US" dirty="0">
                <a:solidFill>
                  <a:schemeClr val="bg1"/>
                </a:solidFill>
              </a:rPr>
              <a:t>23.5 	</a:t>
            </a:r>
            <a:r>
              <a:rPr lang="en-US" dirty="0">
                <a:latin typeface="Calibri"/>
              </a:rPr>
              <a:t>Organic Reactions (10)</a:t>
            </a:r>
            <a:endParaRPr lang="en-US" dirty="0"/>
          </a:p>
        </p:txBody>
      </p:sp>
      <p:sp>
        <p:nvSpPr>
          <p:cNvPr id="16" name="Text Placeholder 15"/>
          <p:cNvSpPr>
            <a:spLocks noGrp="1"/>
          </p:cNvSpPr>
          <p:nvPr>
            <p:ph type="body" sz="quarter" idx="22"/>
          </p:nvPr>
        </p:nvSpPr>
        <p:spPr>
          <a:xfrm>
            <a:off x="23190" y="1066800"/>
            <a:ext cx="3863010" cy="463671"/>
          </a:xfrm>
        </p:spPr>
        <p:txBody>
          <a:bodyPr/>
          <a:lstStyle/>
          <a:p>
            <a:r>
              <a:rPr lang="en-US" dirty="0">
                <a:latin typeface="Calibri"/>
              </a:rPr>
              <a:t>Substitution Reactions</a:t>
            </a:r>
          </a:p>
        </p:txBody>
      </p:sp>
      <p:pic>
        <p:nvPicPr>
          <p:cNvPr id="2" name="Picture 1" descr="The general mechanisms for electrophilic addition and nucleophilic addition are represented by curved arrows indicating the movement of electrons. "/>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33600" y="3835332"/>
            <a:ext cx="5029200" cy="2410524"/>
          </a:xfrm>
          <a:prstGeom prst="rect">
            <a:avLst/>
          </a:prstGeom>
        </p:spPr>
      </p:pic>
      <p:pic>
        <p:nvPicPr>
          <p:cNvPr id="3" name="Picture 2" descr="The general mechanisms for electrophilic addition and nucleophilic addition are represented by curved arrows indicating the movement of electrons.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895" y="1752600"/>
            <a:ext cx="5029200" cy="1882374"/>
          </a:xfrm>
          <a:prstGeom prst="rect">
            <a:avLst/>
          </a:prstGeom>
        </p:spPr>
      </p:pic>
    </p:spTree>
    <p:extLst>
      <p:ext uri="{BB962C8B-B14F-4D97-AF65-F5344CB8AC3E}">
        <p14:creationId xmlns:p14="http://schemas.microsoft.com/office/powerpoint/2010/main" val="388065820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0"/>
            <a:ext cx="9044610" cy="594001"/>
          </a:xfrm>
        </p:spPr>
        <p:txBody>
          <a:bodyPr/>
          <a:lstStyle/>
          <a:p>
            <a:r>
              <a:rPr lang="en-US" dirty="0">
                <a:solidFill>
                  <a:schemeClr val="bg1"/>
                </a:solidFill>
              </a:rPr>
              <a:t>23.5 	</a:t>
            </a:r>
            <a:r>
              <a:rPr lang="en-US" dirty="0">
                <a:latin typeface="Calibri"/>
              </a:rPr>
              <a:t>Organic Reactions (11)</a:t>
            </a:r>
            <a:endParaRPr lang="en-US" dirty="0"/>
          </a:p>
        </p:txBody>
      </p:sp>
      <p:sp>
        <p:nvSpPr>
          <p:cNvPr id="16" name="Text Placeholder 15"/>
          <p:cNvSpPr>
            <a:spLocks noGrp="1"/>
          </p:cNvSpPr>
          <p:nvPr>
            <p:ph type="body" sz="quarter" idx="22"/>
          </p:nvPr>
        </p:nvSpPr>
        <p:spPr>
          <a:xfrm>
            <a:off x="23190" y="1066800"/>
            <a:ext cx="9120809" cy="457201"/>
          </a:xfrm>
        </p:spPr>
        <p:txBody>
          <a:bodyPr/>
          <a:lstStyle/>
          <a:p>
            <a:r>
              <a:rPr lang="en-US" dirty="0">
                <a:latin typeface="Calibri"/>
              </a:rPr>
              <a:t>Substitution Reactions</a:t>
            </a:r>
          </a:p>
        </p:txBody>
      </p:sp>
      <p:pic>
        <p:nvPicPr>
          <p:cNvPr id="2" name="Picture 1" descr="As electrophilic substitution reaction in which benzene attacks an electrophile is represented as well as a nucleophilic substitution reactio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3062369"/>
            <a:ext cx="5514988" cy="1480458"/>
          </a:xfrm>
          <a:prstGeom prst="rect">
            <a:avLst/>
          </a:prstGeom>
        </p:spPr>
      </p:pic>
      <p:pic>
        <p:nvPicPr>
          <p:cNvPr id="3" name="Picture 2" descr="As electrophilic substitution reaction in which benzene attacks an electrophile is represented as well as a nucleophilic substitution reactio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67400" y="2637173"/>
            <a:ext cx="3111388" cy="2330850"/>
          </a:xfrm>
          <a:prstGeom prst="rect">
            <a:avLst/>
          </a:prstGeom>
        </p:spPr>
      </p:pic>
    </p:spTree>
    <p:extLst>
      <p:ext uri="{BB962C8B-B14F-4D97-AF65-F5344CB8AC3E}">
        <p14:creationId xmlns:p14="http://schemas.microsoft.com/office/powerpoint/2010/main" val="197560556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3190" y="0"/>
            <a:ext cx="9044610" cy="594001"/>
          </a:xfrm>
        </p:spPr>
        <p:txBody>
          <a:bodyPr/>
          <a:lstStyle/>
          <a:p>
            <a:r>
              <a:rPr lang="en-US" dirty="0">
                <a:solidFill>
                  <a:schemeClr val="bg1"/>
                </a:solidFill>
              </a:rPr>
              <a:t>23.5 	</a:t>
            </a:r>
            <a:r>
              <a:rPr lang="en-US" dirty="0">
                <a:latin typeface="Calibri"/>
              </a:rPr>
              <a:t>Organic Reactions (12)</a:t>
            </a:r>
            <a:endParaRPr lang="en-US" dirty="0"/>
          </a:p>
        </p:txBody>
      </p:sp>
      <p:sp>
        <p:nvSpPr>
          <p:cNvPr id="15" name="Text Placeholder 14"/>
          <p:cNvSpPr>
            <a:spLocks noGrp="1"/>
          </p:cNvSpPr>
          <p:nvPr>
            <p:ph type="body" sz="quarter" idx="22"/>
          </p:nvPr>
        </p:nvSpPr>
        <p:spPr>
          <a:xfrm>
            <a:off x="23190" y="1066800"/>
            <a:ext cx="9120809" cy="609601"/>
          </a:xfrm>
        </p:spPr>
        <p:txBody>
          <a:bodyPr/>
          <a:lstStyle/>
          <a:p>
            <a:r>
              <a:rPr lang="en-US" dirty="0">
                <a:latin typeface="Calibri"/>
              </a:rPr>
              <a:t>Substitution Reactions</a:t>
            </a:r>
          </a:p>
        </p:txBody>
      </p:sp>
      <p:pic>
        <p:nvPicPr>
          <p:cNvPr id="16386" name="Picture 2" descr="The nitration of benzene is an example of an electrophilic substitution reac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3025" y="1600200"/>
            <a:ext cx="6457950" cy="194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7" name="Picture 3" descr="Nitric acid and sulfuric acid react to produce the nitronium ion (+NO2), which acts as the electrophi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 y="3505200"/>
            <a:ext cx="7439025" cy="158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8" name="Picture 4" descr="The electrophile is shown in this representation. "/>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67300" y="5076825"/>
            <a:ext cx="4000500" cy="1247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2829031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3190" y="0"/>
            <a:ext cx="9044610" cy="594001"/>
          </a:xfrm>
        </p:spPr>
        <p:txBody>
          <a:bodyPr/>
          <a:lstStyle/>
          <a:p>
            <a:r>
              <a:rPr lang="en-US" dirty="0">
                <a:solidFill>
                  <a:schemeClr val="bg1"/>
                </a:solidFill>
              </a:rPr>
              <a:t>23.5 	</a:t>
            </a:r>
            <a:r>
              <a:rPr lang="en-US" dirty="0">
                <a:latin typeface="Calibri"/>
              </a:rPr>
              <a:t>Organic Reactions (13)</a:t>
            </a:r>
            <a:endParaRPr lang="en-US" dirty="0"/>
          </a:p>
        </p:txBody>
      </p:sp>
      <p:sp>
        <p:nvSpPr>
          <p:cNvPr id="15" name="Text Placeholder 14"/>
          <p:cNvSpPr>
            <a:spLocks noGrp="1"/>
          </p:cNvSpPr>
          <p:nvPr>
            <p:ph type="body" sz="quarter" idx="22"/>
          </p:nvPr>
        </p:nvSpPr>
        <p:spPr>
          <a:xfrm>
            <a:off x="23190" y="1066801"/>
            <a:ext cx="9120809" cy="438150"/>
          </a:xfrm>
        </p:spPr>
        <p:txBody>
          <a:bodyPr/>
          <a:lstStyle/>
          <a:p>
            <a:r>
              <a:rPr lang="en-US" dirty="0">
                <a:latin typeface="Calibri"/>
              </a:rPr>
              <a:t>Substitution Reactions</a:t>
            </a:r>
          </a:p>
        </p:txBody>
      </p:sp>
      <p:pic>
        <p:nvPicPr>
          <p:cNvPr id="17410" name="Picture 2" descr="A substitution reaction starts with benzene and NO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6363" y="1600200"/>
            <a:ext cx="6391275" cy="156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1" name="Picture 3" descr="The resulting carbocation is stabilized by resonanc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013" y="3200400"/>
            <a:ext cx="8181975" cy="1504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2" name="Picture 4" descr="Finally, the electrons in the C H bond move to the ring, restoring the original pi bond, and the hydrogen atom leaves as a proton, 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71625" y="4800600"/>
            <a:ext cx="6000750" cy="1504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5745965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23190" y="0"/>
            <a:ext cx="9044610" cy="594001"/>
          </a:xfrm>
        </p:spPr>
        <p:txBody>
          <a:bodyPr/>
          <a:lstStyle/>
          <a:p>
            <a:r>
              <a:rPr lang="en-US" dirty="0">
                <a:solidFill>
                  <a:schemeClr val="bg1"/>
                </a:solidFill>
              </a:rPr>
              <a:t>23.5 	</a:t>
            </a:r>
            <a:r>
              <a:rPr lang="en-US" dirty="0">
                <a:latin typeface="Calibri"/>
              </a:rPr>
              <a:t>Organic Reactions (14)</a:t>
            </a:r>
            <a:endParaRPr lang="en-US" dirty="0"/>
          </a:p>
        </p:txBody>
      </p:sp>
      <p:sp>
        <p:nvSpPr>
          <p:cNvPr id="15" name="Text Placeholder 14"/>
          <p:cNvSpPr>
            <a:spLocks noGrp="1"/>
          </p:cNvSpPr>
          <p:nvPr>
            <p:ph type="body" sz="quarter" idx="22"/>
          </p:nvPr>
        </p:nvSpPr>
        <p:spPr>
          <a:xfrm>
            <a:off x="23190" y="1066800"/>
            <a:ext cx="9120809" cy="609601"/>
          </a:xfrm>
        </p:spPr>
        <p:txBody>
          <a:bodyPr/>
          <a:lstStyle/>
          <a:p>
            <a:r>
              <a:rPr lang="en-US" dirty="0">
                <a:latin typeface="Calibri"/>
              </a:rPr>
              <a:t>Substitution Reactions</a:t>
            </a:r>
          </a:p>
        </p:txBody>
      </p:sp>
      <p:pic>
        <p:nvPicPr>
          <p:cNvPr id="18434" name="Picture 2" descr="Nucleophilic substitution is represented by the reaction of methyl bromide with chloride ion.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7263" y="1676400"/>
            <a:ext cx="7229475"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1754090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28600"/>
            <a:ext cx="4800600" cy="533400"/>
          </a:xfrm>
        </p:spPr>
        <p:txBody>
          <a:bodyPr/>
          <a:lstStyle/>
          <a:p>
            <a:pPr algn="ctr">
              <a:tabLst>
                <a:tab pos="3314700" algn="l"/>
                <a:tab pos="3484563" algn="l"/>
              </a:tabLst>
            </a:pPr>
            <a:r>
              <a:rPr lang="en-US" b="1" dirty="0">
                <a:solidFill>
                  <a:srgbClr val="FFF799"/>
                </a:solidFill>
              </a:rPr>
              <a:t>SAMPLE PROBLEM	</a:t>
            </a:r>
            <a:r>
              <a:rPr lang="en-US" b="1" dirty="0">
                <a:solidFill>
                  <a:schemeClr val="bg1"/>
                </a:solidFill>
              </a:rPr>
              <a:t>23.5	</a:t>
            </a:r>
            <a:endParaRPr lang="en-US" dirty="0"/>
          </a:p>
        </p:txBody>
      </p:sp>
      <mc:AlternateContent xmlns:mc="http://schemas.openxmlformats.org/markup-compatibility/2006" xmlns:a14="http://schemas.microsoft.com/office/drawing/2010/main">
        <mc:Choice Requires="a14">
          <p:sp>
            <p:nvSpPr>
              <p:cNvPr id="16" name="Text Placeholder 15"/>
              <p:cNvSpPr>
                <a:spLocks noGrp="1"/>
              </p:cNvSpPr>
              <p:nvPr>
                <p:ph type="body" sz="quarter" idx="22"/>
              </p:nvPr>
            </p:nvSpPr>
            <p:spPr>
              <a:xfrm>
                <a:off x="0" y="952500"/>
                <a:ext cx="9154886" cy="3924300"/>
              </a:xfrm>
            </p:spPr>
            <p:txBody>
              <a:bodyPr/>
              <a:lstStyle/>
              <a:p>
                <a:pPr>
                  <a:spcBef>
                    <a:spcPts val="0"/>
                  </a:spcBef>
                  <a:spcAft>
                    <a:spcPts val="3300"/>
                  </a:spcAft>
                </a:pPr>
                <a:r>
                  <a:rPr lang="en-US" dirty="0"/>
                  <a:t>Using curved arrows to indicate the movement of electrons, draw the mechanism for each of the following reactions: </a:t>
                </a:r>
              </a:p>
              <a:p>
                <a:pPr marL="514350" indent="-514350">
                  <a:spcBef>
                    <a:spcPts val="0"/>
                  </a:spcBef>
                  <a:spcAft>
                    <a:spcPts val="3300"/>
                  </a:spcAft>
                  <a:buAutoNum type="alphaLcParenBoth"/>
                </a:pPr>
                <a:r>
                  <a:rPr lang="en-US" dirty="0"/>
                  <a:t>nucleophilic addition of </a:t>
                </a:r>
                <a14:m>
                  <m:oMath xmlns:m="http://schemas.openxmlformats.org/officeDocument/2006/math">
                    <m:sSup>
                      <m:sSupPr>
                        <m:ctrlPr>
                          <a:rPr lang="en-US" i="1" smtClean="0">
                            <a:latin typeface="Cambria Math" panose="02040503050406030204" pitchFamily="18" charset="0"/>
                          </a:rPr>
                        </m:ctrlPr>
                      </m:sSupPr>
                      <m:e>
                        <m:r>
                          <m:rPr>
                            <m:sty m:val="p"/>
                          </m:rPr>
                          <a:rPr lang="en-US" b="0" i="0" smtClean="0">
                            <a:latin typeface="Cambria Math" panose="02040503050406030204" pitchFamily="18" charset="0"/>
                          </a:rPr>
                          <m:t>CN</m:t>
                        </m:r>
                      </m:e>
                      <m:sup>
                        <m:r>
                          <a:rPr lang="en-US" b="0" i="0" smtClean="0">
                            <a:latin typeface="Cambria Math" panose="02040503050406030204" pitchFamily="18" charset="0"/>
                          </a:rPr>
                          <m:t>−</m:t>
                        </m:r>
                      </m:sup>
                    </m:sSup>
                  </m:oMath>
                </a14:m>
                <a:r>
                  <a:rPr lang="en-US" dirty="0"/>
                  <a:t> to </a:t>
                </a:r>
                <a14:m>
                  <m:oMath xmlns:m="http://schemas.openxmlformats.org/officeDocument/2006/math">
                    <m:sSub>
                      <m:sSubPr>
                        <m:ctrlPr>
                          <a:rPr lang="en-US" i="1" smtClean="0">
                            <a:latin typeface="Cambria Math" panose="02040503050406030204" pitchFamily="18" charset="0"/>
                          </a:rPr>
                        </m:ctrlPr>
                      </m:sSubPr>
                      <m:e>
                        <m:r>
                          <m:rPr>
                            <m:sty m:val="p"/>
                          </m:rPr>
                          <a:rPr lang="en-US" b="0" i="0" smtClean="0">
                            <a:latin typeface="Cambria Math" panose="02040503050406030204" pitchFamily="18" charset="0"/>
                          </a:rPr>
                          <m:t>CH</m:t>
                        </m:r>
                      </m:e>
                      <m:sub>
                        <m:r>
                          <a:rPr lang="en-US" b="0" i="0" smtClean="0">
                            <a:latin typeface="Cambria Math" panose="02040503050406030204" pitchFamily="18" charset="0"/>
                          </a:rPr>
                          <m:t>3</m:t>
                        </m:r>
                      </m:sub>
                    </m:sSub>
                    <m:r>
                      <m:rPr>
                        <m:sty m:val="p"/>
                      </m:rPr>
                      <a:rPr lang="en-US" b="0" i="0" smtClean="0">
                        <a:latin typeface="Cambria Math" panose="02040503050406030204" pitchFamily="18" charset="0"/>
                      </a:rPr>
                      <m:t>CHO</m:t>
                    </m:r>
                  </m:oMath>
                </a14:m>
                <a:r>
                  <a:rPr lang="en-US" dirty="0"/>
                  <a:t>and</a:t>
                </a:r>
              </a:p>
              <a:p>
                <a:pPr marL="514350" indent="-514350">
                  <a:spcBef>
                    <a:spcPts val="0"/>
                  </a:spcBef>
                  <a:spcAft>
                    <a:spcPts val="2800"/>
                  </a:spcAft>
                  <a:buAutoNum type="alphaLcParenBoth"/>
                </a:pPr>
                <a:r>
                  <a:rPr lang="en-US" dirty="0"/>
                  <a:t>electrophilic substitution of benzene with </a:t>
                </a:r>
                <a14:m>
                  <m:oMath xmlns:m="http://schemas.openxmlformats.org/officeDocument/2006/math">
                    <m:sSub>
                      <m:sSubPr>
                        <m:ctrlPr>
                          <a:rPr lang="en-US" i="1" dirty="0" smtClean="0">
                            <a:latin typeface="Cambria Math" panose="02040503050406030204" pitchFamily="18" charset="0"/>
                          </a:rPr>
                        </m:ctrlPr>
                      </m:sSubPr>
                      <m:e>
                        <m:r>
                          <m:rPr>
                            <m:nor/>
                          </m:rPr>
                          <a:rPr lang="en-US" baseline="30000" dirty="0"/>
                          <m:t>+</m:t>
                        </m:r>
                        <m:r>
                          <m:rPr>
                            <m:sty m:val="p"/>
                          </m:rPr>
                          <a:rPr lang="en-US" b="0" i="0" dirty="0" smtClean="0">
                            <a:latin typeface="Cambria Math" panose="02040503050406030204" pitchFamily="18" charset="0"/>
                          </a:rPr>
                          <m:t>SO</m:t>
                        </m:r>
                      </m:e>
                      <m:sub>
                        <m:r>
                          <a:rPr lang="en-US" b="0" i="0" dirty="0" smtClean="0">
                            <a:latin typeface="Cambria Math" panose="02040503050406030204" pitchFamily="18" charset="0"/>
                          </a:rPr>
                          <m:t>3</m:t>
                        </m:r>
                      </m:sub>
                    </m:sSub>
                    <m:r>
                      <m:rPr>
                        <m:sty m:val="p"/>
                      </m:rPr>
                      <a:rPr lang="en-US" b="0" i="0" dirty="0" smtClean="0">
                        <a:latin typeface="Cambria Math" panose="02040503050406030204" pitchFamily="18" charset="0"/>
                      </a:rPr>
                      <m:t>H</m:t>
                    </m:r>
                  </m:oMath>
                </a14:m>
                <a:r>
                  <a:rPr lang="en-US" dirty="0"/>
                  <a:t>. (Draw all resonance structures for the carbocation intermediate.)</a:t>
                </a:r>
              </a:p>
            </p:txBody>
          </p:sp>
        </mc:Choice>
        <mc:Fallback xmlns="">
          <p:sp>
            <p:nvSpPr>
              <p:cNvPr id="16" name="Text Placeholder 15"/>
              <p:cNvSpPr>
                <a:spLocks noGrp="1" noRot="1" noChangeAspect="1" noMove="1" noResize="1" noEditPoints="1" noAdjustHandles="1" noChangeArrowheads="1" noChangeShapeType="1" noTextEdit="1"/>
              </p:cNvSpPr>
              <p:nvPr>
                <p:ph type="body" sz="quarter" idx="22"/>
              </p:nvPr>
            </p:nvSpPr>
            <p:spPr>
              <a:xfrm>
                <a:off x="0" y="952500"/>
                <a:ext cx="9154886" cy="3924300"/>
              </a:xfrm>
              <a:blipFill>
                <a:blip r:embed="rId2"/>
                <a:stretch>
                  <a:fillRect l="-1398" t="-1398" r="-2130"/>
                </a:stretch>
              </a:blipFill>
            </p:spPr>
            <p:txBody>
              <a:bodyPr/>
              <a:lstStyle/>
              <a:p>
                <a:r>
                  <a:rPr lang="en-US">
                    <a:noFill/>
                  </a:rPr>
                  <a:t> </a:t>
                </a:r>
              </a:p>
            </p:txBody>
          </p:sp>
        </mc:Fallback>
      </mc:AlternateContent>
    </p:spTree>
    <p:extLst>
      <p:ext uri="{BB962C8B-B14F-4D97-AF65-F5344CB8AC3E}">
        <p14:creationId xmlns:p14="http://schemas.microsoft.com/office/powerpoint/2010/main" val="141818011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228600"/>
            <a:ext cx="6248400" cy="533400"/>
          </a:xfrm>
        </p:spPr>
        <p:txBody>
          <a:bodyPr/>
          <a:lstStyle/>
          <a:p>
            <a:pPr algn="ctr">
              <a:tabLst>
                <a:tab pos="3314700" algn="l"/>
                <a:tab pos="3484563" algn="l"/>
              </a:tabLst>
            </a:pPr>
            <a:r>
              <a:rPr lang="en-US" b="1" dirty="0">
                <a:solidFill>
                  <a:srgbClr val="FFF799"/>
                </a:solidFill>
              </a:rPr>
              <a:t>SAMPLE PROBLEM	</a:t>
            </a:r>
            <a:r>
              <a:rPr lang="en-US" b="1" dirty="0">
                <a:solidFill>
                  <a:schemeClr val="bg1"/>
                </a:solidFill>
              </a:rPr>
              <a:t>23.5	Solution	</a:t>
            </a:r>
            <a:endParaRPr lang="en-US" dirty="0"/>
          </a:p>
        </p:txBody>
      </p:sp>
      <p:sp>
        <p:nvSpPr>
          <p:cNvPr id="16" name="Text Placeholder 15"/>
          <p:cNvSpPr>
            <a:spLocks noGrp="1"/>
          </p:cNvSpPr>
          <p:nvPr>
            <p:ph type="body" sz="quarter" idx="22"/>
          </p:nvPr>
        </p:nvSpPr>
        <p:spPr>
          <a:xfrm>
            <a:off x="0" y="952500"/>
            <a:ext cx="8929255" cy="666750"/>
          </a:xfrm>
        </p:spPr>
        <p:txBody>
          <a:bodyPr/>
          <a:lstStyle/>
          <a:p>
            <a:r>
              <a:rPr lang="en-US" b="1" dirty="0">
                <a:solidFill>
                  <a:srgbClr val="43638E"/>
                </a:solidFill>
              </a:rPr>
              <a:t>Solution</a:t>
            </a:r>
            <a:endParaRPr lang="en-US" dirty="0">
              <a:solidFill>
                <a:srgbClr val="43638E"/>
              </a:solidFill>
            </a:endParaRPr>
          </a:p>
        </p:txBody>
      </p:sp>
      <p:pic>
        <p:nvPicPr>
          <p:cNvPr id="19458" name="Picture 2" descr="The nucleophile is CN−. The site of attack is the carbonyl C in CH3CHO, which is electron-poor because it’s bonded to the more electronegative O ato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1038" y="1447800"/>
            <a:ext cx="7781925" cy="2533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4972016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76200" y="228600"/>
            <a:ext cx="7543800" cy="533400"/>
          </a:xfrm>
        </p:spPr>
        <p:txBody>
          <a:bodyPr/>
          <a:lstStyle/>
          <a:p>
            <a:pPr algn="ctr">
              <a:tabLst>
                <a:tab pos="3314700" algn="l"/>
                <a:tab pos="3484563" algn="l"/>
              </a:tabLst>
            </a:pPr>
            <a:r>
              <a:rPr lang="en-US" b="1" dirty="0">
                <a:solidFill>
                  <a:srgbClr val="FFF799"/>
                </a:solidFill>
              </a:rPr>
              <a:t>SAMPLE PROBLEM	</a:t>
            </a:r>
            <a:r>
              <a:rPr lang="en-US" b="1" dirty="0">
                <a:solidFill>
                  <a:schemeClr val="bg1"/>
                </a:solidFill>
              </a:rPr>
              <a:t>23.5	Solution, Cont.	</a:t>
            </a:r>
            <a:endParaRPr lang="en-US" dirty="0"/>
          </a:p>
        </p:txBody>
      </p:sp>
      <p:sp>
        <p:nvSpPr>
          <p:cNvPr id="16" name="Text Placeholder 15"/>
          <p:cNvSpPr>
            <a:spLocks noGrp="1"/>
          </p:cNvSpPr>
          <p:nvPr>
            <p:ph type="body" sz="quarter" idx="22"/>
          </p:nvPr>
        </p:nvSpPr>
        <p:spPr>
          <a:xfrm>
            <a:off x="0" y="969550"/>
            <a:ext cx="8929255" cy="630650"/>
          </a:xfrm>
        </p:spPr>
        <p:txBody>
          <a:bodyPr/>
          <a:lstStyle/>
          <a:p>
            <a:r>
              <a:rPr lang="en-US" b="1" dirty="0">
                <a:solidFill>
                  <a:srgbClr val="43638E"/>
                </a:solidFill>
              </a:rPr>
              <a:t>Solution</a:t>
            </a:r>
            <a:endParaRPr lang="en-US" dirty="0">
              <a:solidFill>
                <a:srgbClr val="43638E"/>
              </a:solidFill>
            </a:endParaRPr>
          </a:p>
        </p:txBody>
      </p:sp>
      <p:pic>
        <p:nvPicPr>
          <p:cNvPr id="20482" name="Picture 2" descr="The electrophile is +SO3H. The site of attack is the electron-rich, delocalized pi bonds of the benzene r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975" y="1560035"/>
            <a:ext cx="9010050" cy="4210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770619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0"/>
            <a:ext cx="9044610" cy="594001"/>
          </a:xfrm>
        </p:spPr>
        <p:txBody>
          <a:bodyPr/>
          <a:lstStyle/>
          <a:p>
            <a:r>
              <a:rPr lang="en-US" dirty="0">
                <a:solidFill>
                  <a:schemeClr val="bg1"/>
                </a:solidFill>
              </a:rPr>
              <a:t>23.1 </a:t>
            </a:r>
            <a:r>
              <a:rPr lang="en-US" dirty="0"/>
              <a:t>	</a:t>
            </a:r>
            <a:r>
              <a:rPr lang="en-US" dirty="0">
                <a:latin typeface="Calibri"/>
              </a:rPr>
              <a:t>Why Carbon Is Different (6)</a:t>
            </a:r>
            <a:endParaRPr lang="en-US" dirty="0"/>
          </a:p>
        </p:txBody>
      </p:sp>
      <p:sp>
        <p:nvSpPr>
          <p:cNvPr id="16" name="Text Placeholder 15"/>
          <p:cNvSpPr>
            <a:spLocks noGrp="1"/>
          </p:cNvSpPr>
          <p:nvPr>
            <p:ph type="body" sz="quarter" idx="22"/>
          </p:nvPr>
        </p:nvSpPr>
        <p:spPr>
          <a:xfrm>
            <a:off x="23190" y="1066800"/>
            <a:ext cx="9120809" cy="457201"/>
          </a:xfrm>
        </p:spPr>
        <p:txBody>
          <a:bodyPr/>
          <a:lstStyle/>
          <a:p>
            <a:r>
              <a:rPr lang="en-US" dirty="0">
                <a:latin typeface="Calibri"/>
              </a:rPr>
              <a:t>Why Carbon is Different</a:t>
            </a:r>
          </a:p>
        </p:txBody>
      </p:sp>
      <p:sp>
        <p:nvSpPr>
          <p:cNvPr id="17" name="Content Placeholder 16"/>
          <p:cNvSpPr>
            <a:spLocks noGrp="1"/>
          </p:cNvSpPr>
          <p:nvPr>
            <p:ph sz="quarter" idx="24"/>
          </p:nvPr>
        </p:nvSpPr>
        <p:spPr>
          <a:xfrm>
            <a:off x="0" y="1600200"/>
            <a:ext cx="9120810" cy="954107"/>
          </a:xfrm>
        </p:spPr>
        <p:txBody>
          <a:bodyPr/>
          <a:lstStyle/>
          <a:p>
            <a:r>
              <a:rPr lang="en-US" dirty="0"/>
              <a:t>Organic molecules that do not contain the benzene ring are called </a:t>
            </a:r>
            <a:r>
              <a:rPr lang="en-US" b="1" i="1" dirty="0"/>
              <a:t>aliphatic </a:t>
            </a:r>
            <a:r>
              <a:rPr lang="en-US" dirty="0"/>
              <a:t>compounds.</a:t>
            </a:r>
            <a:endParaRPr lang="en-US" dirty="0">
              <a:solidFill>
                <a:prstClr val="black"/>
              </a:solidFill>
            </a:endParaRPr>
          </a:p>
        </p:txBody>
      </p:sp>
      <p:pic>
        <p:nvPicPr>
          <p:cNvPr id="4099" name="Picture 3" descr="Several examples of aliphatic compounds are show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864" y="2632364"/>
            <a:ext cx="8832273" cy="27016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989739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23190" y="0"/>
            <a:ext cx="9044610" cy="594001"/>
          </a:xfrm>
        </p:spPr>
        <p:txBody>
          <a:bodyPr/>
          <a:lstStyle/>
          <a:p>
            <a:r>
              <a:rPr lang="en-US" dirty="0">
                <a:solidFill>
                  <a:schemeClr val="bg1"/>
                </a:solidFill>
              </a:rPr>
              <a:t>23.5 </a:t>
            </a:r>
            <a:r>
              <a:rPr lang="en-US" dirty="0"/>
              <a:t>	</a:t>
            </a:r>
            <a:r>
              <a:rPr lang="en-US" dirty="0">
                <a:latin typeface="Calibri"/>
              </a:rPr>
              <a:t>Organic Reactions (15)</a:t>
            </a:r>
            <a:endParaRPr lang="en-US" dirty="0"/>
          </a:p>
        </p:txBody>
      </p:sp>
      <p:sp>
        <p:nvSpPr>
          <p:cNvPr id="17" name="Text Placeholder 16"/>
          <p:cNvSpPr>
            <a:spLocks noGrp="1"/>
          </p:cNvSpPr>
          <p:nvPr>
            <p:ph type="body" sz="quarter" idx="22"/>
          </p:nvPr>
        </p:nvSpPr>
        <p:spPr>
          <a:xfrm>
            <a:off x="23190" y="1142999"/>
            <a:ext cx="9120809" cy="533401"/>
          </a:xfrm>
        </p:spPr>
        <p:txBody>
          <a:bodyPr/>
          <a:lstStyle/>
          <a:p>
            <a:r>
              <a:rPr lang="en-US" dirty="0">
                <a:latin typeface="Calibri"/>
              </a:rPr>
              <a:t>Other Types of Organic Reactions</a:t>
            </a:r>
          </a:p>
        </p:txBody>
      </p:sp>
      <p:sp>
        <p:nvSpPr>
          <p:cNvPr id="18" name="Content Placeholder 17"/>
          <p:cNvSpPr>
            <a:spLocks noGrp="1"/>
          </p:cNvSpPr>
          <p:nvPr>
            <p:ph sz="quarter" idx="24"/>
          </p:nvPr>
        </p:nvSpPr>
        <p:spPr>
          <a:xfrm>
            <a:off x="0" y="1600200"/>
            <a:ext cx="9120810" cy="914400"/>
          </a:xfrm>
        </p:spPr>
        <p:txBody>
          <a:bodyPr/>
          <a:lstStyle/>
          <a:p>
            <a:r>
              <a:rPr lang="en-US" dirty="0"/>
              <a:t>An </a:t>
            </a:r>
            <a:r>
              <a:rPr lang="en-US" b="1" i="1" dirty="0"/>
              <a:t>elimination reaction </a:t>
            </a:r>
            <a:r>
              <a:rPr lang="en-US" dirty="0"/>
              <a:t>is one in which a double bond forms and a molecule such as water is removed.</a:t>
            </a:r>
          </a:p>
        </p:txBody>
      </p:sp>
      <p:pic>
        <p:nvPicPr>
          <p:cNvPr id="2" name="Picture 1" descr="A water molecule is removed from a molecule which forms a double bond between two carbons."/>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6895" y="2960915"/>
            <a:ext cx="8077200" cy="2547618"/>
          </a:xfrm>
          <a:prstGeom prst="rect">
            <a:avLst/>
          </a:prstGeom>
        </p:spPr>
      </p:pic>
    </p:spTree>
    <p:extLst>
      <p:ext uri="{BB962C8B-B14F-4D97-AF65-F5344CB8AC3E}">
        <p14:creationId xmlns:p14="http://schemas.microsoft.com/office/powerpoint/2010/main" val="139987198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0"/>
            <a:ext cx="9044610" cy="594001"/>
          </a:xfrm>
        </p:spPr>
        <p:txBody>
          <a:bodyPr/>
          <a:lstStyle/>
          <a:p>
            <a:r>
              <a:rPr lang="en-US" dirty="0">
                <a:solidFill>
                  <a:schemeClr val="bg1"/>
                </a:solidFill>
              </a:rPr>
              <a:t>23.5 </a:t>
            </a:r>
            <a:r>
              <a:rPr lang="en-US" dirty="0"/>
              <a:t>	</a:t>
            </a:r>
            <a:r>
              <a:rPr lang="en-US" dirty="0">
                <a:latin typeface="Calibri"/>
              </a:rPr>
              <a:t>Organic Reactions (16)</a:t>
            </a:r>
            <a:endParaRPr lang="en-US" dirty="0"/>
          </a:p>
        </p:txBody>
      </p:sp>
      <p:sp>
        <p:nvSpPr>
          <p:cNvPr id="16" name="Text Placeholder 15"/>
          <p:cNvSpPr>
            <a:spLocks noGrp="1"/>
          </p:cNvSpPr>
          <p:nvPr>
            <p:ph type="body" sz="quarter" idx="22"/>
          </p:nvPr>
        </p:nvSpPr>
        <p:spPr>
          <a:xfrm>
            <a:off x="23190" y="1142999"/>
            <a:ext cx="9120809" cy="457201"/>
          </a:xfrm>
        </p:spPr>
        <p:txBody>
          <a:bodyPr/>
          <a:lstStyle/>
          <a:p>
            <a:r>
              <a:rPr lang="en-US" dirty="0">
                <a:latin typeface="Calibri"/>
              </a:rPr>
              <a:t>Other Types of Organic Reactions</a:t>
            </a:r>
          </a:p>
        </p:txBody>
      </p:sp>
      <p:sp>
        <p:nvSpPr>
          <p:cNvPr id="17" name="Content Placeholder 16"/>
          <p:cNvSpPr>
            <a:spLocks noGrp="1"/>
          </p:cNvSpPr>
          <p:nvPr>
            <p:ph sz="quarter" idx="24"/>
          </p:nvPr>
        </p:nvSpPr>
        <p:spPr>
          <a:xfrm>
            <a:off x="0" y="1600200"/>
            <a:ext cx="9120810" cy="1514475"/>
          </a:xfrm>
        </p:spPr>
        <p:txBody>
          <a:bodyPr/>
          <a:lstStyle/>
          <a:p>
            <a:pPr>
              <a:spcBef>
                <a:spcPts val="0"/>
              </a:spcBef>
              <a:spcAft>
                <a:spcPts val="3300"/>
              </a:spcAft>
            </a:pPr>
            <a:r>
              <a:rPr lang="en-US" dirty="0"/>
              <a:t>When a molecule gains O or loses H, it is </a:t>
            </a:r>
            <a:r>
              <a:rPr lang="en-US" i="1" dirty="0"/>
              <a:t>oxidized.</a:t>
            </a:r>
          </a:p>
          <a:p>
            <a:pPr>
              <a:spcBef>
                <a:spcPts val="0"/>
              </a:spcBef>
            </a:pPr>
            <a:r>
              <a:rPr lang="en-US" dirty="0"/>
              <a:t>When a molecule loses O or gains H, it is </a:t>
            </a:r>
            <a:r>
              <a:rPr lang="en-US" i="1" dirty="0"/>
              <a:t>reduced.</a:t>
            </a:r>
            <a:endParaRPr lang="en-US" dirty="0"/>
          </a:p>
        </p:txBody>
      </p:sp>
      <p:pic>
        <p:nvPicPr>
          <p:cNvPr id="21506" name="Picture 2" descr="CH3CH2OH becomes CH3CHO when it loses hydrogen in an oxidation reaction.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57313" y="3048000"/>
            <a:ext cx="6429375" cy="2447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7556844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23190" y="0"/>
            <a:ext cx="9044610" cy="594001"/>
          </a:xfrm>
        </p:spPr>
        <p:txBody>
          <a:bodyPr/>
          <a:lstStyle/>
          <a:p>
            <a:r>
              <a:rPr lang="en-US" dirty="0">
                <a:solidFill>
                  <a:schemeClr val="bg1"/>
                </a:solidFill>
              </a:rPr>
              <a:t>23.5 </a:t>
            </a:r>
            <a:r>
              <a:rPr lang="en-US" dirty="0"/>
              <a:t>	</a:t>
            </a:r>
            <a:r>
              <a:rPr lang="en-US" dirty="0">
                <a:latin typeface="Calibri"/>
              </a:rPr>
              <a:t>Organic Reactions (17)</a:t>
            </a:r>
            <a:endParaRPr lang="en-US" dirty="0"/>
          </a:p>
        </p:txBody>
      </p:sp>
      <p:sp>
        <p:nvSpPr>
          <p:cNvPr id="16" name="Text Placeholder 15"/>
          <p:cNvSpPr>
            <a:spLocks noGrp="1"/>
          </p:cNvSpPr>
          <p:nvPr>
            <p:ph type="body" sz="quarter" idx="22"/>
          </p:nvPr>
        </p:nvSpPr>
        <p:spPr>
          <a:xfrm>
            <a:off x="23190" y="1143000"/>
            <a:ext cx="9120809" cy="482979"/>
          </a:xfrm>
        </p:spPr>
        <p:txBody>
          <a:bodyPr/>
          <a:lstStyle/>
          <a:p>
            <a:r>
              <a:rPr lang="en-US" dirty="0">
                <a:latin typeface="Calibri"/>
              </a:rPr>
              <a:t>Other Types of Organic Reactions</a:t>
            </a:r>
          </a:p>
        </p:txBody>
      </p:sp>
      <p:sp>
        <p:nvSpPr>
          <p:cNvPr id="17" name="Content Placeholder 16"/>
          <p:cNvSpPr>
            <a:spLocks noGrp="1"/>
          </p:cNvSpPr>
          <p:nvPr>
            <p:ph sz="quarter" idx="24"/>
          </p:nvPr>
        </p:nvSpPr>
        <p:spPr>
          <a:xfrm>
            <a:off x="0" y="1600200"/>
            <a:ext cx="9120810" cy="1057275"/>
          </a:xfrm>
        </p:spPr>
        <p:txBody>
          <a:bodyPr/>
          <a:lstStyle/>
          <a:p>
            <a:r>
              <a:rPr lang="en-US" b="1" i="1" dirty="0"/>
              <a:t>Isomerization reactions </a:t>
            </a:r>
            <a:r>
              <a:rPr lang="en-US" dirty="0"/>
              <a:t>are those in which one isomer is converted to another.</a:t>
            </a:r>
            <a:endParaRPr lang="en-US" dirty="0">
              <a:solidFill>
                <a:prstClr val="black"/>
              </a:solidFill>
            </a:endParaRPr>
          </a:p>
        </p:txBody>
      </p:sp>
      <p:pic>
        <p:nvPicPr>
          <p:cNvPr id="22530" name="Picture 2" descr="Aldose is isomerized to ketose in this isomerization reaction.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9263" y="2657475"/>
            <a:ext cx="5705475" cy="3514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8895242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0"/>
            <a:ext cx="9144000" cy="609600"/>
          </a:xfrm>
        </p:spPr>
        <p:txBody>
          <a:bodyPr/>
          <a:lstStyle/>
          <a:p>
            <a:pPr marL="179388" indent="49213"/>
            <a:r>
              <a:rPr lang="en-US" dirty="0">
                <a:solidFill>
                  <a:schemeClr val="bg1"/>
                </a:solidFill>
              </a:rPr>
              <a:t>23.6</a:t>
            </a:r>
            <a:r>
              <a:rPr lang="en-US" dirty="0"/>
              <a:t>	</a:t>
            </a:r>
            <a:r>
              <a:rPr lang="en-US" dirty="0">
                <a:latin typeface="Calibri"/>
              </a:rPr>
              <a:t>Organic Polymers</a:t>
            </a:r>
            <a:endParaRPr lang="en-US" dirty="0"/>
          </a:p>
        </p:txBody>
      </p:sp>
      <p:sp>
        <p:nvSpPr>
          <p:cNvPr id="17" name="Text Placeholder 16"/>
          <p:cNvSpPr>
            <a:spLocks noGrp="1"/>
          </p:cNvSpPr>
          <p:nvPr>
            <p:ph type="body" sz="quarter" idx="12"/>
          </p:nvPr>
        </p:nvSpPr>
        <p:spPr/>
        <p:txBody>
          <a:bodyPr/>
          <a:lstStyle/>
          <a:p>
            <a:r>
              <a:rPr lang="en-US" b="1" dirty="0"/>
              <a:t>Topics</a:t>
            </a:r>
          </a:p>
        </p:txBody>
      </p:sp>
      <p:sp>
        <p:nvSpPr>
          <p:cNvPr id="16" name="Content Placeholder 15"/>
          <p:cNvSpPr>
            <a:spLocks noGrp="1"/>
          </p:cNvSpPr>
          <p:nvPr>
            <p:ph type="body" sz="quarter" idx="13"/>
          </p:nvPr>
        </p:nvSpPr>
        <p:spPr>
          <a:xfrm>
            <a:off x="0" y="1828800"/>
            <a:ext cx="9144000" cy="1447800"/>
          </a:xfrm>
          <a:prstGeom prst="rect">
            <a:avLst/>
          </a:prstGeom>
        </p:spPr>
        <p:txBody>
          <a:bodyPr/>
          <a:lstStyle/>
          <a:p>
            <a:pPr fontAlgn="t">
              <a:spcBef>
                <a:spcPts val="0"/>
              </a:spcBef>
            </a:pPr>
            <a:r>
              <a:rPr lang="en-US" dirty="0"/>
              <a:t>Addition Polymers</a:t>
            </a:r>
          </a:p>
          <a:p>
            <a:pPr fontAlgn="t">
              <a:spcBef>
                <a:spcPts val="0"/>
              </a:spcBef>
            </a:pPr>
            <a:r>
              <a:rPr lang="en-US" dirty="0"/>
              <a:t>Condensation Polymers</a:t>
            </a:r>
          </a:p>
          <a:p>
            <a:pPr>
              <a:spcBef>
                <a:spcPts val="0"/>
              </a:spcBef>
            </a:pPr>
            <a:r>
              <a:rPr lang="en-US" dirty="0"/>
              <a:t>Biological Polymers</a:t>
            </a:r>
          </a:p>
        </p:txBody>
      </p:sp>
    </p:spTree>
    <p:extLst>
      <p:ext uri="{BB962C8B-B14F-4D97-AF65-F5344CB8AC3E}">
        <p14:creationId xmlns:p14="http://schemas.microsoft.com/office/powerpoint/2010/main" val="394013221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0"/>
            <a:ext cx="9044610" cy="594001"/>
          </a:xfrm>
        </p:spPr>
        <p:txBody>
          <a:bodyPr/>
          <a:lstStyle/>
          <a:p>
            <a:r>
              <a:rPr lang="en-US" dirty="0">
                <a:solidFill>
                  <a:schemeClr val="bg1"/>
                </a:solidFill>
              </a:rPr>
              <a:t>23.6 </a:t>
            </a:r>
            <a:r>
              <a:rPr lang="en-US" dirty="0"/>
              <a:t>	</a:t>
            </a:r>
            <a:r>
              <a:rPr lang="en-US" dirty="0">
                <a:latin typeface="Calibri"/>
              </a:rPr>
              <a:t>Organic Polymers (1)</a:t>
            </a:r>
            <a:endParaRPr lang="en-US" dirty="0"/>
          </a:p>
        </p:txBody>
      </p:sp>
      <p:sp>
        <p:nvSpPr>
          <p:cNvPr id="16" name="Text Placeholder 15"/>
          <p:cNvSpPr>
            <a:spLocks noGrp="1"/>
          </p:cNvSpPr>
          <p:nvPr>
            <p:ph type="body" sz="quarter" idx="22"/>
          </p:nvPr>
        </p:nvSpPr>
        <p:spPr>
          <a:xfrm>
            <a:off x="23191" y="1142999"/>
            <a:ext cx="4701210" cy="609601"/>
          </a:xfrm>
        </p:spPr>
        <p:txBody>
          <a:bodyPr/>
          <a:lstStyle/>
          <a:p>
            <a:r>
              <a:rPr lang="en-US" dirty="0">
                <a:latin typeface="Calibri"/>
              </a:rPr>
              <a:t>Addition Polymers</a:t>
            </a:r>
          </a:p>
        </p:txBody>
      </p:sp>
      <p:sp>
        <p:nvSpPr>
          <p:cNvPr id="17" name="Content Placeholder 16"/>
          <p:cNvSpPr>
            <a:spLocks noGrp="1"/>
          </p:cNvSpPr>
          <p:nvPr>
            <p:ph sz="quarter" idx="24"/>
          </p:nvPr>
        </p:nvSpPr>
        <p:spPr>
          <a:xfrm>
            <a:off x="0" y="1600200"/>
            <a:ext cx="9093596" cy="4806043"/>
          </a:xfrm>
        </p:spPr>
        <p:txBody>
          <a:bodyPr/>
          <a:lstStyle/>
          <a:p>
            <a:pPr>
              <a:spcBef>
                <a:spcPts val="0"/>
              </a:spcBef>
              <a:spcAft>
                <a:spcPts val="6800"/>
              </a:spcAft>
            </a:pPr>
            <a:r>
              <a:rPr lang="en-US" b="1" i="1" dirty="0"/>
              <a:t>Polymers </a:t>
            </a:r>
            <a:r>
              <a:rPr lang="en-US" dirty="0"/>
              <a:t>are molecular compounds, either natural or synthetic, that are made up of many </a:t>
            </a:r>
            <a:r>
              <a:rPr lang="en-US" i="1" dirty="0"/>
              <a:t>repeating units </a:t>
            </a:r>
            <a:r>
              <a:rPr lang="en-US" dirty="0"/>
              <a:t>called </a:t>
            </a:r>
            <a:r>
              <a:rPr lang="en-US" b="1" i="1" dirty="0"/>
              <a:t>monomers.</a:t>
            </a:r>
            <a:endParaRPr lang="en-US" dirty="0"/>
          </a:p>
          <a:p>
            <a:pPr>
              <a:spcBef>
                <a:spcPts val="0"/>
              </a:spcBef>
              <a:spcAft>
                <a:spcPts val="3300"/>
              </a:spcAft>
            </a:pPr>
            <a:r>
              <a:rPr lang="en-US" b="1" i="1" dirty="0"/>
              <a:t>Addition polymers </a:t>
            </a:r>
            <a:r>
              <a:rPr lang="en-US" dirty="0"/>
              <a:t>form when monomers such as ethylene join end to end to make polyethylene.</a:t>
            </a:r>
          </a:p>
          <a:p>
            <a:pPr>
              <a:spcBef>
                <a:spcPts val="0"/>
              </a:spcBef>
              <a:spcAft>
                <a:spcPts val="2800"/>
              </a:spcAft>
            </a:pPr>
            <a:r>
              <a:rPr lang="en-US" dirty="0"/>
              <a:t>Reactions of this type can be initiated by a </a:t>
            </a:r>
            <a:r>
              <a:rPr lang="en-US" i="1" dirty="0"/>
              <a:t>radical</a:t>
            </a:r>
            <a:r>
              <a:rPr lang="en-US" dirty="0"/>
              <a:t>—a species that contains an unpaired electron</a:t>
            </a:r>
          </a:p>
        </p:txBody>
      </p:sp>
    </p:spTree>
    <p:extLst>
      <p:ext uri="{BB962C8B-B14F-4D97-AF65-F5344CB8AC3E}">
        <p14:creationId xmlns:p14="http://schemas.microsoft.com/office/powerpoint/2010/main" val="62182097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0" y="0"/>
            <a:ext cx="6834810" cy="594001"/>
          </a:xfrm>
        </p:spPr>
        <p:txBody>
          <a:bodyPr/>
          <a:lstStyle/>
          <a:p>
            <a:r>
              <a:rPr lang="en-US" dirty="0">
                <a:solidFill>
                  <a:schemeClr val="bg1"/>
                </a:solidFill>
              </a:rPr>
              <a:t>23.6 </a:t>
            </a:r>
            <a:r>
              <a:rPr lang="en-US" dirty="0"/>
              <a:t>	</a:t>
            </a:r>
            <a:r>
              <a:rPr lang="en-US" dirty="0">
                <a:latin typeface="Calibri"/>
              </a:rPr>
              <a:t>Organic Polymers (2)</a:t>
            </a:r>
            <a:endParaRPr lang="en-US" dirty="0"/>
          </a:p>
        </p:txBody>
      </p:sp>
      <p:sp>
        <p:nvSpPr>
          <p:cNvPr id="15" name="Text Placeholder 14"/>
          <p:cNvSpPr>
            <a:spLocks noGrp="1"/>
          </p:cNvSpPr>
          <p:nvPr>
            <p:ph type="body" sz="quarter" idx="22"/>
          </p:nvPr>
        </p:nvSpPr>
        <p:spPr/>
        <p:txBody>
          <a:bodyPr/>
          <a:lstStyle/>
          <a:p>
            <a:r>
              <a:rPr lang="en-US" dirty="0">
                <a:latin typeface="Calibri"/>
              </a:rPr>
              <a:t>Addition Polymers</a:t>
            </a:r>
          </a:p>
        </p:txBody>
      </p:sp>
      <p:pic>
        <p:nvPicPr>
          <p:cNvPr id="23554" name="Picture 2" descr="The radical, which is unstable because of its unpaired electron, attacks a carbon atom on an ethylene molecule. This is the initia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0988" y="943014"/>
            <a:ext cx="1842025" cy="17239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55" name="Picture 3" descr="A rearrangement of electrons occurs and a new radical is formed with which to propagate the next step in the polymerization in the propagation steps.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9965" y="2887414"/>
            <a:ext cx="7124070" cy="35895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8061840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0" y="0"/>
            <a:ext cx="6301410" cy="594001"/>
          </a:xfrm>
        </p:spPr>
        <p:txBody>
          <a:bodyPr/>
          <a:lstStyle/>
          <a:p>
            <a:r>
              <a:rPr lang="en-US" dirty="0">
                <a:solidFill>
                  <a:schemeClr val="bg1"/>
                </a:solidFill>
              </a:rPr>
              <a:t>23.6 </a:t>
            </a:r>
            <a:r>
              <a:rPr lang="en-US" dirty="0"/>
              <a:t>	</a:t>
            </a:r>
            <a:r>
              <a:rPr lang="en-US" dirty="0">
                <a:latin typeface="Calibri"/>
              </a:rPr>
              <a:t>Organic Polymers (3)</a:t>
            </a:r>
            <a:endParaRPr lang="en-US" dirty="0"/>
          </a:p>
        </p:txBody>
      </p:sp>
      <p:sp>
        <p:nvSpPr>
          <p:cNvPr id="15" name="Text Placeholder 14"/>
          <p:cNvSpPr>
            <a:spLocks noGrp="1"/>
          </p:cNvSpPr>
          <p:nvPr>
            <p:ph type="body" sz="quarter" idx="22"/>
          </p:nvPr>
        </p:nvSpPr>
        <p:spPr/>
        <p:txBody>
          <a:bodyPr/>
          <a:lstStyle/>
          <a:p>
            <a:r>
              <a:rPr lang="en-US" dirty="0">
                <a:latin typeface="Calibri"/>
              </a:rPr>
              <a:t>Addition Polymers</a:t>
            </a:r>
          </a:p>
        </p:txBody>
      </p:sp>
      <p:pic>
        <p:nvPicPr>
          <p:cNvPr id="24578" name="Picture 2" descr="The reaction continues until the system runs out of ethylene molecules or another radical species is encountered—resulting in termina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350" y="1638300"/>
            <a:ext cx="8115300" cy="2476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8898627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0"/>
            <a:ext cx="7924800" cy="594001"/>
          </a:xfrm>
        </p:spPr>
        <p:txBody>
          <a:bodyPr/>
          <a:lstStyle/>
          <a:p>
            <a:r>
              <a:rPr lang="en-US" dirty="0">
                <a:solidFill>
                  <a:schemeClr val="bg1"/>
                </a:solidFill>
              </a:rPr>
              <a:t>23.6 </a:t>
            </a:r>
            <a:r>
              <a:rPr lang="en-US" dirty="0"/>
              <a:t>	</a:t>
            </a:r>
            <a:r>
              <a:rPr lang="en-US" dirty="0">
                <a:latin typeface="Calibri"/>
              </a:rPr>
              <a:t>Organic Polymers (4)</a:t>
            </a:r>
            <a:endParaRPr lang="en-US" dirty="0"/>
          </a:p>
        </p:txBody>
      </p:sp>
      <p:pic>
        <p:nvPicPr>
          <p:cNvPr id="3" name="Picture 2" descr="Some addition polymers are shown along with their monomer and structur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92452" y="707136"/>
            <a:ext cx="4959096" cy="5443728"/>
          </a:xfrm>
          <a:prstGeom prst="rect">
            <a:avLst/>
          </a:prstGeom>
        </p:spPr>
      </p:pic>
    </p:spTree>
    <p:extLst>
      <p:ext uri="{BB962C8B-B14F-4D97-AF65-F5344CB8AC3E}">
        <p14:creationId xmlns:p14="http://schemas.microsoft.com/office/powerpoint/2010/main" val="143752080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a:xfrm>
            <a:off x="0" y="0"/>
            <a:ext cx="9044610" cy="594001"/>
          </a:xfrm>
        </p:spPr>
        <p:txBody>
          <a:bodyPr/>
          <a:lstStyle/>
          <a:p>
            <a:r>
              <a:rPr lang="en-US" dirty="0">
                <a:solidFill>
                  <a:schemeClr val="bg1"/>
                </a:solidFill>
              </a:rPr>
              <a:t>23.6 </a:t>
            </a:r>
            <a:r>
              <a:rPr lang="en-US" dirty="0"/>
              <a:t>	</a:t>
            </a:r>
            <a:r>
              <a:rPr lang="en-US" dirty="0">
                <a:latin typeface="Calibri"/>
              </a:rPr>
              <a:t>Organic Polymers (5)</a:t>
            </a:r>
            <a:endParaRPr lang="en-US" dirty="0"/>
          </a:p>
        </p:txBody>
      </p:sp>
      <p:sp>
        <p:nvSpPr>
          <p:cNvPr id="17" name="Text Placeholder 16"/>
          <p:cNvSpPr>
            <a:spLocks noGrp="1"/>
          </p:cNvSpPr>
          <p:nvPr>
            <p:ph type="body" sz="quarter" idx="22"/>
          </p:nvPr>
        </p:nvSpPr>
        <p:spPr>
          <a:xfrm>
            <a:off x="23190" y="1066800"/>
            <a:ext cx="9120809" cy="457201"/>
          </a:xfrm>
        </p:spPr>
        <p:txBody>
          <a:bodyPr/>
          <a:lstStyle/>
          <a:p>
            <a:r>
              <a:rPr lang="en-US" dirty="0">
                <a:latin typeface="Calibri"/>
              </a:rPr>
              <a:t>Condensation Polymers</a:t>
            </a:r>
          </a:p>
        </p:txBody>
      </p:sp>
      <p:sp>
        <p:nvSpPr>
          <p:cNvPr id="18" name="Content Placeholder 17"/>
          <p:cNvSpPr>
            <a:spLocks noGrp="1"/>
          </p:cNvSpPr>
          <p:nvPr>
            <p:ph sz="quarter" idx="24"/>
          </p:nvPr>
        </p:nvSpPr>
        <p:spPr>
          <a:xfrm>
            <a:off x="0" y="1600200"/>
            <a:ext cx="9144000" cy="1600200"/>
          </a:xfrm>
        </p:spPr>
        <p:txBody>
          <a:bodyPr/>
          <a:lstStyle/>
          <a:p>
            <a:r>
              <a:rPr lang="en-US" dirty="0"/>
              <a:t>Reactions in which two or more molecules become connected with the elimination of a small molecule, often water, are called </a:t>
            </a:r>
            <a:r>
              <a:rPr lang="en-US" b="1" i="1" dirty="0"/>
              <a:t>condensation reactions.</a:t>
            </a:r>
            <a:endParaRPr lang="en-US" dirty="0"/>
          </a:p>
        </p:txBody>
      </p:sp>
      <p:pic>
        <p:nvPicPr>
          <p:cNvPr id="2" name="Picture 1" descr="Condensation reaction between an alcohol and carboxylic acid and condensation of two alcohols in the presence of sulfuric acid to form an ethe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0" y="4724400"/>
            <a:ext cx="5587461" cy="1219201"/>
          </a:xfrm>
          <a:prstGeom prst="rect">
            <a:avLst/>
          </a:prstGeom>
        </p:spPr>
      </p:pic>
      <p:pic>
        <p:nvPicPr>
          <p:cNvPr id="4" name="Picture 3" descr="Condensation reaction between an alcohol and carboxylic acid and condensation of two alcohols in the presence of sulfuric acid to form an ethe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63506" y="3276599"/>
            <a:ext cx="5870448" cy="1307892"/>
          </a:xfrm>
          <a:prstGeom prst="rect">
            <a:avLst/>
          </a:prstGeom>
        </p:spPr>
      </p:pic>
    </p:spTree>
    <p:extLst>
      <p:ext uri="{BB962C8B-B14F-4D97-AF65-F5344CB8AC3E}">
        <p14:creationId xmlns:p14="http://schemas.microsoft.com/office/powerpoint/2010/main" val="344609090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a:xfrm>
            <a:off x="0" y="0"/>
            <a:ext cx="9044610" cy="594001"/>
          </a:xfrm>
        </p:spPr>
        <p:txBody>
          <a:bodyPr/>
          <a:lstStyle/>
          <a:p>
            <a:r>
              <a:rPr lang="en-US" dirty="0">
                <a:solidFill>
                  <a:schemeClr val="bg1"/>
                </a:solidFill>
              </a:rPr>
              <a:t>23.6 </a:t>
            </a:r>
            <a:r>
              <a:rPr lang="en-US" dirty="0"/>
              <a:t>	</a:t>
            </a:r>
            <a:r>
              <a:rPr lang="en-US" dirty="0">
                <a:latin typeface="Calibri"/>
              </a:rPr>
              <a:t>Organic Polymers (6)</a:t>
            </a:r>
            <a:endParaRPr lang="en-US" dirty="0"/>
          </a:p>
        </p:txBody>
      </p:sp>
      <p:sp>
        <p:nvSpPr>
          <p:cNvPr id="16" name="Text Placeholder 15"/>
          <p:cNvSpPr>
            <a:spLocks noGrp="1"/>
          </p:cNvSpPr>
          <p:nvPr>
            <p:ph type="body" sz="quarter" idx="22"/>
          </p:nvPr>
        </p:nvSpPr>
        <p:spPr>
          <a:xfrm>
            <a:off x="23190" y="1066800"/>
            <a:ext cx="9120809" cy="609601"/>
          </a:xfrm>
        </p:spPr>
        <p:txBody>
          <a:bodyPr/>
          <a:lstStyle/>
          <a:p>
            <a:r>
              <a:rPr lang="en-US" dirty="0">
                <a:latin typeface="Calibri"/>
              </a:rPr>
              <a:t>Condensation Polymers</a:t>
            </a:r>
          </a:p>
        </p:txBody>
      </p:sp>
      <p:sp>
        <p:nvSpPr>
          <p:cNvPr id="17" name="Content Placeholder 16"/>
          <p:cNvSpPr>
            <a:spLocks noGrp="1"/>
          </p:cNvSpPr>
          <p:nvPr>
            <p:ph sz="quarter" idx="24"/>
          </p:nvPr>
        </p:nvSpPr>
        <p:spPr>
          <a:xfrm>
            <a:off x="0" y="1600200"/>
            <a:ext cx="9120810" cy="2803802"/>
          </a:xfrm>
        </p:spPr>
        <p:txBody>
          <a:bodyPr/>
          <a:lstStyle/>
          <a:p>
            <a:pPr>
              <a:spcBef>
                <a:spcPts val="0"/>
              </a:spcBef>
              <a:spcAft>
                <a:spcPts val="3300"/>
              </a:spcAft>
            </a:pPr>
            <a:r>
              <a:rPr lang="en-US" b="1" i="1" dirty="0">
                <a:solidFill>
                  <a:prstClr val="black"/>
                </a:solidFill>
              </a:rPr>
              <a:t>Condensation polymers </a:t>
            </a:r>
            <a:r>
              <a:rPr lang="en-US" dirty="0">
                <a:solidFill>
                  <a:prstClr val="black"/>
                </a:solidFill>
              </a:rPr>
              <a:t>form when molecules with two different functional groups combine, with the elimination of a small molecule, often water.</a:t>
            </a:r>
          </a:p>
          <a:p>
            <a:pPr>
              <a:spcBef>
                <a:spcPts val="0"/>
              </a:spcBef>
            </a:pPr>
            <a:r>
              <a:rPr lang="en-US" dirty="0">
                <a:solidFill>
                  <a:prstClr val="black"/>
                </a:solidFill>
              </a:rPr>
              <a:t>Many condensation polymers are </a:t>
            </a:r>
            <a:r>
              <a:rPr lang="en-US" b="1" i="1" dirty="0">
                <a:solidFill>
                  <a:prstClr val="black"/>
                </a:solidFill>
              </a:rPr>
              <a:t>copolymers, </a:t>
            </a:r>
            <a:r>
              <a:rPr lang="en-US" dirty="0">
                <a:solidFill>
                  <a:prstClr val="black"/>
                </a:solidFill>
              </a:rPr>
              <a:t>meaning that they are made up of two or more </a:t>
            </a:r>
            <a:r>
              <a:rPr lang="en-US" i="1" dirty="0">
                <a:solidFill>
                  <a:prstClr val="black"/>
                </a:solidFill>
              </a:rPr>
              <a:t>different </a:t>
            </a:r>
            <a:r>
              <a:rPr lang="en-US" dirty="0">
                <a:solidFill>
                  <a:prstClr val="black"/>
                </a:solidFill>
              </a:rPr>
              <a:t>monomers.</a:t>
            </a:r>
          </a:p>
        </p:txBody>
      </p:sp>
    </p:spTree>
    <p:extLst>
      <p:ext uri="{BB962C8B-B14F-4D97-AF65-F5344CB8AC3E}">
        <p14:creationId xmlns:p14="http://schemas.microsoft.com/office/powerpoint/2010/main" val="114372942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MPSPRESENTATIONTYPE" val="AMPSFrames"/>
  <p:tag name="AMPSCOPYRIGHTYEAR" val="Copyright © 2014, "/>
  <p:tag name="AMPSPUBLISHER" val="The McGraw-Hill Companies, Inc. Permission required for reproduction or display."/>
  <p:tag name="AMPSCONSTEXT" val=""/>
</p:tagLst>
</file>

<file path=ppt/theme/theme1.xml><?xml version="1.0" encoding="utf-8"?>
<a:theme xmlns:a="http://schemas.openxmlformats.org/drawingml/2006/main" name="Cov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ection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bjectiv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Exposi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Examp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spAutoFit/>
      </a:bodyPr>
      <a:lstStyle>
        <a:defPPr>
          <a:defRPr sz="2800" dirty="0"/>
        </a:defPPr>
      </a:lstStyle>
    </a:sp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22245</TotalTime>
  <Words>2699</Words>
  <Application>Microsoft Office PowerPoint</Application>
  <PresentationFormat>On-screen Show (4:3)</PresentationFormat>
  <Paragraphs>625</Paragraphs>
  <Slides>141</Slides>
  <Notes>16</Notes>
  <HiddenSlides>0</HiddenSlides>
  <MMClips>0</MMClips>
  <ScaleCrop>false</ScaleCrop>
  <HeadingPairs>
    <vt:vector size="6" baseType="variant">
      <vt:variant>
        <vt:lpstr>Fonts Used</vt:lpstr>
      </vt:variant>
      <vt:variant>
        <vt:i4>4</vt:i4>
      </vt:variant>
      <vt:variant>
        <vt:lpstr>Theme</vt:lpstr>
      </vt:variant>
      <vt:variant>
        <vt:i4>5</vt:i4>
      </vt:variant>
      <vt:variant>
        <vt:lpstr>Slide Titles</vt:lpstr>
      </vt:variant>
      <vt:variant>
        <vt:i4>141</vt:i4>
      </vt:variant>
    </vt:vector>
  </HeadingPairs>
  <TitlesOfParts>
    <vt:vector size="150" baseType="lpstr">
      <vt:lpstr>Arial</vt:lpstr>
      <vt:lpstr>Calibri</vt:lpstr>
      <vt:lpstr>Cambria Math</vt:lpstr>
      <vt:lpstr>Helvetica</vt:lpstr>
      <vt:lpstr>Cover</vt:lpstr>
      <vt:lpstr>Sections</vt:lpstr>
      <vt:lpstr>Objectives</vt:lpstr>
      <vt:lpstr>Exposition</vt:lpstr>
      <vt:lpstr>Example</vt:lpstr>
      <vt:lpstr>Chemistry</vt:lpstr>
      <vt:lpstr>Organic Chemistry</vt:lpstr>
      <vt:lpstr>23.1 Why Carbon Is Different </vt:lpstr>
      <vt:lpstr>23.1 Why Carbon Is Different (1)</vt:lpstr>
      <vt:lpstr>23.1 Why Carbon Is Different (2)</vt:lpstr>
      <vt:lpstr>23.1 Why Carbon Is Different (3)</vt:lpstr>
      <vt:lpstr>23.1  Why Carbon Is Different (4)</vt:lpstr>
      <vt:lpstr>23.1  Why Carbon Is Different (5)</vt:lpstr>
      <vt:lpstr>23.1  Why Carbon Is Different (6)</vt:lpstr>
      <vt:lpstr>23.2 Organic Compounds  </vt:lpstr>
      <vt:lpstr>23.2  Organic Compounds (1) </vt:lpstr>
      <vt:lpstr>23.2  Organic Compounds (2) </vt:lpstr>
      <vt:lpstr>23.2  Organic Compounds (3) </vt:lpstr>
      <vt:lpstr>23.2  Organic Compounds (4) </vt:lpstr>
      <vt:lpstr>23.2  Organic Compounds (5) </vt:lpstr>
      <vt:lpstr>23.2  Organic Compounds (6)</vt:lpstr>
      <vt:lpstr>23.2  Organic Compounds (7)</vt:lpstr>
      <vt:lpstr>23.2  Organic Compounds (8) </vt:lpstr>
      <vt:lpstr>23.2  Organic Compounds (9) </vt:lpstr>
      <vt:lpstr>23.2  Organic Compounds (10) </vt:lpstr>
      <vt:lpstr>23.2  Organic Compounds (11) </vt:lpstr>
      <vt:lpstr>23.2  Organic Compounds (12) </vt:lpstr>
      <vt:lpstr>23.2  Organic Compounds (13) </vt:lpstr>
      <vt:lpstr>23.2  Organic Compounds (14) </vt:lpstr>
      <vt:lpstr>23.2  Organic Compounds (15) </vt:lpstr>
      <vt:lpstr>23.2  Organic Compounds (16) </vt:lpstr>
      <vt:lpstr>SAMPLE PROBLEM 23.1 Setup</vt:lpstr>
      <vt:lpstr>SAMPLE PROBLEM 23.1 Setup, Cont.1</vt:lpstr>
      <vt:lpstr>SAMPLE PROBLEM 23.1 Setup, Cont.2 </vt:lpstr>
      <vt:lpstr>SAMPLE PROBLEM 23.1 Setup, Cont.3</vt:lpstr>
      <vt:lpstr>SAMPLE PROBLEM 23.1 Solution</vt:lpstr>
      <vt:lpstr>23.2  Organic Compounds (17) </vt:lpstr>
      <vt:lpstr>23.2  Organic Compounds (18) </vt:lpstr>
      <vt:lpstr>23.2  Organic Compounds (19) </vt:lpstr>
      <vt:lpstr>23.2  Organic Compounds (20) </vt:lpstr>
      <vt:lpstr>23.2  Organic Compounds (21) </vt:lpstr>
      <vt:lpstr>23.2  Organic Compounds (22) </vt:lpstr>
      <vt:lpstr>23.2  Organic Compounds (23) </vt:lpstr>
      <vt:lpstr>23.2  Organic Compounds (24) </vt:lpstr>
      <vt:lpstr>23.2  Organic Compounds (25) </vt:lpstr>
      <vt:lpstr>23.2  Organic Compounds (26) </vt:lpstr>
      <vt:lpstr>23.2  Organic Compounds (27) </vt:lpstr>
      <vt:lpstr>SAMPLE PROBLEM 23.2 </vt:lpstr>
      <vt:lpstr>SAMPLE PROBLEM 23.2 Solution </vt:lpstr>
      <vt:lpstr>SAMPLE PROBLEM 23.2  Solution, Cont. </vt:lpstr>
      <vt:lpstr>SAMPLE PROBLEM 23.2 Solution, Cont.1 </vt:lpstr>
      <vt:lpstr>SAMPLE PROBLEM 23.2  Solution, Cont.2 </vt:lpstr>
      <vt:lpstr>SAMPLE PROBLEM 23.2 Solution, Cont.3 </vt:lpstr>
      <vt:lpstr>23.3 Representing Organic Molecules </vt:lpstr>
      <vt:lpstr>23.3  Representing Organic Molecules (1)</vt:lpstr>
      <vt:lpstr>23.3  Representing Organic Molecules (2)</vt:lpstr>
      <vt:lpstr>23.3  Representing Organic Molecules (3)</vt:lpstr>
      <vt:lpstr>23.3  Representing Organic Molecules (4)</vt:lpstr>
      <vt:lpstr>23.3  Representing Organic Molecules (5)</vt:lpstr>
      <vt:lpstr>23.3  Representing Organic Molecules (6)</vt:lpstr>
      <vt:lpstr>SAMPLE PROBLEM 23.3 Setup </vt:lpstr>
      <vt:lpstr>SAMPLE PROBLEM 23.3  Solution </vt:lpstr>
      <vt:lpstr>23.3 Representing Organic Molecules (7)</vt:lpstr>
      <vt:lpstr>23.3  Representing Organic Molecules (8)</vt:lpstr>
      <vt:lpstr>SAMPLE PROBLEM 23.4 Setup </vt:lpstr>
      <vt:lpstr>SAMPLE PROBLEM 23.4 Solution </vt:lpstr>
      <vt:lpstr>23.4 Isomerism</vt:lpstr>
      <vt:lpstr>23.4  Isomerism (1)</vt:lpstr>
      <vt:lpstr>23.4  Isomerism (2)</vt:lpstr>
      <vt:lpstr>23.4  Isomerism (3)</vt:lpstr>
      <vt:lpstr>23.4  Isomerism (4)</vt:lpstr>
      <vt:lpstr>23.4  Isomerism (5)</vt:lpstr>
      <vt:lpstr>23.4  Isomerism (6) </vt:lpstr>
      <vt:lpstr>23.4  Isomerism (7)</vt:lpstr>
      <vt:lpstr>23.4  Isomerism (8)</vt:lpstr>
      <vt:lpstr>23.4  Isomerism (9)</vt:lpstr>
      <vt:lpstr>23.5 Organic Reactions</vt:lpstr>
      <vt:lpstr>23.5  Organic Reactions (1)</vt:lpstr>
      <vt:lpstr>23.5  Organic Reactions (2)</vt:lpstr>
      <vt:lpstr>23.5  Organic Reactions (3)</vt:lpstr>
      <vt:lpstr>23.5  Organic Reactions (4)</vt:lpstr>
      <vt:lpstr>23.5  Organic Reactions (5)</vt:lpstr>
      <vt:lpstr>23.5  Organic Reactions (6)</vt:lpstr>
      <vt:lpstr>23.5  Organic Reactions (7)</vt:lpstr>
      <vt:lpstr>23.5  Organic Reactions (8)</vt:lpstr>
      <vt:lpstr>23.5  Organic Reactions (9)</vt:lpstr>
      <vt:lpstr>23.5  Organic Reactions (10)</vt:lpstr>
      <vt:lpstr>23.5  Organic Reactions (11)</vt:lpstr>
      <vt:lpstr>23.5  Organic Reactions (12)</vt:lpstr>
      <vt:lpstr>23.5  Organic Reactions (13)</vt:lpstr>
      <vt:lpstr>23.5  Organic Reactions (14)</vt:lpstr>
      <vt:lpstr>SAMPLE PROBLEM 23.5 </vt:lpstr>
      <vt:lpstr>SAMPLE PROBLEM 23.5 Solution </vt:lpstr>
      <vt:lpstr>SAMPLE PROBLEM 23.5 Solution, Cont. </vt:lpstr>
      <vt:lpstr>23.5  Organic Reactions (15)</vt:lpstr>
      <vt:lpstr>23.5  Organic Reactions (16)</vt:lpstr>
      <vt:lpstr>23.5  Organic Reactions (17)</vt:lpstr>
      <vt:lpstr>23.6 Organic Polymers</vt:lpstr>
      <vt:lpstr>23.6  Organic Polymers (1)</vt:lpstr>
      <vt:lpstr>23.6  Organic Polymers (2)</vt:lpstr>
      <vt:lpstr>23.6  Organic Polymers (3)</vt:lpstr>
      <vt:lpstr>23.6  Organic Polymers (4)</vt:lpstr>
      <vt:lpstr>23.6  Organic Polymers (5)</vt:lpstr>
      <vt:lpstr>23.6  Organic Polymers (6)</vt:lpstr>
      <vt:lpstr>23.6  Organic Polymers (7)</vt:lpstr>
      <vt:lpstr>23.6  Organic Polymers (8)</vt:lpstr>
      <vt:lpstr>23.6  Organic Polymers (9)</vt:lpstr>
      <vt:lpstr>23.6  Organic Polymers (10)</vt:lpstr>
      <vt:lpstr>23.6  Organic Polymers (11)</vt:lpstr>
      <vt:lpstr>23.6  Organic Polymers (12)</vt:lpstr>
      <vt:lpstr>23.6  Organic Polymers (13)</vt:lpstr>
      <vt:lpstr>23.6 Organic Polymers (14)</vt:lpstr>
      <vt:lpstr>23.6 Organic Polymers (15)</vt:lpstr>
      <vt:lpstr>23.6 Organic Polymers (16)</vt:lpstr>
      <vt:lpstr>23.6 Organic Polymers (17)</vt:lpstr>
      <vt:lpstr>23.6 Organic Polymers (18)</vt:lpstr>
      <vt:lpstr>23.6 Organic Polymers (19)</vt:lpstr>
      <vt:lpstr>23.6 Organic Polymers (20)</vt:lpstr>
      <vt:lpstr>23.1 Why Carbon Is Different (1) - Appendix</vt:lpstr>
      <vt:lpstr>23.1 Why Carbon Is Different (2) - Appendix</vt:lpstr>
      <vt:lpstr>23.1 Why Carbon Is Different (4) - Appendix</vt:lpstr>
      <vt:lpstr>23.1 Why Carbon Is Different (5) - Appendix</vt:lpstr>
      <vt:lpstr>23.1 Why Carbon Is Different (6) - Appendix</vt:lpstr>
      <vt:lpstr>23.2 Organic Compounds (8) - Appendix </vt:lpstr>
      <vt:lpstr>23.2 Organic Compounds (11) - Appendix </vt:lpstr>
      <vt:lpstr>23.2 Organic Compounds (19) - Appendix </vt:lpstr>
      <vt:lpstr>23.2 Organic Compounds (20) - Appendix </vt:lpstr>
      <vt:lpstr>23.2 Organic Compounds (21) - Appendix </vt:lpstr>
      <vt:lpstr>23.2 Organic Compounds (22) - Appendix </vt:lpstr>
      <vt:lpstr>23.2 Organic Compounds (23) - Appendix </vt:lpstr>
      <vt:lpstr>23.2 Organic Compounds (24) - Appendix </vt:lpstr>
      <vt:lpstr>23.2 Organic Compounds (25) - Appendix </vt:lpstr>
      <vt:lpstr>23.2 Organic Compounds (26) - Appendix </vt:lpstr>
      <vt:lpstr>SAMPLE PROBLEM 23.2 - Appendix </vt:lpstr>
      <vt:lpstr>23.3  Representing Organic Molecules (5) - Appendix</vt:lpstr>
      <vt:lpstr>SAMPLE PROBLEM 23.3 Setup - Appendix</vt:lpstr>
      <vt:lpstr>23.3 Representing Organic Molecules (7) - Appendix</vt:lpstr>
      <vt:lpstr>23.4 Isomerism (4) - Appendix</vt:lpstr>
      <vt:lpstr>23.4 Isomerism (7) - Appendix</vt:lpstr>
      <vt:lpstr>23.5 Organic Reactions (8) - Appendix</vt:lpstr>
      <vt:lpstr>23.5 Organic Reactions (13) - Appendix</vt:lpstr>
      <vt:lpstr>23.5 Organic Reactions (14) - Appendix</vt:lpstr>
      <vt:lpstr>23.5 Organic Reactions (17) - Appendix</vt:lpstr>
      <vt:lpstr>23.6 Organic Polymers (7) - Appendix</vt:lpstr>
      <vt:lpstr>23.6 Organic Polymers (9) - Appendix</vt:lpstr>
      <vt:lpstr>23.6 Organic Polymers (19) - Appendix</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25</dc:title>
  <dc:creator>Jon</dc:creator>
  <cp:lastModifiedBy>IVT_SYS13</cp:lastModifiedBy>
  <cp:revision>1882</cp:revision>
  <dcterms:created xsi:type="dcterms:W3CDTF">2012-08-06T19:10:39Z</dcterms:created>
  <dcterms:modified xsi:type="dcterms:W3CDTF">2019-02-02T06:10:28Z</dcterms:modified>
</cp:coreProperties>
</file>