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66"/>
  </p:notesMasterIdLst>
  <p:sldIdLst>
    <p:sldId id="339"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40" r:id="rId59"/>
    <p:sldId id="341" r:id="rId60"/>
    <p:sldId id="342" r:id="rId61"/>
    <p:sldId id="343" r:id="rId62"/>
    <p:sldId id="344" r:id="rId63"/>
    <p:sldId id="345" r:id="rId64"/>
    <p:sldId id="346" r:id="rId65"/>
  </p:sldIdLst>
  <p:sldSz cx="9144000" cy="6858000" type="screen4x3"/>
  <p:notesSz cx="6858000" cy="9144000"/>
  <p:custDataLst>
    <p:tags r:id="rId6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E3E5"/>
    <a:srgbClr val="6E7072"/>
    <a:srgbClr val="4F74A8"/>
    <a:srgbClr val="F3F3F5"/>
    <a:srgbClr val="1B1718"/>
    <a:srgbClr val="F7F7F8"/>
    <a:srgbClr val="231E1F"/>
    <a:srgbClr val="231F20"/>
    <a:srgbClr val="4F74A7"/>
    <a:srgbClr val="9395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5" autoAdjust="0"/>
    <p:restoredTop sz="86347" autoAdjust="0"/>
  </p:normalViewPr>
  <p:slideViewPr>
    <p:cSldViewPr>
      <p:cViewPr varScale="1">
        <p:scale>
          <a:sx n="79" d="100"/>
          <a:sy n="79" d="100"/>
        </p:scale>
        <p:origin x="576" y="78"/>
      </p:cViewPr>
      <p:guideLst>
        <p:guide orient="horz" pos="2160"/>
        <p:guide pos="2880"/>
      </p:guideLst>
    </p:cSldViewPr>
  </p:slideViewPr>
  <p:outlineViewPr>
    <p:cViewPr>
      <p:scale>
        <a:sx n="33" d="100"/>
        <a:sy n="33" d="100"/>
      </p:scale>
      <p:origin x="0" y="-1642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gs" Target="tags/tag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2/2/2019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a:t>
            </a:fld>
            <a:endParaRPr lang="en-US" dirty="0"/>
          </a:p>
        </p:txBody>
      </p:sp>
    </p:spTree>
    <p:extLst>
      <p:ext uri="{BB962C8B-B14F-4D97-AF65-F5344CB8AC3E}">
        <p14:creationId xmlns:p14="http://schemas.microsoft.com/office/powerpoint/2010/main" val="3870960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27</a:t>
            </a:fld>
            <a:endParaRPr lang="en-US" dirty="0"/>
          </a:p>
        </p:txBody>
      </p:sp>
    </p:spTree>
    <p:extLst>
      <p:ext uri="{BB962C8B-B14F-4D97-AF65-F5344CB8AC3E}">
        <p14:creationId xmlns:p14="http://schemas.microsoft.com/office/powerpoint/2010/main" val="2716348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28</a:t>
            </a:fld>
            <a:endParaRPr lang="en-US" dirty="0"/>
          </a:p>
        </p:txBody>
      </p:sp>
    </p:spTree>
    <p:extLst>
      <p:ext uri="{BB962C8B-B14F-4D97-AF65-F5344CB8AC3E}">
        <p14:creationId xmlns:p14="http://schemas.microsoft.com/office/powerpoint/2010/main" val="1317088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35</a:t>
            </a:fld>
            <a:endParaRPr lang="en-US" dirty="0"/>
          </a:p>
        </p:txBody>
      </p:sp>
    </p:spTree>
    <p:extLst>
      <p:ext uri="{BB962C8B-B14F-4D97-AF65-F5344CB8AC3E}">
        <p14:creationId xmlns:p14="http://schemas.microsoft.com/office/powerpoint/2010/main" val="23693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36</a:t>
            </a:fld>
            <a:endParaRPr lang="en-US" dirty="0"/>
          </a:p>
        </p:txBody>
      </p:sp>
    </p:spTree>
    <p:extLst>
      <p:ext uri="{BB962C8B-B14F-4D97-AF65-F5344CB8AC3E}">
        <p14:creationId xmlns:p14="http://schemas.microsoft.com/office/powerpoint/2010/main" val="3797285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37</a:t>
            </a:fld>
            <a:endParaRPr lang="en-US" dirty="0"/>
          </a:p>
        </p:txBody>
      </p:sp>
    </p:spTree>
    <p:extLst>
      <p:ext uri="{BB962C8B-B14F-4D97-AF65-F5344CB8AC3E}">
        <p14:creationId xmlns:p14="http://schemas.microsoft.com/office/powerpoint/2010/main" val="16717322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46</a:t>
            </a:fld>
            <a:endParaRPr lang="en-US" dirty="0"/>
          </a:p>
        </p:txBody>
      </p:sp>
    </p:spTree>
    <p:extLst>
      <p:ext uri="{BB962C8B-B14F-4D97-AF65-F5344CB8AC3E}">
        <p14:creationId xmlns:p14="http://schemas.microsoft.com/office/powerpoint/2010/main" val="2547876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47</a:t>
            </a:fld>
            <a:endParaRPr lang="en-US" dirty="0"/>
          </a:p>
        </p:txBody>
      </p:sp>
    </p:spTree>
    <p:extLst>
      <p:ext uri="{BB962C8B-B14F-4D97-AF65-F5344CB8AC3E}">
        <p14:creationId xmlns:p14="http://schemas.microsoft.com/office/powerpoint/2010/main" val="596374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59</a:t>
            </a:fld>
            <a:endParaRPr lang="en-US" dirty="0"/>
          </a:p>
        </p:txBody>
      </p:sp>
    </p:spTree>
    <p:extLst>
      <p:ext uri="{BB962C8B-B14F-4D97-AF65-F5344CB8AC3E}">
        <p14:creationId xmlns:p14="http://schemas.microsoft.com/office/powerpoint/2010/main" val="83710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5</a:t>
            </a:fld>
            <a:endParaRPr lang="en-US" dirty="0"/>
          </a:p>
        </p:txBody>
      </p:sp>
    </p:spTree>
    <p:extLst>
      <p:ext uri="{BB962C8B-B14F-4D97-AF65-F5344CB8AC3E}">
        <p14:creationId xmlns:p14="http://schemas.microsoft.com/office/powerpoint/2010/main" val="624543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7</a:t>
            </a:fld>
            <a:endParaRPr lang="en-US" dirty="0"/>
          </a:p>
        </p:txBody>
      </p:sp>
    </p:spTree>
    <p:extLst>
      <p:ext uri="{BB962C8B-B14F-4D97-AF65-F5344CB8AC3E}">
        <p14:creationId xmlns:p14="http://schemas.microsoft.com/office/powerpoint/2010/main" val="1289298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8</a:t>
            </a:fld>
            <a:endParaRPr lang="en-US" dirty="0"/>
          </a:p>
        </p:txBody>
      </p:sp>
    </p:spTree>
    <p:extLst>
      <p:ext uri="{BB962C8B-B14F-4D97-AF65-F5344CB8AC3E}">
        <p14:creationId xmlns:p14="http://schemas.microsoft.com/office/powerpoint/2010/main" val="2180651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9</a:t>
            </a:fld>
            <a:endParaRPr lang="en-US" dirty="0"/>
          </a:p>
        </p:txBody>
      </p:sp>
    </p:spTree>
    <p:extLst>
      <p:ext uri="{BB962C8B-B14F-4D97-AF65-F5344CB8AC3E}">
        <p14:creationId xmlns:p14="http://schemas.microsoft.com/office/powerpoint/2010/main" val="753558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10</a:t>
            </a:fld>
            <a:endParaRPr lang="en-US" dirty="0"/>
          </a:p>
        </p:txBody>
      </p:sp>
    </p:spTree>
    <p:extLst>
      <p:ext uri="{BB962C8B-B14F-4D97-AF65-F5344CB8AC3E}">
        <p14:creationId xmlns:p14="http://schemas.microsoft.com/office/powerpoint/2010/main" val="2181858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12</a:t>
            </a:fld>
            <a:endParaRPr lang="en-US" dirty="0"/>
          </a:p>
        </p:txBody>
      </p:sp>
    </p:spTree>
    <p:extLst>
      <p:ext uri="{BB962C8B-B14F-4D97-AF65-F5344CB8AC3E}">
        <p14:creationId xmlns:p14="http://schemas.microsoft.com/office/powerpoint/2010/main" val="316460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19</a:t>
            </a:fld>
            <a:endParaRPr lang="en-US" dirty="0"/>
          </a:p>
        </p:txBody>
      </p:sp>
    </p:spTree>
    <p:extLst>
      <p:ext uri="{BB962C8B-B14F-4D97-AF65-F5344CB8AC3E}">
        <p14:creationId xmlns:p14="http://schemas.microsoft.com/office/powerpoint/2010/main" val="2609610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21</a:t>
            </a:fld>
            <a:endParaRPr lang="en-US" dirty="0"/>
          </a:p>
        </p:txBody>
      </p:sp>
    </p:spTree>
    <p:extLst>
      <p:ext uri="{BB962C8B-B14F-4D97-AF65-F5344CB8AC3E}">
        <p14:creationId xmlns:p14="http://schemas.microsoft.com/office/powerpoint/2010/main" val="1786993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8"/>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3094572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14" name="Title 1"/>
          <p:cNvSpPr>
            <a:spLocks noGrp="1"/>
          </p:cNvSpPr>
          <p:nvPr>
            <p:ph type="title"/>
          </p:nvPr>
        </p:nvSpPr>
        <p:spPr>
          <a:xfrm>
            <a:off x="5715000" y="365125"/>
            <a:ext cx="2800350" cy="1325563"/>
          </a:xfrm>
          <a:prstGeom prst="rect">
            <a:avLst/>
          </a:prstGeom>
        </p:spPr>
        <p:txBody>
          <a:bodyPr/>
          <a:lstStyle>
            <a:lvl1pPr>
              <a:defRPr sz="2400">
                <a:latin typeface="+mn-lt"/>
              </a:defRPr>
            </a:lvl1pPr>
          </a:lstStyle>
          <a:p>
            <a:r>
              <a:rPr lang="en-US" dirty="0"/>
              <a:t>Click to edit Master title style</a:t>
            </a:r>
            <a:endParaRPr lang="en-IN" dirty="0"/>
          </a:p>
        </p:txBody>
      </p:sp>
      <p:sp>
        <p:nvSpPr>
          <p:cNvPr id="15" name="Text Placeholder 14"/>
          <p:cNvSpPr>
            <a:spLocks noGrp="1"/>
          </p:cNvSpPr>
          <p:nvPr>
            <p:ph type="body" sz="quarter" idx="21" hasCustomPrompt="1"/>
          </p:nvPr>
        </p:nvSpPr>
        <p:spPr>
          <a:xfrm>
            <a:off x="1257300" y="6629400"/>
            <a:ext cx="6629400" cy="152400"/>
          </a:xfrm>
          <a:prstGeom prst="rect">
            <a:avLst/>
          </a:prstGeom>
        </p:spPr>
        <p:txBody>
          <a:bodyPr/>
          <a:lstStyle>
            <a:lvl1pPr marL="0" marR="0" indent="0" algn="ctr" defTabSz="914400" rtl="0" eaLnBrk="1" fontAlgn="auto" latinLnBrk="0" hangingPunct="1">
              <a:lnSpc>
                <a:spcPct val="100000"/>
              </a:lnSpc>
              <a:spcBef>
                <a:spcPct val="20000"/>
              </a:spcBef>
              <a:spcAft>
                <a:spcPts val="0"/>
              </a:spcAft>
              <a:buClrTx/>
              <a:buSzTx/>
              <a:buFontTx/>
              <a:buNone/>
              <a:tabLst/>
              <a:defRPr sz="800"/>
            </a:lvl1pPr>
            <a:lvl2pPr marL="457200" indent="0">
              <a:buFontTx/>
              <a:buNone/>
              <a:defRPr sz="800"/>
            </a:lvl2pPr>
            <a:lvl3pPr marL="914400" indent="0">
              <a:buFontTx/>
              <a:buNone/>
              <a:defRPr sz="800"/>
            </a:lvl3pPr>
            <a:lvl4pPr marL="1371600" indent="0">
              <a:buFontTx/>
              <a:buNone/>
              <a:defRPr sz="800"/>
            </a:lvl4pPr>
            <a:lvl5pPr marL="1828800" indent="0">
              <a:buFontTx/>
              <a:buNone/>
              <a:defRPr sz="800"/>
            </a:lvl5pPr>
          </a:lstStyle>
          <a:p>
            <a:pPr algn="ctr"/>
            <a:r>
              <a:rPr lang="en-US" sz="800" dirty="0"/>
              <a:t>Copyright © McGraw-Hill Education. All rights reserved. No reproduction or distribution without the prior written consent of McGraw-Hill Education.</a:t>
            </a:r>
          </a:p>
          <a:p>
            <a:pPr algn="ctr"/>
            <a:r>
              <a:rPr lang="en-US" sz="800" dirty="0"/>
              <a:t>.</a:t>
            </a:r>
          </a:p>
        </p:txBody>
      </p:sp>
      <p:sp>
        <p:nvSpPr>
          <p:cNvPr id="3" name="Content Placeholder 2"/>
          <p:cNvSpPr>
            <a:spLocks noGrp="1"/>
          </p:cNvSpPr>
          <p:nvPr>
            <p:ph sz="quarter" idx="22"/>
          </p:nvPr>
        </p:nvSpPr>
        <p:spPr>
          <a:xfrm>
            <a:off x="5715000" y="2057400"/>
            <a:ext cx="3048000" cy="838200"/>
          </a:xfrm>
          <a:prstGeom prst="rect">
            <a:avLst/>
          </a:prstGeom>
        </p:spPr>
        <p:txBody>
          <a:bodyPr/>
          <a:lstStyle>
            <a:lvl1pPr marL="0" indent="0" algn="ctr">
              <a:buNone/>
              <a:defRPr sz="2400" b="1"/>
            </a:lvl1pPr>
          </a:lstStyle>
          <a:p>
            <a:pPr lvl="0"/>
            <a:r>
              <a:rPr lang="en-US" dirty="0"/>
              <a:t>Edit Master text styles</a:t>
            </a:r>
          </a:p>
        </p:txBody>
      </p:sp>
      <p:sp>
        <p:nvSpPr>
          <p:cNvPr id="5" name="Content Placeholder 4"/>
          <p:cNvSpPr>
            <a:spLocks noGrp="1"/>
          </p:cNvSpPr>
          <p:nvPr>
            <p:ph sz="quarter" idx="23"/>
          </p:nvPr>
        </p:nvSpPr>
        <p:spPr>
          <a:xfrm>
            <a:off x="5715000" y="3429000"/>
            <a:ext cx="3124200" cy="1143000"/>
          </a:xfrm>
          <a:prstGeom prst="rect">
            <a:avLst/>
          </a:prstGeom>
        </p:spPr>
        <p:txBody>
          <a:bodyPr/>
          <a:lstStyle>
            <a:lvl1pPr marL="0" indent="0" algn="ctr">
              <a:buNone/>
              <a:defRPr sz="2400"/>
            </a:lvl1pPr>
          </a:lstStyle>
          <a:p>
            <a:pPr lvl="0"/>
            <a:r>
              <a:rPr lang="en-US" dirty="0"/>
              <a:t>Edit Master text styles</a:t>
            </a:r>
          </a:p>
        </p:txBody>
      </p:sp>
      <p:sp>
        <p:nvSpPr>
          <p:cNvPr id="7" name="Content Placeholder 6"/>
          <p:cNvSpPr>
            <a:spLocks noGrp="1"/>
          </p:cNvSpPr>
          <p:nvPr>
            <p:ph sz="quarter" idx="24"/>
          </p:nvPr>
        </p:nvSpPr>
        <p:spPr>
          <a:xfrm>
            <a:off x="5715000" y="5029200"/>
            <a:ext cx="3048000" cy="1066800"/>
          </a:xfrm>
          <a:prstGeom prst="rect">
            <a:avLst/>
          </a:prstGeom>
        </p:spPr>
        <p:txBody>
          <a:bodyPr/>
          <a:lstStyle>
            <a:lvl1pPr marL="0" indent="0" algn="ctr">
              <a:buNone/>
              <a:defRPr sz="2400"/>
            </a:lvl1pPr>
          </a:lstStyle>
          <a:p>
            <a:pPr lvl="0"/>
            <a:r>
              <a:rPr lang="en-US" dirty="0"/>
              <a:t>Edit Master text styles</a:t>
            </a:r>
          </a:p>
        </p:txBody>
      </p:sp>
    </p:spTree>
    <p:extLst>
      <p:ext uri="{BB962C8B-B14F-4D97-AF65-F5344CB8AC3E}">
        <p14:creationId xmlns:p14="http://schemas.microsoft.com/office/powerpoint/2010/main" val="1465776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6E7072"/>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a16="http://schemas.microsoft.com/office/drawing/2014/main" xmlns="" val="20000"/>
                    </a:ext>
                  </a:extLst>
                </a:gridCol>
                <a:gridCol w="8065062">
                  <a:extLst>
                    <a:ext uri="{9D8B030D-6E8A-4147-A177-3AD203B41FA5}">
                      <a16:colId xmlns:a16="http://schemas.microsoft.com/office/drawing/2014/main" xmlns=""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19" name="Title 1"/>
          <p:cNvSpPr>
            <a:spLocks noGrp="1"/>
          </p:cNvSpPr>
          <p:nvPr>
            <p:ph type="title" hasCustomPrompt="1"/>
          </p:nvPr>
        </p:nvSpPr>
        <p:spPr>
          <a:xfrm>
            <a:off x="0" y="152400"/>
            <a:ext cx="2133600" cy="591312"/>
          </a:xfrm>
          <a:prstGeom prst="rect">
            <a:avLst/>
          </a:prstGeom>
        </p:spPr>
        <p:txBody>
          <a:bodyPr/>
          <a:lstStyle>
            <a:lvl1pPr algn="l">
              <a:defRPr sz="3200">
                <a:solidFill>
                  <a:schemeClr val="bg1"/>
                </a:solidFill>
                <a:latin typeface="Helvetica" panose="020B0604020202020204" pitchFamily="34" charset="0"/>
                <a:cs typeface="Helvetica" panose="020B0604020202020204" pitchFamily="34" charset="0"/>
              </a:defRPr>
            </a:lvl1pPr>
          </a:lstStyle>
          <a:p>
            <a:r>
              <a:rPr lang="en-IN" dirty="0"/>
              <a:t>CHAPTER</a:t>
            </a:r>
          </a:p>
        </p:txBody>
      </p:sp>
      <p:sp>
        <p:nvSpPr>
          <p:cNvPr id="20" name="Text Placeholder 3"/>
          <p:cNvSpPr>
            <a:spLocks noGrp="1"/>
          </p:cNvSpPr>
          <p:nvPr>
            <p:ph type="body" sz="quarter" idx="22"/>
          </p:nvPr>
        </p:nvSpPr>
        <p:spPr>
          <a:xfrm>
            <a:off x="0" y="2118360"/>
            <a:ext cx="9144000" cy="306324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 to</a:t>
            </a:r>
            <a:endParaRPr lang="en-IN" dirty="0"/>
          </a:p>
        </p:txBody>
      </p:sp>
      <p:sp>
        <p:nvSpPr>
          <p:cNvPr id="3" name="Content Placeholder 2"/>
          <p:cNvSpPr>
            <a:spLocks noGrp="1"/>
          </p:cNvSpPr>
          <p:nvPr>
            <p:ph sz="quarter" idx="23" hasCustomPrompt="1"/>
          </p:nvPr>
        </p:nvSpPr>
        <p:spPr>
          <a:xfrm>
            <a:off x="2286000" y="152400"/>
            <a:ext cx="1066800" cy="838200"/>
          </a:xfrm>
          <a:prstGeom prst="rect">
            <a:avLst/>
          </a:prstGeom>
        </p:spPr>
        <p:txBody>
          <a:bodyPr/>
          <a:lstStyle>
            <a:lvl1pPr marL="0" indent="0">
              <a:buNone/>
              <a:defRPr sz="6000">
                <a:solidFill>
                  <a:srgbClr val="6E7072"/>
                </a:solidFill>
                <a:latin typeface="Helvetica" panose="020B0604020202020204" pitchFamily="34" charset="0"/>
                <a:cs typeface="Helvetica" panose="020B0604020202020204" pitchFamily="34" charset="0"/>
              </a:defRPr>
            </a:lvl1pPr>
          </a:lstStyle>
          <a:p>
            <a:pPr lvl="0"/>
            <a:r>
              <a:rPr lang="en-US" dirty="0"/>
              <a:t>cli</a:t>
            </a:r>
          </a:p>
        </p:txBody>
      </p:sp>
      <p:sp>
        <p:nvSpPr>
          <p:cNvPr id="5" name="Content Placeholder 4"/>
          <p:cNvSpPr>
            <a:spLocks noGrp="1"/>
          </p:cNvSpPr>
          <p:nvPr>
            <p:ph sz="quarter" idx="24"/>
          </p:nvPr>
        </p:nvSpPr>
        <p:spPr>
          <a:xfrm>
            <a:off x="3505200" y="0"/>
            <a:ext cx="5638800" cy="838200"/>
          </a:xfrm>
          <a:prstGeom prst="rect">
            <a:avLst/>
          </a:prstGeom>
        </p:spPr>
        <p:txBody>
          <a:bodyPr/>
          <a:lstStyle>
            <a:lvl1pPr marL="0" indent="0">
              <a:buNone/>
              <a:defRPr>
                <a:latin typeface="Helvetica" panose="020B0604020202020204" pitchFamily="34" charset="0"/>
                <a:cs typeface="Helvetica" panose="020B0604020202020204" pitchFamily="34" charset="0"/>
              </a:defRPr>
            </a:lvl1pPr>
          </a:lstStyle>
          <a:p>
            <a:pPr lvl="0"/>
            <a:r>
              <a:rPr lang="en-US" dirty="0"/>
              <a:t>Edit Master text styles</a:t>
            </a:r>
          </a:p>
        </p:txBody>
      </p:sp>
    </p:spTree>
    <p:extLst>
      <p:ext uri="{BB962C8B-B14F-4D97-AF65-F5344CB8AC3E}">
        <p14:creationId xmlns:p14="http://schemas.microsoft.com/office/powerpoint/2010/main" val="764926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xmlns=""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sp>
        <p:nvSpPr>
          <p:cNvPr id="25"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6"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27"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Tree>
    <p:extLst>
      <p:ext uri="{BB962C8B-B14F-4D97-AF65-F5344CB8AC3E}">
        <p14:creationId xmlns:p14="http://schemas.microsoft.com/office/powerpoint/2010/main" val="943659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Objectives">
    <p:spTree>
      <p:nvGrpSpPr>
        <p:cNvPr id="1" name=""/>
        <p:cNvGrpSpPr/>
        <p:nvPr/>
      </p:nvGrpSpPr>
      <p:grpSpPr>
        <a:xfrm>
          <a:off x="0" y="0"/>
          <a:ext cx="0" cy="0"/>
          <a:chOff x="0" y="0"/>
          <a:chExt cx="0" cy="0"/>
        </a:xfrm>
      </p:grpSpPr>
      <p:sp>
        <p:nvSpPr>
          <p:cNvPr id="25"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7"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3" name="Table Placeholder 2"/>
          <p:cNvSpPr>
            <a:spLocks noGrp="1"/>
          </p:cNvSpPr>
          <p:nvPr>
            <p:ph type="tbl" sz="quarter" idx="12"/>
          </p:nvPr>
        </p:nvSpPr>
        <p:spPr>
          <a:xfrm>
            <a:off x="0" y="2057400"/>
            <a:ext cx="8991600" cy="3124200"/>
          </a:xfrm>
          <a:prstGeom prst="rect">
            <a:avLst/>
          </a:prstGeom>
        </p:spPr>
        <p:txBody>
          <a:bodyPr/>
          <a:lstStyle>
            <a:lvl1pPr marL="0" indent="0">
              <a:buNone/>
              <a:defRPr sz="1800"/>
            </a:lvl1pPr>
          </a:lstStyle>
          <a:p>
            <a:endParaRPr lang="en-IN" dirty="0"/>
          </a:p>
        </p:txBody>
      </p:sp>
    </p:spTree>
    <p:extLst>
      <p:ext uri="{BB962C8B-B14F-4D97-AF65-F5344CB8AC3E}">
        <p14:creationId xmlns:p14="http://schemas.microsoft.com/office/powerpoint/2010/main" val="65271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Objectives">
    <p:spTree>
      <p:nvGrpSpPr>
        <p:cNvPr id="1" name=""/>
        <p:cNvGrpSpPr/>
        <p:nvPr/>
      </p:nvGrpSpPr>
      <p:grpSpPr>
        <a:xfrm>
          <a:off x="0" y="0"/>
          <a:ext cx="0" cy="0"/>
          <a:chOff x="0" y="0"/>
          <a:chExt cx="0" cy="0"/>
        </a:xfrm>
      </p:grpSpPr>
      <p:sp>
        <p:nvSpPr>
          <p:cNvPr id="25"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7" name="Text Placeholder 5"/>
          <p:cNvSpPr>
            <a:spLocks noGrp="1"/>
          </p:cNvSpPr>
          <p:nvPr>
            <p:ph type="body" sz="quarter" idx="11" hasCustomPrompt="1"/>
          </p:nvPr>
        </p:nvSpPr>
        <p:spPr>
          <a:xfrm>
            <a:off x="4019550" y="7239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3" name="Table Placeholder 2"/>
          <p:cNvSpPr>
            <a:spLocks noGrp="1"/>
          </p:cNvSpPr>
          <p:nvPr>
            <p:ph type="tbl" sz="quarter" idx="12"/>
          </p:nvPr>
        </p:nvSpPr>
        <p:spPr>
          <a:xfrm>
            <a:off x="0" y="2057400"/>
            <a:ext cx="8991600" cy="3124200"/>
          </a:xfrm>
          <a:prstGeom prst="rect">
            <a:avLst/>
          </a:prstGeom>
        </p:spPr>
        <p:txBody>
          <a:bodyPr/>
          <a:lstStyle>
            <a:lvl1pPr marL="0" indent="0">
              <a:buNone/>
              <a:defRPr sz="1800"/>
            </a:lvl1pPr>
          </a:lstStyle>
          <a:p>
            <a:endParaRPr lang="en-IN" dirty="0"/>
          </a:p>
        </p:txBody>
      </p:sp>
      <p:sp>
        <p:nvSpPr>
          <p:cNvPr id="4" name="Text Placeholder 3"/>
          <p:cNvSpPr>
            <a:spLocks noGrp="1"/>
          </p:cNvSpPr>
          <p:nvPr>
            <p:ph type="body" sz="quarter" idx="13" hasCustomPrompt="1"/>
          </p:nvPr>
        </p:nvSpPr>
        <p:spPr>
          <a:xfrm>
            <a:off x="0" y="1371600"/>
            <a:ext cx="2133600" cy="533400"/>
          </a:xfrm>
          <a:prstGeom prst="rect">
            <a:avLst/>
          </a:prstGeom>
        </p:spPr>
        <p:txBody>
          <a:bodyPr/>
          <a:lstStyle>
            <a:lvl1pPr marL="0" indent="0">
              <a:buFontTx/>
              <a:buNone/>
              <a:defRPr sz="2800"/>
            </a:lvl1pPr>
          </a:lstStyle>
          <a:p>
            <a:pPr lvl="0"/>
            <a:r>
              <a:rPr lang="en-IN" dirty="0"/>
              <a:t>click</a:t>
            </a:r>
          </a:p>
        </p:txBody>
      </p:sp>
      <p:sp>
        <p:nvSpPr>
          <p:cNvPr id="7" name="Text Placeholder 3"/>
          <p:cNvSpPr>
            <a:spLocks noGrp="1"/>
          </p:cNvSpPr>
          <p:nvPr>
            <p:ph type="body" sz="quarter" idx="14" hasCustomPrompt="1"/>
          </p:nvPr>
        </p:nvSpPr>
        <p:spPr>
          <a:xfrm>
            <a:off x="2438400" y="1371600"/>
            <a:ext cx="6019800" cy="533400"/>
          </a:xfrm>
          <a:prstGeom prst="rect">
            <a:avLst/>
          </a:prstGeom>
        </p:spPr>
        <p:txBody>
          <a:bodyPr/>
          <a:lstStyle>
            <a:lvl1pPr marL="0" indent="0">
              <a:buFontTx/>
              <a:buNone/>
              <a:defRPr sz="2800"/>
            </a:lvl1pPr>
          </a:lstStyle>
          <a:p>
            <a:pPr lvl="0"/>
            <a:r>
              <a:rPr lang="en-IN" dirty="0"/>
              <a:t>click</a:t>
            </a:r>
          </a:p>
        </p:txBody>
      </p:sp>
    </p:spTree>
    <p:extLst>
      <p:ext uri="{BB962C8B-B14F-4D97-AF65-F5344CB8AC3E}">
        <p14:creationId xmlns:p14="http://schemas.microsoft.com/office/powerpoint/2010/main" val="3198713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Objectives">
    <p:spTree>
      <p:nvGrpSpPr>
        <p:cNvPr id="1" name=""/>
        <p:cNvGrpSpPr/>
        <p:nvPr/>
      </p:nvGrpSpPr>
      <p:grpSpPr>
        <a:xfrm>
          <a:off x="0" y="0"/>
          <a:ext cx="0" cy="0"/>
          <a:chOff x="0" y="0"/>
          <a:chExt cx="0" cy="0"/>
        </a:xfrm>
      </p:grpSpPr>
      <p:sp>
        <p:nvSpPr>
          <p:cNvPr id="25"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27"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3" name="Table Placeholder 2"/>
          <p:cNvSpPr>
            <a:spLocks noGrp="1"/>
          </p:cNvSpPr>
          <p:nvPr>
            <p:ph type="tbl" sz="quarter" idx="12"/>
          </p:nvPr>
        </p:nvSpPr>
        <p:spPr>
          <a:xfrm>
            <a:off x="0" y="2057400"/>
            <a:ext cx="8991600" cy="3124200"/>
          </a:xfrm>
          <a:prstGeom prst="rect">
            <a:avLst/>
          </a:prstGeom>
        </p:spPr>
        <p:txBody>
          <a:bodyPr/>
          <a:lstStyle>
            <a:lvl1pPr marL="0" indent="0">
              <a:buNone/>
              <a:defRPr sz="1800"/>
            </a:lvl1pPr>
          </a:lstStyle>
          <a:p>
            <a:endParaRPr lang="en-IN" dirty="0"/>
          </a:p>
        </p:txBody>
      </p:sp>
    </p:spTree>
    <p:extLst>
      <p:ext uri="{BB962C8B-B14F-4D97-AF65-F5344CB8AC3E}">
        <p14:creationId xmlns:p14="http://schemas.microsoft.com/office/powerpoint/2010/main" val="16368038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3.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theme" Target="../theme/theme5.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 id="214748369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12" name="TextBox 11"/>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699"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4" name="TextBox 3"/>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700" r:id="rId2"/>
    <p:sldLayoutId id="2147483701" r:id="rId3"/>
    <p:sldLayoutId id="2147483703" r:id="rId4"/>
    <p:sldLayoutId id="2147483702"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TextBox 4"/>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11" name="TextBox 10"/>
          <p:cNvSpPr txBox="1"/>
          <p:nvPr/>
        </p:nvSpPr>
        <p:spPr>
          <a:xfrm>
            <a:off x="91613" y="220413"/>
            <a:ext cx="2956387" cy="523220"/>
          </a:xfrm>
          <a:prstGeom prst="rect">
            <a:avLst/>
          </a:prstGeom>
          <a:noFill/>
        </p:spPr>
        <p:txBody>
          <a:bodyPr wrap="none"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a:t>
            </a:r>
          </a:p>
        </p:txBody>
      </p:sp>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7" name="TextBox 6"/>
          <p:cNvSpPr txBox="1"/>
          <p:nvPr userDrawn="1"/>
        </p:nvSpPr>
        <p:spPr>
          <a:xfrm>
            <a:off x="8458200" y="6477000"/>
            <a:ext cx="533400" cy="381000"/>
          </a:xfrm>
          <a:prstGeom prst="rect">
            <a:avLst/>
          </a:prstGeom>
          <a:noFill/>
        </p:spPr>
        <p:txBody>
          <a:bodyPr wrap="square" rtlCol="0">
            <a:spAutoFit/>
          </a:bodyPr>
          <a:lstStyle/>
          <a:p>
            <a:fld id="{BABDA2C4-9440-FC4F-BA0D-407202121C28}" type="slidenum">
              <a:rPr lang="en-US" sz="1800" smtClean="0"/>
              <a:pPr/>
              <a:t>‹#›</a:t>
            </a:fld>
            <a:endParaRPr lang="en-GB" dirty="0"/>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667125" y="1066800"/>
            <a:ext cx="1809750" cy="473075"/>
          </a:xfrm>
        </p:spPr>
        <p:txBody>
          <a:bodyPr/>
          <a:lstStyle/>
          <a:p>
            <a:r>
              <a:rPr lang="en-US" i="1" dirty="0">
                <a:solidFill>
                  <a:schemeClr val="accent1">
                    <a:lumMod val="75000"/>
                  </a:schemeClr>
                </a:solidFill>
              </a:rPr>
              <a:t>Chemistry</a:t>
            </a:r>
            <a:endParaRPr lang="en-IN" dirty="0"/>
          </a:p>
        </p:txBody>
      </p:sp>
      <p:sp>
        <p:nvSpPr>
          <p:cNvPr id="2" name="Content Placeholder 1"/>
          <p:cNvSpPr>
            <a:spLocks noGrp="1"/>
          </p:cNvSpPr>
          <p:nvPr>
            <p:ph sz="quarter" idx="22"/>
          </p:nvPr>
        </p:nvSpPr>
        <p:spPr>
          <a:xfrm>
            <a:off x="3238500" y="1752600"/>
            <a:ext cx="2667000" cy="392172"/>
          </a:xfrm>
        </p:spPr>
        <p:txBody>
          <a:bodyPr/>
          <a:lstStyle/>
          <a:p>
            <a:r>
              <a:rPr lang="en-US" dirty="0">
                <a:solidFill>
                  <a:schemeClr val="accent1">
                    <a:lumMod val="75000"/>
                  </a:schemeClr>
                </a:solidFill>
              </a:rPr>
              <a:t>Fifth Edition</a:t>
            </a:r>
            <a:endParaRPr lang="en-GB" dirty="0"/>
          </a:p>
        </p:txBody>
      </p:sp>
      <p:sp>
        <p:nvSpPr>
          <p:cNvPr id="3" name="Content Placeholder 2"/>
          <p:cNvSpPr>
            <a:spLocks noGrp="1"/>
          </p:cNvSpPr>
          <p:nvPr>
            <p:ph sz="quarter" idx="23"/>
          </p:nvPr>
        </p:nvSpPr>
        <p:spPr>
          <a:xfrm>
            <a:off x="3009900" y="2209800"/>
            <a:ext cx="3124200" cy="2159520"/>
          </a:xfrm>
        </p:spPr>
        <p:txBody>
          <a:bodyPr/>
          <a:lstStyle/>
          <a:p>
            <a:pPr>
              <a:lnSpc>
                <a:spcPct val="200000"/>
              </a:lnSpc>
              <a:spcBef>
                <a:spcPts val="0"/>
              </a:spcBef>
            </a:pPr>
            <a:r>
              <a:rPr lang="en-US" dirty="0">
                <a:solidFill>
                  <a:schemeClr val="accent1">
                    <a:lumMod val="75000"/>
                  </a:schemeClr>
                </a:solidFill>
              </a:rPr>
              <a:t>Julia Burdge</a:t>
            </a:r>
            <a:br>
              <a:rPr lang="en-US" dirty="0">
                <a:solidFill>
                  <a:schemeClr val="accent1">
                    <a:lumMod val="75000"/>
                  </a:schemeClr>
                </a:solidFill>
              </a:rPr>
            </a:br>
            <a:r>
              <a:rPr lang="en-US" b="1" dirty="0">
                <a:solidFill>
                  <a:schemeClr val="accent1">
                    <a:lumMod val="75000"/>
                  </a:schemeClr>
                </a:solidFill>
              </a:rPr>
              <a:t>Lecture PowerPoints</a:t>
            </a:r>
            <a:br>
              <a:rPr lang="en-US" b="1" dirty="0">
                <a:solidFill>
                  <a:schemeClr val="accent1">
                    <a:lumMod val="75000"/>
                  </a:schemeClr>
                </a:solidFill>
              </a:rPr>
            </a:br>
            <a:r>
              <a:rPr lang="en-US" dirty="0">
                <a:solidFill>
                  <a:schemeClr val="accent1">
                    <a:lumMod val="75000"/>
                  </a:schemeClr>
                </a:solidFill>
              </a:rPr>
              <a:t>Chapter 24</a:t>
            </a:r>
            <a:endParaRPr lang="en-GB" dirty="0"/>
          </a:p>
        </p:txBody>
      </p:sp>
      <p:sp>
        <p:nvSpPr>
          <p:cNvPr id="4" name="Content Placeholder 3"/>
          <p:cNvSpPr>
            <a:spLocks noGrp="1"/>
          </p:cNvSpPr>
          <p:nvPr>
            <p:ph sz="quarter" idx="24"/>
          </p:nvPr>
        </p:nvSpPr>
        <p:spPr>
          <a:xfrm>
            <a:off x="3048000" y="4648200"/>
            <a:ext cx="3048000" cy="1066800"/>
          </a:xfrm>
        </p:spPr>
        <p:txBody>
          <a:bodyPr/>
          <a:lstStyle/>
          <a:p>
            <a:r>
              <a:rPr lang="en-US" dirty="0">
                <a:solidFill>
                  <a:schemeClr val="tx2"/>
                </a:solidFill>
              </a:rPr>
              <a:t>Metallurgy and the Chemistry of Metals</a:t>
            </a:r>
            <a:endParaRPr lang="en-GB" dirty="0"/>
          </a:p>
        </p:txBody>
      </p:sp>
      <p:pic>
        <p:nvPicPr>
          <p:cNvPr id="18"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13"/>
          <p:cNvSpPr>
            <a:spLocks noGrp="1"/>
          </p:cNvSpPr>
          <p:nvPr>
            <p:ph type="body" sz="quarter" idx="21"/>
          </p:nvPr>
        </p:nvSpPr>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36023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(4)</a:t>
            </a:r>
            <a:endParaRPr lang="en-IN" dirty="0">
              <a:solidFill>
                <a:srgbClr val="C00000"/>
              </a:solidFill>
            </a:endParaRPr>
          </a:p>
        </p:txBody>
      </p:sp>
      <p:sp>
        <p:nvSpPr>
          <p:cNvPr id="16" name="Text Placeholder 15"/>
          <p:cNvSpPr>
            <a:spLocks noGrp="1"/>
          </p:cNvSpPr>
          <p:nvPr>
            <p:ph type="body" sz="quarter" idx="11"/>
          </p:nvPr>
        </p:nvSpPr>
        <p:spPr>
          <a:xfrm>
            <a:off x="0" y="1143000"/>
            <a:ext cx="9144000" cy="381000"/>
          </a:xfrm>
        </p:spPr>
        <p:txBody>
          <a:bodyPr/>
          <a:lstStyle/>
          <a:p>
            <a:pPr>
              <a:spcBef>
                <a:spcPts val="0"/>
              </a:spcBef>
            </a:pPr>
            <a:r>
              <a:rPr lang="en-US" sz="2800" dirty="0">
                <a:solidFill>
                  <a:srgbClr val="4F74A8"/>
                </a:solidFill>
                <a:latin typeface="Calibri" panose="020F0502020204030204" pitchFamily="34" charset="0"/>
              </a:rPr>
              <a:t>Production of Metals</a:t>
            </a:r>
          </a:p>
        </p:txBody>
      </p:sp>
      <p:sp>
        <p:nvSpPr>
          <p:cNvPr id="17" name="Text Placeholder 16"/>
          <p:cNvSpPr>
            <a:spLocks noGrp="1"/>
          </p:cNvSpPr>
          <p:nvPr>
            <p:ph type="body" sz="quarter" idx="10"/>
          </p:nvPr>
        </p:nvSpPr>
        <p:spPr>
          <a:xfrm>
            <a:off x="0" y="1676400"/>
            <a:ext cx="9144000" cy="2438400"/>
          </a:xfrm>
        </p:spPr>
        <p:txBody>
          <a:bodyPr/>
          <a:lstStyle/>
          <a:p>
            <a:pPr>
              <a:spcAft>
                <a:spcPts val="2400"/>
              </a:spcAft>
            </a:pPr>
            <a:r>
              <a:rPr lang="en-US" dirty="0"/>
              <a:t>Most major metallurgical processes now in use involve </a:t>
            </a:r>
            <a:r>
              <a:rPr lang="en-US" b="1" i="1" dirty="0"/>
              <a:t>pyrometallurgy, </a:t>
            </a:r>
            <a:r>
              <a:rPr lang="en-US" dirty="0"/>
              <a:t>procedures carried out at high temperatures.</a:t>
            </a:r>
          </a:p>
          <a:p>
            <a:r>
              <a:rPr lang="en-US" dirty="0"/>
              <a:t>The reduction in these procedures may be accomplished either chemically or electrolytically</a:t>
            </a:r>
            <a:endParaRPr lang="en-IN" dirty="0"/>
          </a:p>
        </p:txBody>
      </p:sp>
    </p:spTree>
    <p:extLst>
      <p:ext uri="{BB962C8B-B14F-4D97-AF65-F5344CB8AC3E}">
        <p14:creationId xmlns:p14="http://schemas.microsoft.com/office/powerpoint/2010/main" val="861262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(5)</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panose="020F0502020204030204" pitchFamily="34" charset="0"/>
              </a:rPr>
              <a:t>Production of Metals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76400"/>
                <a:ext cx="9144000" cy="3962400"/>
              </a:xfrm>
            </p:spPr>
            <p:txBody>
              <a:bodyPr/>
              <a:lstStyle/>
              <a:p>
                <a:pPr>
                  <a:spcAft>
                    <a:spcPts val="1200"/>
                  </a:spcAft>
                </a:pPr>
                <a:r>
                  <a:rPr lang="en-US" b="1" dirty="0">
                    <a:solidFill>
                      <a:prstClr val="black"/>
                    </a:solidFill>
                  </a:rPr>
                  <a:t>Chemical Reduction</a:t>
                </a:r>
              </a:p>
              <a:p>
                <a:pPr algn="ctr">
                  <a:spcAft>
                    <a:spcPts val="1800"/>
                  </a:spcAft>
                </a:pPr>
                <a14:m>
                  <m:oMathPara xmlns:m="http://schemas.openxmlformats.org/officeDocument/2006/math">
                    <m:oMathParaPr>
                      <m:jc m:val="centerGroup"/>
                    </m:oMathParaPr>
                    <m:oMath xmlns:m="http://schemas.openxmlformats.org/officeDocument/2006/math">
                      <m:r>
                        <m:rPr>
                          <m:sty m:val="p"/>
                        </m:rPr>
                        <a:rPr lang="en-IN" b="0" i="0" smtClean="0">
                          <a:solidFill>
                            <a:prstClr val="black"/>
                          </a:solidFill>
                          <a:latin typeface="Cambria Math" panose="02040503050406030204" pitchFamily="18" charset="0"/>
                        </a:rPr>
                        <m:t>V</m:t>
                      </m:r>
                      <m:r>
                        <a:rPr lang="en-IN" b="0" i="0" baseline="-25000" smtClean="0">
                          <a:solidFill>
                            <a:prstClr val="black"/>
                          </a:solidFill>
                          <a:latin typeface="Cambria Math" panose="02040503050406030204" pitchFamily="18" charset="0"/>
                        </a:rPr>
                        <m:t>2</m:t>
                      </m:r>
                      <m:r>
                        <m:rPr>
                          <m:sty m:val="p"/>
                        </m:rPr>
                        <a:rPr lang="en-IN" b="0" i="0" smtClean="0">
                          <a:solidFill>
                            <a:prstClr val="black"/>
                          </a:solidFill>
                          <a:latin typeface="Cambria Math" panose="02040503050406030204" pitchFamily="18" charset="0"/>
                        </a:rPr>
                        <m:t>O</m:t>
                      </m:r>
                      <m:r>
                        <a:rPr lang="en-IN" b="0" i="0" baseline="-25000" smtClean="0">
                          <a:solidFill>
                            <a:prstClr val="black"/>
                          </a:solidFill>
                          <a:latin typeface="Cambria Math" panose="02040503050406030204" pitchFamily="18" charset="0"/>
                        </a:rPr>
                        <m:t>5</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𝑠</m:t>
                          </m:r>
                        </m:e>
                      </m:d>
                      <m:r>
                        <a:rPr lang="en-IN" b="0" i="0" smtClean="0">
                          <a:solidFill>
                            <a:prstClr val="black"/>
                          </a:solidFill>
                          <a:latin typeface="Cambria Math" panose="02040503050406030204" pitchFamily="18" charset="0"/>
                        </a:rPr>
                        <m:t>+5</m:t>
                      </m:r>
                      <m:r>
                        <m:rPr>
                          <m:sty m:val="p"/>
                        </m:rPr>
                        <a:rPr lang="en-IN" b="0" i="0" smtClean="0">
                          <a:solidFill>
                            <a:prstClr val="black"/>
                          </a:solidFill>
                          <a:latin typeface="Cambria Math" panose="02040503050406030204" pitchFamily="18" charset="0"/>
                        </a:rPr>
                        <m:t>Ca</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𝑙</m:t>
                          </m:r>
                        </m:e>
                      </m:d>
                      <m:r>
                        <a:rPr lang="en-IN" b="0" i="1" smtClean="0">
                          <a:solidFill>
                            <a:prstClr val="black"/>
                          </a:solidFill>
                          <a:latin typeface="Cambria Math" panose="02040503050406030204" pitchFamily="18" charset="0"/>
                          <a:ea typeface="Cambria Math" panose="02040503050406030204" pitchFamily="18" charset="0"/>
                        </a:rPr>
                        <m:t>⟶</m:t>
                      </m:r>
                      <m:r>
                        <a:rPr lang="en-US" b="0" i="0" smtClean="0">
                          <a:solidFill>
                            <a:prstClr val="black"/>
                          </a:solidFill>
                          <a:latin typeface="Cambria Math" panose="02040503050406030204" pitchFamily="18" charset="0"/>
                          <a:ea typeface="Cambria Math" panose="02040503050406030204" pitchFamily="18" charset="0"/>
                        </a:rPr>
                        <m:t>2</m:t>
                      </m:r>
                      <m:r>
                        <m:rPr>
                          <m:sty m:val="p"/>
                        </m:rPr>
                        <a:rPr lang="en-US" b="0" i="0" smtClean="0">
                          <a:solidFill>
                            <a:prstClr val="black"/>
                          </a:solidFill>
                          <a:latin typeface="Cambria Math" panose="02040503050406030204" pitchFamily="18" charset="0"/>
                          <a:ea typeface="Cambria Math" panose="02040503050406030204" pitchFamily="18" charset="0"/>
                        </a:rPr>
                        <m:t>V</m:t>
                      </m:r>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𝑙</m:t>
                          </m:r>
                        </m:e>
                      </m:d>
                      <m:r>
                        <a:rPr lang="en-US" b="0" i="1" smtClean="0">
                          <a:solidFill>
                            <a:prstClr val="black"/>
                          </a:solidFill>
                          <a:latin typeface="Cambria Math" panose="02040503050406030204" pitchFamily="18" charset="0"/>
                          <a:ea typeface="Cambria Math" panose="02040503050406030204" pitchFamily="18" charset="0"/>
                        </a:rPr>
                        <m:t>+5</m:t>
                      </m:r>
                      <m:r>
                        <m:rPr>
                          <m:sty m:val="p"/>
                        </m:rPr>
                        <a:rPr lang="en-US" b="0" i="0" smtClean="0">
                          <a:solidFill>
                            <a:prstClr val="black"/>
                          </a:solidFill>
                          <a:latin typeface="Cambria Math" panose="02040503050406030204" pitchFamily="18" charset="0"/>
                          <a:ea typeface="Cambria Math" panose="02040503050406030204" pitchFamily="18" charset="0"/>
                        </a:rPr>
                        <m:t>CaO</m:t>
                      </m:r>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𝑠</m:t>
                          </m:r>
                        </m:e>
                      </m:d>
                    </m:oMath>
                  </m:oMathPara>
                </a14:m>
                <a:endParaRPr lang="en-US" dirty="0">
                  <a:solidFill>
                    <a:prstClr val="black"/>
                  </a:solidFill>
                </a:endParaRPr>
              </a:p>
              <a:p>
                <a:pPr algn="ctr">
                  <a:spcAft>
                    <a:spcPts val="1800"/>
                  </a:spcAft>
                </a:pPr>
                <a14:m>
                  <m:oMathPara xmlns:m="http://schemas.openxmlformats.org/officeDocument/2006/math">
                    <m:oMathParaPr>
                      <m:jc m:val="centerGroup"/>
                    </m:oMathParaPr>
                    <m:oMath xmlns:m="http://schemas.openxmlformats.org/officeDocument/2006/math">
                      <m:r>
                        <m:rPr>
                          <m:sty m:val="p"/>
                        </m:rPr>
                        <a:rPr lang="en-IN" b="0" i="0" smtClean="0">
                          <a:solidFill>
                            <a:prstClr val="black"/>
                          </a:solidFill>
                          <a:latin typeface="Cambria Math" panose="02040503050406030204" pitchFamily="18" charset="0"/>
                        </a:rPr>
                        <m:t>TiCl</m:t>
                      </m:r>
                      <m:r>
                        <a:rPr lang="en-IN" b="0" i="0" baseline="-25000" smtClean="0">
                          <a:solidFill>
                            <a:prstClr val="black"/>
                          </a:solidFill>
                          <a:latin typeface="Cambria Math" panose="02040503050406030204" pitchFamily="18" charset="0"/>
                        </a:rPr>
                        <m:t>4</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𝑔</m:t>
                          </m:r>
                        </m:e>
                      </m:d>
                      <m:r>
                        <a:rPr lang="en-IN" b="0" i="0" smtClean="0">
                          <a:solidFill>
                            <a:prstClr val="black"/>
                          </a:solidFill>
                          <a:latin typeface="Cambria Math" panose="02040503050406030204" pitchFamily="18" charset="0"/>
                        </a:rPr>
                        <m:t>+2</m:t>
                      </m:r>
                      <m:r>
                        <m:rPr>
                          <m:sty m:val="p"/>
                        </m:rPr>
                        <a:rPr lang="en-IN" b="0" i="0" smtClean="0">
                          <a:solidFill>
                            <a:prstClr val="black"/>
                          </a:solidFill>
                          <a:latin typeface="Cambria Math" panose="02040503050406030204" pitchFamily="18" charset="0"/>
                        </a:rPr>
                        <m:t>Mg</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𝑙</m:t>
                          </m:r>
                        </m:e>
                      </m:d>
                      <m:r>
                        <a:rPr lang="en-IN" b="0" smtClean="0">
                          <a:solidFill>
                            <a:prstClr val="black"/>
                          </a:solidFill>
                          <a:latin typeface="Cambria Math" panose="02040503050406030204" pitchFamily="18" charset="0"/>
                          <a:ea typeface="Cambria Math" panose="02040503050406030204" pitchFamily="18" charset="0"/>
                        </a:rPr>
                        <m:t>⟶</m:t>
                      </m:r>
                      <m:r>
                        <m:rPr>
                          <m:sty m:val="p"/>
                        </m:rPr>
                        <a:rPr lang="en-US" b="0" i="0" smtClean="0">
                          <a:solidFill>
                            <a:prstClr val="black"/>
                          </a:solidFill>
                          <a:latin typeface="Cambria Math" panose="02040503050406030204" pitchFamily="18" charset="0"/>
                          <a:ea typeface="Cambria Math" panose="02040503050406030204" pitchFamily="18" charset="0"/>
                        </a:rPr>
                        <m:t>Ti</m:t>
                      </m:r>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𝑠</m:t>
                          </m:r>
                        </m:e>
                      </m:d>
                      <m:r>
                        <a:rPr lang="en-US" b="0" i="1" smtClean="0">
                          <a:solidFill>
                            <a:prstClr val="black"/>
                          </a:solidFill>
                          <a:latin typeface="Cambria Math" panose="02040503050406030204" pitchFamily="18" charset="0"/>
                          <a:ea typeface="Cambria Math" panose="02040503050406030204" pitchFamily="18" charset="0"/>
                        </a:rPr>
                        <m:t>+</m:t>
                      </m:r>
                      <m:sSub>
                        <m:sSubPr>
                          <m:ctrlPr>
                            <a:rPr lang="en-US" b="0" i="1" smtClean="0">
                              <a:solidFill>
                                <a:prstClr val="black"/>
                              </a:solidFill>
                              <a:latin typeface="Cambria Math" panose="02040503050406030204" pitchFamily="18" charset="0"/>
                              <a:ea typeface="Cambria Math" panose="02040503050406030204" pitchFamily="18" charset="0"/>
                            </a:rPr>
                          </m:ctrlPr>
                        </m:sSubPr>
                        <m:e>
                          <m:r>
                            <a:rPr lang="en-US" b="0" i="0" smtClean="0">
                              <a:solidFill>
                                <a:prstClr val="black"/>
                              </a:solidFill>
                              <a:latin typeface="Cambria Math" panose="02040503050406030204" pitchFamily="18" charset="0"/>
                              <a:ea typeface="Cambria Math" panose="02040503050406030204" pitchFamily="18" charset="0"/>
                            </a:rPr>
                            <m:t>2</m:t>
                          </m:r>
                          <m:r>
                            <m:rPr>
                              <m:sty m:val="p"/>
                            </m:rPr>
                            <a:rPr lang="en-US" b="0" i="0" smtClean="0">
                              <a:solidFill>
                                <a:prstClr val="black"/>
                              </a:solidFill>
                              <a:latin typeface="Cambria Math" panose="02040503050406030204" pitchFamily="18" charset="0"/>
                              <a:ea typeface="Cambria Math" panose="02040503050406030204" pitchFamily="18" charset="0"/>
                            </a:rPr>
                            <m:t>MgCl</m:t>
                          </m:r>
                        </m:e>
                        <m:sub>
                          <m:r>
                            <a:rPr lang="en-US" b="0" i="1" smtClean="0">
                              <a:solidFill>
                                <a:prstClr val="black"/>
                              </a:solidFill>
                              <a:latin typeface="Cambria Math" panose="02040503050406030204" pitchFamily="18" charset="0"/>
                              <a:ea typeface="Cambria Math" panose="02040503050406030204" pitchFamily="18" charset="0"/>
                            </a:rPr>
                            <m:t>2</m:t>
                          </m:r>
                        </m:sub>
                      </m:sSub>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𝑙</m:t>
                          </m:r>
                        </m:e>
                      </m:d>
                    </m:oMath>
                  </m:oMathPara>
                </a14:m>
                <a:endParaRPr lang="en-US" dirty="0">
                  <a:solidFill>
                    <a:prstClr val="black"/>
                  </a:solidFill>
                </a:endParaRPr>
              </a:p>
              <a:p>
                <a:pPr algn="ctr">
                  <a:spcAft>
                    <a:spcPts val="1800"/>
                  </a:spcAft>
                </a:pPr>
                <a14:m>
                  <m:oMathPara xmlns:m="http://schemas.openxmlformats.org/officeDocument/2006/math">
                    <m:oMathParaPr>
                      <m:jc m:val="centerGroup"/>
                    </m:oMathParaPr>
                    <m:oMath xmlns:m="http://schemas.openxmlformats.org/officeDocument/2006/math">
                      <m:r>
                        <m:rPr>
                          <m:sty m:val="p"/>
                        </m:rPr>
                        <a:rPr lang="en-IN" b="0" i="0" smtClean="0">
                          <a:solidFill>
                            <a:prstClr val="black"/>
                          </a:solidFill>
                          <a:latin typeface="Cambria Math" panose="02040503050406030204" pitchFamily="18" charset="0"/>
                        </a:rPr>
                        <m:t>Cr</m:t>
                      </m:r>
                      <m:r>
                        <a:rPr lang="en-IN" b="0" i="0" baseline="-25000" smtClean="0">
                          <a:solidFill>
                            <a:prstClr val="black"/>
                          </a:solidFill>
                          <a:latin typeface="Cambria Math" panose="02040503050406030204" pitchFamily="18" charset="0"/>
                        </a:rPr>
                        <m:t>2</m:t>
                      </m:r>
                      <m:r>
                        <m:rPr>
                          <m:sty m:val="p"/>
                        </m:rPr>
                        <a:rPr lang="en-IN" b="0" i="0" smtClean="0">
                          <a:solidFill>
                            <a:prstClr val="black"/>
                          </a:solidFill>
                          <a:latin typeface="Cambria Math" panose="02040503050406030204" pitchFamily="18" charset="0"/>
                        </a:rPr>
                        <m:t>O</m:t>
                      </m:r>
                      <m:r>
                        <a:rPr lang="en-IN" b="0" i="0" baseline="-25000" smtClean="0">
                          <a:solidFill>
                            <a:prstClr val="black"/>
                          </a:solidFill>
                          <a:latin typeface="Cambria Math" panose="02040503050406030204" pitchFamily="18" charset="0"/>
                        </a:rPr>
                        <m:t>3</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𝑠</m:t>
                          </m:r>
                        </m:e>
                      </m:d>
                      <m:r>
                        <a:rPr lang="en-IN" b="0" i="0" smtClean="0">
                          <a:solidFill>
                            <a:prstClr val="black"/>
                          </a:solidFill>
                          <a:latin typeface="Cambria Math" panose="02040503050406030204" pitchFamily="18" charset="0"/>
                        </a:rPr>
                        <m:t>+2</m:t>
                      </m:r>
                      <m:r>
                        <m:rPr>
                          <m:sty m:val="p"/>
                        </m:rPr>
                        <a:rPr lang="en-IN" b="0" i="0" smtClean="0">
                          <a:solidFill>
                            <a:prstClr val="black"/>
                          </a:solidFill>
                          <a:latin typeface="Cambria Math" panose="02040503050406030204" pitchFamily="18" charset="0"/>
                        </a:rPr>
                        <m:t>Al</m:t>
                      </m:r>
                      <m:r>
                        <a:rPr lang="en-IN" b="0" i="0" smtClean="0">
                          <a:solidFill>
                            <a:prstClr val="black"/>
                          </a:solidFill>
                          <a:latin typeface="Cambria Math" panose="02040503050406030204" pitchFamily="18" charset="0"/>
                        </a:rPr>
                        <m:t>(</m:t>
                      </m:r>
                      <m:r>
                        <a:rPr lang="en-IN" b="0" i="1" smtClean="0">
                          <a:solidFill>
                            <a:prstClr val="black"/>
                          </a:solidFill>
                          <a:latin typeface="Cambria Math" panose="02040503050406030204" pitchFamily="18" charset="0"/>
                        </a:rPr>
                        <m:t>𝑠</m:t>
                      </m:r>
                      <m:r>
                        <a:rPr lang="en-IN" b="0" i="0" smtClean="0">
                          <a:solidFill>
                            <a:prstClr val="black"/>
                          </a:solidFill>
                          <a:latin typeface="Cambria Math" panose="02040503050406030204" pitchFamily="18" charset="0"/>
                        </a:rPr>
                        <m:t>)</m:t>
                      </m:r>
                      <m:r>
                        <a:rPr lang="en-IN" b="0" i="1" smtClean="0">
                          <a:solidFill>
                            <a:prstClr val="black"/>
                          </a:solidFill>
                          <a:latin typeface="Cambria Math" panose="02040503050406030204" pitchFamily="18" charset="0"/>
                          <a:ea typeface="Cambria Math" panose="02040503050406030204" pitchFamily="18" charset="0"/>
                        </a:rPr>
                        <m:t>⟶</m:t>
                      </m:r>
                      <m:r>
                        <a:rPr lang="en-US" b="0" i="0" smtClean="0">
                          <a:solidFill>
                            <a:prstClr val="black"/>
                          </a:solidFill>
                          <a:latin typeface="Cambria Math" panose="02040503050406030204" pitchFamily="18" charset="0"/>
                          <a:ea typeface="Cambria Math" panose="02040503050406030204" pitchFamily="18" charset="0"/>
                        </a:rPr>
                        <m:t>2</m:t>
                      </m:r>
                      <m:r>
                        <m:rPr>
                          <m:sty m:val="p"/>
                        </m:rPr>
                        <a:rPr lang="en-US" b="0" i="0" smtClean="0">
                          <a:solidFill>
                            <a:prstClr val="black"/>
                          </a:solidFill>
                          <a:latin typeface="Cambria Math" panose="02040503050406030204" pitchFamily="18" charset="0"/>
                          <a:ea typeface="Cambria Math" panose="02040503050406030204" pitchFamily="18" charset="0"/>
                        </a:rPr>
                        <m:t>Cr</m:t>
                      </m:r>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𝑙</m:t>
                          </m:r>
                        </m:e>
                      </m:d>
                      <m:r>
                        <a:rPr lang="en-US" b="0" i="1" smtClean="0">
                          <a:solidFill>
                            <a:prstClr val="black"/>
                          </a:solidFill>
                          <a:latin typeface="Cambria Math" panose="02040503050406030204" pitchFamily="18" charset="0"/>
                          <a:ea typeface="Cambria Math" panose="02040503050406030204" pitchFamily="18" charset="0"/>
                        </a:rPr>
                        <m:t>+</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Al</m:t>
                          </m:r>
                        </m:e>
                        <m:sub>
                          <m:r>
                            <a:rPr lang="en-US" b="0" i="1" smtClean="0">
                              <a:solidFill>
                                <a:prstClr val="black"/>
                              </a:solidFill>
                              <a:latin typeface="Cambria Math" panose="02040503050406030204" pitchFamily="18" charset="0"/>
                              <a:ea typeface="Cambria Math" panose="02040503050406030204" pitchFamily="18" charset="0"/>
                            </a:rPr>
                            <m:t>2</m:t>
                          </m:r>
                        </m:sub>
                      </m:sSub>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O</m:t>
                          </m:r>
                        </m:e>
                        <m:sub>
                          <m:r>
                            <a:rPr lang="en-US" b="0" i="1" smtClean="0">
                              <a:solidFill>
                                <a:prstClr val="black"/>
                              </a:solidFill>
                              <a:latin typeface="Cambria Math" panose="02040503050406030204" pitchFamily="18" charset="0"/>
                              <a:ea typeface="Cambria Math" panose="02040503050406030204" pitchFamily="18" charset="0"/>
                            </a:rPr>
                            <m:t>3</m:t>
                          </m:r>
                        </m:sub>
                      </m:sSub>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𝑠</m:t>
                          </m:r>
                        </m:e>
                      </m:d>
                    </m:oMath>
                  </m:oMathPara>
                </a14:m>
                <a:endParaRPr lang="en-US" dirty="0">
                  <a:solidFill>
                    <a:prstClr val="black"/>
                  </a:solidFill>
                </a:endParaRPr>
              </a:p>
              <a:p>
                <a:pPr algn="ctr">
                  <a:spcAft>
                    <a:spcPts val="1800"/>
                  </a:spcAft>
                </a:pPr>
                <a14:m>
                  <m:oMathPara xmlns:m="http://schemas.openxmlformats.org/officeDocument/2006/math">
                    <m:oMathParaPr>
                      <m:jc m:val="centerGroup"/>
                    </m:oMathParaPr>
                    <m:oMath xmlns:m="http://schemas.openxmlformats.org/officeDocument/2006/math">
                      <m:r>
                        <a:rPr lang="en-IN" b="0" i="1" smtClean="0">
                          <a:solidFill>
                            <a:prstClr val="black"/>
                          </a:solidFill>
                          <a:latin typeface="Cambria Math" panose="02040503050406030204" pitchFamily="18" charset="0"/>
                        </a:rPr>
                        <m:t>3</m:t>
                      </m:r>
                      <m:r>
                        <m:rPr>
                          <m:sty m:val="p"/>
                        </m:rPr>
                        <a:rPr lang="en-IN" b="0" i="0" smtClean="0">
                          <a:solidFill>
                            <a:prstClr val="black"/>
                          </a:solidFill>
                          <a:latin typeface="Cambria Math" panose="02040503050406030204" pitchFamily="18" charset="0"/>
                        </a:rPr>
                        <m:t>Mn</m:t>
                      </m:r>
                      <m:r>
                        <a:rPr lang="en-IN" b="0" i="0" baseline="-25000" smtClean="0">
                          <a:solidFill>
                            <a:prstClr val="black"/>
                          </a:solidFill>
                          <a:latin typeface="Cambria Math" panose="02040503050406030204" pitchFamily="18" charset="0"/>
                        </a:rPr>
                        <m:t>3</m:t>
                      </m:r>
                      <m:r>
                        <m:rPr>
                          <m:sty m:val="p"/>
                        </m:rPr>
                        <a:rPr lang="en-IN" b="0" i="0" smtClean="0">
                          <a:solidFill>
                            <a:prstClr val="black"/>
                          </a:solidFill>
                          <a:latin typeface="Cambria Math" panose="02040503050406030204" pitchFamily="18" charset="0"/>
                        </a:rPr>
                        <m:t>O</m:t>
                      </m:r>
                      <m:r>
                        <a:rPr lang="en-IN" b="0" i="0" baseline="-25000" smtClean="0">
                          <a:solidFill>
                            <a:prstClr val="black"/>
                          </a:solidFill>
                          <a:latin typeface="Cambria Math" panose="02040503050406030204" pitchFamily="18" charset="0"/>
                        </a:rPr>
                        <m:t>4</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𝑠</m:t>
                          </m:r>
                        </m:e>
                      </m:d>
                      <m:r>
                        <a:rPr lang="en-IN" b="0" i="0" smtClean="0">
                          <a:solidFill>
                            <a:prstClr val="black"/>
                          </a:solidFill>
                          <a:latin typeface="Cambria Math" panose="02040503050406030204" pitchFamily="18" charset="0"/>
                        </a:rPr>
                        <m:t>+8</m:t>
                      </m:r>
                      <m:r>
                        <m:rPr>
                          <m:sty m:val="p"/>
                        </m:rPr>
                        <a:rPr lang="en-IN" b="0" i="0" smtClean="0">
                          <a:solidFill>
                            <a:prstClr val="black"/>
                          </a:solidFill>
                          <a:latin typeface="Cambria Math" panose="02040503050406030204" pitchFamily="18" charset="0"/>
                        </a:rPr>
                        <m:t>Al</m:t>
                      </m:r>
                      <m:r>
                        <a:rPr lang="en-IN" b="0" i="0" smtClean="0">
                          <a:solidFill>
                            <a:prstClr val="black"/>
                          </a:solidFill>
                          <a:latin typeface="Cambria Math" panose="02040503050406030204" pitchFamily="18" charset="0"/>
                        </a:rPr>
                        <m:t>(</m:t>
                      </m:r>
                      <m:r>
                        <a:rPr lang="en-IN" b="0" i="1" smtClean="0">
                          <a:solidFill>
                            <a:prstClr val="black"/>
                          </a:solidFill>
                          <a:latin typeface="Cambria Math" panose="02040503050406030204" pitchFamily="18" charset="0"/>
                        </a:rPr>
                        <m:t>𝑠</m:t>
                      </m:r>
                      <m:r>
                        <a:rPr lang="en-IN" b="0" i="0" smtClean="0">
                          <a:solidFill>
                            <a:prstClr val="black"/>
                          </a:solidFill>
                          <a:latin typeface="Cambria Math" panose="02040503050406030204" pitchFamily="18" charset="0"/>
                        </a:rPr>
                        <m:t>)</m:t>
                      </m:r>
                      <m:r>
                        <a:rPr lang="en-IN" b="0" i="1" smtClean="0">
                          <a:solidFill>
                            <a:prstClr val="black"/>
                          </a:solidFill>
                          <a:latin typeface="Cambria Math" panose="02040503050406030204" pitchFamily="18" charset="0"/>
                          <a:ea typeface="Cambria Math" panose="02040503050406030204" pitchFamily="18" charset="0"/>
                        </a:rPr>
                        <m:t>⟶</m:t>
                      </m:r>
                      <m:r>
                        <a:rPr lang="en-US" b="0" i="0" smtClean="0">
                          <a:solidFill>
                            <a:prstClr val="black"/>
                          </a:solidFill>
                          <a:latin typeface="Cambria Math" panose="02040503050406030204" pitchFamily="18" charset="0"/>
                          <a:ea typeface="Cambria Math" panose="02040503050406030204" pitchFamily="18" charset="0"/>
                        </a:rPr>
                        <m:t>9</m:t>
                      </m:r>
                      <m:r>
                        <m:rPr>
                          <m:sty m:val="p"/>
                        </m:rPr>
                        <a:rPr lang="en-US" b="0" i="0" smtClean="0">
                          <a:solidFill>
                            <a:prstClr val="black"/>
                          </a:solidFill>
                          <a:latin typeface="Cambria Math" panose="02040503050406030204" pitchFamily="18" charset="0"/>
                          <a:ea typeface="Cambria Math" panose="02040503050406030204" pitchFamily="18" charset="0"/>
                        </a:rPr>
                        <m:t>Mn</m:t>
                      </m:r>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𝑙</m:t>
                          </m:r>
                        </m:e>
                      </m:d>
                      <m:r>
                        <a:rPr lang="en-US" b="0" i="1" smtClean="0">
                          <a:solidFill>
                            <a:prstClr val="black"/>
                          </a:solidFill>
                          <a:latin typeface="Cambria Math" panose="02040503050406030204" pitchFamily="18" charset="0"/>
                          <a:ea typeface="Cambria Math" panose="02040503050406030204" pitchFamily="18" charset="0"/>
                        </a:rPr>
                        <m:t>+</m:t>
                      </m:r>
                      <m:sSub>
                        <m:sSubPr>
                          <m:ctrlPr>
                            <a:rPr lang="en-US" b="0" i="1" smtClean="0">
                              <a:solidFill>
                                <a:prstClr val="black"/>
                              </a:solidFill>
                              <a:latin typeface="Cambria Math" panose="02040503050406030204" pitchFamily="18" charset="0"/>
                              <a:ea typeface="Cambria Math" panose="02040503050406030204" pitchFamily="18" charset="0"/>
                            </a:rPr>
                          </m:ctrlPr>
                        </m:sSubPr>
                        <m:e>
                          <m:r>
                            <a:rPr lang="en-US" b="0" i="1" smtClean="0">
                              <a:solidFill>
                                <a:prstClr val="black"/>
                              </a:solidFill>
                              <a:latin typeface="Cambria Math" panose="02040503050406030204" pitchFamily="18" charset="0"/>
                              <a:ea typeface="Cambria Math" panose="02040503050406030204" pitchFamily="18" charset="0"/>
                            </a:rPr>
                            <m:t>4</m:t>
                          </m:r>
                          <m:r>
                            <m:rPr>
                              <m:sty m:val="p"/>
                            </m:rPr>
                            <a:rPr lang="en-US" b="0" i="0" smtClean="0">
                              <a:solidFill>
                                <a:prstClr val="black"/>
                              </a:solidFill>
                              <a:latin typeface="Cambria Math" panose="02040503050406030204" pitchFamily="18" charset="0"/>
                              <a:ea typeface="Cambria Math" panose="02040503050406030204" pitchFamily="18" charset="0"/>
                            </a:rPr>
                            <m:t>Al</m:t>
                          </m:r>
                        </m:e>
                        <m:sub>
                          <m:r>
                            <a:rPr lang="en-US" b="0" i="1" smtClean="0">
                              <a:solidFill>
                                <a:prstClr val="black"/>
                              </a:solidFill>
                              <a:latin typeface="Cambria Math" panose="02040503050406030204" pitchFamily="18" charset="0"/>
                              <a:ea typeface="Cambria Math" panose="02040503050406030204" pitchFamily="18" charset="0"/>
                            </a:rPr>
                            <m:t>2</m:t>
                          </m:r>
                        </m:sub>
                      </m:sSub>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O</m:t>
                          </m:r>
                        </m:e>
                        <m:sub>
                          <m:r>
                            <a:rPr lang="en-US" b="0" i="1" smtClean="0">
                              <a:solidFill>
                                <a:prstClr val="black"/>
                              </a:solidFill>
                              <a:latin typeface="Cambria Math" panose="02040503050406030204" pitchFamily="18" charset="0"/>
                              <a:ea typeface="Cambria Math" panose="02040503050406030204" pitchFamily="18" charset="0"/>
                            </a:rPr>
                            <m:t>3</m:t>
                          </m:r>
                        </m:sub>
                      </m:sSub>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𝑠</m:t>
                          </m:r>
                        </m:e>
                      </m:d>
                    </m:oMath>
                  </m:oMathPara>
                </a14:m>
                <a:endParaRPr lang="en-US" dirty="0">
                  <a:solidFill>
                    <a:prstClr val="black"/>
                  </a:solidFill>
                </a:endParaRPr>
              </a:p>
              <a:p>
                <a:pPr algn="ctr">
                  <a:spcAft>
                    <a:spcPts val="7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W</m:t>
                      </m:r>
                      <m:sSub>
                        <m:sSubPr>
                          <m:ctrlPr>
                            <a:rPr lang="en-IN"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3</m:t>
                          </m:r>
                        </m:sub>
                      </m:sSub>
                      <m:d>
                        <m:dPr>
                          <m:ctrlPr>
                            <a:rPr lang="en-IN" b="0" i="1" smtClean="0">
                              <a:latin typeface="Cambria Math" panose="02040503050406030204" pitchFamily="18" charset="0"/>
                            </a:rPr>
                          </m:ctrlPr>
                        </m:dPr>
                        <m:e>
                          <m:r>
                            <a:rPr lang="en-US" b="0" i="1" smtClean="0">
                              <a:latin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3</m:t>
                          </m:r>
                          <m:r>
                            <m:rPr>
                              <m:sty m:val="p"/>
                            </m:rPr>
                            <a:rPr lang="en-US" b="0" i="0" smtClean="0">
                              <a:latin typeface="Cambria Math" panose="02040503050406030204" pitchFamily="18" charset="0"/>
                              <a:ea typeface="Cambria Math" panose="02040503050406030204" pitchFamily="18" charset="0"/>
                            </a:rPr>
                            <m:t>H</m:t>
                          </m:r>
                        </m:e>
                        <m:sub>
                          <m:r>
                            <a:rPr lang="en-US" b="0" i="1" smtClean="0">
                              <a:latin typeface="Cambria Math" panose="02040503050406030204" pitchFamily="18" charset="0"/>
                              <a:ea typeface="Cambria Math" panose="02040503050406030204" pitchFamily="18" charset="0"/>
                            </a:rPr>
                            <m:t>2</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IN" b="0" i="0" smtClean="0">
                          <a:latin typeface="Cambria Math" panose="02040503050406030204" pitchFamily="18" charset="0"/>
                          <a:ea typeface="Cambria Math" panose="02040503050406030204" pitchFamily="18" charset="0"/>
                        </a:rPr>
                        <m:t> </m:t>
                      </m:r>
                      <m:r>
                        <a:rPr lang="en-IN"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W</m:t>
                      </m:r>
                      <m:d>
                        <m:dPr>
                          <m:ctrlPr>
                            <a:rPr lang="en-IN"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IN" i="1" smtClean="0">
                          <a:latin typeface="Cambria Math" panose="02040503050406030204" pitchFamily="18" charset="0"/>
                          <a:ea typeface="Cambria Math" panose="02040503050406030204" pitchFamily="18" charset="0"/>
                        </a:rPr>
                        <m:t>+</m:t>
                      </m:r>
                      <m:sSub>
                        <m:sSubPr>
                          <m:ctrlPr>
                            <a:rPr lang="en-IN"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1"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IN"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IN"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76400"/>
                <a:ext cx="9144000" cy="3962400"/>
              </a:xfrm>
              <a:blipFill>
                <a:blip r:embed="rId2"/>
                <a:stretch>
                  <a:fillRect l="-1333" t="-1385"/>
                </a:stretch>
              </a:blipFill>
            </p:spPr>
            <p:txBody>
              <a:bodyPr/>
              <a:lstStyle/>
              <a:p>
                <a:r>
                  <a:rPr lang="en-GB">
                    <a:noFill/>
                  </a:rPr>
                  <a:t> </a:t>
                </a:r>
              </a:p>
            </p:txBody>
          </p:sp>
        </mc:Fallback>
      </mc:AlternateContent>
    </p:spTree>
    <p:extLst>
      <p:ext uri="{BB962C8B-B14F-4D97-AF65-F5344CB8AC3E}">
        <p14:creationId xmlns:p14="http://schemas.microsoft.com/office/powerpoint/2010/main" val="198296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(6)</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8"/>
                </a:solidFill>
                <a:latin typeface="Calibri" panose="020F0502020204030204" pitchFamily="34" charset="0"/>
              </a:rPr>
              <a:t>Production of Metals</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676400"/>
                <a:ext cx="9144000" cy="4267200"/>
              </a:xfrm>
            </p:spPr>
            <p:txBody>
              <a:bodyPr/>
              <a:lstStyle/>
              <a:p>
                <a:pPr>
                  <a:spcBef>
                    <a:spcPts val="200"/>
                  </a:spcBef>
                </a:pPr>
                <a:r>
                  <a:rPr lang="en-US" b="1" dirty="0">
                    <a:solidFill>
                      <a:prstClr val="black"/>
                    </a:solidFill>
                  </a:rPr>
                  <a:t>Electrolytic Reduction</a:t>
                </a:r>
              </a:p>
              <a:p>
                <a:pPr>
                  <a:spcBef>
                    <a:spcPts val="200"/>
                  </a:spcBef>
                  <a:spcAft>
                    <a:spcPts val="2800"/>
                  </a:spcAft>
                </a:pPr>
                <a:r>
                  <a:rPr lang="en-US" dirty="0"/>
                  <a:t>Electrolytic reduction is suitable for very electropositive metals, such as sodium, magnesium, and aluminum. </a:t>
                </a:r>
              </a:p>
              <a:p>
                <a:pPr>
                  <a:spcBef>
                    <a:spcPts val="200"/>
                  </a:spcBef>
                  <a:spcAft>
                    <a:spcPts val="2800"/>
                  </a:spcAft>
                </a:pPr>
                <a:r>
                  <a:rPr lang="en-US" dirty="0"/>
                  <a:t>The process is usually carried out on the anhydrous molten oxide or halide of the metal: </a:t>
                </a:r>
              </a:p>
              <a:p>
                <a:pPr algn="ctr">
                  <a:spcBef>
                    <a:spcPts val="200"/>
                  </a:spcBef>
                </a:pPr>
                <a14:m>
                  <m:oMath xmlns:m="http://schemas.openxmlformats.org/officeDocument/2006/math">
                    <m:r>
                      <a:rPr lang="en-US" b="0" i="1" dirty="0" smtClean="0">
                        <a:solidFill>
                          <a:prstClr val="black"/>
                        </a:solidFill>
                        <a:latin typeface="Cambria Math" panose="02040503050406030204" pitchFamily="18" charset="0"/>
                        <a:ea typeface="Cambria Math" panose="02040503050406030204" pitchFamily="18" charset="0"/>
                      </a:rPr>
                      <m:t>2</m:t>
                    </m:r>
                    <m:r>
                      <m:rPr>
                        <m:sty m:val="p"/>
                      </m:rPr>
                      <a:rPr lang="en-US" b="0" i="0" dirty="0" smtClean="0">
                        <a:solidFill>
                          <a:prstClr val="black"/>
                        </a:solidFill>
                        <a:latin typeface="Cambria Math" panose="02040503050406030204" pitchFamily="18" charset="0"/>
                        <a:ea typeface="Cambria Math" panose="02040503050406030204" pitchFamily="18" charset="0"/>
                      </a:rPr>
                      <m:t>MO</m:t>
                    </m:r>
                    <m:d>
                      <m:dPr>
                        <m:ctrlPr>
                          <a:rPr lang="en-US" b="0" i="1" dirty="0" smtClean="0">
                            <a:solidFill>
                              <a:prstClr val="black"/>
                            </a:solidFill>
                            <a:latin typeface="Cambria Math" panose="02040503050406030204" pitchFamily="18" charset="0"/>
                            <a:ea typeface="Cambria Math" panose="02040503050406030204" pitchFamily="18" charset="0"/>
                          </a:rPr>
                        </m:ctrlPr>
                      </m:dPr>
                      <m:e>
                        <m:r>
                          <a:rPr lang="en-US" b="0" i="1" dirty="0" smtClean="0">
                            <a:solidFill>
                              <a:prstClr val="black"/>
                            </a:solidFill>
                            <a:latin typeface="Cambria Math" panose="02040503050406030204" pitchFamily="18" charset="0"/>
                            <a:ea typeface="Cambria Math" panose="02040503050406030204" pitchFamily="18" charset="0"/>
                          </a:rPr>
                          <m:t>𝑙</m:t>
                        </m:r>
                      </m:e>
                    </m:d>
                    <m:r>
                      <a:rPr lang="en-US" i="1" dirty="0" smtClean="0">
                        <a:solidFill>
                          <a:prstClr val="black"/>
                        </a:solidFill>
                        <a:latin typeface="Cambria Math" panose="02040503050406030204" pitchFamily="18" charset="0"/>
                        <a:ea typeface="Cambria Math" panose="02040503050406030204" pitchFamily="18" charset="0"/>
                      </a:rPr>
                      <m:t>⟶</m:t>
                    </m:r>
                    <m:r>
                      <a:rPr lang="en-US" b="0" i="1" dirty="0" smtClean="0">
                        <a:solidFill>
                          <a:prstClr val="black"/>
                        </a:solidFill>
                        <a:latin typeface="Cambria Math" panose="02040503050406030204" pitchFamily="18" charset="0"/>
                        <a:ea typeface="Cambria Math" panose="02040503050406030204" pitchFamily="18" charset="0"/>
                      </a:rPr>
                      <m:t>2</m:t>
                    </m:r>
                    <m:r>
                      <m:rPr>
                        <m:sty m:val="p"/>
                      </m:rPr>
                      <a:rPr lang="en-US" b="0" i="0" dirty="0" smtClean="0">
                        <a:solidFill>
                          <a:prstClr val="black"/>
                        </a:solidFill>
                        <a:latin typeface="Cambria Math" panose="02040503050406030204" pitchFamily="18" charset="0"/>
                        <a:ea typeface="Cambria Math" panose="02040503050406030204" pitchFamily="18" charset="0"/>
                      </a:rPr>
                      <m:t>M</m:t>
                    </m:r>
                    <m:d>
                      <m:dPr>
                        <m:ctrlPr>
                          <a:rPr lang="en-US" b="0" i="1" dirty="0" smtClean="0">
                            <a:solidFill>
                              <a:prstClr val="black"/>
                            </a:solidFill>
                            <a:latin typeface="Cambria Math" panose="02040503050406030204" pitchFamily="18" charset="0"/>
                            <a:ea typeface="Cambria Math" panose="02040503050406030204" pitchFamily="18" charset="0"/>
                          </a:rPr>
                        </m:ctrlPr>
                      </m:dPr>
                      <m:e>
                        <m:r>
                          <m:rPr>
                            <m:sty m:val="p"/>
                          </m:rPr>
                          <a:rPr lang="en-US" b="0" i="0" dirty="0" smtClean="0">
                            <a:solidFill>
                              <a:prstClr val="black"/>
                            </a:solidFill>
                            <a:latin typeface="Cambria Math" panose="02040503050406030204" pitchFamily="18" charset="0"/>
                            <a:ea typeface="Cambria Math" panose="02040503050406030204" pitchFamily="18" charset="0"/>
                          </a:rPr>
                          <m:t>at</m:t>
                        </m:r>
                        <m:r>
                          <a:rPr lang="en-US" b="0" i="0" dirty="0" smtClean="0">
                            <a:solidFill>
                              <a:prstClr val="black"/>
                            </a:solidFill>
                            <a:latin typeface="Cambria Math" panose="02040503050406030204" pitchFamily="18" charset="0"/>
                            <a:ea typeface="Cambria Math" panose="02040503050406030204" pitchFamily="18" charset="0"/>
                          </a:rPr>
                          <m:t> </m:t>
                        </m:r>
                        <m:r>
                          <m:rPr>
                            <m:sty m:val="p"/>
                          </m:rPr>
                          <a:rPr lang="en-US" b="0" i="0" dirty="0" smtClean="0">
                            <a:solidFill>
                              <a:prstClr val="black"/>
                            </a:solidFill>
                            <a:latin typeface="Cambria Math" panose="02040503050406030204" pitchFamily="18" charset="0"/>
                            <a:ea typeface="Cambria Math" panose="02040503050406030204" pitchFamily="18" charset="0"/>
                          </a:rPr>
                          <m:t>cathode</m:t>
                        </m:r>
                      </m:e>
                    </m:d>
                    <m:r>
                      <a:rPr lang="en-US" b="0" i="1" dirty="0" smtClean="0">
                        <a:solidFill>
                          <a:prstClr val="black"/>
                        </a:solidFill>
                        <a:latin typeface="Cambria Math" panose="02040503050406030204" pitchFamily="18" charset="0"/>
                        <a:ea typeface="Cambria Math" panose="02040503050406030204" pitchFamily="18" charset="0"/>
                      </a:rPr>
                      <m:t>+</m:t>
                    </m:r>
                    <m:sSub>
                      <m:sSubPr>
                        <m:ctrlPr>
                          <a:rPr lang="en-US" b="0" i="1" dirty="0" smtClean="0">
                            <a:solidFill>
                              <a:prstClr val="black"/>
                            </a:solidFill>
                            <a:latin typeface="Cambria Math" panose="02040503050406030204" pitchFamily="18" charset="0"/>
                            <a:ea typeface="Cambria Math" panose="02040503050406030204" pitchFamily="18" charset="0"/>
                          </a:rPr>
                        </m:ctrlPr>
                      </m:sSubPr>
                      <m:e>
                        <m:r>
                          <m:rPr>
                            <m:sty m:val="p"/>
                          </m:rPr>
                          <a:rPr lang="en-US" b="0" i="0" dirty="0" smtClean="0">
                            <a:solidFill>
                              <a:prstClr val="black"/>
                            </a:solidFill>
                            <a:latin typeface="Cambria Math" panose="02040503050406030204" pitchFamily="18" charset="0"/>
                            <a:ea typeface="Cambria Math" panose="02040503050406030204" pitchFamily="18" charset="0"/>
                          </a:rPr>
                          <m:t>O</m:t>
                        </m:r>
                      </m:e>
                      <m:sub>
                        <m:r>
                          <a:rPr lang="en-US" b="0" i="1" dirty="0" smtClean="0">
                            <a:solidFill>
                              <a:prstClr val="black"/>
                            </a:solidFill>
                            <a:latin typeface="Cambria Math" panose="02040503050406030204" pitchFamily="18" charset="0"/>
                            <a:ea typeface="Cambria Math" panose="02040503050406030204" pitchFamily="18" charset="0"/>
                          </a:rPr>
                          <m:t>2</m:t>
                        </m:r>
                      </m:sub>
                    </m:sSub>
                    <m:d>
                      <m:dPr>
                        <m:ctrlPr>
                          <a:rPr lang="en-US" b="0" i="1" dirty="0" smtClean="0">
                            <a:solidFill>
                              <a:prstClr val="black"/>
                            </a:solidFill>
                            <a:latin typeface="Cambria Math" panose="02040503050406030204" pitchFamily="18" charset="0"/>
                            <a:ea typeface="Cambria Math" panose="02040503050406030204" pitchFamily="18" charset="0"/>
                          </a:rPr>
                        </m:ctrlPr>
                      </m:dPr>
                      <m:e>
                        <m:r>
                          <m:rPr>
                            <m:sty m:val="p"/>
                          </m:rPr>
                          <a:rPr lang="en-US" b="0" i="0" dirty="0" smtClean="0">
                            <a:solidFill>
                              <a:prstClr val="black"/>
                            </a:solidFill>
                            <a:latin typeface="Cambria Math" panose="02040503050406030204" pitchFamily="18" charset="0"/>
                            <a:ea typeface="Cambria Math" panose="02040503050406030204" pitchFamily="18" charset="0"/>
                          </a:rPr>
                          <m:t>at</m:t>
                        </m:r>
                        <m:r>
                          <a:rPr lang="en-US" b="0" i="0" dirty="0" smtClean="0">
                            <a:solidFill>
                              <a:prstClr val="black"/>
                            </a:solidFill>
                            <a:latin typeface="Cambria Math" panose="02040503050406030204" pitchFamily="18" charset="0"/>
                            <a:ea typeface="Cambria Math" panose="02040503050406030204" pitchFamily="18" charset="0"/>
                          </a:rPr>
                          <m:t> </m:t>
                        </m:r>
                        <m:r>
                          <m:rPr>
                            <m:sty m:val="p"/>
                          </m:rPr>
                          <a:rPr lang="en-US" b="0" i="0" dirty="0" smtClean="0">
                            <a:solidFill>
                              <a:prstClr val="black"/>
                            </a:solidFill>
                            <a:latin typeface="Cambria Math" panose="02040503050406030204" pitchFamily="18" charset="0"/>
                            <a:ea typeface="Cambria Math" panose="02040503050406030204" pitchFamily="18" charset="0"/>
                          </a:rPr>
                          <m:t>anode</m:t>
                        </m:r>
                      </m:e>
                    </m:d>
                  </m:oMath>
                </a14:m>
                <a:r>
                  <a:rPr lang="en-US" dirty="0">
                    <a:solidFill>
                      <a:prstClr val="black"/>
                    </a:solidFill>
                  </a:rPr>
                  <a:t> </a:t>
                </a:r>
              </a:p>
              <a:p>
                <a:pPr algn="ctr">
                  <a:spcBef>
                    <a:spcPts val="200"/>
                  </a:spcBef>
                </a:pPr>
                <a14:m>
                  <m:oMathPara xmlns:m="http://schemas.openxmlformats.org/officeDocument/2006/math">
                    <m:oMathParaPr>
                      <m:jc m:val="centerGroup"/>
                    </m:oMathParaPr>
                    <m:oMath xmlns:m="http://schemas.openxmlformats.org/officeDocument/2006/math">
                      <m:r>
                        <a:rPr lang="en-IN" i="1">
                          <a:solidFill>
                            <a:prstClr val="black"/>
                          </a:solidFill>
                          <a:latin typeface="Cambria Math" panose="02040503050406030204" pitchFamily="18" charset="0"/>
                        </a:rPr>
                        <m:t>2</m:t>
                      </m:r>
                      <m:r>
                        <m:rPr>
                          <m:nor/>
                        </m:rPr>
                        <a:rPr lang="en-US" dirty="0">
                          <a:solidFill>
                            <a:prstClr val="black"/>
                          </a:solidFill>
                        </a:rPr>
                        <m:t>M</m:t>
                      </m:r>
                      <m:r>
                        <m:rPr>
                          <m:nor/>
                        </m:rPr>
                        <a:rPr lang="en-IN" b="0" dirty="0" smtClean="0">
                          <a:solidFill>
                            <a:prstClr val="black"/>
                          </a:solidFill>
                        </a:rPr>
                        <m:t>C</m:t>
                      </m:r>
                      <m:r>
                        <m:rPr>
                          <m:sty m:val="p"/>
                        </m:rPr>
                        <a:rPr lang="en-US" b="0" i="0" dirty="0" smtClean="0">
                          <a:solidFill>
                            <a:prstClr val="black"/>
                          </a:solidFill>
                          <a:latin typeface="Cambria Math" panose="02040503050406030204" pitchFamily="18" charset="0"/>
                        </a:rPr>
                        <m:t>l</m:t>
                      </m:r>
                      <m:d>
                        <m:dPr>
                          <m:ctrlPr>
                            <a:rPr lang="en-IN" b="0" i="1" dirty="0" smtClean="0">
                              <a:solidFill>
                                <a:prstClr val="black"/>
                              </a:solidFill>
                              <a:latin typeface="Cambria Math" panose="02040503050406030204" pitchFamily="18" charset="0"/>
                            </a:rPr>
                          </m:ctrlPr>
                        </m:dPr>
                        <m:e>
                          <m:r>
                            <a:rPr lang="en-US" b="0" i="1" dirty="0" smtClean="0">
                              <a:solidFill>
                                <a:prstClr val="black"/>
                              </a:solidFill>
                              <a:latin typeface="Cambria Math" panose="02040503050406030204" pitchFamily="18" charset="0"/>
                            </a:rPr>
                            <m:t>𝑙</m:t>
                          </m:r>
                        </m:e>
                      </m:d>
                      <m:r>
                        <a:rPr lang="en-US" i="1" dirty="0" smtClean="0">
                          <a:solidFill>
                            <a:prstClr val="black"/>
                          </a:solidFill>
                          <a:latin typeface="Cambria Math" panose="02040503050406030204" pitchFamily="18" charset="0"/>
                          <a:ea typeface="Cambria Math" panose="02040503050406030204" pitchFamily="18" charset="0"/>
                        </a:rPr>
                        <m:t>⟶</m:t>
                      </m:r>
                      <m:r>
                        <a:rPr lang="en-US" b="0" i="1" dirty="0" smtClean="0">
                          <a:solidFill>
                            <a:prstClr val="black"/>
                          </a:solidFill>
                          <a:latin typeface="Cambria Math" panose="02040503050406030204" pitchFamily="18" charset="0"/>
                          <a:ea typeface="Cambria Math" panose="02040503050406030204" pitchFamily="18" charset="0"/>
                        </a:rPr>
                        <m:t>2</m:t>
                      </m:r>
                      <m:r>
                        <m:rPr>
                          <m:sty m:val="p"/>
                        </m:rPr>
                        <a:rPr lang="en-US" b="0" i="0" dirty="0" smtClean="0">
                          <a:solidFill>
                            <a:prstClr val="black"/>
                          </a:solidFill>
                          <a:latin typeface="Cambria Math" panose="02040503050406030204" pitchFamily="18" charset="0"/>
                          <a:ea typeface="Cambria Math" panose="02040503050406030204" pitchFamily="18" charset="0"/>
                        </a:rPr>
                        <m:t>M</m:t>
                      </m:r>
                      <m:d>
                        <m:dPr>
                          <m:ctrlPr>
                            <a:rPr lang="en-US" b="0" i="1" dirty="0" smtClean="0">
                              <a:solidFill>
                                <a:prstClr val="black"/>
                              </a:solidFill>
                              <a:latin typeface="Cambria Math" panose="02040503050406030204" pitchFamily="18" charset="0"/>
                              <a:ea typeface="Cambria Math" panose="02040503050406030204" pitchFamily="18" charset="0"/>
                            </a:rPr>
                          </m:ctrlPr>
                        </m:dPr>
                        <m:e>
                          <m:r>
                            <m:rPr>
                              <m:sty m:val="p"/>
                            </m:rPr>
                            <a:rPr lang="en-US" b="0" i="0" dirty="0" smtClean="0">
                              <a:solidFill>
                                <a:prstClr val="black"/>
                              </a:solidFill>
                              <a:latin typeface="Cambria Math" panose="02040503050406030204" pitchFamily="18" charset="0"/>
                              <a:ea typeface="Cambria Math" panose="02040503050406030204" pitchFamily="18" charset="0"/>
                            </a:rPr>
                            <m:t>at</m:t>
                          </m:r>
                          <m:r>
                            <a:rPr lang="en-US" b="0" i="0" dirty="0" smtClean="0">
                              <a:solidFill>
                                <a:prstClr val="black"/>
                              </a:solidFill>
                              <a:latin typeface="Cambria Math" panose="02040503050406030204" pitchFamily="18" charset="0"/>
                              <a:ea typeface="Cambria Math" panose="02040503050406030204" pitchFamily="18" charset="0"/>
                            </a:rPr>
                            <m:t> </m:t>
                          </m:r>
                          <m:r>
                            <m:rPr>
                              <m:sty m:val="p"/>
                            </m:rPr>
                            <a:rPr lang="en-US" b="0" i="0" dirty="0" smtClean="0">
                              <a:solidFill>
                                <a:prstClr val="black"/>
                              </a:solidFill>
                              <a:latin typeface="Cambria Math" panose="02040503050406030204" pitchFamily="18" charset="0"/>
                              <a:ea typeface="Cambria Math" panose="02040503050406030204" pitchFamily="18" charset="0"/>
                            </a:rPr>
                            <m:t>cathode</m:t>
                          </m:r>
                        </m:e>
                      </m:d>
                      <m:r>
                        <a:rPr lang="en-US" b="0" i="1" dirty="0" smtClean="0">
                          <a:solidFill>
                            <a:prstClr val="black"/>
                          </a:solidFill>
                          <a:latin typeface="Cambria Math" panose="02040503050406030204" pitchFamily="18" charset="0"/>
                          <a:ea typeface="Cambria Math" panose="02040503050406030204" pitchFamily="18" charset="0"/>
                        </a:rPr>
                        <m:t>+</m:t>
                      </m:r>
                      <m:sSub>
                        <m:sSubPr>
                          <m:ctrlPr>
                            <a:rPr lang="en-US" b="0" i="1" dirty="0" smtClean="0">
                              <a:solidFill>
                                <a:prstClr val="black"/>
                              </a:solidFill>
                              <a:latin typeface="Cambria Math" panose="02040503050406030204" pitchFamily="18" charset="0"/>
                              <a:ea typeface="Cambria Math" panose="02040503050406030204" pitchFamily="18" charset="0"/>
                            </a:rPr>
                          </m:ctrlPr>
                        </m:sSubPr>
                        <m:e>
                          <m:r>
                            <m:rPr>
                              <m:sty m:val="p"/>
                            </m:rPr>
                            <a:rPr lang="en-US" b="0" i="0" dirty="0" smtClean="0">
                              <a:solidFill>
                                <a:prstClr val="black"/>
                              </a:solidFill>
                              <a:latin typeface="Cambria Math" panose="02040503050406030204" pitchFamily="18" charset="0"/>
                              <a:ea typeface="Cambria Math" panose="02040503050406030204" pitchFamily="18" charset="0"/>
                            </a:rPr>
                            <m:t>Cl</m:t>
                          </m:r>
                        </m:e>
                        <m:sub>
                          <m:r>
                            <a:rPr lang="en-US" b="0" i="1" dirty="0" smtClean="0">
                              <a:solidFill>
                                <a:prstClr val="black"/>
                              </a:solidFill>
                              <a:latin typeface="Cambria Math" panose="02040503050406030204" pitchFamily="18" charset="0"/>
                              <a:ea typeface="Cambria Math" panose="02040503050406030204" pitchFamily="18" charset="0"/>
                            </a:rPr>
                            <m:t>2</m:t>
                          </m:r>
                        </m:sub>
                      </m:sSub>
                      <m:d>
                        <m:dPr>
                          <m:ctrlPr>
                            <a:rPr lang="en-US" b="0" i="1" dirty="0" smtClean="0">
                              <a:solidFill>
                                <a:prstClr val="black"/>
                              </a:solidFill>
                              <a:latin typeface="Cambria Math" panose="02040503050406030204" pitchFamily="18" charset="0"/>
                              <a:ea typeface="Cambria Math" panose="02040503050406030204" pitchFamily="18" charset="0"/>
                            </a:rPr>
                          </m:ctrlPr>
                        </m:dPr>
                        <m:e>
                          <m:r>
                            <m:rPr>
                              <m:sty m:val="p"/>
                            </m:rPr>
                            <a:rPr lang="en-US" b="0" i="0" dirty="0" smtClean="0">
                              <a:solidFill>
                                <a:prstClr val="black"/>
                              </a:solidFill>
                              <a:latin typeface="Cambria Math" panose="02040503050406030204" pitchFamily="18" charset="0"/>
                              <a:ea typeface="Cambria Math" panose="02040503050406030204" pitchFamily="18" charset="0"/>
                            </a:rPr>
                            <m:t>at</m:t>
                          </m:r>
                          <m:r>
                            <a:rPr lang="en-US" b="0" i="0" dirty="0" smtClean="0">
                              <a:solidFill>
                                <a:prstClr val="black"/>
                              </a:solidFill>
                              <a:latin typeface="Cambria Math" panose="02040503050406030204" pitchFamily="18" charset="0"/>
                              <a:ea typeface="Cambria Math" panose="02040503050406030204" pitchFamily="18" charset="0"/>
                            </a:rPr>
                            <m:t> </m:t>
                          </m:r>
                          <m:r>
                            <m:rPr>
                              <m:sty m:val="p"/>
                            </m:rPr>
                            <a:rPr lang="en-US" b="0" i="0" dirty="0" smtClean="0">
                              <a:solidFill>
                                <a:prstClr val="black"/>
                              </a:solidFill>
                              <a:latin typeface="Cambria Math" panose="02040503050406030204" pitchFamily="18" charset="0"/>
                              <a:ea typeface="Cambria Math" panose="02040503050406030204" pitchFamily="18" charset="0"/>
                            </a:rPr>
                            <m:t>anode</m:t>
                          </m:r>
                        </m:e>
                      </m:d>
                    </m:oMath>
                  </m:oMathPara>
                </a14:m>
                <a:endParaRPr lang="en-US" baseline="-25000" dirty="0">
                  <a:solidFill>
                    <a:prstClr val="black"/>
                  </a:solidFill>
                </a:endParaRP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676400"/>
                <a:ext cx="9144000" cy="4267200"/>
              </a:xfrm>
              <a:blipFill>
                <a:blip r:embed="rId3"/>
                <a:stretch>
                  <a:fillRect l="-1333" t="-1286"/>
                </a:stretch>
              </a:blipFill>
            </p:spPr>
            <p:txBody>
              <a:bodyPr/>
              <a:lstStyle/>
              <a:p>
                <a:r>
                  <a:rPr lang="en-GB">
                    <a:noFill/>
                  </a:rPr>
                  <a:t> </a:t>
                </a:r>
              </a:p>
            </p:txBody>
          </p:sp>
        </mc:Fallback>
      </mc:AlternateContent>
    </p:spTree>
    <p:extLst>
      <p:ext uri="{BB962C8B-B14F-4D97-AF65-F5344CB8AC3E}">
        <p14:creationId xmlns:p14="http://schemas.microsoft.com/office/powerpoint/2010/main" val="1643250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(7)</a:t>
            </a:r>
            <a:endParaRPr lang="en-IN" dirty="0">
              <a:solidFill>
                <a:srgbClr val="C00000"/>
              </a:solidFill>
            </a:endParaRPr>
          </a:p>
        </p:txBody>
      </p:sp>
      <p:sp>
        <p:nvSpPr>
          <p:cNvPr id="16" name="Text Placeholder 15"/>
          <p:cNvSpPr>
            <a:spLocks noGrp="1"/>
          </p:cNvSpPr>
          <p:nvPr>
            <p:ph type="body" sz="quarter" idx="11"/>
          </p:nvPr>
        </p:nvSpPr>
        <p:spPr>
          <a:xfrm>
            <a:off x="0" y="1066800"/>
            <a:ext cx="9144000" cy="457200"/>
          </a:xfrm>
        </p:spPr>
        <p:txBody>
          <a:bodyPr/>
          <a:lstStyle/>
          <a:p>
            <a:r>
              <a:rPr lang="en-US" sz="2800" dirty="0">
                <a:solidFill>
                  <a:srgbClr val="4F74A8"/>
                </a:solidFill>
                <a:latin typeface="Calibri"/>
              </a:rPr>
              <a:t>The Metallurgy of Iron</a:t>
            </a:r>
          </a:p>
        </p:txBody>
      </p:sp>
      <p:pic>
        <p:nvPicPr>
          <p:cNvPr id="14" name="Picture 13" descr="Iron ore, limestone, and coke are introduced at the top of the blast furnace. Iron is obtained from the ore by reduction with carb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2669" y="1600200"/>
            <a:ext cx="5098661" cy="4835236"/>
          </a:xfrm>
          <a:prstGeom prst="rect">
            <a:avLst/>
          </a:prstGeom>
        </p:spPr>
      </p:pic>
    </p:spTree>
    <p:extLst>
      <p:ext uri="{BB962C8B-B14F-4D97-AF65-F5344CB8AC3E}">
        <p14:creationId xmlns:p14="http://schemas.microsoft.com/office/powerpoint/2010/main" val="2264552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(8)</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The Metallurgy of Iron</a:t>
            </a:r>
          </a:p>
        </p:txBody>
      </p:sp>
      <p:sp>
        <p:nvSpPr>
          <p:cNvPr id="17" name="Text Placeholder 16"/>
          <p:cNvSpPr>
            <a:spLocks noGrp="1"/>
          </p:cNvSpPr>
          <p:nvPr>
            <p:ph type="body" sz="quarter" idx="10"/>
          </p:nvPr>
        </p:nvSpPr>
        <p:spPr>
          <a:xfrm>
            <a:off x="-3048" y="1600200"/>
            <a:ext cx="9147048" cy="1384995"/>
          </a:xfrm>
        </p:spPr>
        <p:txBody>
          <a:bodyPr/>
          <a:lstStyle/>
          <a:p>
            <a:r>
              <a:rPr lang="en-US" dirty="0"/>
              <a:t>Iron extracted in this way contains many impurities and is called </a:t>
            </a:r>
            <a:r>
              <a:rPr lang="en-US" i="1" dirty="0"/>
              <a:t>pig iron; </a:t>
            </a:r>
            <a:r>
              <a:rPr lang="en-US" dirty="0"/>
              <a:t>it may contain up to 5 percent carbon and some silicon, phosphorus, manganese, and sulfur. </a:t>
            </a:r>
          </a:p>
        </p:txBody>
      </p:sp>
    </p:spTree>
    <p:extLst>
      <p:ext uri="{BB962C8B-B14F-4D97-AF65-F5344CB8AC3E}">
        <p14:creationId xmlns:p14="http://schemas.microsoft.com/office/powerpoint/2010/main" val="3978520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(9)</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Steelmaking</a:t>
            </a:r>
          </a:p>
        </p:txBody>
      </p:sp>
      <p:sp>
        <p:nvSpPr>
          <p:cNvPr id="17" name="Text Placeholder 16"/>
          <p:cNvSpPr>
            <a:spLocks noGrp="1"/>
          </p:cNvSpPr>
          <p:nvPr>
            <p:ph type="body" sz="quarter" idx="10"/>
          </p:nvPr>
        </p:nvSpPr>
        <p:spPr>
          <a:xfrm>
            <a:off x="0" y="1600200"/>
            <a:ext cx="9144000" cy="2362200"/>
          </a:xfrm>
        </p:spPr>
        <p:txBody>
          <a:bodyPr/>
          <a:lstStyle/>
          <a:p>
            <a:r>
              <a:rPr lang="en-US" dirty="0"/>
              <a:t>Whereas the production of iron is basically a reduction process (converting iron oxides to metallic iron), the conversion of iron to steel is essentially an oxidation process in which the unwanted impurities are removed from the iron by reaction with oxygen gas.</a:t>
            </a:r>
            <a:endParaRPr lang="en-IN" dirty="0"/>
          </a:p>
        </p:txBody>
      </p:sp>
    </p:spTree>
    <p:extLst>
      <p:ext uri="{BB962C8B-B14F-4D97-AF65-F5344CB8AC3E}">
        <p14:creationId xmlns:p14="http://schemas.microsoft.com/office/powerpoint/2010/main" val="5467672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(10)</a:t>
            </a:r>
            <a:endParaRPr lang="en-IN" dirty="0">
              <a:solidFill>
                <a:srgbClr val="C00000"/>
              </a:solidFill>
            </a:endParaRPr>
          </a:p>
        </p:txBody>
      </p:sp>
      <p:sp>
        <p:nvSpPr>
          <p:cNvPr id="16" name="Text Placeholder 15"/>
          <p:cNvSpPr>
            <a:spLocks noGrp="1"/>
          </p:cNvSpPr>
          <p:nvPr>
            <p:ph type="body" sz="quarter" idx="11"/>
          </p:nvPr>
        </p:nvSpPr>
        <p:spPr>
          <a:xfrm>
            <a:off x="0" y="1143000"/>
            <a:ext cx="9144000" cy="457200"/>
          </a:xfrm>
        </p:spPr>
        <p:txBody>
          <a:bodyPr/>
          <a:lstStyle/>
          <a:p>
            <a:r>
              <a:rPr lang="en-US" sz="2800" dirty="0">
                <a:solidFill>
                  <a:srgbClr val="4F74A8"/>
                </a:solidFill>
                <a:latin typeface="Calibri"/>
              </a:rPr>
              <a:t>Steelmaking</a:t>
            </a:r>
          </a:p>
        </p:txBody>
      </p:sp>
      <p:pic>
        <p:nvPicPr>
          <p:cNvPr id="14" name="Picture 13" descr="The basic oxygen process of steelmaking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6627" y="1684713"/>
            <a:ext cx="6330747" cy="4716087"/>
          </a:xfrm>
          <a:prstGeom prst="rect">
            <a:avLst/>
          </a:prstGeom>
        </p:spPr>
      </p:pic>
    </p:spTree>
    <p:extLst>
      <p:ext uri="{BB962C8B-B14F-4D97-AF65-F5344CB8AC3E}">
        <p14:creationId xmlns:p14="http://schemas.microsoft.com/office/powerpoint/2010/main" val="260679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609599"/>
          </a:xfrm>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(11)</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Steelmaking</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0200"/>
                <a:ext cx="9372600" cy="4800600"/>
              </a:xfrm>
            </p:spPr>
            <p:txBody>
              <a:bodyPr/>
              <a:lstStyle/>
              <a:p>
                <a:pPr>
                  <a:spcBef>
                    <a:spcPts val="0"/>
                  </a:spcBef>
                  <a:spcAft>
                    <a:spcPts val="1400"/>
                  </a:spcAft>
                </a:pPr>
                <a:r>
                  <a:rPr lang="en-US" dirty="0"/>
                  <a:t>The type of flux chosen depends on the composition of the iron. 	</a:t>
                </a:r>
                <a:endParaRPr lang="en-US" sz="1400" dirty="0"/>
              </a:p>
              <a:p>
                <a:pPr>
                  <a:spcAft>
                    <a:spcPts val="500"/>
                  </a:spcAft>
                </a:pPr>
                <a:r>
                  <a:rPr lang="en-US" dirty="0"/>
                  <a:t>If the main impurities are silicon and phosphorus, a basic flux such as CaO is added to the iron: </a:t>
                </a:r>
              </a:p>
              <a:p>
                <a:pPr algn="ctr">
                  <a:spcAft>
                    <a:spcPts val="24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S</m:t>
                      </m:r>
                      <m:r>
                        <m:rPr>
                          <m:sty m:val="p"/>
                        </m:rPr>
                        <a:rPr lang="en-US" b="0" i="0" smtClean="0">
                          <a:latin typeface="Cambria Math" panose="02040503050406030204" pitchFamily="18" charset="0"/>
                        </a:rPr>
                        <m:t>i</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CaO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CaSi</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3</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US" dirty="0"/>
              </a:p>
              <a:p>
                <a:pPr algn="ctr">
                  <a:spcAft>
                    <a:spcPts val="500"/>
                  </a:spcAft>
                </a:pPr>
                <a14:m>
                  <m:oMathPara xmlns:m="http://schemas.openxmlformats.org/officeDocument/2006/math">
                    <m:oMathParaPr>
                      <m:jc m:val="centerGroup"/>
                    </m:oMathParaPr>
                    <m:oMath xmlns:m="http://schemas.openxmlformats.org/officeDocument/2006/math">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P</m:t>
                          </m:r>
                        </m:e>
                        <m:sub>
                          <m:r>
                            <a:rPr lang="en-US" b="0" i="1" smtClean="0">
                              <a:latin typeface="Cambria Math" panose="02040503050406030204" pitchFamily="18" charset="0"/>
                              <a:ea typeface="Cambria Math" panose="02040503050406030204" pitchFamily="18" charset="0"/>
                            </a:rPr>
                            <m:t>4</m:t>
                          </m:r>
                        </m:sub>
                      </m:sSub>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10</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6</m:t>
                      </m:r>
                      <m:r>
                        <m:rPr>
                          <m:sty m:val="p"/>
                        </m:rPr>
                        <a:rPr lang="en-US" b="0" i="0" smtClean="0">
                          <a:latin typeface="Cambria Math" panose="02040503050406030204" pitchFamily="18" charset="0"/>
                          <a:ea typeface="Cambria Math" panose="02040503050406030204" pitchFamily="18" charset="0"/>
                        </a:rPr>
                        <m:t>CaO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IN" b="0" i="0" smtClean="0">
                          <a:latin typeface="Cambria Math" panose="02040503050406030204" pitchFamily="18" charset="0"/>
                          <a:ea typeface="Cambria Math" panose="02040503050406030204" pitchFamily="18" charset="0"/>
                        </a:rPr>
                        <m:t> </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Ca</m:t>
                          </m:r>
                        </m:e>
                        <m:sub>
                          <m:r>
                            <a:rPr lang="en-US" b="0" i="1" smtClean="0">
                              <a:latin typeface="Cambria Math" panose="02040503050406030204" pitchFamily="18" charset="0"/>
                              <a:ea typeface="Cambria Math" panose="02040503050406030204" pitchFamily="18" charset="0"/>
                            </a:rPr>
                            <m:t>3</m:t>
                          </m:r>
                        </m:sub>
                      </m:sSub>
                      <m:sSub>
                        <m:sSubPr>
                          <m:ctrlPr>
                            <a:rPr lang="en-US" b="0" i="1" smtClean="0">
                              <a:latin typeface="Cambria Math" panose="02040503050406030204" pitchFamily="18" charset="0"/>
                              <a:ea typeface="Cambria Math" panose="02040503050406030204" pitchFamily="18" charset="0"/>
                            </a:rPr>
                          </m:ctrlPr>
                        </m:sSubPr>
                        <m:e>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PO</m:t>
                                  </m:r>
                                </m:e>
                                <m:sub>
                                  <m:r>
                                    <a:rPr lang="en-US" b="0" i="1" smtClean="0">
                                      <a:latin typeface="Cambria Math" panose="02040503050406030204" pitchFamily="18" charset="0"/>
                                      <a:ea typeface="Cambria Math" panose="02040503050406030204" pitchFamily="18" charset="0"/>
                                    </a:rPr>
                                    <m:t>4</m:t>
                                  </m:r>
                                </m:sub>
                              </m:sSub>
                            </m:e>
                          </m:d>
                        </m:e>
                        <m:sub>
                          <m:r>
                            <a:rPr lang="en-US" b="0" i="1"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US" dirty="0"/>
              </a:p>
              <a:p>
                <a:pPr>
                  <a:spcAft>
                    <a:spcPts val="500"/>
                  </a:spcAft>
                </a:pPr>
                <a:r>
                  <a:rPr lang="en-US" dirty="0"/>
                  <a:t>If manganese is the main impurity, then an acidic flux such as SiO</a:t>
                </a:r>
                <a:r>
                  <a:rPr lang="en-US" baseline="-25000" dirty="0"/>
                  <a:t>2</a:t>
                </a:r>
                <a:r>
                  <a:rPr lang="en-US" dirty="0"/>
                  <a:t> is needed to form the slag:</a:t>
                </a:r>
              </a:p>
              <a:p>
                <a:pPr algn="ct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MnO</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SiO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MnSi</m:t>
                      </m:r>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3</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IN"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0200"/>
                <a:ext cx="9372600" cy="4800600"/>
              </a:xfrm>
              <a:blipFill>
                <a:blip r:embed="rId2"/>
                <a:stretch>
                  <a:fillRect l="-1300" t="-1271"/>
                </a:stretch>
              </a:blipFill>
            </p:spPr>
            <p:txBody>
              <a:bodyPr/>
              <a:lstStyle/>
              <a:p>
                <a:r>
                  <a:rPr lang="en-GB">
                    <a:noFill/>
                  </a:rPr>
                  <a:t> </a:t>
                </a:r>
              </a:p>
            </p:txBody>
          </p:sp>
        </mc:Fallback>
      </mc:AlternateContent>
    </p:spTree>
    <p:extLst>
      <p:ext uri="{BB962C8B-B14F-4D97-AF65-F5344CB8AC3E}">
        <p14:creationId xmlns:p14="http://schemas.microsoft.com/office/powerpoint/2010/main" val="1251493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(12)</a:t>
            </a:r>
            <a:endParaRPr lang="en-IN" dirty="0">
              <a:solidFill>
                <a:srgbClr val="C00000"/>
              </a:solidFill>
            </a:endParaRPr>
          </a:p>
        </p:txBody>
      </p:sp>
      <p:sp>
        <p:nvSpPr>
          <p:cNvPr id="17" name="Text Placeholder 16"/>
          <p:cNvSpPr>
            <a:spLocks noGrp="1"/>
          </p:cNvSpPr>
          <p:nvPr>
            <p:ph type="body" sz="quarter" idx="11"/>
          </p:nvPr>
        </p:nvSpPr>
        <p:spPr>
          <a:xfrm>
            <a:off x="0" y="1026795"/>
            <a:ext cx="9144000" cy="533400"/>
          </a:xfrm>
        </p:spPr>
        <p:txBody>
          <a:bodyPr/>
          <a:lstStyle/>
          <a:p>
            <a:r>
              <a:rPr lang="en-US" sz="2800" dirty="0">
                <a:solidFill>
                  <a:srgbClr val="4F74A8"/>
                </a:solidFill>
                <a:latin typeface="Calibri"/>
              </a:rPr>
              <a:t>Steelmaking</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560195"/>
                <a:ext cx="9144000" cy="3697605"/>
              </a:xfrm>
            </p:spPr>
            <p:txBody>
              <a:bodyPr/>
              <a:lstStyle/>
              <a:p>
                <a:pPr>
                  <a:spcAft>
                    <a:spcPts val="1800"/>
                  </a:spcAft>
                </a:pPr>
                <a:r>
                  <a:rPr lang="en-US" dirty="0"/>
                  <a:t>At high temperatures, iron and carbon in steel combine to form iron carbide (Fe</a:t>
                </a:r>
                <a:r>
                  <a:rPr lang="en-US" baseline="-25000" dirty="0"/>
                  <a:t>3</a:t>
                </a:r>
                <a:r>
                  <a:rPr lang="en-US" dirty="0"/>
                  <a:t>C), called </a:t>
                </a:r>
                <a:r>
                  <a:rPr lang="en-US" i="1" dirty="0"/>
                  <a:t>cementite:</a:t>
                </a:r>
              </a:p>
              <a:p>
                <a:pPr algn="ctr">
                  <a:spcAft>
                    <a:spcPts val="2800"/>
                  </a:spcAft>
                </a:pPr>
                <a14:m>
                  <m:oMathPara xmlns:m="http://schemas.openxmlformats.org/officeDocument/2006/math">
                    <m:oMathParaPr>
                      <m:jc m:val="centerGroup"/>
                    </m:oMathParaPr>
                    <m:oMath xmlns:m="http://schemas.openxmlformats.org/officeDocument/2006/math">
                      <m:r>
                        <a:rPr lang="en-IN" b="0" i="0" smtClean="0">
                          <a:solidFill>
                            <a:prstClr val="black"/>
                          </a:solidFill>
                          <a:latin typeface="Cambria Math" panose="02040503050406030204" pitchFamily="18" charset="0"/>
                        </a:rPr>
                        <m:t>3</m:t>
                      </m:r>
                      <m:r>
                        <m:rPr>
                          <m:sty m:val="p"/>
                        </m:rPr>
                        <a:rPr lang="en-IN" b="0" i="0" smtClean="0">
                          <a:solidFill>
                            <a:prstClr val="black"/>
                          </a:solidFill>
                          <a:latin typeface="Cambria Math" panose="02040503050406030204" pitchFamily="18" charset="0"/>
                        </a:rPr>
                        <m:t>Fe</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𝑠</m:t>
                          </m:r>
                        </m:e>
                      </m:d>
                      <m:r>
                        <a:rPr lang="en-IN" b="0" i="0" smtClean="0">
                          <a:solidFill>
                            <a:prstClr val="black"/>
                          </a:solidFill>
                          <a:latin typeface="Cambria Math" panose="02040503050406030204" pitchFamily="18" charset="0"/>
                        </a:rPr>
                        <m:t>+</m:t>
                      </m:r>
                      <m:r>
                        <m:rPr>
                          <m:sty m:val="p"/>
                        </m:rPr>
                        <a:rPr lang="en-IN" b="0" i="0" smtClean="0">
                          <a:solidFill>
                            <a:prstClr val="black"/>
                          </a:solidFill>
                          <a:latin typeface="Cambria Math" panose="02040503050406030204" pitchFamily="18" charset="0"/>
                        </a:rPr>
                        <m:t>C</m:t>
                      </m:r>
                      <m:r>
                        <a:rPr lang="en-IN" b="0" i="0" smtClean="0">
                          <a:solidFill>
                            <a:prstClr val="black"/>
                          </a:solidFill>
                          <a:latin typeface="Cambria Math" panose="02040503050406030204" pitchFamily="18" charset="0"/>
                        </a:rPr>
                        <m:t>(</m:t>
                      </m:r>
                      <m:r>
                        <a:rPr lang="en-IN" b="0" i="1" smtClean="0">
                          <a:solidFill>
                            <a:prstClr val="black"/>
                          </a:solidFill>
                          <a:latin typeface="Cambria Math" panose="02040503050406030204" pitchFamily="18" charset="0"/>
                        </a:rPr>
                        <m:t>𝑠</m:t>
                      </m:r>
                      <m:r>
                        <a:rPr lang="en-IN" b="0" i="0" smtClean="0">
                          <a:solidFill>
                            <a:prstClr val="black"/>
                          </a:solidFill>
                          <a:latin typeface="Cambria Math" panose="02040503050406030204" pitchFamily="18" charset="0"/>
                        </a:rPr>
                        <m:t>)</m:t>
                      </m:r>
                      <m:r>
                        <a:rPr lang="en-IN" b="0" i="1" smtClean="0">
                          <a:solidFill>
                            <a:prstClr val="black"/>
                          </a:solidFill>
                          <a:latin typeface="Cambria Math" panose="02040503050406030204" pitchFamily="18" charset="0"/>
                          <a:ea typeface="Cambria Math" panose="02040503050406030204" pitchFamily="18" charset="0"/>
                        </a:rPr>
                        <m:t>⟶</m:t>
                      </m:r>
                      <m:sSub>
                        <m:sSubPr>
                          <m:ctrlPr>
                            <a:rPr lang="en-IN"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Fe</m:t>
                          </m:r>
                        </m:e>
                        <m:sub>
                          <m:r>
                            <a:rPr lang="en-US" b="0" i="1" smtClean="0">
                              <a:solidFill>
                                <a:prstClr val="black"/>
                              </a:solidFill>
                              <a:latin typeface="Cambria Math" panose="02040503050406030204" pitchFamily="18" charset="0"/>
                              <a:ea typeface="Cambria Math" panose="02040503050406030204" pitchFamily="18" charset="0"/>
                            </a:rPr>
                            <m:t>3</m:t>
                          </m:r>
                        </m:sub>
                      </m:sSub>
                      <m:r>
                        <m:rPr>
                          <m:sty m:val="p"/>
                        </m:rPr>
                        <a:rPr lang="en-US" b="0" i="0" smtClean="0">
                          <a:solidFill>
                            <a:prstClr val="black"/>
                          </a:solidFill>
                          <a:latin typeface="Cambria Math" panose="02040503050406030204" pitchFamily="18" charset="0"/>
                          <a:ea typeface="Cambria Math" panose="02040503050406030204" pitchFamily="18" charset="0"/>
                        </a:rPr>
                        <m:t>C</m:t>
                      </m:r>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𝑠</m:t>
                          </m:r>
                        </m:e>
                      </m:d>
                    </m:oMath>
                  </m:oMathPara>
                </a14:m>
                <a:endParaRPr lang="en-US" dirty="0">
                  <a:solidFill>
                    <a:prstClr val="black"/>
                  </a:solidFill>
                </a:endParaRPr>
              </a:p>
              <a:p>
                <a:r>
                  <a:rPr lang="en-US" dirty="0"/>
                  <a:t>When steel containing cementite is cooled slowly, the preceding equilibrium shifts to the left and the carbon separates as small particles of graphite, which give the steel a grey color. </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560195"/>
                <a:ext cx="9144000" cy="3697605"/>
              </a:xfrm>
              <a:blipFill>
                <a:blip r:embed="rId2"/>
                <a:stretch>
                  <a:fillRect l="-1333" t="-1647" r="-1067" b="-5931"/>
                </a:stretch>
              </a:blipFill>
            </p:spPr>
            <p:txBody>
              <a:bodyPr/>
              <a:lstStyle/>
              <a:p>
                <a:r>
                  <a:rPr lang="en-GB">
                    <a:noFill/>
                  </a:rPr>
                  <a:t> </a:t>
                </a:r>
              </a:p>
            </p:txBody>
          </p:sp>
        </mc:Fallback>
      </mc:AlternateContent>
    </p:spTree>
    <p:extLst>
      <p:ext uri="{BB962C8B-B14F-4D97-AF65-F5344CB8AC3E}">
        <p14:creationId xmlns:p14="http://schemas.microsoft.com/office/powerpoint/2010/main" val="4141259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(13)</a:t>
            </a:r>
            <a:endParaRPr lang="en-IN" dirty="0">
              <a:solidFill>
                <a:srgbClr val="C00000"/>
              </a:solidFill>
            </a:endParaRPr>
          </a:p>
        </p:txBody>
      </p:sp>
      <p:sp>
        <p:nvSpPr>
          <p:cNvPr id="16" name="Text Placeholder 15"/>
          <p:cNvSpPr>
            <a:spLocks noGrp="1"/>
          </p:cNvSpPr>
          <p:nvPr>
            <p:ph type="body" sz="quarter" idx="11"/>
          </p:nvPr>
        </p:nvSpPr>
        <p:spPr>
          <a:xfrm>
            <a:off x="0" y="1066800"/>
            <a:ext cx="9144000" cy="457200"/>
          </a:xfrm>
        </p:spPr>
        <p:txBody>
          <a:bodyPr/>
          <a:lstStyle/>
          <a:p>
            <a:r>
              <a:rPr lang="en-US" sz="2800" dirty="0">
                <a:solidFill>
                  <a:srgbClr val="4F74A8"/>
                </a:solidFill>
                <a:latin typeface="Calibri"/>
              </a:rPr>
              <a:t>Steelmaking</a:t>
            </a:r>
          </a:p>
        </p:txBody>
      </p:sp>
      <p:sp>
        <p:nvSpPr>
          <p:cNvPr id="17" name="Text Placeholder 16"/>
          <p:cNvSpPr>
            <a:spLocks noGrp="1"/>
          </p:cNvSpPr>
          <p:nvPr>
            <p:ph type="body" sz="quarter" idx="10"/>
          </p:nvPr>
        </p:nvSpPr>
        <p:spPr>
          <a:xfrm>
            <a:off x="0" y="1600200"/>
            <a:ext cx="9220200" cy="2514600"/>
          </a:xfrm>
        </p:spPr>
        <p:txBody>
          <a:bodyPr/>
          <a:lstStyle/>
          <a:p>
            <a:pPr>
              <a:spcAft>
                <a:spcPts val="2800"/>
              </a:spcAft>
            </a:pPr>
            <a:r>
              <a:rPr lang="en-US" dirty="0">
                <a:solidFill>
                  <a:prstClr val="black"/>
                </a:solidFill>
              </a:rPr>
              <a:t>If the steel is cooled rapidly, equilibrium is not attained and the carbon remains largely in the form of cementite (Fe</a:t>
            </a:r>
            <a:r>
              <a:rPr lang="en-US" baseline="-25000" dirty="0">
                <a:solidFill>
                  <a:prstClr val="black"/>
                </a:solidFill>
              </a:rPr>
              <a:t>3</a:t>
            </a:r>
            <a:r>
              <a:rPr lang="en-US" dirty="0">
                <a:solidFill>
                  <a:prstClr val="black"/>
                </a:solidFill>
              </a:rPr>
              <a:t>C). </a:t>
            </a:r>
          </a:p>
          <a:p>
            <a:r>
              <a:rPr lang="en-US" dirty="0">
                <a:solidFill>
                  <a:prstClr val="black"/>
                </a:solidFill>
              </a:rPr>
              <a:t>Steel containing cementite is light in color, and it is harder and more brittle than that containing graphite.</a:t>
            </a:r>
          </a:p>
        </p:txBody>
      </p:sp>
    </p:spTree>
    <p:extLst>
      <p:ext uri="{BB962C8B-B14F-4D97-AF65-F5344CB8AC3E}">
        <p14:creationId xmlns:p14="http://schemas.microsoft.com/office/powerpoint/2010/main" val="956890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sz="quarter" idx="24"/>
          </p:nvPr>
        </p:nvSpPr>
        <p:spPr>
          <a:xfrm>
            <a:off x="76200" y="170688"/>
            <a:ext cx="2133600" cy="591312"/>
          </a:xfrm>
        </p:spPr>
        <p:txBody>
          <a:bodyPr/>
          <a:lstStyle/>
          <a:p>
            <a:r>
              <a:rPr lang="en-GB" dirty="0">
                <a:solidFill>
                  <a:schemeClr val="bg1"/>
                </a:solidFill>
              </a:rPr>
              <a:t>CHAPTER</a:t>
            </a:r>
          </a:p>
        </p:txBody>
      </p:sp>
      <p:sp>
        <p:nvSpPr>
          <p:cNvPr id="14" name="Content Placeholder 13"/>
          <p:cNvSpPr>
            <a:spLocks noGrp="1"/>
          </p:cNvSpPr>
          <p:nvPr>
            <p:ph sz="quarter" idx="23"/>
          </p:nvPr>
        </p:nvSpPr>
        <p:spPr>
          <a:xfrm>
            <a:off x="2286000" y="0"/>
            <a:ext cx="1143000" cy="896112"/>
          </a:xfrm>
        </p:spPr>
        <p:txBody>
          <a:bodyPr/>
          <a:lstStyle/>
          <a:p>
            <a:pPr algn="ctr">
              <a:spcBef>
                <a:spcPts val="0"/>
              </a:spcBef>
            </a:pPr>
            <a:r>
              <a:rPr lang="en-IN" dirty="0">
                <a:solidFill>
                  <a:schemeClr val="tx1">
                    <a:lumMod val="65000"/>
                    <a:lumOff val="35000"/>
                  </a:schemeClr>
                </a:solidFill>
              </a:rPr>
              <a:t>24</a:t>
            </a:r>
            <a:endParaRPr lang="en-GB" dirty="0"/>
          </a:p>
        </p:txBody>
      </p:sp>
      <p:sp>
        <p:nvSpPr>
          <p:cNvPr id="15" name="Title 14"/>
          <p:cNvSpPr>
            <a:spLocks noGrp="1"/>
          </p:cNvSpPr>
          <p:nvPr>
            <p:ph type="title"/>
          </p:nvPr>
        </p:nvSpPr>
        <p:spPr>
          <a:xfrm>
            <a:off x="3505200" y="0"/>
            <a:ext cx="5486400" cy="1066800"/>
          </a:xfrm>
        </p:spPr>
        <p:txBody>
          <a:bodyPr/>
          <a:lstStyle/>
          <a:p>
            <a:r>
              <a:rPr lang="en-GB" dirty="0">
                <a:solidFill>
                  <a:schemeClr val="tx1"/>
                </a:solidFill>
              </a:rPr>
              <a:t>Metallurgy and the Chemistry of Metals</a:t>
            </a:r>
            <a:endParaRPr lang="en-IN" dirty="0">
              <a:solidFill>
                <a:schemeClr val="tx1"/>
              </a:solidFill>
            </a:endParaRPr>
          </a:p>
        </p:txBody>
      </p:sp>
      <p:sp>
        <p:nvSpPr>
          <p:cNvPr id="2" name="Placeholder 04"/>
          <p:cNvSpPr>
            <a:spLocks noGrp="1"/>
          </p:cNvSpPr>
          <p:nvPr>
            <p:ph type="body" sz="quarter" idx="22"/>
          </p:nvPr>
        </p:nvSpPr>
        <p:spPr>
          <a:xfrm>
            <a:off x="685800" y="1828800"/>
            <a:ext cx="7086600" cy="3749040"/>
          </a:xfrm>
        </p:spPr>
        <p:txBody>
          <a:bodyPr/>
          <a:lstStyle/>
          <a:p>
            <a:pPr>
              <a:spcBef>
                <a:spcPts val="0"/>
              </a:spcBef>
            </a:pPr>
            <a:r>
              <a:rPr lang="en-US" dirty="0">
                <a:solidFill>
                  <a:srgbClr val="C00000"/>
                </a:solidFill>
              </a:rPr>
              <a:t>24.1</a:t>
            </a:r>
            <a:r>
              <a:rPr lang="en-US" dirty="0">
                <a:solidFill>
                  <a:srgbClr val="CC0000"/>
                </a:solidFill>
              </a:rPr>
              <a:t> </a:t>
            </a:r>
            <a:r>
              <a:rPr lang="en-US" dirty="0"/>
              <a:t>Occurrence of Metals</a:t>
            </a:r>
            <a:endParaRPr lang="en-US" dirty="0">
              <a:solidFill>
                <a:srgbClr val="CC0000"/>
              </a:solidFill>
            </a:endParaRPr>
          </a:p>
          <a:p>
            <a:pPr>
              <a:spcBef>
                <a:spcPts val="0"/>
              </a:spcBef>
            </a:pPr>
            <a:r>
              <a:rPr lang="en-US" dirty="0">
                <a:solidFill>
                  <a:srgbClr val="C00000"/>
                </a:solidFill>
              </a:rPr>
              <a:t>24.2</a:t>
            </a:r>
            <a:r>
              <a:rPr lang="en-US" dirty="0">
                <a:solidFill>
                  <a:srgbClr val="CC0000"/>
                </a:solidFill>
              </a:rPr>
              <a:t> </a:t>
            </a:r>
            <a:r>
              <a:rPr lang="en-US" dirty="0"/>
              <a:t>Metallurgical Processes</a:t>
            </a:r>
          </a:p>
          <a:p>
            <a:pPr>
              <a:spcBef>
                <a:spcPts val="0"/>
              </a:spcBef>
            </a:pPr>
            <a:r>
              <a:rPr lang="en-US" dirty="0">
                <a:solidFill>
                  <a:srgbClr val="C00000"/>
                </a:solidFill>
              </a:rPr>
              <a:t>24.3</a:t>
            </a:r>
            <a:r>
              <a:rPr lang="en-US" dirty="0">
                <a:solidFill>
                  <a:srgbClr val="CC0000"/>
                </a:solidFill>
              </a:rPr>
              <a:t> </a:t>
            </a:r>
            <a:r>
              <a:rPr lang="en-US" dirty="0"/>
              <a:t>Band Theory of Conductivity</a:t>
            </a:r>
          </a:p>
          <a:p>
            <a:pPr>
              <a:spcBef>
                <a:spcPts val="0"/>
              </a:spcBef>
            </a:pPr>
            <a:r>
              <a:rPr lang="en-US" dirty="0">
                <a:solidFill>
                  <a:srgbClr val="C00000"/>
                </a:solidFill>
              </a:rPr>
              <a:t>24.4</a:t>
            </a:r>
            <a:r>
              <a:rPr lang="en-US" dirty="0">
                <a:solidFill>
                  <a:srgbClr val="CC0000"/>
                </a:solidFill>
              </a:rPr>
              <a:t> </a:t>
            </a:r>
            <a:r>
              <a:rPr lang="en-US" dirty="0"/>
              <a:t>Periodic Trends in Metallic Properties</a:t>
            </a:r>
          </a:p>
          <a:p>
            <a:pPr>
              <a:spcBef>
                <a:spcPts val="0"/>
              </a:spcBef>
            </a:pPr>
            <a:r>
              <a:rPr lang="en-US" dirty="0">
                <a:solidFill>
                  <a:srgbClr val="C00000"/>
                </a:solidFill>
              </a:rPr>
              <a:t>24.5</a:t>
            </a:r>
            <a:r>
              <a:rPr lang="en-US" dirty="0">
                <a:solidFill>
                  <a:srgbClr val="CC0000"/>
                </a:solidFill>
              </a:rPr>
              <a:t> </a:t>
            </a:r>
            <a:r>
              <a:rPr lang="en-US" dirty="0"/>
              <a:t>The Alkali Metals</a:t>
            </a:r>
          </a:p>
          <a:p>
            <a:pPr>
              <a:spcBef>
                <a:spcPts val="0"/>
              </a:spcBef>
            </a:pPr>
            <a:r>
              <a:rPr lang="en-US" dirty="0">
                <a:solidFill>
                  <a:srgbClr val="C00000"/>
                </a:solidFill>
              </a:rPr>
              <a:t>24.6</a:t>
            </a:r>
            <a:r>
              <a:rPr lang="en-US" dirty="0">
                <a:solidFill>
                  <a:srgbClr val="CC0000"/>
                </a:solidFill>
              </a:rPr>
              <a:t> </a:t>
            </a:r>
            <a:r>
              <a:rPr lang="en-US" dirty="0"/>
              <a:t>The Alkaline Earth Metals</a:t>
            </a:r>
          </a:p>
          <a:p>
            <a:pPr>
              <a:spcBef>
                <a:spcPts val="0"/>
              </a:spcBef>
            </a:pPr>
            <a:r>
              <a:rPr lang="en-US" dirty="0">
                <a:solidFill>
                  <a:srgbClr val="C00000"/>
                </a:solidFill>
              </a:rPr>
              <a:t>24.7</a:t>
            </a:r>
            <a:r>
              <a:rPr lang="en-US" dirty="0">
                <a:solidFill>
                  <a:srgbClr val="CC0000"/>
                </a:solidFill>
              </a:rPr>
              <a:t> </a:t>
            </a:r>
            <a:r>
              <a:rPr lang="en-US" dirty="0"/>
              <a:t>Aluminum</a:t>
            </a:r>
            <a:endParaRPr lang="en-US" dirty="0">
              <a:solidFill>
                <a:srgbClr val="CC0000"/>
              </a:solidFill>
            </a:endParaRPr>
          </a:p>
        </p:txBody>
      </p:sp>
    </p:spTree>
    <p:extLst>
      <p:ext uri="{BB962C8B-B14F-4D97-AF65-F5344CB8AC3E}">
        <p14:creationId xmlns:p14="http://schemas.microsoft.com/office/powerpoint/2010/main" val="181084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(14)</a:t>
            </a:r>
            <a:endParaRPr lang="en-IN" dirty="0">
              <a:solidFill>
                <a:srgbClr val="C00000"/>
              </a:solidFill>
            </a:endParaRPr>
          </a:p>
        </p:txBody>
      </p:sp>
      <p:sp>
        <p:nvSpPr>
          <p:cNvPr id="20" name="Text Placeholder 19"/>
          <p:cNvSpPr>
            <a:spLocks noGrp="1"/>
          </p:cNvSpPr>
          <p:nvPr>
            <p:ph type="body" sz="quarter" idx="11"/>
          </p:nvPr>
        </p:nvSpPr>
        <p:spPr>
          <a:xfrm>
            <a:off x="0" y="1104900"/>
            <a:ext cx="9144000" cy="419100"/>
          </a:xfrm>
        </p:spPr>
        <p:txBody>
          <a:bodyPr/>
          <a:lstStyle/>
          <a:p>
            <a:r>
              <a:rPr lang="en-US" sz="2800" dirty="0">
                <a:solidFill>
                  <a:srgbClr val="4F74A8"/>
                </a:solidFill>
                <a:latin typeface="Calibri"/>
              </a:rPr>
              <a:t>Steelmaking</a:t>
            </a:r>
          </a:p>
        </p:txBody>
      </p:sp>
      <p:sp>
        <p:nvSpPr>
          <p:cNvPr id="3" name="Text Placeholder 2"/>
          <p:cNvSpPr>
            <a:spLocks noGrp="1"/>
          </p:cNvSpPr>
          <p:nvPr>
            <p:ph type="body" sz="quarter" idx="14"/>
          </p:nvPr>
        </p:nvSpPr>
        <p:spPr>
          <a:xfrm>
            <a:off x="228599" y="1981201"/>
            <a:ext cx="8610601" cy="380999"/>
          </a:xfrm>
        </p:spPr>
        <p:txBody>
          <a:bodyPr/>
          <a:lstStyle/>
          <a:p>
            <a:r>
              <a:rPr lang="en-GB" sz="2000" b="1" dirty="0"/>
              <a:t>TABLE 24.3</a:t>
            </a:r>
            <a:r>
              <a:rPr lang="en-GB" sz="2000" dirty="0"/>
              <a:t> Types of Steel - </a:t>
            </a:r>
            <a:r>
              <a:rPr lang="en-IN" sz="2000" dirty="0"/>
              <a:t>Composition (Percent by Mass)*</a:t>
            </a:r>
          </a:p>
          <a:p>
            <a:endParaRPr lang="en-GB" sz="2000" dirty="0"/>
          </a:p>
        </p:txBody>
      </p:sp>
      <p:graphicFrame>
        <p:nvGraphicFramePr>
          <p:cNvPr id="21" name="Table Placeholder 20"/>
          <p:cNvGraphicFramePr>
            <a:graphicFrameLocks noGrp="1"/>
          </p:cNvGraphicFramePr>
          <p:nvPr>
            <p:ph type="tbl" sz="quarter" idx="12"/>
            <p:extLst>
              <p:ext uri="{D42A27DB-BD31-4B8C-83A1-F6EECF244321}">
                <p14:modId xmlns:p14="http://schemas.microsoft.com/office/powerpoint/2010/main" val="108952742"/>
              </p:ext>
            </p:extLst>
          </p:nvPr>
        </p:nvGraphicFramePr>
        <p:xfrm>
          <a:off x="266700" y="2362200"/>
          <a:ext cx="8572501" cy="1897280"/>
        </p:xfrm>
        <a:graphic>
          <a:graphicData uri="http://schemas.openxmlformats.org/drawingml/2006/table">
            <a:tbl>
              <a:tblPr firstRow="1" bandRow="1">
                <a:tableStyleId>{5C22544A-7EE6-4342-B048-85BDC9FD1C3A}</a:tableStyleId>
              </a:tblPr>
              <a:tblGrid>
                <a:gridCol w="1019781">
                  <a:extLst>
                    <a:ext uri="{9D8B030D-6E8A-4147-A177-3AD203B41FA5}">
                      <a16:colId xmlns:a16="http://schemas.microsoft.com/office/drawing/2014/main" xmlns="" val="20000"/>
                    </a:ext>
                  </a:extLst>
                </a:gridCol>
                <a:gridCol w="785472">
                  <a:extLst>
                    <a:ext uri="{9D8B030D-6E8A-4147-A177-3AD203B41FA5}">
                      <a16:colId xmlns:a16="http://schemas.microsoft.com/office/drawing/2014/main" xmlns="" val="20001"/>
                    </a:ext>
                  </a:extLst>
                </a:gridCol>
                <a:gridCol w="766497">
                  <a:extLst>
                    <a:ext uri="{9D8B030D-6E8A-4147-A177-3AD203B41FA5}">
                      <a16:colId xmlns:a16="http://schemas.microsoft.com/office/drawing/2014/main" xmlns="" val="20003"/>
                    </a:ext>
                  </a:extLst>
                </a:gridCol>
                <a:gridCol w="857250">
                  <a:extLst>
                    <a:ext uri="{9D8B030D-6E8A-4147-A177-3AD203B41FA5}">
                      <a16:colId xmlns:a16="http://schemas.microsoft.com/office/drawing/2014/main" xmlns="" val="20004"/>
                    </a:ext>
                  </a:extLst>
                </a:gridCol>
                <a:gridCol w="857250">
                  <a:extLst>
                    <a:ext uri="{9D8B030D-6E8A-4147-A177-3AD203B41FA5}">
                      <a16:colId xmlns:a16="http://schemas.microsoft.com/office/drawing/2014/main" xmlns="" val="20005"/>
                    </a:ext>
                  </a:extLst>
                </a:gridCol>
                <a:gridCol w="857250">
                  <a:extLst>
                    <a:ext uri="{9D8B030D-6E8A-4147-A177-3AD203B41FA5}">
                      <a16:colId xmlns:a16="http://schemas.microsoft.com/office/drawing/2014/main" xmlns="" val="20006"/>
                    </a:ext>
                  </a:extLst>
                </a:gridCol>
                <a:gridCol w="731928">
                  <a:extLst>
                    <a:ext uri="{9D8B030D-6E8A-4147-A177-3AD203B41FA5}">
                      <a16:colId xmlns:a16="http://schemas.microsoft.com/office/drawing/2014/main" xmlns="" val="20007"/>
                    </a:ext>
                  </a:extLst>
                </a:gridCol>
                <a:gridCol w="761670">
                  <a:extLst>
                    <a:ext uri="{9D8B030D-6E8A-4147-A177-3AD203B41FA5}">
                      <a16:colId xmlns:a16="http://schemas.microsoft.com/office/drawing/2014/main" xmlns="" val="20008"/>
                    </a:ext>
                  </a:extLst>
                </a:gridCol>
                <a:gridCol w="928286">
                  <a:extLst>
                    <a:ext uri="{9D8B030D-6E8A-4147-A177-3AD203B41FA5}">
                      <a16:colId xmlns:a16="http://schemas.microsoft.com/office/drawing/2014/main" xmlns="" val="20009"/>
                    </a:ext>
                  </a:extLst>
                </a:gridCol>
                <a:gridCol w="1007117">
                  <a:extLst>
                    <a:ext uri="{9D8B030D-6E8A-4147-A177-3AD203B41FA5}">
                      <a16:colId xmlns:a16="http://schemas.microsoft.com/office/drawing/2014/main" xmlns="" val="20010"/>
                    </a:ext>
                  </a:extLst>
                </a:gridCol>
              </a:tblGrid>
              <a:tr h="434240">
                <a:tc>
                  <a:txBody>
                    <a:bodyPr/>
                    <a:lstStyle/>
                    <a:p>
                      <a:pPr algn="l"/>
                      <a:r>
                        <a:rPr lang="en-IN" sz="1200" b="1" dirty="0">
                          <a:solidFill>
                            <a:sysClr val="windowText" lastClr="000000"/>
                          </a:solidFill>
                        </a:rPr>
                        <a:t>Type</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ctr"/>
                      <a:r>
                        <a:rPr lang="en-IN" sz="1200" b="1" dirty="0">
                          <a:solidFill>
                            <a:sysClr val="windowText" lastClr="000000"/>
                          </a:solidFill>
                        </a:rPr>
                        <a:t>C</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ctr"/>
                      <a:r>
                        <a:rPr lang="en-IN" sz="1200" b="1" dirty="0">
                          <a:solidFill>
                            <a:sysClr val="windowText" lastClr="000000"/>
                          </a:solidFill>
                        </a:rPr>
                        <a:t>MN</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ctr"/>
                      <a:r>
                        <a:rPr lang="en-IN" sz="1200" b="1" dirty="0">
                          <a:solidFill>
                            <a:sysClr val="windowText" lastClr="000000"/>
                          </a:solidFill>
                        </a:rPr>
                        <a:t>P</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ctr"/>
                      <a:r>
                        <a:rPr lang="en-IN" sz="1200" b="1" dirty="0">
                          <a:solidFill>
                            <a:sysClr val="windowText" lastClr="000000"/>
                          </a:solidFill>
                        </a:rPr>
                        <a:t>S</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ctr"/>
                      <a:r>
                        <a:rPr lang="en-IN" sz="1200" b="1" dirty="0">
                          <a:solidFill>
                            <a:sysClr val="windowText" lastClr="000000"/>
                          </a:solidFill>
                        </a:rPr>
                        <a:t>Si</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ctr"/>
                      <a:r>
                        <a:rPr lang="en-IN" sz="1200" b="1" dirty="0">
                          <a:solidFill>
                            <a:sysClr val="windowText" lastClr="000000"/>
                          </a:solidFill>
                        </a:rPr>
                        <a:t>Ni</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ctr"/>
                      <a:r>
                        <a:rPr lang="en-IN" sz="1200" b="1" dirty="0">
                          <a:solidFill>
                            <a:sysClr val="windowText" lastClr="000000"/>
                          </a:solidFill>
                        </a:rPr>
                        <a:t>Cr</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ctr"/>
                      <a:r>
                        <a:rPr lang="en-IN" sz="1200" b="1" dirty="0">
                          <a:solidFill>
                            <a:sysClr val="windowText" lastClr="000000"/>
                          </a:solidFill>
                        </a:rPr>
                        <a:t>Others</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tc>
                  <a:txBody>
                    <a:bodyPr/>
                    <a:lstStyle/>
                    <a:p>
                      <a:pPr algn="l"/>
                      <a:r>
                        <a:rPr lang="en-IN" sz="1200" b="1" dirty="0">
                          <a:solidFill>
                            <a:sysClr val="windowText" lastClr="000000"/>
                          </a:solidFill>
                        </a:rPr>
                        <a:t>Users</a:t>
                      </a:r>
                    </a:p>
                  </a:txBody>
                  <a:tcPr marL="89885" marR="89885"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xmlns="" val="10002"/>
                  </a:ext>
                </a:extLst>
              </a:tr>
              <a:tr h="439490">
                <a:tc>
                  <a:txBody>
                    <a:bodyPr/>
                    <a:lstStyle/>
                    <a:p>
                      <a:pPr algn="l"/>
                      <a:r>
                        <a:rPr lang="en-IN" sz="1200" dirty="0"/>
                        <a:t>Plain</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1.35</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1.65</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0.04</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0.05</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0.06</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latin typeface="Impact" panose="020B0806030902050204" pitchFamily="34" charset="0"/>
                        </a:rPr>
                        <a:t> ─</a:t>
                      </a:r>
                      <a:endParaRPr lang="en-IN" sz="1200" dirty="0"/>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latin typeface="Impact" panose="020B0806030902050204" pitchFamily="34" charset="0"/>
                        </a:rPr>
                        <a:t>─</a:t>
                      </a:r>
                      <a:endParaRPr lang="en-IN" sz="1200" dirty="0"/>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Cu</a:t>
                      </a:r>
                    </a:p>
                    <a:p>
                      <a:pPr algn="ctr"/>
                      <a:r>
                        <a:rPr lang="en-IN" sz="1200" dirty="0"/>
                        <a:t>(0.2-0.6)</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IN" sz="1000" dirty="0"/>
                        <a:t>Sheet products, tools</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3"/>
                  </a:ext>
                </a:extLst>
              </a:tr>
              <a:tr h="439490">
                <a:tc>
                  <a:txBody>
                    <a:bodyPr/>
                    <a:lstStyle/>
                    <a:p>
                      <a:pPr algn="l"/>
                      <a:r>
                        <a:rPr lang="en-IN" sz="1200" dirty="0"/>
                        <a:t>High</a:t>
                      </a:r>
                      <a:r>
                        <a:rPr lang="en-IN" sz="1200" baseline="0" dirty="0"/>
                        <a:t>-strengh</a:t>
                      </a:r>
                      <a:endParaRPr lang="en-IN" sz="1200" dirty="0"/>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0.25</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1.65</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0.04</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0.05</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0.15 –</a:t>
                      </a:r>
                      <a:r>
                        <a:rPr lang="en-IN" sz="1200" baseline="0" dirty="0"/>
                        <a:t> </a:t>
                      </a:r>
                      <a:r>
                        <a:rPr lang="en-IN" sz="1200" dirty="0"/>
                        <a:t>0.9</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0.4 – 1.0 </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0.3 – 1.3</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 Cu </a:t>
                      </a:r>
                    </a:p>
                    <a:p>
                      <a:pPr algn="ctr"/>
                      <a:r>
                        <a:rPr lang="en-IN" sz="1200" dirty="0"/>
                        <a:t>(0.01–0.08)</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IN" sz="1000" dirty="0"/>
                        <a:t>Construction,</a:t>
                      </a:r>
                    </a:p>
                    <a:p>
                      <a:pPr algn="l"/>
                      <a:r>
                        <a:rPr lang="en-IN" sz="1000" dirty="0"/>
                        <a:t>Steam</a:t>
                      </a:r>
                      <a:r>
                        <a:rPr lang="en-IN" sz="1000" baseline="0" dirty="0"/>
                        <a:t> turbines</a:t>
                      </a:r>
                      <a:endParaRPr lang="en-IN" sz="1000" dirty="0"/>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4"/>
                  </a:ext>
                </a:extLst>
              </a:tr>
              <a:tr h="527388">
                <a:tc>
                  <a:txBody>
                    <a:bodyPr/>
                    <a:lstStyle/>
                    <a:p>
                      <a:pPr algn="l"/>
                      <a:r>
                        <a:rPr lang="en-IN" sz="1200" dirty="0"/>
                        <a:t>Stainless</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0.03 – 1.2</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1.0 – 10</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0.04 – 0.06</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0.03</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1–3</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1–22</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IN" sz="1200" dirty="0"/>
                        <a:t>4.0–27</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dirty="0">
                          <a:latin typeface="Impact" panose="020B0806030902050204" pitchFamily="34" charset="0"/>
                        </a:rPr>
                        <a:t>─</a:t>
                      </a:r>
                      <a:endParaRPr lang="en-IN" sz="1200" dirty="0"/>
                    </a:p>
                    <a:p>
                      <a:pPr algn="ctr"/>
                      <a:endParaRPr lang="en-IN" sz="1200" dirty="0"/>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IN" sz="1000" dirty="0"/>
                        <a:t>Kitchen utensils,</a:t>
                      </a:r>
                    </a:p>
                    <a:p>
                      <a:pPr algn="l"/>
                      <a:r>
                        <a:rPr lang="en-IN" sz="1000" dirty="0"/>
                        <a:t>Razor blades</a:t>
                      </a:r>
                    </a:p>
                  </a:txBody>
                  <a:tcPr marL="89885" marR="8988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668293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(15)</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Purification of Metals</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57350"/>
                <a:ext cx="9144000" cy="3448050"/>
              </a:xfrm>
            </p:spPr>
            <p:txBody>
              <a:bodyPr/>
              <a:lstStyle/>
              <a:p>
                <a:r>
                  <a:rPr lang="en-US" b="1" dirty="0"/>
                  <a:t>Distillation</a:t>
                </a:r>
              </a:p>
              <a:p>
                <a:pPr algn="ctr">
                  <a:spcBef>
                    <a:spcPts val="1200"/>
                  </a:spcBef>
                  <a:spcAft>
                    <a:spcPts val="1800"/>
                  </a:spcAft>
                </a:pPr>
                <a14:m>
                  <m:oMath xmlns:m="http://schemas.openxmlformats.org/officeDocument/2006/math">
                    <m:r>
                      <m:rPr>
                        <m:sty m:val="p"/>
                      </m:rPr>
                      <a:rPr lang="en-IN" b="0" i="0" smtClean="0">
                        <a:latin typeface="Cambria Math" panose="02040503050406030204" pitchFamily="18" charset="0"/>
                      </a:rPr>
                      <m:t>Ni</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+4</m:t>
                    </m:r>
                    <m:r>
                      <m:rPr>
                        <m:sty m:val="p"/>
                      </m:rPr>
                      <a:rPr lang="en-IN" b="0" i="0" smtClean="0">
                        <a:latin typeface="Cambria Math" panose="02040503050406030204" pitchFamily="18" charset="0"/>
                      </a:rPr>
                      <m:t>CO</m:t>
                    </m:r>
                    <m:r>
                      <a:rPr lang="en-IN" b="0" i="0" smtClean="0">
                        <a:latin typeface="Cambria Math" panose="02040503050406030204" pitchFamily="18" charset="0"/>
                      </a:rPr>
                      <m:t>(</m:t>
                    </m:r>
                    <m:r>
                      <a:rPr lang="en-IN" b="0" i="1" smtClean="0">
                        <a:latin typeface="Cambria Math" panose="02040503050406030204" pitchFamily="18" charset="0"/>
                      </a:rPr>
                      <m:t>𝑔</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oMath>
                </a14:m>
                <a:r>
                  <a:rPr lang="en-US" dirty="0"/>
                  <a:t> Ni(CO)</a:t>
                </a:r>
                <a:r>
                  <a:rPr lang="en-US" baseline="-25000" dirty="0"/>
                  <a:t>4</a:t>
                </a:r>
                <a:r>
                  <a:rPr lang="en-US" dirty="0"/>
                  <a:t>(</a:t>
                </a:r>
                <a:r>
                  <a:rPr lang="en-US" i="1" dirty="0"/>
                  <a:t>g</a:t>
                </a:r>
                <a:r>
                  <a:rPr lang="en-US" dirty="0"/>
                  <a:t>)</a:t>
                </a:r>
              </a:p>
              <a:p>
                <a:r>
                  <a:rPr lang="en-US" dirty="0"/>
                  <a:t>Pure metallic nickel is recovered from Ni(CO)4 by heating the gas at 200°C:</a:t>
                </a:r>
              </a:p>
              <a:p>
                <a:pPr algn="ct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N</m:t>
                      </m:r>
                      <m:r>
                        <m:rPr>
                          <m:sty m:val="p"/>
                        </m:rPr>
                        <a:rPr lang="en-US" b="0" i="0" smtClean="0">
                          <a:latin typeface="Cambria Math" panose="02040503050406030204" pitchFamily="18" charset="0"/>
                        </a:rPr>
                        <m:t>i</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a:rPr lang="en-US" b="0" i="1" smtClean="0">
                                  <a:latin typeface="Cambria Math" panose="02040503050406030204" pitchFamily="18" charset="0"/>
                                </a:rPr>
                                <m:t>𝐶𝑂</m:t>
                              </m:r>
                            </m:e>
                          </m:d>
                        </m:e>
                        <m:sub>
                          <m:r>
                            <a:rPr lang="en-US" b="0" i="1" smtClean="0">
                              <a:latin typeface="Cambria Math" panose="02040503050406030204" pitchFamily="18" charset="0"/>
                            </a:rPr>
                            <m:t>4</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𝑔</m:t>
                          </m:r>
                        </m:e>
                      </m:d>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Ni</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+4</m:t>
                      </m:r>
                      <m:r>
                        <m:rPr>
                          <m:sty m:val="p"/>
                        </m:rPr>
                        <a:rPr lang="en-US" b="0" i="0" smtClean="0">
                          <a:latin typeface="Cambria Math" panose="02040503050406030204" pitchFamily="18" charset="0"/>
                          <a:ea typeface="Cambria Math" panose="02040503050406030204" pitchFamily="18" charset="0"/>
                        </a:rPr>
                        <m:t>CO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57350"/>
                <a:ext cx="9144000" cy="3448050"/>
              </a:xfrm>
              <a:blipFill>
                <a:blip r:embed="rId3"/>
                <a:stretch>
                  <a:fillRect l="-1333" t="-1767" r="-67"/>
                </a:stretch>
              </a:blipFill>
            </p:spPr>
            <p:txBody>
              <a:bodyPr/>
              <a:lstStyle/>
              <a:p>
                <a:r>
                  <a:rPr lang="en-GB">
                    <a:noFill/>
                  </a:rPr>
                  <a:t> </a:t>
                </a:r>
              </a:p>
            </p:txBody>
          </p:sp>
        </mc:Fallback>
      </mc:AlternateContent>
    </p:spTree>
    <p:extLst>
      <p:ext uri="{BB962C8B-B14F-4D97-AF65-F5344CB8AC3E}">
        <p14:creationId xmlns:p14="http://schemas.microsoft.com/office/powerpoint/2010/main" val="31839651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1"/>
            <a:ext cx="8877300" cy="457200"/>
          </a:xfrm>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(16)</a:t>
            </a:r>
            <a:endParaRPr lang="en-IN" dirty="0">
              <a:solidFill>
                <a:srgbClr val="C00000"/>
              </a:solidFill>
            </a:endParaRPr>
          </a:p>
        </p:txBody>
      </p:sp>
      <p:sp>
        <p:nvSpPr>
          <p:cNvPr id="17" name="Text Placeholder 16"/>
          <p:cNvSpPr>
            <a:spLocks noGrp="1"/>
          </p:cNvSpPr>
          <p:nvPr>
            <p:ph type="body" sz="quarter" idx="11"/>
          </p:nvPr>
        </p:nvSpPr>
        <p:spPr>
          <a:xfrm>
            <a:off x="18288" y="1074767"/>
            <a:ext cx="4174330" cy="1135033"/>
          </a:xfrm>
        </p:spPr>
        <p:txBody>
          <a:bodyPr/>
          <a:lstStyle/>
          <a:p>
            <a:r>
              <a:rPr lang="en-US" sz="2800" dirty="0">
                <a:solidFill>
                  <a:srgbClr val="4F74A8"/>
                </a:solidFill>
                <a:latin typeface="Calibri"/>
              </a:rPr>
              <a:t>Purification of Metals</a:t>
            </a:r>
          </a:p>
          <a:p>
            <a:pPr>
              <a:spcBef>
                <a:spcPts val="1200"/>
              </a:spcBef>
            </a:pPr>
            <a:r>
              <a:rPr lang="en-US" sz="2800" b="1" dirty="0">
                <a:solidFill>
                  <a:prstClr val="black"/>
                </a:solidFill>
              </a:rPr>
              <a:t>Electrolysis</a:t>
            </a:r>
            <a:endParaRPr lang="en-IN" sz="2800" dirty="0"/>
          </a:p>
        </p:txBody>
      </p:sp>
      <p:pic>
        <p:nvPicPr>
          <p:cNvPr id="16" name="Picture 15" descr="An electrolysis setup for purification of metals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1715" y="685800"/>
            <a:ext cx="4099787" cy="4816533"/>
          </a:xfrm>
          <a:prstGeom prst="rect">
            <a:avLst/>
          </a:prstGeom>
        </p:spPr>
      </p:pic>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685800" y="5730932"/>
                <a:ext cx="8305800" cy="1032925"/>
              </a:xfrm>
            </p:spPr>
            <p:txBody>
              <a:bodyPr/>
              <a:lstStyle/>
              <a:p>
                <a:r>
                  <a:rPr lang="en-IN" sz="2400" i="1" dirty="0"/>
                  <a:t>Anode (oxidation):</a:t>
                </a:r>
                <a14:m>
                  <m:oMath xmlns:m="http://schemas.openxmlformats.org/officeDocument/2006/math">
                    <m:r>
                      <a:rPr lang="en-IN" sz="2400" i="1" spc="14000" dirty="0">
                        <a:latin typeface="Cambria Math" panose="02040503050406030204" pitchFamily="18" charset="0"/>
                      </a:rPr>
                      <m:t>	</m:t>
                    </m:r>
                    <m:r>
                      <m:rPr>
                        <m:sty m:val="p"/>
                      </m:rPr>
                      <a:rPr lang="en-IN" sz="2400" b="0" i="0" smtClean="0">
                        <a:latin typeface="Cambria Math" panose="02040503050406030204" pitchFamily="18" charset="0"/>
                      </a:rPr>
                      <m:t>Cu</m:t>
                    </m:r>
                    <m:d>
                      <m:dPr>
                        <m:ctrlPr>
                          <a:rPr lang="en-IN" sz="2400" b="0" i="1" smtClean="0">
                            <a:latin typeface="Cambria Math" panose="02040503050406030204" pitchFamily="18" charset="0"/>
                          </a:rPr>
                        </m:ctrlPr>
                      </m:dPr>
                      <m:e>
                        <m:r>
                          <m:rPr>
                            <m:sty m:val="p"/>
                          </m:rPr>
                          <a:rPr lang="en-IN" sz="2400" b="0" i="0" smtClean="0">
                            <a:latin typeface="Cambria Math" panose="02040503050406030204" pitchFamily="18" charset="0"/>
                          </a:rPr>
                          <m:t>s</m:t>
                        </m:r>
                      </m:e>
                    </m:d>
                    <m:r>
                      <a:rPr lang="en-IN" sz="2400" b="0" i="1" smtClean="0">
                        <a:latin typeface="Cambria Math" panose="02040503050406030204" pitchFamily="18" charset="0"/>
                        <a:ea typeface="Cambria Math" panose="02040503050406030204" pitchFamily="18" charset="0"/>
                      </a:rPr>
                      <m:t>⟶</m:t>
                    </m:r>
                    <m:r>
                      <m:rPr>
                        <m:sty m:val="p"/>
                      </m:rPr>
                      <a:rPr lang="en-IN" sz="2400" b="0" i="0" smtClean="0">
                        <a:latin typeface="Cambria Math" panose="02040503050406030204" pitchFamily="18" charset="0"/>
                        <a:ea typeface="Cambria Math" panose="02040503050406030204" pitchFamily="18" charset="0"/>
                      </a:rPr>
                      <m:t>C</m:t>
                    </m:r>
                    <m:sSup>
                      <m:sSupPr>
                        <m:ctrlPr>
                          <a:rPr lang="en-IN" sz="2400" b="0" i="1" smtClean="0">
                            <a:latin typeface="Cambria Math" panose="02040503050406030204" pitchFamily="18" charset="0"/>
                            <a:ea typeface="Cambria Math" panose="02040503050406030204" pitchFamily="18" charset="0"/>
                          </a:rPr>
                        </m:ctrlPr>
                      </m:sSupPr>
                      <m:e>
                        <m:r>
                          <m:rPr>
                            <m:sty m:val="p"/>
                          </m:rPr>
                          <a:rPr lang="en-IN" sz="2400" b="0" i="0" smtClean="0">
                            <a:latin typeface="Cambria Math" panose="02040503050406030204" pitchFamily="18" charset="0"/>
                            <a:ea typeface="Cambria Math" panose="02040503050406030204" pitchFamily="18" charset="0"/>
                          </a:rPr>
                          <m:t>u</m:t>
                        </m:r>
                      </m:e>
                      <m:sup>
                        <m:r>
                          <a:rPr lang="en-IN" sz="2400" b="0" i="1" smtClean="0">
                            <a:latin typeface="Cambria Math" panose="02040503050406030204" pitchFamily="18" charset="0"/>
                            <a:ea typeface="Cambria Math" panose="02040503050406030204" pitchFamily="18" charset="0"/>
                          </a:rPr>
                          <m:t>2+</m:t>
                        </m:r>
                      </m:sup>
                    </m:sSup>
                    <m:d>
                      <m:dPr>
                        <m:ctrlPr>
                          <a:rPr lang="en-IN" sz="2400" b="0" i="1" smtClean="0">
                            <a:latin typeface="Cambria Math" panose="02040503050406030204" pitchFamily="18" charset="0"/>
                            <a:ea typeface="Cambria Math" panose="02040503050406030204" pitchFamily="18" charset="0"/>
                          </a:rPr>
                        </m:ctrlPr>
                      </m:dPr>
                      <m:e>
                        <m:r>
                          <a:rPr lang="en-IN" sz="2400" b="0" i="1" smtClean="0">
                            <a:latin typeface="Cambria Math" panose="02040503050406030204" pitchFamily="18" charset="0"/>
                            <a:ea typeface="Cambria Math" panose="02040503050406030204" pitchFamily="18" charset="0"/>
                          </a:rPr>
                          <m:t>𝑎𝑞</m:t>
                        </m:r>
                      </m:e>
                    </m:d>
                    <m:r>
                      <a:rPr lang="en-IN" sz="2400" b="0" i="1" smtClean="0">
                        <a:latin typeface="Cambria Math" panose="02040503050406030204" pitchFamily="18" charset="0"/>
                        <a:ea typeface="Cambria Math" panose="02040503050406030204" pitchFamily="18" charset="0"/>
                      </a:rPr>
                      <m:t>+2</m:t>
                    </m:r>
                    <m:sSup>
                      <m:sSupPr>
                        <m:ctrlPr>
                          <a:rPr lang="en-IN" sz="2400" b="0" i="1" smtClean="0">
                            <a:latin typeface="Cambria Math" panose="02040503050406030204" pitchFamily="18" charset="0"/>
                            <a:ea typeface="Cambria Math" panose="02040503050406030204" pitchFamily="18" charset="0"/>
                          </a:rPr>
                        </m:ctrlPr>
                      </m:sSupPr>
                      <m:e>
                        <m:r>
                          <a:rPr lang="en-IN" sz="2400" b="0" i="1" smtClean="0">
                            <a:latin typeface="Cambria Math" panose="02040503050406030204" pitchFamily="18" charset="0"/>
                            <a:ea typeface="Cambria Math" panose="02040503050406030204" pitchFamily="18" charset="0"/>
                          </a:rPr>
                          <m:t>𝑒</m:t>
                        </m:r>
                      </m:e>
                      <m:sup>
                        <m:r>
                          <a:rPr lang="en-IN" sz="2400" b="0" i="1" smtClean="0">
                            <a:latin typeface="Cambria Math" panose="02040503050406030204" pitchFamily="18" charset="0"/>
                            <a:ea typeface="Cambria Math" panose="02040503050406030204" pitchFamily="18" charset="0"/>
                          </a:rPr>
                          <m:t>−</m:t>
                        </m:r>
                      </m:sup>
                    </m:sSup>
                  </m:oMath>
                </a14:m>
                <a:endParaRPr lang="en-IN" sz="2400" spc="4500" dirty="0"/>
              </a:p>
              <a:p>
                <a:r>
                  <a:rPr lang="en-IN" sz="2400" i="1" dirty="0"/>
                  <a:t>Cathode (reduction):</a:t>
                </a:r>
                <a:r>
                  <a:rPr lang="en-IN" sz="2400" i="1" spc="3500" dirty="0"/>
                  <a:t>	</a:t>
                </a:r>
                <a14:m>
                  <m:oMath xmlns:m="http://schemas.openxmlformats.org/officeDocument/2006/math">
                    <m:r>
                      <m:rPr>
                        <m:sty m:val="p"/>
                      </m:rPr>
                      <a:rPr lang="en-IN" sz="2400" b="0" i="0" smtClean="0">
                        <a:latin typeface="Cambria Math" panose="02040503050406030204" pitchFamily="18" charset="0"/>
                      </a:rPr>
                      <m:t>C</m:t>
                    </m:r>
                    <m:sSup>
                      <m:sSupPr>
                        <m:ctrlPr>
                          <a:rPr lang="en-IN" sz="2400" b="0" i="1" smtClean="0">
                            <a:latin typeface="Cambria Math" panose="02040503050406030204" pitchFamily="18" charset="0"/>
                          </a:rPr>
                        </m:ctrlPr>
                      </m:sSupPr>
                      <m:e>
                        <m:r>
                          <m:rPr>
                            <m:sty m:val="p"/>
                          </m:rPr>
                          <a:rPr lang="en-IN" sz="2400" b="0" i="0" smtClean="0">
                            <a:latin typeface="Cambria Math" panose="02040503050406030204" pitchFamily="18" charset="0"/>
                          </a:rPr>
                          <m:t>u</m:t>
                        </m:r>
                      </m:e>
                      <m:sup>
                        <m:r>
                          <a:rPr lang="en-IN" sz="2400" b="0" i="1" smtClean="0">
                            <a:latin typeface="Cambria Math" panose="02040503050406030204" pitchFamily="18" charset="0"/>
                          </a:rPr>
                          <m:t>2+</m:t>
                        </m:r>
                      </m:sup>
                    </m:sSup>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𝑎𝑞</m:t>
                        </m:r>
                      </m:e>
                    </m:d>
                    <m:r>
                      <a:rPr lang="en-IN" sz="2400" b="0" i="1" smtClean="0">
                        <a:latin typeface="Cambria Math" panose="02040503050406030204" pitchFamily="18" charset="0"/>
                      </a:rPr>
                      <m:t>+2</m:t>
                    </m:r>
                    <m:sSup>
                      <m:sSupPr>
                        <m:ctrlPr>
                          <a:rPr lang="en-IN" sz="2400" b="0" i="1" smtClean="0">
                            <a:latin typeface="Cambria Math" panose="02040503050406030204" pitchFamily="18" charset="0"/>
                          </a:rPr>
                        </m:ctrlPr>
                      </m:sSupPr>
                      <m:e>
                        <m:r>
                          <a:rPr lang="en-IN" sz="2400" b="0" i="1" smtClean="0">
                            <a:latin typeface="Cambria Math" panose="02040503050406030204" pitchFamily="18" charset="0"/>
                          </a:rPr>
                          <m:t>𝑒</m:t>
                        </m:r>
                      </m:e>
                      <m:sup>
                        <m:r>
                          <a:rPr lang="en-IN" sz="2400" b="0" i="1" smtClean="0">
                            <a:latin typeface="Cambria Math" panose="02040503050406030204" pitchFamily="18" charset="0"/>
                          </a:rPr>
                          <m:t>−</m:t>
                        </m:r>
                      </m:sup>
                    </m:sSup>
                    <m:r>
                      <a:rPr lang="en-IN" sz="2400" b="0" i="1" smtClean="0">
                        <a:latin typeface="Cambria Math" panose="02040503050406030204" pitchFamily="18" charset="0"/>
                        <a:ea typeface="Cambria Math" panose="02040503050406030204" pitchFamily="18" charset="0"/>
                      </a:rPr>
                      <m:t>⟶</m:t>
                    </m:r>
                    <m:r>
                      <m:rPr>
                        <m:sty m:val="p"/>
                      </m:rPr>
                      <a:rPr lang="en-IN" sz="2400" b="0" i="0" smtClean="0">
                        <a:latin typeface="Cambria Math" panose="02040503050406030204" pitchFamily="18" charset="0"/>
                        <a:ea typeface="Cambria Math" panose="02040503050406030204" pitchFamily="18" charset="0"/>
                      </a:rPr>
                      <m:t>Cu</m:t>
                    </m:r>
                    <m:r>
                      <a:rPr lang="en-IN" sz="2400" b="0" i="0" smtClean="0">
                        <a:latin typeface="Cambria Math" panose="02040503050406030204" pitchFamily="18" charset="0"/>
                        <a:ea typeface="Cambria Math" panose="02040503050406030204" pitchFamily="18" charset="0"/>
                      </a:rPr>
                      <m:t>(</m:t>
                    </m:r>
                    <m:r>
                      <a:rPr lang="en-IN" sz="2400" b="0" i="1" smtClean="0">
                        <a:latin typeface="Cambria Math" panose="02040503050406030204" pitchFamily="18" charset="0"/>
                        <a:ea typeface="Cambria Math" panose="02040503050406030204" pitchFamily="18" charset="0"/>
                      </a:rPr>
                      <m:t>𝑠</m:t>
                    </m:r>
                    <m:r>
                      <a:rPr lang="en-IN" sz="2400" b="0" i="0" smtClean="0">
                        <a:latin typeface="Cambria Math" panose="02040503050406030204" pitchFamily="18" charset="0"/>
                        <a:ea typeface="Cambria Math" panose="02040503050406030204" pitchFamily="18" charset="0"/>
                      </a:rPr>
                      <m:t>)</m:t>
                    </m:r>
                  </m:oMath>
                </a14:m>
                <a:endParaRPr lang="en-IN" sz="2400"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685800" y="5730932"/>
                <a:ext cx="8305800" cy="1032925"/>
              </a:xfrm>
              <a:blipFill>
                <a:blip r:embed="rId3"/>
                <a:stretch>
                  <a:fillRect l="-1175" t="-4706"/>
                </a:stretch>
              </a:blipFill>
            </p:spPr>
            <p:txBody>
              <a:bodyPr/>
              <a:lstStyle/>
              <a:p>
                <a:r>
                  <a:rPr lang="en-US">
                    <a:noFill/>
                  </a:rPr>
                  <a:t> </a:t>
                </a:r>
              </a:p>
            </p:txBody>
          </p:sp>
        </mc:Fallback>
      </mc:AlternateContent>
    </p:spTree>
    <p:extLst>
      <p:ext uri="{BB962C8B-B14F-4D97-AF65-F5344CB8AC3E}">
        <p14:creationId xmlns:p14="http://schemas.microsoft.com/office/powerpoint/2010/main" val="2427078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(17)</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Purification of Metals</a:t>
            </a:r>
          </a:p>
        </p:txBody>
      </p:sp>
      <p:sp>
        <p:nvSpPr>
          <p:cNvPr id="18" name="Text Placeholder 17"/>
          <p:cNvSpPr>
            <a:spLocks noGrp="1"/>
          </p:cNvSpPr>
          <p:nvPr>
            <p:ph type="body" sz="quarter" idx="10"/>
          </p:nvPr>
        </p:nvSpPr>
        <p:spPr>
          <a:xfrm>
            <a:off x="0" y="1682496"/>
            <a:ext cx="2286000" cy="466344"/>
          </a:xfrm>
        </p:spPr>
        <p:txBody>
          <a:bodyPr/>
          <a:lstStyle/>
          <a:p>
            <a:r>
              <a:rPr lang="en-US" b="1" dirty="0">
                <a:solidFill>
                  <a:prstClr val="black"/>
                </a:solidFill>
              </a:rPr>
              <a:t>Zone Refining</a:t>
            </a:r>
            <a:endParaRPr lang="en-US" dirty="0">
              <a:solidFill>
                <a:prstClr val="black"/>
              </a:solidFill>
            </a:endParaRPr>
          </a:p>
        </p:txBody>
      </p:sp>
      <p:pic>
        <p:nvPicPr>
          <p:cNvPr id="15" name="Picture 14" descr="Zone refining via heating coil is illustrated.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125" y="2148840"/>
            <a:ext cx="6577750" cy="4328160"/>
          </a:xfrm>
          <a:prstGeom prst="rect">
            <a:avLst/>
          </a:prstGeom>
        </p:spPr>
      </p:pic>
    </p:spTree>
    <p:extLst>
      <p:ext uri="{BB962C8B-B14F-4D97-AF65-F5344CB8AC3E}">
        <p14:creationId xmlns:p14="http://schemas.microsoft.com/office/powerpoint/2010/main" val="867237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solidFill>
                  <a:srgbClr val="4F74A8"/>
                </a:solidFill>
              </a:rPr>
              <a:t>Topics</a:t>
            </a:r>
          </a:p>
        </p:txBody>
      </p:sp>
      <p:sp>
        <p:nvSpPr>
          <p:cNvPr id="17" name="Text Placeholder 16"/>
          <p:cNvSpPr>
            <a:spLocks noGrp="1"/>
          </p:cNvSpPr>
          <p:nvPr>
            <p:ph type="body" sz="quarter" idx="10"/>
          </p:nvPr>
        </p:nvSpPr>
        <p:spPr>
          <a:xfrm>
            <a:off x="0" y="1828800"/>
            <a:ext cx="9144000" cy="914400"/>
          </a:xfrm>
        </p:spPr>
        <p:txBody>
          <a:bodyPr/>
          <a:lstStyle/>
          <a:p>
            <a:pPr algn="ctr" fontAlgn="t">
              <a:spcBef>
                <a:spcPts val="500"/>
              </a:spcBef>
            </a:pPr>
            <a:r>
              <a:rPr lang="en-US" dirty="0"/>
              <a:t>Conductors</a:t>
            </a:r>
            <a:endParaRPr lang="en-IN" dirty="0"/>
          </a:p>
          <a:p>
            <a:pPr algn="ctr" fontAlgn="t">
              <a:spcBef>
                <a:spcPts val="200"/>
              </a:spcBef>
            </a:pPr>
            <a:r>
              <a:rPr lang="en-US" dirty="0"/>
              <a:t>Semiconductors</a:t>
            </a:r>
            <a:endParaRPr lang="en-IN" dirty="0"/>
          </a:p>
        </p:txBody>
      </p:sp>
    </p:spTree>
    <p:extLst>
      <p:ext uri="{BB962C8B-B14F-4D97-AF65-F5344CB8AC3E}">
        <p14:creationId xmlns:p14="http://schemas.microsoft.com/office/powerpoint/2010/main" val="1674964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 (1)</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Conductors</a:t>
            </a:r>
          </a:p>
        </p:txBody>
      </p:sp>
      <p:sp>
        <p:nvSpPr>
          <p:cNvPr id="17" name="Text Placeholder 16"/>
          <p:cNvSpPr>
            <a:spLocks noGrp="1"/>
          </p:cNvSpPr>
          <p:nvPr>
            <p:ph type="body" sz="quarter" idx="10"/>
          </p:nvPr>
        </p:nvSpPr>
        <p:spPr>
          <a:xfrm>
            <a:off x="-30480" y="1594104"/>
            <a:ext cx="9174480" cy="3206496"/>
          </a:xfrm>
        </p:spPr>
        <p:txBody>
          <a:bodyPr/>
          <a:lstStyle/>
          <a:p>
            <a:pPr>
              <a:spcBef>
                <a:spcPts val="0"/>
              </a:spcBef>
              <a:spcAft>
                <a:spcPts val="5900"/>
              </a:spcAft>
            </a:pPr>
            <a:r>
              <a:rPr lang="en-US" dirty="0"/>
              <a:t>The model we will use to study metallic bonding is </a:t>
            </a:r>
            <a:r>
              <a:rPr lang="en-US" b="1" i="1" dirty="0"/>
              <a:t>band theory, </a:t>
            </a:r>
            <a:r>
              <a:rPr lang="en-US" dirty="0"/>
              <a:t>so called because it states that delocalized electrons move freely through “bands” formed by overlapping molecular orbitals. </a:t>
            </a:r>
          </a:p>
          <a:p>
            <a:r>
              <a:rPr lang="en-US" b="1" i="1" dirty="0"/>
              <a:t>Conductors </a:t>
            </a:r>
            <a:r>
              <a:rPr lang="en-US" dirty="0"/>
              <a:t>are capable of conducting an electric current.</a:t>
            </a:r>
          </a:p>
        </p:txBody>
      </p:sp>
    </p:spTree>
    <p:extLst>
      <p:ext uri="{BB962C8B-B14F-4D97-AF65-F5344CB8AC3E}">
        <p14:creationId xmlns:p14="http://schemas.microsoft.com/office/powerpoint/2010/main" val="26379864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 (2)</a:t>
            </a:r>
            <a:endParaRPr lang="en-IN" dirty="0">
              <a:solidFill>
                <a:srgbClr val="C00000"/>
              </a:solidFill>
            </a:endParaRPr>
          </a:p>
        </p:txBody>
      </p:sp>
      <p:sp>
        <p:nvSpPr>
          <p:cNvPr id="16" name="Text Placeholder 15"/>
          <p:cNvSpPr>
            <a:spLocks noGrp="1"/>
          </p:cNvSpPr>
          <p:nvPr>
            <p:ph type="body" sz="quarter" idx="11"/>
          </p:nvPr>
        </p:nvSpPr>
        <p:spPr>
          <a:xfrm>
            <a:off x="76200" y="1104900"/>
            <a:ext cx="9067800" cy="419100"/>
          </a:xfrm>
        </p:spPr>
        <p:txBody>
          <a:bodyPr/>
          <a:lstStyle/>
          <a:p>
            <a:r>
              <a:rPr lang="en-US" sz="2800" dirty="0">
                <a:solidFill>
                  <a:srgbClr val="4F74A8"/>
                </a:solidFill>
                <a:latin typeface="Calibri"/>
              </a:rPr>
              <a:t>Conductors</a:t>
            </a:r>
          </a:p>
        </p:txBody>
      </p:sp>
      <p:pic>
        <p:nvPicPr>
          <p:cNvPr id="14" name="Picture 13" descr="The formation of conduction&#10;bands in magnesium is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324" y="1601625"/>
            <a:ext cx="6943351" cy="4875375"/>
          </a:xfrm>
          <a:prstGeom prst="rect">
            <a:avLst/>
          </a:prstGeom>
        </p:spPr>
      </p:pic>
    </p:spTree>
    <p:extLst>
      <p:ext uri="{BB962C8B-B14F-4D97-AF65-F5344CB8AC3E}">
        <p14:creationId xmlns:p14="http://schemas.microsoft.com/office/powerpoint/2010/main" val="33935765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 (3)</a:t>
            </a:r>
            <a:endParaRPr lang="en-IN" dirty="0">
              <a:solidFill>
                <a:srgbClr val="C00000"/>
              </a:solidFill>
            </a:endParaRPr>
          </a:p>
        </p:txBody>
      </p:sp>
      <p:sp>
        <p:nvSpPr>
          <p:cNvPr id="16" name="Text Placeholder 15"/>
          <p:cNvSpPr>
            <a:spLocks noGrp="1"/>
          </p:cNvSpPr>
          <p:nvPr>
            <p:ph type="body" sz="quarter" idx="11"/>
          </p:nvPr>
        </p:nvSpPr>
        <p:spPr>
          <a:xfrm>
            <a:off x="76200" y="1143000"/>
            <a:ext cx="9067800" cy="457200"/>
          </a:xfrm>
        </p:spPr>
        <p:txBody>
          <a:bodyPr/>
          <a:lstStyle/>
          <a:p>
            <a:r>
              <a:rPr lang="en-US" sz="2800" dirty="0">
                <a:solidFill>
                  <a:srgbClr val="4F74A8"/>
                </a:solidFill>
                <a:latin typeface="Calibri"/>
              </a:rPr>
              <a:t>Semiconductors</a:t>
            </a:r>
          </a:p>
        </p:txBody>
      </p:sp>
      <p:sp>
        <p:nvSpPr>
          <p:cNvPr id="2" name="Text Placeholder 1"/>
          <p:cNvSpPr>
            <a:spLocks noGrp="1"/>
          </p:cNvSpPr>
          <p:nvPr>
            <p:ph type="body" sz="quarter" idx="10"/>
          </p:nvPr>
        </p:nvSpPr>
        <p:spPr>
          <a:xfrm>
            <a:off x="76200" y="1676400"/>
            <a:ext cx="8991600" cy="3429000"/>
          </a:xfrm>
        </p:spPr>
        <p:txBody>
          <a:bodyPr/>
          <a:lstStyle/>
          <a:p>
            <a:pPr>
              <a:spcAft>
                <a:spcPts val="2800"/>
              </a:spcAft>
            </a:pPr>
            <a:r>
              <a:rPr lang="en-US" b="1" i="1" dirty="0"/>
              <a:t>Semiconductors </a:t>
            </a:r>
            <a:r>
              <a:rPr lang="en-US" dirty="0"/>
              <a:t>are elements that normally are </a:t>
            </a:r>
            <a:r>
              <a:rPr lang="en-US" i="1" dirty="0"/>
              <a:t>not </a:t>
            </a:r>
            <a:r>
              <a:rPr lang="en-US" dirty="0"/>
              <a:t>conductors, but will conduct electricity at elevated temperatures or when combined with a small amount of certain other elements. </a:t>
            </a:r>
          </a:p>
          <a:p>
            <a:r>
              <a:rPr lang="en-US" b="1" i="1" dirty="0"/>
              <a:t>Insulators </a:t>
            </a:r>
            <a:r>
              <a:rPr lang="en-US" dirty="0"/>
              <a:t>are ineffective conductors of electricity.</a:t>
            </a:r>
          </a:p>
        </p:txBody>
      </p:sp>
    </p:spTree>
    <p:extLst>
      <p:ext uri="{BB962C8B-B14F-4D97-AF65-F5344CB8AC3E}">
        <p14:creationId xmlns:p14="http://schemas.microsoft.com/office/powerpoint/2010/main" val="85930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66700" y="0"/>
            <a:ext cx="8724900" cy="533399"/>
          </a:xfrm>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 (4)</a:t>
            </a:r>
            <a:endParaRPr lang="en-IN" dirty="0">
              <a:solidFill>
                <a:srgbClr val="C00000"/>
              </a:solidFill>
            </a:endParaRPr>
          </a:p>
        </p:txBody>
      </p:sp>
      <p:sp>
        <p:nvSpPr>
          <p:cNvPr id="16" name="Text Placeholder 15"/>
          <p:cNvSpPr>
            <a:spLocks noGrp="1"/>
          </p:cNvSpPr>
          <p:nvPr>
            <p:ph type="body" sz="quarter" idx="11"/>
          </p:nvPr>
        </p:nvSpPr>
        <p:spPr>
          <a:xfrm>
            <a:off x="38857" y="1066800"/>
            <a:ext cx="9105143" cy="457200"/>
          </a:xfrm>
        </p:spPr>
        <p:txBody>
          <a:bodyPr/>
          <a:lstStyle/>
          <a:p>
            <a:r>
              <a:rPr lang="en-US" sz="2800" dirty="0">
                <a:solidFill>
                  <a:srgbClr val="4F74A8"/>
                </a:solidFill>
                <a:latin typeface="Calibri"/>
              </a:rPr>
              <a:t>Semiconductors</a:t>
            </a:r>
          </a:p>
        </p:txBody>
      </p:sp>
      <p:pic>
        <p:nvPicPr>
          <p:cNvPr id="15" name="Picture 14" descr="The energy gaps between the valence band and the conduction band in a metal, a semiconductor, and an insulator have different magnitud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484" y="2513188"/>
            <a:ext cx="7497207" cy="2516012"/>
          </a:xfrm>
          <a:prstGeom prst="rect">
            <a:avLst/>
          </a:prstGeom>
        </p:spPr>
      </p:pic>
    </p:spTree>
    <p:extLst>
      <p:ext uri="{BB962C8B-B14F-4D97-AF65-F5344CB8AC3E}">
        <p14:creationId xmlns:p14="http://schemas.microsoft.com/office/powerpoint/2010/main" val="7974775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 (5)</a:t>
            </a:r>
            <a:endParaRPr lang="en-IN" dirty="0">
              <a:solidFill>
                <a:srgbClr val="C00000"/>
              </a:solidFill>
            </a:endParaRPr>
          </a:p>
        </p:txBody>
      </p:sp>
      <p:sp>
        <p:nvSpPr>
          <p:cNvPr id="18" name="Text Placeholder 17"/>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Semiconductors</a:t>
            </a:r>
          </a:p>
        </p:txBody>
      </p:sp>
      <p:sp>
        <p:nvSpPr>
          <p:cNvPr id="19" name="Text Placeholder 18"/>
          <p:cNvSpPr>
            <a:spLocks noGrp="1"/>
          </p:cNvSpPr>
          <p:nvPr>
            <p:ph type="body" sz="quarter" idx="10"/>
          </p:nvPr>
        </p:nvSpPr>
        <p:spPr>
          <a:xfrm>
            <a:off x="990600" y="5486400"/>
            <a:ext cx="8077200" cy="538201"/>
          </a:xfrm>
        </p:spPr>
        <p:txBody>
          <a:bodyPr/>
          <a:lstStyle/>
          <a:p>
            <a:r>
              <a:rPr lang="en-US" b="1" i="1" dirty="0"/>
              <a:t>n-type semiconductor</a:t>
            </a:r>
            <a:r>
              <a:rPr lang="en-US" b="1" i="1" spc="8000" dirty="0"/>
              <a:t> </a:t>
            </a:r>
            <a:r>
              <a:rPr lang="en-US" b="1" i="1" dirty="0"/>
              <a:t>p-type semiconductor </a:t>
            </a:r>
            <a:endParaRPr lang="en-US" dirty="0"/>
          </a:p>
        </p:txBody>
      </p:sp>
      <p:pic>
        <p:nvPicPr>
          <p:cNvPr id="14" name="Picture 13" descr="Diagrams for n-type and p-type conductors are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128" y="2514600"/>
            <a:ext cx="3682272" cy="2738399"/>
          </a:xfrm>
          <a:prstGeom prst="rect">
            <a:avLst/>
          </a:prstGeom>
        </p:spPr>
      </p:pic>
      <p:pic>
        <p:nvPicPr>
          <p:cNvPr id="2" name="Picture 1" descr="Diagrams for n-type and p-type conductors are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7088" y="2608652"/>
            <a:ext cx="3589712" cy="2652524"/>
          </a:xfrm>
          <a:prstGeom prst="rect">
            <a:avLst/>
          </a:prstGeom>
        </p:spPr>
      </p:pic>
    </p:spTree>
    <p:extLst>
      <p:ext uri="{BB962C8B-B14F-4D97-AF65-F5344CB8AC3E}">
        <p14:creationId xmlns:p14="http://schemas.microsoft.com/office/powerpoint/2010/main" val="2405496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609599"/>
          </a:xfrm>
        </p:spPr>
        <p:txBody>
          <a:bodyPr/>
          <a:lstStyle/>
          <a:p>
            <a:pPr algn="l"/>
            <a:r>
              <a:rPr lang="en-IN" dirty="0">
                <a:solidFill>
                  <a:schemeClr val="bg1">
                    <a:lumMod val="95000"/>
                  </a:schemeClr>
                </a:solidFill>
              </a:rPr>
              <a:t>24.1</a:t>
            </a:r>
            <a:r>
              <a:rPr lang="en-IN" spc="3000" dirty="0">
                <a:solidFill>
                  <a:schemeClr val="bg1">
                    <a:lumMod val="95000"/>
                  </a:schemeClr>
                </a:solidFill>
              </a:rPr>
              <a:t> </a:t>
            </a:r>
            <a:r>
              <a:rPr lang="en-US" dirty="0">
                <a:solidFill>
                  <a:srgbClr val="C00000"/>
                </a:solidFill>
                <a:latin typeface="Calibri"/>
              </a:rPr>
              <a:t>Occurrence of Metals</a:t>
            </a:r>
            <a:endParaRPr lang="en-IN" dirty="0">
              <a:solidFill>
                <a:srgbClr val="C00000"/>
              </a:solidFill>
            </a:endParaRPr>
          </a:p>
        </p:txBody>
      </p:sp>
      <p:sp>
        <p:nvSpPr>
          <p:cNvPr id="17" name="Text Placeholder 16"/>
          <p:cNvSpPr>
            <a:spLocks noGrp="1"/>
          </p:cNvSpPr>
          <p:nvPr>
            <p:ph type="body" sz="quarter" idx="11"/>
          </p:nvPr>
        </p:nvSpPr>
        <p:spPr>
          <a:xfrm>
            <a:off x="0" y="1219200"/>
            <a:ext cx="9144000" cy="533400"/>
          </a:xfrm>
        </p:spPr>
        <p:txBody>
          <a:bodyPr/>
          <a:lstStyle/>
          <a:p>
            <a:pPr algn="ctr"/>
            <a:r>
              <a:rPr lang="en-IN" b="1" dirty="0">
                <a:solidFill>
                  <a:srgbClr val="4F74A8"/>
                </a:solidFill>
              </a:rPr>
              <a:t>Topics</a:t>
            </a:r>
          </a:p>
        </p:txBody>
      </p:sp>
      <p:sp>
        <p:nvSpPr>
          <p:cNvPr id="16" name="Text Placeholder 15"/>
          <p:cNvSpPr>
            <a:spLocks noGrp="1"/>
          </p:cNvSpPr>
          <p:nvPr>
            <p:ph type="body" sz="quarter" idx="10"/>
          </p:nvPr>
        </p:nvSpPr>
        <p:spPr>
          <a:xfrm>
            <a:off x="0" y="1828800"/>
            <a:ext cx="9144000" cy="685800"/>
          </a:xfrm>
        </p:spPr>
        <p:txBody>
          <a:bodyPr/>
          <a:lstStyle/>
          <a:p>
            <a:pPr algn="ctr"/>
            <a:r>
              <a:rPr lang="en-US" dirty="0"/>
              <a:t>Occurrence of Metals</a:t>
            </a:r>
            <a:endParaRPr lang="en-IN" dirty="0"/>
          </a:p>
        </p:txBody>
      </p:sp>
    </p:spTree>
    <p:extLst>
      <p:ext uri="{BB962C8B-B14F-4D97-AF65-F5344CB8AC3E}">
        <p14:creationId xmlns:p14="http://schemas.microsoft.com/office/powerpoint/2010/main" val="37601279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609599"/>
          </a:xfrm>
        </p:spPr>
        <p:txBody>
          <a:bodyPr/>
          <a:lstStyle/>
          <a:p>
            <a:pPr algn="l"/>
            <a:r>
              <a:rPr lang="en-IN" dirty="0">
                <a:solidFill>
                  <a:schemeClr val="bg1">
                    <a:lumMod val="95000"/>
                  </a:schemeClr>
                </a:solidFill>
              </a:rPr>
              <a:t>24.4</a:t>
            </a:r>
            <a:r>
              <a:rPr lang="en-IN" spc="3000" dirty="0">
                <a:solidFill>
                  <a:schemeClr val="bg1">
                    <a:lumMod val="95000"/>
                  </a:schemeClr>
                </a:solidFill>
              </a:rPr>
              <a:t> </a:t>
            </a:r>
            <a:r>
              <a:rPr lang="en-US" dirty="0">
                <a:solidFill>
                  <a:srgbClr val="C00000"/>
                </a:solidFill>
                <a:latin typeface="Calibri"/>
              </a:rPr>
              <a:t>Periodic Trends in Metallic Properties</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solidFill>
                  <a:srgbClr val="4F74A8"/>
                </a:solidFill>
              </a:rPr>
              <a:t>Topics</a:t>
            </a:r>
          </a:p>
        </p:txBody>
      </p:sp>
      <p:sp>
        <p:nvSpPr>
          <p:cNvPr id="17" name="Text Placeholder 16"/>
          <p:cNvSpPr>
            <a:spLocks noGrp="1"/>
          </p:cNvSpPr>
          <p:nvPr>
            <p:ph type="body" sz="quarter" idx="10"/>
          </p:nvPr>
        </p:nvSpPr>
        <p:spPr>
          <a:xfrm>
            <a:off x="0" y="1828800"/>
            <a:ext cx="9144000" cy="609599"/>
          </a:xfrm>
        </p:spPr>
        <p:txBody>
          <a:bodyPr/>
          <a:lstStyle/>
          <a:p>
            <a:pPr algn="ctr"/>
            <a:r>
              <a:rPr lang="en-US" dirty="0"/>
              <a:t>Periodic Trends in Metallic Properties</a:t>
            </a:r>
          </a:p>
        </p:txBody>
      </p:sp>
    </p:spTree>
    <p:extLst>
      <p:ext uri="{BB962C8B-B14F-4D97-AF65-F5344CB8AC3E}">
        <p14:creationId xmlns:p14="http://schemas.microsoft.com/office/powerpoint/2010/main" val="3621847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24.4</a:t>
            </a:r>
            <a:r>
              <a:rPr lang="en-IN" spc="3000" dirty="0">
                <a:solidFill>
                  <a:schemeClr val="bg1">
                    <a:lumMod val="95000"/>
                  </a:schemeClr>
                </a:solidFill>
              </a:rPr>
              <a:t> </a:t>
            </a:r>
            <a:r>
              <a:rPr lang="en-US" dirty="0">
                <a:solidFill>
                  <a:srgbClr val="C00000"/>
                </a:solidFill>
                <a:latin typeface="Calibri"/>
              </a:rPr>
              <a:t>Periodic Trends in Metallic Properties (1)</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7"/>
                </a:solidFill>
                <a:latin typeface="Calibri"/>
              </a:rPr>
              <a:t>Periodic Trends in Metallic Properties</a:t>
            </a:r>
          </a:p>
        </p:txBody>
      </p:sp>
      <p:sp>
        <p:nvSpPr>
          <p:cNvPr id="18" name="Text Placeholder 17"/>
          <p:cNvSpPr>
            <a:spLocks noGrp="1"/>
          </p:cNvSpPr>
          <p:nvPr>
            <p:ph type="body" sz="quarter" idx="10"/>
          </p:nvPr>
        </p:nvSpPr>
        <p:spPr>
          <a:xfrm>
            <a:off x="0" y="1676400"/>
            <a:ext cx="9144000" cy="523220"/>
          </a:xfrm>
        </p:spPr>
        <p:txBody>
          <a:bodyPr/>
          <a:lstStyle/>
          <a:p>
            <a:r>
              <a:rPr lang="en-US" dirty="0"/>
              <a:t>Main Group and Group 2B Metals</a:t>
            </a:r>
            <a:endParaRPr lang="en-IN" dirty="0"/>
          </a:p>
        </p:txBody>
      </p:sp>
      <p:pic>
        <p:nvPicPr>
          <p:cNvPr id="3" name="Picture 2" descr="The main group metals and group 2 B elements are shown in the periodic table.&#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6212" y="2590800"/>
            <a:ext cx="5751576" cy="3635992"/>
          </a:xfrm>
          <a:prstGeom prst="rect">
            <a:avLst/>
          </a:prstGeom>
        </p:spPr>
      </p:pic>
    </p:spTree>
    <p:extLst>
      <p:ext uri="{BB962C8B-B14F-4D97-AF65-F5344CB8AC3E}">
        <p14:creationId xmlns:p14="http://schemas.microsoft.com/office/powerpoint/2010/main" val="416280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66700" y="0"/>
            <a:ext cx="8724900" cy="609599"/>
          </a:xfrm>
        </p:spPr>
        <p:txBody>
          <a:bodyPr/>
          <a:lstStyle/>
          <a:p>
            <a:pPr algn="l"/>
            <a:r>
              <a:rPr lang="en-IN" dirty="0">
                <a:solidFill>
                  <a:schemeClr val="bg1">
                    <a:lumMod val="95000"/>
                  </a:schemeClr>
                </a:solidFill>
              </a:rPr>
              <a:t>24.4</a:t>
            </a:r>
            <a:r>
              <a:rPr lang="en-IN" spc="3000" dirty="0">
                <a:solidFill>
                  <a:schemeClr val="bg1">
                    <a:lumMod val="95000"/>
                  </a:schemeClr>
                </a:solidFill>
              </a:rPr>
              <a:t> </a:t>
            </a:r>
            <a:r>
              <a:rPr lang="en-US" dirty="0">
                <a:solidFill>
                  <a:srgbClr val="C00000"/>
                </a:solidFill>
                <a:latin typeface="Calibri"/>
              </a:rPr>
              <a:t>Periodic Trends in Metallic Properties (2)</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Periodic Trends in Metallic Properties</a:t>
            </a:r>
          </a:p>
        </p:txBody>
      </p:sp>
      <p:sp>
        <p:nvSpPr>
          <p:cNvPr id="16" name="Text Placeholder 15"/>
          <p:cNvSpPr>
            <a:spLocks noGrp="1"/>
          </p:cNvSpPr>
          <p:nvPr>
            <p:ph type="body" sz="quarter" idx="10"/>
          </p:nvPr>
        </p:nvSpPr>
        <p:spPr>
          <a:xfrm>
            <a:off x="0" y="1721107"/>
            <a:ext cx="9124950" cy="4755893"/>
          </a:xfrm>
        </p:spPr>
        <p:txBody>
          <a:bodyPr/>
          <a:lstStyle/>
          <a:p>
            <a:pPr>
              <a:spcBef>
                <a:spcPts val="0"/>
              </a:spcBef>
              <a:spcAft>
                <a:spcPts val="2800"/>
              </a:spcAft>
            </a:pPr>
            <a:r>
              <a:rPr lang="en-US" dirty="0"/>
              <a:t>Metals are lustrous in appearance, solid at room temperature (with the exception of mercury), good conductors of heat and electricity, malleable (can be hammered flat), and ductile (can be drawn into wires). </a:t>
            </a:r>
          </a:p>
          <a:p>
            <a:pPr>
              <a:spcBef>
                <a:spcPts val="0"/>
              </a:spcBef>
              <a:spcAft>
                <a:spcPts val="3500"/>
              </a:spcAft>
            </a:pPr>
            <a:r>
              <a:rPr lang="en-US" dirty="0"/>
              <a:t>The electronegativity of elements increases from left to right across a period and from bottom to top in a group. </a:t>
            </a:r>
          </a:p>
          <a:p>
            <a:pPr>
              <a:spcBef>
                <a:spcPts val="0"/>
              </a:spcBef>
              <a:spcAft>
                <a:spcPts val="2800"/>
              </a:spcAft>
            </a:pPr>
            <a:r>
              <a:rPr lang="en-US" dirty="0"/>
              <a:t>The metallic character of metals increases in just the opposite directions—that is, from right to left across a period and from top to bottom in a group.</a:t>
            </a:r>
            <a:endParaRPr lang="en-US" dirty="0">
              <a:solidFill>
                <a:prstClr val="black"/>
              </a:solidFill>
            </a:endParaRPr>
          </a:p>
        </p:txBody>
      </p:sp>
    </p:spTree>
    <p:extLst>
      <p:ext uri="{BB962C8B-B14F-4D97-AF65-F5344CB8AC3E}">
        <p14:creationId xmlns:p14="http://schemas.microsoft.com/office/powerpoint/2010/main" val="3975242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66700" y="0"/>
            <a:ext cx="8877300" cy="609599"/>
          </a:xfrm>
        </p:spPr>
        <p:txBody>
          <a:bodyPr/>
          <a:lstStyle/>
          <a:p>
            <a:pPr algn="l"/>
            <a:r>
              <a:rPr lang="en-IN" dirty="0">
                <a:solidFill>
                  <a:schemeClr val="bg1">
                    <a:lumMod val="95000"/>
                  </a:schemeClr>
                </a:solidFill>
              </a:rPr>
              <a:t>24.4</a:t>
            </a:r>
            <a:r>
              <a:rPr lang="en-IN" spc="3000" dirty="0">
                <a:solidFill>
                  <a:schemeClr val="bg1">
                    <a:lumMod val="95000"/>
                  </a:schemeClr>
                </a:solidFill>
              </a:rPr>
              <a:t> </a:t>
            </a:r>
            <a:r>
              <a:rPr lang="en-US" dirty="0">
                <a:solidFill>
                  <a:srgbClr val="C00000"/>
                </a:solidFill>
                <a:latin typeface="Calibri"/>
              </a:rPr>
              <a:t>Periodic Trends in Metallic Properties (3)</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Periodic Trends in Metallic Properties</a:t>
            </a:r>
          </a:p>
        </p:txBody>
      </p:sp>
      <p:sp>
        <p:nvSpPr>
          <p:cNvPr id="17" name="Text Placeholder 16"/>
          <p:cNvSpPr>
            <a:spLocks noGrp="1"/>
          </p:cNvSpPr>
          <p:nvPr>
            <p:ph type="body" sz="quarter" idx="10"/>
          </p:nvPr>
        </p:nvSpPr>
        <p:spPr>
          <a:xfrm>
            <a:off x="0" y="1690360"/>
            <a:ext cx="9144000" cy="3567440"/>
          </a:xfrm>
        </p:spPr>
        <p:txBody>
          <a:bodyPr/>
          <a:lstStyle/>
          <a:p>
            <a:pPr>
              <a:spcBef>
                <a:spcPts val="0"/>
              </a:spcBef>
              <a:spcAft>
                <a:spcPts val="2800"/>
              </a:spcAft>
            </a:pPr>
            <a:r>
              <a:rPr lang="en-US" dirty="0"/>
              <a:t>Because metals generally have low electronegativities, they tend to form cations and almost always have positive oxidation numbers in their compounds.</a:t>
            </a:r>
            <a:endParaRPr lang="en-US" dirty="0">
              <a:solidFill>
                <a:prstClr val="black"/>
              </a:solidFill>
            </a:endParaRPr>
          </a:p>
          <a:p>
            <a:r>
              <a:rPr lang="en-US" dirty="0">
                <a:solidFill>
                  <a:prstClr val="black"/>
                </a:solidFill>
              </a:rPr>
              <a:t>However, beryllium and magnesium in Group 2A and the metals in Group 3A and beyond also form covalent compounds. </a:t>
            </a:r>
          </a:p>
        </p:txBody>
      </p:sp>
    </p:spTree>
    <p:extLst>
      <p:ext uri="{BB962C8B-B14F-4D97-AF65-F5344CB8AC3E}">
        <p14:creationId xmlns:p14="http://schemas.microsoft.com/office/powerpoint/2010/main" val="18954491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noFill/>
        </p:spPr>
        <p:txBody>
          <a:bodyPr/>
          <a:lstStyle/>
          <a:p>
            <a:pPr algn="l"/>
            <a:r>
              <a:rPr lang="en-IN" dirty="0">
                <a:solidFill>
                  <a:schemeClr val="bg1">
                    <a:lumMod val="95000"/>
                  </a:schemeClr>
                </a:solidFill>
              </a:rPr>
              <a:t>24.5</a:t>
            </a:r>
            <a:r>
              <a:rPr lang="en-IN" spc="3000" dirty="0">
                <a:solidFill>
                  <a:schemeClr val="bg1">
                    <a:lumMod val="95000"/>
                  </a:schemeClr>
                </a:solidFill>
              </a:rPr>
              <a:t> </a:t>
            </a:r>
            <a:r>
              <a:rPr lang="en-US" dirty="0">
                <a:solidFill>
                  <a:srgbClr val="C00000"/>
                </a:solidFill>
                <a:latin typeface="Calibri"/>
              </a:rPr>
              <a:t>The Alkali Metals</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solidFill>
                  <a:srgbClr val="4F74A8"/>
                </a:solidFill>
              </a:rPr>
              <a:t>Topics</a:t>
            </a:r>
          </a:p>
        </p:txBody>
      </p:sp>
      <p:sp>
        <p:nvSpPr>
          <p:cNvPr id="17" name="Text Placeholder 16"/>
          <p:cNvSpPr>
            <a:spLocks noGrp="1"/>
          </p:cNvSpPr>
          <p:nvPr>
            <p:ph type="body" sz="quarter" idx="10"/>
          </p:nvPr>
        </p:nvSpPr>
        <p:spPr>
          <a:xfrm>
            <a:off x="0" y="1905000"/>
            <a:ext cx="9144000" cy="762000"/>
          </a:xfrm>
        </p:spPr>
        <p:txBody>
          <a:bodyPr/>
          <a:lstStyle/>
          <a:p>
            <a:pPr algn="ctr"/>
            <a:r>
              <a:rPr lang="en-US" dirty="0"/>
              <a:t>The Alkali Metals</a:t>
            </a:r>
          </a:p>
        </p:txBody>
      </p:sp>
    </p:spTree>
    <p:extLst>
      <p:ext uri="{BB962C8B-B14F-4D97-AF65-F5344CB8AC3E}">
        <p14:creationId xmlns:p14="http://schemas.microsoft.com/office/powerpoint/2010/main" val="3537034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24.5</a:t>
            </a:r>
            <a:r>
              <a:rPr lang="en-IN" spc="3000" dirty="0">
                <a:solidFill>
                  <a:schemeClr val="bg1">
                    <a:lumMod val="95000"/>
                  </a:schemeClr>
                </a:solidFill>
              </a:rPr>
              <a:t> </a:t>
            </a:r>
            <a:r>
              <a:rPr lang="en-US" dirty="0">
                <a:solidFill>
                  <a:srgbClr val="C00000"/>
                </a:solidFill>
                <a:latin typeface="Calibri"/>
              </a:rPr>
              <a:t>The Alkali Metals (1)</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The Alkali Metals</a:t>
            </a:r>
          </a:p>
        </p:txBody>
      </p:sp>
      <p:sp>
        <p:nvSpPr>
          <p:cNvPr id="3" name="Text Placeholder 2"/>
          <p:cNvSpPr>
            <a:spLocks noGrp="1"/>
          </p:cNvSpPr>
          <p:nvPr>
            <p:ph type="body" sz="quarter" idx="14"/>
          </p:nvPr>
        </p:nvSpPr>
        <p:spPr>
          <a:xfrm>
            <a:off x="76199" y="1676400"/>
            <a:ext cx="8915400" cy="380999"/>
          </a:xfrm>
        </p:spPr>
        <p:txBody>
          <a:bodyPr/>
          <a:lstStyle/>
          <a:p>
            <a:r>
              <a:rPr lang="en-US" sz="2000" b="1" dirty="0"/>
              <a:t>Table 24.4</a:t>
            </a:r>
            <a:r>
              <a:rPr lang="en-US" sz="2000" dirty="0"/>
              <a:t> Properties of Alkali Metals</a:t>
            </a:r>
            <a:endParaRPr lang="en-GB" sz="2000" dirty="0"/>
          </a:p>
        </p:txBody>
      </p:sp>
      <mc:AlternateContent xmlns:mc="http://schemas.openxmlformats.org/markup-compatibility/2006" xmlns:a14="http://schemas.microsoft.com/office/drawing/2010/main">
        <mc:Choice Requires="a14">
          <p:graphicFrame>
            <p:nvGraphicFramePr>
              <p:cNvPr id="18" name="Table Placeholder 17"/>
              <p:cNvGraphicFramePr>
                <a:graphicFrameLocks noGrp="1"/>
              </p:cNvGraphicFramePr>
              <p:nvPr>
                <p:ph type="tbl" sz="quarter" idx="12"/>
                <p:extLst>
                  <p:ext uri="{D42A27DB-BD31-4B8C-83A1-F6EECF244321}">
                    <p14:modId xmlns:p14="http://schemas.microsoft.com/office/powerpoint/2010/main" val="775523031"/>
                  </p:ext>
                </p:extLst>
              </p:nvPr>
            </p:nvGraphicFramePr>
            <p:xfrm>
              <a:off x="76199" y="2057400"/>
              <a:ext cx="7650449" cy="3657600"/>
            </p:xfrm>
            <a:graphic>
              <a:graphicData uri="http://schemas.openxmlformats.org/drawingml/2006/table">
                <a:tbl>
                  <a:tblPr firstRow="1" bandRow="1">
                    <a:tableStyleId>{5C22544A-7EE6-4342-B048-85BDC9FD1C3A}</a:tableStyleId>
                  </a:tblPr>
                  <a:tblGrid>
                    <a:gridCol w="2651318">
                      <a:extLst>
                        <a:ext uri="{9D8B030D-6E8A-4147-A177-3AD203B41FA5}">
                          <a16:colId xmlns:a16="http://schemas.microsoft.com/office/drawing/2014/main" xmlns="" val="20000"/>
                        </a:ext>
                      </a:extLst>
                    </a:gridCol>
                    <a:gridCol w="1047279">
                      <a:extLst>
                        <a:ext uri="{9D8B030D-6E8A-4147-A177-3AD203B41FA5}">
                          <a16:colId xmlns:a16="http://schemas.microsoft.com/office/drawing/2014/main" xmlns="" val="20001"/>
                        </a:ext>
                      </a:extLst>
                    </a:gridCol>
                    <a:gridCol w="980713">
                      <a:extLst>
                        <a:ext uri="{9D8B030D-6E8A-4147-A177-3AD203B41FA5}">
                          <a16:colId xmlns:a16="http://schemas.microsoft.com/office/drawing/2014/main" xmlns="" val="20002"/>
                        </a:ext>
                      </a:extLst>
                    </a:gridCol>
                    <a:gridCol w="980713">
                      <a:extLst>
                        <a:ext uri="{9D8B030D-6E8A-4147-A177-3AD203B41FA5}">
                          <a16:colId xmlns:a16="http://schemas.microsoft.com/office/drawing/2014/main" xmlns="" val="20003"/>
                        </a:ext>
                      </a:extLst>
                    </a:gridCol>
                    <a:gridCol w="1062439">
                      <a:extLst>
                        <a:ext uri="{9D8B030D-6E8A-4147-A177-3AD203B41FA5}">
                          <a16:colId xmlns:a16="http://schemas.microsoft.com/office/drawing/2014/main" xmlns="" val="20004"/>
                        </a:ext>
                      </a:extLst>
                    </a:gridCol>
                    <a:gridCol w="927987">
                      <a:extLst>
                        <a:ext uri="{9D8B030D-6E8A-4147-A177-3AD203B41FA5}">
                          <a16:colId xmlns:a16="http://schemas.microsoft.com/office/drawing/2014/main" xmlns="" val="20005"/>
                        </a:ext>
                      </a:extLst>
                    </a:gridCol>
                  </a:tblGrid>
                  <a:tr h="327660">
                    <a:tc>
                      <a:txBody>
                        <a:bodyPr/>
                        <a:lstStyle/>
                        <a:p>
                          <a:endParaRPr lang="en-IN" dirty="0">
                            <a:solidFill>
                              <a:schemeClr val="tx1"/>
                            </a:solidFill>
                          </a:endParaRPr>
                        </a:p>
                      </a:txBody>
                      <a:tcPr marL="94235" marR="94235">
                        <a:solidFill>
                          <a:srgbClr val="E2E3E5"/>
                        </a:solidFill>
                      </a:tcPr>
                    </a:tc>
                    <a:tc>
                      <a:txBody>
                        <a:bodyPr/>
                        <a:lstStyle/>
                        <a:p>
                          <a:pPr algn="ctr"/>
                          <a:r>
                            <a:rPr lang="en-IN" dirty="0">
                              <a:solidFill>
                                <a:schemeClr val="tx1"/>
                              </a:solidFill>
                            </a:rPr>
                            <a:t>Li</a:t>
                          </a:r>
                        </a:p>
                      </a:txBody>
                      <a:tcPr marL="94235" marR="94235" anchor="ctr">
                        <a:solidFill>
                          <a:srgbClr val="E2E3E5"/>
                        </a:solidFill>
                      </a:tcPr>
                    </a:tc>
                    <a:tc>
                      <a:txBody>
                        <a:bodyPr/>
                        <a:lstStyle/>
                        <a:p>
                          <a:pPr algn="ctr"/>
                          <a:r>
                            <a:rPr lang="en-IN" dirty="0">
                              <a:solidFill>
                                <a:schemeClr val="tx1"/>
                              </a:solidFill>
                            </a:rPr>
                            <a:t>Na</a:t>
                          </a:r>
                        </a:p>
                      </a:txBody>
                      <a:tcPr marL="94235" marR="94235" anchor="ctr">
                        <a:solidFill>
                          <a:srgbClr val="E2E3E5"/>
                        </a:solidFill>
                      </a:tcPr>
                    </a:tc>
                    <a:tc>
                      <a:txBody>
                        <a:bodyPr/>
                        <a:lstStyle/>
                        <a:p>
                          <a:pPr algn="ctr"/>
                          <a:r>
                            <a:rPr lang="en-IN" dirty="0">
                              <a:solidFill>
                                <a:schemeClr val="tx1"/>
                              </a:solidFill>
                            </a:rPr>
                            <a:t>K</a:t>
                          </a:r>
                        </a:p>
                      </a:txBody>
                      <a:tcPr marL="94235" marR="94235" anchor="ctr">
                        <a:solidFill>
                          <a:srgbClr val="E2E3E5"/>
                        </a:solidFill>
                      </a:tcPr>
                    </a:tc>
                    <a:tc>
                      <a:txBody>
                        <a:bodyPr/>
                        <a:lstStyle/>
                        <a:p>
                          <a:pPr algn="ctr"/>
                          <a:r>
                            <a:rPr lang="en-IN" dirty="0">
                              <a:solidFill>
                                <a:schemeClr val="tx1"/>
                              </a:solidFill>
                            </a:rPr>
                            <a:t>Rb</a:t>
                          </a:r>
                        </a:p>
                      </a:txBody>
                      <a:tcPr marL="94235" marR="94235" anchor="ctr">
                        <a:solidFill>
                          <a:srgbClr val="E2E3E5"/>
                        </a:solidFill>
                      </a:tcPr>
                    </a:tc>
                    <a:tc>
                      <a:txBody>
                        <a:bodyPr/>
                        <a:lstStyle/>
                        <a:p>
                          <a:pPr algn="ctr"/>
                          <a:r>
                            <a:rPr lang="en-IN" dirty="0">
                              <a:solidFill>
                                <a:schemeClr val="tx1"/>
                              </a:solidFill>
                            </a:rPr>
                            <a:t>Cs</a:t>
                          </a:r>
                        </a:p>
                      </a:txBody>
                      <a:tcPr marL="94235" marR="94235" anchor="ctr">
                        <a:solidFill>
                          <a:srgbClr val="E2E3E5"/>
                        </a:solidFill>
                      </a:tcPr>
                    </a:tc>
                    <a:extLst>
                      <a:ext uri="{0D108BD9-81ED-4DB2-BD59-A6C34878D82A}">
                        <a16:rowId xmlns:a16="http://schemas.microsoft.com/office/drawing/2014/main" xmlns="" val="10001"/>
                      </a:ext>
                    </a:extLst>
                  </a:tr>
                  <a:tr h="327660">
                    <a:tc>
                      <a:txBody>
                        <a:bodyPr/>
                        <a:lstStyle/>
                        <a:p>
                          <a:r>
                            <a:rPr lang="en-IN" sz="1400" dirty="0"/>
                            <a:t>Valence electron configuration</a:t>
                          </a:r>
                        </a:p>
                      </a:txBody>
                      <a:tcPr marL="94235" marR="94235">
                        <a:solidFill>
                          <a:srgbClr val="F7F7F8"/>
                        </a:solidFill>
                      </a:tcPr>
                    </a:tc>
                    <a:tc>
                      <a:txBody>
                        <a:bodyPr/>
                        <a:lstStyle/>
                        <a:p>
                          <a:pPr algn="ctr"/>
                          <a:r>
                            <a:rPr lang="en-IN" dirty="0"/>
                            <a:t>2s</a:t>
                          </a:r>
                          <a:r>
                            <a:rPr lang="en-IN" baseline="30000" dirty="0"/>
                            <a:t>1</a:t>
                          </a:r>
                        </a:p>
                      </a:txBody>
                      <a:tcPr marL="94235" marR="94235" anchor="ctr">
                        <a:solidFill>
                          <a:srgbClr val="F7F7F8"/>
                        </a:solidFill>
                      </a:tcPr>
                    </a:tc>
                    <a:tc>
                      <a:txBody>
                        <a:bodyPr/>
                        <a:lstStyle/>
                        <a:p>
                          <a:pPr algn="ctr"/>
                          <a:r>
                            <a:rPr lang="en-IN" dirty="0"/>
                            <a:t>3s</a:t>
                          </a:r>
                          <a:r>
                            <a:rPr lang="en-IN" baseline="30000" dirty="0"/>
                            <a:t>1</a:t>
                          </a:r>
                          <a:endParaRPr lang="en-IN" dirty="0"/>
                        </a:p>
                      </a:txBody>
                      <a:tcPr marL="94235" marR="94235" anchor="ctr">
                        <a:solidFill>
                          <a:srgbClr val="F7F7F8"/>
                        </a:solidFill>
                      </a:tcPr>
                    </a:tc>
                    <a:tc>
                      <a:txBody>
                        <a:bodyPr/>
                        <a:lstStyle/>
                        <a:p>
                          <a:pPr algn="ctr"/>
                          <a:r>
                            <a:rPr lang="en-IN" dirty="0"/>
                            <a:t>4s</a:t>
                          </a:r>
                          <a:r>
                            <a:rPr lang="en-IN" baseline="30000" dirty="0"/>
                            <a:t>1</a:t>
                          </a:r>
                          <a:endParaRPr lang="en-IN" dirty="0"/>
                        </a:p>
                      </a:txBody>
                      <a:tcPr marL="94235" marR="94235" anchor="ctr">
                        <a:solidFill>
                          <a:srgbClr val="F7F7F8"/>
                        </a:solidFill>
                      </a:tcPr>
                    </a:tc>
                    <a:tc>
                      <a:txBody>
                        <a:bodyPr/>
                        <a:lstStyle/>
                        <a:p>
                          <a:pPr algn="ctr"/>
                          <a:r>
                            <a:rPr lang="en-IN" dirty="0"/>
                            <a:t>5s</a:t>
                          </a:r>
                          <a:r>
                            <a:rPr lang="en-IN" baseline="30000" dirty="0"/>
                            <a:t>1</a:t>
                          </a:r>
                          <a:endParaRPr lang="en-IN" dirty="0"/>
                        </a:p>
                      </a:txBody>
                      <a:tcPr marL="94235" marR="94235" anchor="ctr">
                        <a:solidFill>
                          <a:srgbClr val="F7F7F8"/>
                        </a:solidFill>
                      </a:tcPr>
                    </a:tc>
                    <a:tc>
                      <a:txBody>
                        <a:bodyPr/>
                        <a:lstStyle/>
                        <a:p>
                          <a:pPr algn="ctr"/>
                          <a:r>
                            <a:rPr lang="en-IN" dirty="0"/>
                            <a:t>6s</a:t>
                          </a:r>
                          <a:r>
                            <a:rPr lang="en-IN" baseline="30000" dirty="0"/>
                            <a:t>1</a:t>
                          </a:r>
                          <a:endParaRPr lang="en-IN" dirty="0"/>
                        </a:p>
                      </a:txBody>
                      <a:tcPr marL="94235" marR="94235" anchor="ctr">
                        <a:solidFill>
                          <a:srgbClr val="F7F7F8"/>
                        </a:solidFill>
                      </a:tcPr>
                    </a:tc>
                    <a:extLst>
                      <a:ext uri="{0D108BD9-81ED-4DB2-BD59-A6C34878D82A}">
                        <a16:rowId xmlns:a16="http://schemas.microsoft.com/office/drawing/2014/main" xmlns="" val="10002"/>
                      </a:ext>
                    </a:extLst>
                  </a:tr>
                  <a:tr h="327660">
                    <a:tc>
                      <a:txBody>
                        <a:bodyPr/>
                        <a:lstStyle/>
                        <a:p>
                          <a:r>
                            <a:rPr lang="en-IN" sz="1400" dirty="0"/>
                            <a:t>Density (g/cm</a:t>
                          </a:r>
                          <a:r>
                            <a:rPr lang="en-IN" sz="1400" baseline="30000" dirty="0"/>
                            <a:t>3</a:t>
                          </a:r>
                          <a:r>
                            <a:rPr lang="en-IN" sz="1400" dirty="0"/>
                            <a:t>)</a:t>
                          </a:r>
                        </a:p>
                      </a:txBody>
                      <a:tcPr marL="94235" marR="94235">
                        <a:solidFill>
                          <a:srgbClr val="F7F7F8"/>
                        </a:solidFill>
                      </a:tcPr>
                    </a:tc>
                    <a:tc>
                      <a:txBody>
                        <a:bodyPr/>
                        <a:lstStyle/>
                        <a:p>
                          <a:pPr algn="ctr"/>
                          <a:r>
                            <a:rPr lang="en-IN" dirty="0"/>
                            <a:t>0.534</a:t>
                          </a:r>
                        </a:p>
                      </a:txBody>
                      <a:tcPr marL="94235" marR="94235" anchor="ctr">
                        <a:solidFill>
                          <a:srgbClr val="F7F7F8"/>
                        </a:solidFill>
                      </a:tcPr>
                    </a:tc>
                    <a:tc>
                      <a:txBody>
                        <a:bodyPr/>
                        <a:lstStyle/>
                        <a:p>
                          <a:pPr algn="ctr"/>
                          <a:r>
                            <a:rPr lang="en-IN" dirty="0"/>
                            <a:t>0.97</a:t>
                          </a:r>
                        </a:p>
                      </a:txBody>
                      <a:tcPr marL="94235" marR="94235" anchor="ctr">
                        <a:solidFill>
                          <a:srgbClr val="F7F7F8"/>
                        </a:solidFill>
                      </a:tcPr>
                    </a:tc>
                    <a:tc>
                      <a:txBody>
                        <a:bodyPr/>
                        <a:lstStyle/>
                        <a:p>
                          <a:pPr algn="ctr"/>
                          <a:r>
                            <a:rPr lang="en-IN" dirty="0"/>
                            <a:t>0.86</a:t>
                          </a:r>
                        </a:p>
                      </a:txBody>
                      <a:tcPr marL="94235" marR="94235" anchor="ctr">
                        <a:solidFill>
                          <a:srgbClr val="F7F7F8"/>
                        </a:solidFill>
                      </a:tcPr>
                    </a:tc>
                    <a:tc>
                      <a:txBody>
                        <a:bodyPr/>
                        <a:lstStyle/>
                        <a:p>
                          <a:pPr algn="ctr"/>
                          <a:r>
                            <a:rPr lang="en-IN" dirty="0"/>
                            <a:t>1.53</a:t>
                          </a:r>
                        </a:p>
                      </a:txBody>
                      <a:tcPr marL="94235" marR="94235" anchor="ctr">
                        <a:solidFill>
                          <a:srgbClr val="F7F7F8"/>
                        </a:solidFill>
                      </a:tcPr>
                    </a:tc>
                    <a:tc>
                      <a:txBody>
                        <a:bodyPr/>
                        <a:lstStyle/>
                        <a:p>
                          <a:pPr algn="ctr"/>
                          <a:r>
                            <a:rPr lang="en-IN" dirty="0"/>
                            <a:t>1.87</a:t>
                          </a:r>
                        </a:p>
                      </a:txBody>
                      <a:tcPr marL="94235" marR="94235" anchor="ctr">
                        <a:solidFill>
                          <a:srgbClr val="F7F7F8"/>
                        </a:solidFill>
                      </a:tcPr>
                    </a:tc>
                    <a:extLst>
                      <a:ext uri="{0D108BD9-81ED-4DB2-BD59-A6C34878D82A}">
                        <a16:rowId xmlns:a16="http://schemas.microsoft.com/office/drawing/2014/main" xmlns="" val="10003"/>
                      </a:ext>
                    </a:extLst>
                  </a:tr>
                  <a:tr h="327660">
                    <a:tc>
                      <a:txBody>
                        <a:bodyPr/>
                        <a:lstStyle/>
                        <a:p>
                          <a:r>
                            <a:rPr lang="en-IN" sz="1400" dirty="0"/>
                            <a:t>Melting point (</a:t>
                          </a:r>
                          <a14:m>
                            <m:oMath xmlns:m="http://schemas.openxmlformats.org/officeDocument/2006/math">
                              <m:r>
                                <a:rPr lang="en-IN" sz="1400" i="1" smtClean="0">
                                  <a:latin typeface="Cambria Math" panose="02040503050406030204" pitchFamily="18" charset="0"/>
                                  <a:ea typeface="Cambria Math" panose="02040503050406030204" pitchFamily="18" charset="0"/>
                                </a:rPr>
                                <m:t>°</m:t>
                              </m:r>
                              <m:r>
                                <m:rPr>
                                  <m:sty m:val="p"/>
                                </m:rPr>
                                <a:rPr lang="en-IN" sz="1400" b="0" i="0" smtClean="0">
                                  <a:latin typeface="Cambria Math" panose="02040503050406030204" pitchFamily="18" charset="0"/>
                                  <a:ea typeface="Cambria Math" panose="02040503050406030204" pitchFamily="18" charset="0"/>
                                </a:rPr>
                                <m:t>C</m:t>
                              </m:r>
                            </m:oMath>
                          </a14:m>
                          <a:r>
                            <a:rPr lang="en-IN" sz="1400" dirty="0"/>
                            <a:t>)</a:t>
                          </a:r>
                        </a:p>
                      </a:txBody>
                      <a:tcPr marL="94235" marR="94235">
                        <a:solidFill>
                          <a:srgbClr val="F7F7F8"/>
                        </a:solidFill>
                      </a:tcPr>
                    </a:tc>
                    <a:tc>
                      <a:txBody>
                        <a:bodyPr/>
                        <a:lstStyle/>
                        <a:p>
                          <a:pPr algn="ctr"/>
                          <a:r>
                            <a:rPr lang="en-IN" dirty="0"/>
                            <a:t>179</a:t>
                          </a:r>
                        </a:p>
                      </a:txBody>
                      <a:tcPr marL="94235" marR="94235" anchor="ctr">
                        <a:solidFill>
                          <a:srgbClr val="F7F7F8"/>
                        </a:solidFill>
                      </a:tcPr>
                    </a:tc>
                    <a:tc>
                      <a:txBody>
                        <a:bodyPr/>
                        <a:lstStyle/>
                        <a:p>
                          <a:pPr algn="ctr"/>
                          <a:r>
                            <a:rPr lang="en-IN" dirty="0"/>
                            <a:t>97.6</a:t>
                          </a:r>
                        </a:p>
                      </a:txBody>
                      <a:tcPr marL="94235" marR="94235" anchor="ctr">
                        <a:solidFill>
                          <a:srgbClr val="F7F7F8"/>
                        </a:solidFill>
                      </a:tcPr>
                    </a:tc>
                    <a:tc>
                      <a:txBody>
                        <a:bodyPr/>
                        <a:lstStyle/>
                        <a:p>
                          <a:pPr algn="ctr"/>
                          <a:r>
                            <a:rPr lang="en-IN" dirty="0"/>
                            <a:t>63</a:t>
                          </a:r>
                        </a:p>
                      </a:txBody>
                      <a:tcPr marL="94235" marR="94235" anchor="ctr">
                        <a:solidFill>
                          <a:srgbClr val="F7F7F8"/>
                        </a:solidFill>
                      </a:tcPr>
                    </a:tc>
                    <a:tc>
                      <a:txBody>
                        <a:bodyPr/>
                        <a:lstStyle/>
                        <a:p>
                          <a:pPr algn="ctr"/>
                          <a:r>
                            <a:rPr lang="en-IN" dirty="0"/>
                            <a:t>39</a:t>
                          </a:r>
                        </a:p>
                      </a:txBody>
                      <a:tcPr marL="94235" marR="94235" anchor="ctr">
                        <a:solidFill>
                          <a:srgbClr val="F7F7F8"/>
                        </a:solidFill>
                      </a:tcPr>
                    </a:tc>
                    <a:tc>
                      <a:txBody>
                        <a:bodyPr/>
                        <a:lstStyle/>
                        <a:p>
                          <a:pPr algn="ctr"/>
                          <a:r>
                            <a:rPr lang="en-IN" dirty="0"/>
                            <a:t>28</a:t>
                          </a:r>
                        </a:p>
                      </a:txBody>
                      <a:tcPr marL="94235" marR="94235" anchor="ctr">
                        <a:solidFill>
                          <a:srgbClr val="F7F7F8"/>
                        </a:solidFill>
                      </a:tcPr>
                    </a:tc>
                    <a:extLst>
                      <a:ext uri="{0D108BD9-81ED-4DB2-BD59-A6C34878D82A}">
                        <a16:rowId xmlns:a16="http://schemas.microsoft.com/office/drawing/2014/main" xmlns="" val="10004"/>
                      </a:ext>
                    </a:extLst>
                  </a:tr>
                  <a:tr h="327660">
                    <a:tc>
                      <a:txBody>
                        <a:bodyPr/>
                        <a:lstStyle/>
                        <a:p>
                          <a:r>
                            <a:rPr lang="en-IN" sz="1400" i="0" dirty="0"/>
                            <a:t>Boiling point (</a:t>
                          </a:r>
                          <a14:m>
                            <m:oMath xmlns:m="http://schemas.openxmlformats.org/officeDocument/2006/math">
                              <m:r>
                                <a:rPr lang="en-IN" sz="1400" i="1" smtClean="0">
                                  <a:latin typeface="Cambria Math" panose="02040503050406030204" pitchFamily="18" charset="0"/>
                                  <a:ea typeface="Cambria Math" panose="02040503050406030204" pitchFamily="18" charset="0"/>
                                </a:rPr>
                                <m:t>°</m:t>
                              </m:r>
                              <m:r>
                                <m:rPr>
                                  <m:sty m:val="p"/>
                                </m:rPr>
                                <a:rPr lang="en-IN" sz="1400" b="0" i="0" smtClean="0">
                                  <a:latin typeface="Cambria Math" panose="02040503050406030204" pitchFamily="18" charset="0"/>
                                  <a:ea typeface="Cambria Math" panose="02040503050406030204" pitchFamily="18" charset="0"/>
                                </a:rPr>
                                <m:t>C</m:t>
                              </m:r>
                            </m:oMath>
                          </a14:m>
                          <a:r>
                            <a:rPr lang="en-IN" sz="1400" i="0" dirty="0"/>
                            <a:t>)</a:t>
                          </a:r>
                        </a:p>
                      </a:txBody>
                      <a:tcPr marL="94235" marR="94235">
                        <a:solidFill>
                          <a:srgbClr val="F7F7F8"/>
                        </a:solidFill>
                      </a:tcPr>
                    </a:tc>
                    <a:tc>
                      <a:txBody>
                        <a:bodyPr/>
                        <a:lstStyle/>
                        <a:p>
                          <a:pPr algn="ctr"/>
                          <a:r>
                            <a:rPr lang="en-IN" dirty="0"/>
                            <a:t>1317</a:t>
                          </a:r>
                        </a:p>
                      </a:txBody>
                      <a:tcPr marL="94235" marR="94235" anchor="ctr">
                        <a:solidFill>
                          <a:srgbClr val="F7F7F8"/>
                        </a:solidFill>
                      </a:tcPr>
                    </a:tc>
                    <a:tc>
                      <a:txBody>
                        <a:bodyPr/>
                        <a:lstStyle/>
                        <a:p>
                          <a:pPr algn="ctr"/>
                          <a:r>
                            <a:rPr lang="en-IN" dirty="0"/>
                            <a:t>892</a:t>
                          </a:r>
                        </a:p>
                      </a:txBody>
                      <a:tcPr marL="94235" marR="94235" anchor="ctr">
                        <a:solidFill>
                          <a:srgbClr val="F7F7F8"/>
                        </a:solidFill>
                      </a:tcPr>
                    </a:tc>
                    <a:tc>
                      <a:txBody>
                        <a:bodyPr/>
                        <a:lstStyle/>
                        <a:p>
                          <a:pPr algn="ctr"/>
                          <a:r>
                            <a:rPr lang="en-IN" dirty="0"/>
                            <a:t>770</a:t>
                          </a:r>
                        </a:p>
                      </a:txBody>
                      <a:tcPr marL="94235" marR="94235" anchor="ctr">
                        <a:solidFill>
                          <a:srgbClr val="F7F7F8"/>
                        </a:solidFill>
                      </a:tcPr>
                    </a:tc>
                    <a:tc>
                      <a:txBody>
                        <a:bodyPr/>
                        <a:lstStyle/>
                        <a:p>
                          <a:pPr algn="ctr"/>
                          <a:r>
                            <a:rPr lang="en-IN" dirty="0"/>
                            <a:t>688</a:t>
                          </a:r>
                        </a:p>
                      </a:txBody>
                      <a:tcPr marL="94235" marR="94235" anchor="ctr">
                        <a:solidFill>
                          <a:srgbClr val="F7F7F8"/>
                        </a:solidFill>
                      </a:tcPr>
                    </a:tc>
                    <a:tc>
                      <a:txBody>
                        <a:bodyPr/>
                        <a:lstStyle/>
                        <a:p>
                          <a:pPr algn="ctr"/>
                          <a:r>
                            <a:rPr lang="en-IN" dirty="0"/>
                            <a:t>678</a:t>
                          </a:r>
                        </a:p>
                      </a:txBody>
                      <a:tcPr marL="94235" marR="94235" anchor="ctr">
                        <a:solidFill>
                          <a:srgbClr val="F7F7F8"/>
                        </a:solidFill>
                      </a:tcPr>
                    </a:tc>
                    <a:extLst>
                      <a:ext uri="{0D108BD9-81ED-4DB2-BD59-A6C34878D82A}">
                        <a16:rowId xmlns:a16="http://schemas.microsoft.com/office/drawing/2014/main" xmlns="" val="10005"/>
                      </a:ext>
                    </a:extLst>
                  </a:tr>
                  <a:tr h="327660">
                    <a:tc>
                      <a:txBody>
                        <a:bodyPr/>
                        <a:lstStyle/>
                        <a:p>
                          <a:r>
                            <a:rPr lang="en-IN" sz="1400" dirty="0"/>
                            <a:t>Atomic radius (pm)</a:t>
                          </a:r>
                        </a:p>
                      </a:txBody>
                      <a:tcPr marL="94235" marR="94235">
                        <a:solidFill>
                          <a:srgbClr val="F7F7F8"/>
                        </a:solidFill>
                      </a:tcPr>
                    </a:tc>
                    <a:tc>
                      <a:txBody>
                        <a:bodyPr/>
                        <a:lstStyle/>
                        <a:p>
                          <a:pPr algn="ctr"/>
                          <a:r>
                            <a:rPr lang="en-IN" dirty="0"/>
                            <a:t>155</a:t>
                          </a:r>
                        </a:p>
                      </a:txBody>
                      <a:tcPr marL="94235" marR="94235" anchor="ctr">
                        <a:solidFill>
                          <a:srgbClr val="F7F7F8"/>
                        </a:solidFill>
                      </a:tcPr>
                    </a:tc>
                    <a:tc>
                      <a:txBody>
                        <a:bodyPr/>
                        <a:lstStyle/>
                        <a:p>
                          <a:pPr algn="ctr"/>
                          <a:r>
                            <a:rPr lang="en-IN" dirty="0"/>
                            <a:t>190</a:t>
                          </a:r>
                        </a:p>
                      </a:txBody>
                      <a:tcPr marL="94235" marR="94235" anchor="ctr">
                        <a:solidFill>
                          <a:srgbClr val="F7F7F8"/>
                        </a:solidFill>
                      </a:tcPr>
                    </a:tc>
                    <a:tc>
                      <a:txBody>
                        <a:bodyPr/>
                        <a:lstStyle/>
                        <a:p>
                          <a:pPr algn="ctr"/>
                          <a:r>
                            <a:rPr lang="en-IN" dirty="0"/>
                            <a:t>235</a:t>
                          </a:r>
                        </a:p>
                      </a:txBody>
                      <a:tcPr marL="94235" marR="94235" anchor="ctr">
                        <a:solidFill>
                          <a:srgbClr val="F7F7F8"/>
                        </a:solidFill>
                      </a:tcPr>
                    </a:tc>
                    <a:tc>
                      <a:txBody>
                        <a:bodyPr/>
                        <a:lstStyle/>
                        <a:p>
                          <a:pPr algn="ctr"/>
                          <a:r>
                            <a:rPr lang="en-IN" dirty="0"/>
                            <a:t>248</a:t>
                          </a:r>
                        </a:p>
                      </a:txBody>
                      <a:tcPr marL="94235" marR="94235" anchor="ctr">
                        <a:solidFill>
                          <a:srgbClr val="F7F7F8"/>
                        </a:solidFill>
                      </a:tcPr>
                    </a:tc>
                    <a:tc>
                      <a:txBody>
                        <a:bodyPr/>
                        <a:lstStyle/>
                        <a:p>
                          <a:pPr algn="ctr"/>
                          <a:r>
                            <a:rPr lang="en-IN" dirty="0"/>
                            <a:t>267</a:t>
                          </a:r>
                        </a:p>
                      </a:txBody>
                      <a:tcPr marL="94235" marR="94235" anchor="ctr">
                        <a:solidFill>
                          <a:srgbClr val="F7F7F8"/>
                        </a:solidFill>
                      </a:tcPr>
                    </a:tc>
                    <a:extLst>
                      <a:ext uri="{0D108BD9-81ED-4DB2-BD59-A6C34878D82A}">
                        <a16:rowId xmlns:a16="http://schemas.microsoft.com/office/drawing/2014/main" xmlns="" val="10006"/>
                      </a:ext>
                    </a:extLst>
                  </a:tr>
                  <a:tr h="327660">
                    <a:tc>
                      <a:txBody>
                        <a:bodyPr/>
                        <a:lstStyle/>
                        <a:p>
                          <a:r>
                            <a:rPr lang="en-IN" sz="1400" dirty="0"/>
                            <a:t>Ionic radius (pm)*</a:t>
                          </a:r>
                        </a:p>
                      </a:txBody>
                      <a:tcPr marL="94235" marR="94235">
                        <a:solidFill>
                          <a:srgbClr val="F7F7F8"/>
                        </a:solidFill>
                      </a:tcPr>
                    </a:tc>
                    <a:tc>
                      <a:txBody>
                        <a:bodyPr/>
                        <a:lstStyle/>
                        <a:p>
                          <a:pPr algn="ctr"/>
                          <a:r>
                            <a:rPr lang="en-IN" dirty="0"/>
                            <a:t>60</a:t>
                          </a:r>
                        </a:p>
                      </a:txBody>
                      <a:tcPr marL="94235" marR="94235" anchor="ctr">
                        <a:solidFill>
                          <a:srgbClr val="F7F7F8"/>
                        </a:solidFill>
                      </a:tcPr>
                    </a:tc>
                    <a:tc>
                      <a:txBody>
                        <a:bodyPr/>
                        <a:lstStyle/>
                        <a:p>
                          <a:pPr algn="ctr"/>
                          <a:r>
                            <a:rPr lang="en-IN" dirty="0"/>
                            <a:t>95</a:t>
                          </a:r>
                        </a:p>
                      </a:txBody>
                      <a:tcPr marL="94235" marR="94235" anchor="ctr">
                        <a:solidFill>
                          <a:srgbClr val="F7F7F8"/>
                        </a:solidFill>
                      </a:tcPr>
                    </a:tc>
                    <a:tc>
                      <a:txBody>
                        <a:bodyPr/>
                        <a:lstStyle/>
                        <a:p>
                          <a:pPr algn="ctr"/>
                          <a:r>
                            <a:rPr lang="en-IN" dirty="0"/>
                            <a:t>133</a:t>
                          </a:r>
                        </a:p>
                      </a:txBody>
                      <a:tcPr marL="94235" marR="94235" anchor="ctr">
                        <a:solidFill>
                          <a:srgbClr val="F7F7F8"/>
                        </a:solidFill>
                      </a:tcPr>
                    </a:tc>
                    <a:tc>
                      <a:txBody>
                        <a:bodyPr/>
                        <a:lstStyle/>
                        <a:p>
                          <a:pPr algn="ctr"/>
                          <a:r>
                            <a:rPr lang="en-IN" dirty="0"/>
                            <a:t>148</a:t>
                          </a:r>
                        </a:p>
                      </a:txBody>
                      <a:tcPr marL="94235" marR="94235" anchor="ctr">
                        <a:solidFill>
                          <a:srgbClr val="F7F7F8"/>
                        </a:solidFill>
                      </a:tcPr>
                    </a:tc>
                    <a:tc>
                      <a:txBody>
                        <a:bodyPr/>
                        <a:lstStyle/>
                        <a:p>
                          <a:pPr algn="ctr"/>
                          <a:r>
                            <a:rPr lang="en-IN" dirty="0"/>
                            <a:t>169</a:t>
                          </a:r>
                        </a:p>
                      </a:txBody>
                      <a:tcPr marL="94235" marR="94235" anchor="ctr">
                        <a:solidFill>
                          <a:srgbClr val="F7F7F8"/>
                        </a:solidFill>
                      </a:tcPr>
                    </a:tc>
                    <a:extLst>
                      <a:ext uri="{0D108BD9-81ED-4DB2-BD59-A6C34878D82A}">
                        <a16:rowId xmlns:a16="http://schemas.microsoft.com/office/drawing/2014/main" xmlns="" val="10007"/>
                      </a:ext>
                    </a:extLst>
                  </a:tr>
                  <a:tr h="327660">
                    <a:tc>
                      <a:txBody>
                        <a:bodyPr/>
                        <a:lstStyle/>
                        <a:p>
                          <a:r>
                            <a:rPr lang="en-IN" sz="1400" dirty="0"/>
                            <a:t>Ionization energy (kJ/mol)</a:t>
                          </a:r>
                        </a:p>
                      </a:txBody>
                      <a:tcPr marL="94235" marR="94235">
                        <a:solidFill>
                          <a:srgbClr val="F7F7F8"/>
                        </a:solidFill>
                      </a:tcPr>
                    </a:tc>
                    <a:tc>
                      <a:txBody>
                        <a:bodyPr/>
                        <a:lstStyle/>
                        <a:p>
                          <a:pPr algn="ctr"/>
                          <a:r>
                            <a:rPr lang="en-IN" dirty="0"/>
                            <a:t>520</a:t>
                          </a:r>
                        </a:p>
                      </a:txBody>
                      <a:tcPr marL="94235" marR="94235" anchor="ctr">
                        <a:solidFill>
                          <a:srgbClr val="F7F7F8"/>
                        </a:solidFill>
                      </a:tcPr>
                    </a:tc>
                    <a:tc>
                      <a:txBody>
                        <a:bodyPr/>
                        <a:lstStyle/>
                        <a:p>
                          <a:pPr algn="ctr"/>
                          <a:r>
                            <a:rPr lang="en-IN" dirty="0"/>
                            <a:t>496</a:t>
                          </a:r>
                        </a:p>
                      </a:txBody>
                      <a:tcPr marL="94235" marR="94235" anchor="ctr">
                        <a:solidFill>
                          <a:srgbClr val="F7F7F8"/>
                        </a:solidFill>
                      </a:tcPr>
                    </a:tc>
                    <a:tc>
                      <a:txBody>
                        <a:bodyPr/>
                        <a:lstStyle/>
                        <a:p>
                          <a:pPr algn="ctr"/>
                          <a:r>
                            <a:rPr lang="en-IN" dirty="0"/>
                            <a:t>419</a:t>
                          </a:r>
                        </a:p>
                      </a:txBody>
                      <a:tcPr marL="94235" marR="94235" anchor="ctr">
                        <a:solidFill>
                          <a:srgbClr val="F7F7F8"/>
                        </a:solidFill>
                      </a:tcPr>
                    </a:tc>
                    <a:tc>
                      <a:txBody>
                        <a:bodyPr/>
                        <a:lstStyle/>
                        <a:p>
                          <a:pPr algn="ctr"/>
                          <a:r>
                            <a:rPr lang="en-IN" dirty="0"/>
                            <a:t>403</a:t>
                          </a:r>
                        </a:p>
                      </a:txBody>
                      <a:tcPr marL="94235" marR="94235" anchor="ctr">
                        <a:solidFill>
                          <a:srgbClr val="F7F7F8"/>
                        </a:solidFill>
                      </a:tcPr>
                    </a:tc>
                    <a:tc>
                      <a:txBody>
                        <a:bodyPr/>
                        <a:lstStyle/>
                        <a:p>
                          <a:pPr algn="ctr"/>
                          <a:r>
                            <a:rPr lang="en-IN" dirty="0"/>
                            <a:t>375</a:t>
                          </a:r>
                        </a:p>
                      </a:txBody>
                      <a:tcPr marL="94235" marR="94235" anchor="ctr">
                        <a:solidFill>
                          <a:srgbClr val="F7F7F8"/>
                        </a:solidFill>
                      </a:tcPr>
                    </a:tc>
                    <a:extLst>
                      <a:ext uri="{0D108BD9-81ED-4DB2-BD59-A6C34878D82A}">
                        <a16:rowId xmlns:a16="http://schemas.microsoft.com/office/drawing/2014/main" xmlns="" val="10008"/>
                      </a:ext>
                    </a:extLst>
                  </a:tr>
                  <a:tr h="327660">
                    <a:tc>
                      <a:txBody>
                        <a:bodyPr/>
                        <a:lstStyle/>
                        <a:p>
                          <a:r>
                            <a:rPr lang="en-IN" sz="1400" dirty="0"/>
                            <a:t>Electronegativity</a:t>
                          </a:r>
                        </a:p>
                      </a:txBody>
                      <a:tcPr marL="94235" marR="94235">
                        <a:solidFill>
                          <a:srgbClr val="F7F7F8"/>
                        </a:solidFill>
                      </a:tcPr>
                    </a:tc>
                    <a:tc>
                      <a:txBody>
                        <a:bodyPr/>
                        <a:lstStyle/>
                        <a:p>
                          <a:pPr algn="ctr"/>
                          <a:r>
                            <a:rPr lang="en-IN" dirty="0"/>
                            <a:t>1.0</a:t>
                          </a:r>
                        </a:p>
                      </a:txBody>
                      <a:tcPr marL="94235" marR="94235" anchor="ctr">
                        <a:solidFill>
                          <a:srgbClr val="F7F7F8"/>
                        </a:solidFill>
                      </a:tcPr>
                    </a:tc>
                    <a:tc>
                      <a:txBody>
                        <a:bodyPr/>
                        <a:lstStyle/>
                        <a:p>
                          <a:pPr algn="ctr"/>
                          <a:r>
                            <a:rPr lang="en-IN" dirty="0"/>
                            <a:t>0.9</a:t>
                          </a:r>
                        </a:p>
                      </a:txBody>
                      <a:tcPr marL="94235" marR="94235" anchor="ctr">
                        <a:solidFill>
                          <a:srgbClr val="F7F7F8"/>
                        </a:solidFill>
                      </a:tcPr>
                    </a:tc>
                    <a:tc>
                      <a:txBody>
                        <a:bodyPr/>
                        <a:lstStyle/>
                        <a:p>
                          <a:pPr algn="ctr"/>
                          <a:r>
                            <a:rPr lang="en-IN" dirty="0"/>
                            <a:t>0.8</a:t>
                          </a:r>
                        </a:p>
                      </a:txBody>
                      <a:tcPr marL="94235" marR="94235" anchor="ctr">
                        <a:solidFill>
                          <a:srgbClr val="F7F7F8"/>
                        </a:solidFill>
                      </a:tcPr>
                    </a:tc>
                    <a:tc>
                      <a:txBody>
                        <a:bodyPr/>
                        <a:lstStyle/>
                        <a:p>
                          <a:pPr algn="ctr"/>
                          <a:r>
                            <a:rPr lang="en-IN" dirty="0"/>
                            <a:t>0.8</a:t>
                          </a:r>
                        </a:p>
                      </a:txBody>
                      <a:tcPr marL="94235" marR="94235" anchor="ctr">
                        <a:solidFill>
                          <a:srgbClr val="F7F7F8"/>
                        </a:solidFill>
                      </a:tcPr>
                    </a:tc>
                    <a:tc>
                      <a:txBody>
                        <a:bodyPr/>
                        <a:lstStyle/>
                        <a:p>
                          <a:pPr algn="ctr"/>
                          <a:r>
                            <a:rPr lang="en-IN" dirty="0"/>
                            <a:t>0.7</a:t>
                          </a:r>
                        </a:p>
                      </a:txBody>
                      <a:tcPr marL="94235" marR="94235" anchor="ctr">
                        <a:solidFill>
                          <a:srgbClr val="F7F7F8"/>
                        </a:solidFill>
                      </a:tcPr>
                    </a:tc>
                    <a:extLst>
                      <a:ext uri="{0D108BD9-81ED-4DB2-BD59-A6C34878D82A}">
                        <a16:rowId xmlns:a16="http://schemas.microsoft.com/office/drawing/2014/main" xmlns="" val="10009"/>
                      </a:ext>
                    </a:extLst>
                  </a:tr>
                  <a:tr h="327660">
                    <a:tc>
                      <a:txBody>
                        <a:bodyPr/>
                        <a:lstStyle/>
                        <a:p>
                          <a:r>
                            <a:rPr lang="en-IN" sz="1400" dirty="0"/>
                            <a:t>Standard</a:t>
                          </a:r>
                          <a:r>
                            <a:rPr lang="en-IN" sz="1400" baseline="0" dirty="0"/>
                            <a:t> reduction potential (V)</a:t>
                          </a:r>
                          <a:r>
                            <a:rPr lang="en-IN" sz="1400" baseline="0" dirty="0">
                              <a:latin typeface="Goudy Old Style" panose="02020502050305020303" pitchFamily="18" charset="0"/>
                            </a:rPr>
                            <a:t>†</a:t>
                          </a:r>
                          <a:endParaRPr lang="en-IN" sz="1400" dirty="0"/>
                        </a:p>
                      </a:txBody>
                      <a:tcPr marL="94235" marR="94235">
                        <a:solidFill>
                          <a:srgbClr val="F7F7F8"/>
                        </a:solidFill>
                      </a:tcPr>
                    </a:tc>
                    <a:tc>
                      <a:txBody>
                        <a:bodyPr/>
                        <a:lstStyle/>
                        <a:p>
                          <a:pPr algn="ctr"/>
                          <a:r>
                            <a:rPr lang="en-IN" sz="1800" kern="1200" baseline="0" dirty="0">
                              <a:solidFill>
                                <a:schemeClr val="dk1"/>
                              </a:solidFill>
                              <a:latin typeface="+mn-lt"/>
                              <a:ea typeface="+mn-ea"/>
                              <a:cs typeface="+mn-cs"/>
                            </a:rPr>
                            <a:t>— 3.05</a:t>
                          </a:r>
                        </a:p>
                      </a:txBody>
                      <a:tcPr marL="94235" marR="94235" anchor="ctr">
                        <a:solidFill>
                          <a:srgbClr val="F7F7F8"/>
                        </a:solidFill>
                      </a:tcPr>
                    </a:tc>
                    <a:tc>
                      <a:txBody>
                        <a:bodyPr/>
                        <a:lstStyle/>
                        <a:p>
                          <a:pPr algn="ctr"/>
                          <a:r>
                            <a:rPr lang="en-IN" baseline="0" dirty="0">
                              <a:latin typeface="+mn-lt"/>
                            </a:rPr>
                            <a:t>— 2.71</a:t>
                          </a:r>
                          <a:endParaRPr lang="en-IN" dirty="0">
                            <a:latin typeface="+mn-lt"/>
                          </a:endParaRPr>
                        </a:p>
                      </a:txBody>
                      <a:tcPr marL="94235" marR="94235" anchor="ctr">
                        <a:solidFill>
                          <a:srgbClr val="F7F7F8"/>
                        </a:solidFill>
                      </a:tcPr>
                    </a:tc>
                    <a:tc>
                      <a:txBody>
                        <a:bodyPr/>
                        <a:lstStyle/>
                        <a:p>
                          <a:pPr algn="ctr"/>
                          <a:r>
                            <a:rPr lang="en-IN" baseline="0" dirty="0">
                              <a:latin typeface="+mn-lt"/>
                            </a:rPr>
                            <a:t>— 2.93</a:t>
                          </a:r>
                          <a:endParaRPr lang="en-IN" dirty="0"/>
                        </a:p>
                      </a:txBody>
                      <a:tcPr marL="94235" marR="94235" anchor="ctr">
                        <a:solidFill>
                          <a:srgbClr val="F7F7F8"/>
                        </a:solidFill>
                      </a:tcPr>
                    </a:tc>
                    <a:tc>
                      <a:txBody>
                        <a:bodyPr/>
                        <a:lstStyle/>
                        <a:p>
                          <a:pPr algn="ctr"/>
                          <a:r>
                            <a:rPr lang="en-IN" baseline="0" dirty="0">
                              <a:latin typeface="+mn-lt"/>
                            </a:rPr>
                            <a:t>— 2.93</a:t>
                          </a:r>
                          <a:endParaRPr lang="en-IN" dirty="0"/>
                        </a:p>
                      </a:txBody>
                      <a:tcPr marL="94235" marR="94235" anchor="ctr">
                        <a:solidFill>
                          <a:srgbClr val="F7F7F8"/>
                        </a:solidFill>
                      </a:tcPr>
                    </a:tc>
                    <a:tc>
                      <a:txBody>
                        <a:bodyPr/>
                        <a:lstStyle/>
                        <a:p>
                          <a:pPr algn="ctr"/>
                          <a:r>
                            <a:rPr lang="en-IN" baseline="0" dirty="0">
                              <a:latin typeface="+mn-lt"/>
                            </a:rPr>
                            <a:t>— 2.92</a:t>
                          </a:r>
                          <a:endParaRPr lang="en-IN" dirty="0"/>
                        </a:p>
                      </a:txBody>
                      <a:tcPr marL="94235" marR="94235" anchor="ctr">
                        <a:solidFill>
                          <a:srgbClr val="F7F7F8"/>
                        </a:solidFill>
                      </a:tcPr>
                    </a:tc>
                    <a:extLst>
                      <a:ext uri="{0D108BD9-81ED-4DB2-BD59-A6C34878D82A}">
                        <a16:rowId xmlns:a16="http://schemas.microsoft.com/office/drawing/2014/main" xmlns="" val="10010"/>
                      </a:ext>
                    </a:extLst>
                  </a:tr>
                </a:tbl>
              </a:graphicData>
            </a:graphic>
          </p:graphicFrame>
        </mc:Choice>
        <mc:Fallback xmlns="">
          <p:graphicFrame>
            <p:nvGraphicFramePr>
              <p:cNvPr id="18" name="Table Placeholder 17"/>
              <p:cNvGraphicFramePr>
                <a:graphicFrameLocks noGrp="1"/>
              </p:cNvGraphicFramePr>
              <p:nvPr>
                <p:ph type="tbl" sz="quarter" idx="12"/>
                <p:extLst>
                  <p:ext uri="{D42A27DB-BD31-4B8C-83A1-F6EECF244321}">
                    <p14:modId xmlns:p14="http://schemas.microsoft.com/office/powerpoint/2010/main" val="775523031"/>
                  </p:ext>
                </p:extLst>
              </p:nvPr>
            </p:nvGraphicFramePr>
            <p:xfrm>
              <a:off x="76199" y="2057400"/>
              <a:ext cx="7650449" cy="3657600"/>
            </p:xfrm>
            <a:graphic>
              <a:graphicData uri="http://schemas.openxmlformats.org/drawingml/2006/table">
                <a:tbl>
                  <a:tblPr firstRow="1" bandRow="1">
                    <a:tableStyleId>{5C22544A-7EE6-4342-B048-85BDC9FD1C3A}</a:tableStyleId>
                  </a:tblPr>
                  <a:tblGrid>
                    <a:gridCol w="2651318">
                      <a:extLst>
                        <a:ext uri="{9D8B030D-6E8A-4147-A177-3AD203B41FA5}">
                          <a16:colId xmlns:a16="http://schemas.microsoft.com/office/drawing/2014/main" val="20000"/>
                        </a:ext>
                      </a:extLst>
                    </a:gridCol>
                    <a:gridCol w="1047279">
                      <a:extLst>
                        <a:ext uri="{9D8B030D-6E8A-4147-A177-3AD203B41FA5}">
                          <a16:colId xmlns:a16="http://schemas.microsoft.com/office/drawing/2014/main" val="20001"/>
                        </a:ext>
                      </a:extLst>
                    </a:gridCol>
                    <a:gridCol w="980713">
                      <a:extLst>
                        <a:ext uri="{9D8B030D-6E8A-4147-A177-3AD203B41FA5}">
                          <a16:colId xmlns:a16="http://schemas.microsoft.com/office/drawing/2014/main" val="20002"/>
                        </a:ext>
                      </a:extLst>
                    </a:gridCol>
                    <a:gridCol w="980713">
                      <a:extLst>
                        <a:ext uri="{9D8B030D-6E8A-4147-A177-3AD203B41FA5}">
                          <a16:colId xmlns:a16="http://schemas.microsoft.com/office/drawing/2014/main" val="20003"/>
                        </a:ext>
                      </a:extLst>
                    </a:gridCol>
                    <a:gridCol w="1062439">
                      <a:extLst>
                        <a:ext uri="{9D8B030D-6E8A-4147-A177-3AD203B41FA5}">
                          <a16:colId xmlns:a16="http://schemas.microsoft.com/office/drawing/2014/main" val="20004"/>
                        </a:ext>
                      </a:extLst>
                    </a:gridCol>
                    <a:gridCol w="927987">
                      <a:extLst>
                        <a:ext uri="{9D8B030D-6E8A-4147-A177-3AD203B41FA5}">
                          <a16:colId xmlns:a16="http://schemas.microsoft.com/office/drawing/2014/main" val="20005"/>
                        </a:ext>
                      </a:extLst>
                    </a:gridCol>
                  </a:tblGrid>
                  <a:tr h="365760">
                    <a:tc>
                      <a:txBody>
                        <a:bodyPr/>
                        <a:lstStyle/>
                        <a:p>
                          <a:endParaRPr lang="en-IN" dirty="0">
                            <a:solidFill>
                              <a:schemeClr val="tx1"/>
                            </a:solidFill>
                          </a:endParaRPr>
                        </a:p>
                      </a:txBody>
                      <a:tcPr marL="94235" marR="94235">
                        <a:solidFill>
                          <a:srgbClr val="E2E3E5"/>
                        </a:solidFill>
                      </a:tcPr>
                    </a:tc>
                    <a:tc>
                      <a:txBody>
                        <a:bodyPr/>
                        <a:lstStyle/>
                        <a:p>
                          <a:pPr algn="ctr"/>
                          <a:r>
                            <a:rPr lang="en-IN" dirty="0">
                              <a:solidFill>
                                <a:schemeClr val="tx1"/>
                              </a:solidFill>
                            </a:rPr>
                            <a:t>Li</a:t>
                          </a:r>
                        </a:p>
                      </a:txBody>
                      <a:tcPr marL="94235" marR="94235" anchor="ctr">
                        <a:solidFill>
                          <a:srgbClr val="E2E3E5"/>
                        </a:solidFill>
                      </a:tcPr>
                    </a:tc>
                    <a:tc>
                      <a:txBody>
                        <a:bodyPr/>
                        <a:lstStyle/>
                        <a:p>
                          <a:pPr algn="ctr"/>
                          <a:r>
                            <a:rPr lang="en-IN" dirty="0">
                              <a:solidFill>
                                <a:schemeClr val="tx1"/>
                              </a:solidFill>
                            </a:rPr>
                            <a:t>Na</a:t>
                          </a:r>
                        </a:p>
                      </a:txBody>
                      <a:tcPr marL="94235" marR="94235" anchor="ctr">
                        <a:solidFill>
                          <a:srgbClr val="E2E3E5"/>
                        </a:solidFill>
                      </a:tcPr>
                    </a:tc>
                    <a:tc>
                      <a:txBody>
                        <a:bodyPr/>
                        <a:lstStyle/>
                        <a:p>
                          <a:pPr algn="ctr"/>
                          <a:r>
                            <a:rPr lang="en-IN" dirty="0">
                              <a:solidFill>
                                <a:schemeClr val="tx1"/>
                              </a:solidFill>
                            </a:rPr>
                            <a:t>K</a:t>
                          </a:r>
                        </a:p>
                      </a:txBody>
                      <a:tcPr marL="94235" marR="94235" anchor="ctr">
                        <a:solidFill>
                          <a:srgbClr val="E2E3E5"/>
                        </a:solidFill>
                      </a:tcPr>
                    </a:tc>
                    <a:tc>
                      <a:txBody>
                        <a:bodyPr/>
                        <a:lstStyle/>
                        <a:p>
                          <a:pPr algn="ctr"/>
                          <a:r>
                            <a:rPr lang="en-IN" dirty="0" err="1">
                              <a:solidFill>
                                <a:schemeClr val="tx1"/>
                              </a:solidFill>
                            </a:rPr>
                            <a:t>Rb</a:t>
                          </a:r>
                          <a:endParaRPr lang="en-IN" dirty="0">
                            <a:solidFill>
                              <a:schemeClr val="tx1"/>
                            </a:solidFill>
                          </a:endParaRPr>
                        </a:p>
                      </a:txBody>
                      <a:tcPr marL="94235" marR="94235" anchor="ctr">
                        <a:solidFill>
                          <a:srgbClr val="E2E3E5"/>
                        </a:solidFill>
                      </a:tcPr>
                    </a:tc>
                    <a:tc>
                      <a:txBody>
                        <a:bodyPr/>
                        <a:lstStyle/>
                        <a:p>
                          <a:pPr algn="ctr"/>
                          <a:r>
                            <a:rPr lang="en-IN" dirty="0">
                              <a:solidFill>
                                <a:schemeClr val="tx1"/>
                              </a:solidFill>
                            </a:rPr>
                            <a:t>Cs</a:t>
                          </a:r>
                        </a:p>
                      </a:txBody>
                      <a:tcPr marL="94235" marR="94235" anchor="ctr">
                        <a:solidFill>
                          <a:srgbClr val="E2E3E5"/>
                        </a:solidFill>
                      </a:tcPr>
                    </a:tc>
                    <a:extLst>
                      <a:ext uri="{0D108BD9-81ED-4DB2-BD59-A6C34878D82A}">
                        <a16:rowId xmlns:a16="http://schemas.microsoft.com/office/drawing/2014/main" val="10001"/>
                      </a:ext>
                    </a:extLst>
                  </a:tr>
                  <a:tr h="365760">
                    <a:tc>
                      <a:txBody>
                        <a:bodyPr/>
                        <a:lstStyle/>
                        <a:p>
                          <a:r>
                            <a:rPr lang="en-IN" sz="1400" dirty="0"/>
                            <a:t>Valence electron configuration</a:t>
                          </a:r>
                        </a:p>
                      </a:txBody>
                      <a:tcPr marL="94235" marR="94235">
                        <a:solidFill>
                          <a:srgbClr val="F7F7F8"/>
                        </a:solidFill>
                      </a:tcPr>
                    </a:tc>
                    <a:tc>
                      <a:txBody>
                        <a:bodyPr/>
                        <a:lstStyle/>
                        <a:p>
                          <a:pPr algn="ctr"/>
                          <a:r>
                            <a:rPr lang="en-IN" dirty="0"/>
                            <a:t>2s</a:t>
                          </a:r>
                          <a:r>
                            <a:rPr lang="en-IN" baseline="30000" dirty="0"/>
                            <a:t>1</a:t>
                          </a:r>
                        </a:p>
                      </a:txBody>
                      <a:tcPr marL="94235" marR="94235" anchor="ctr">
                        <a:solidFill>
                          <a:srgbClr val="F7F7F8"/>
                        </a:solidFill>
                      </a:tcPr>
                    </a:tc>
                    <a:tc>
                      <a:txBody>
                        <a:bodyPr/>
                        <a:lstStyle/>
                        <a:p>
                          <a:pPr algn="ctr"/>
                          <a:r>
                            <a:rPr lang="en-IN" dirty="0"/>
                            <a:t>3s</a:t>
                          </a:r>
                          <a:r>
                            <a:rPr lang="en-IN" baseline="30000" dirty="0"/>
                            <a:t>1</a:t>
                          </a:r>
                          <a:endParaRPr lang="en-IN" dirty="0"/>
                        </a:p>
                      </a:txBody>
                      <a:tcPr marL="94235" marR="94235" anchor="ctr">
                        <a:solidFill>
                          <a:srgbClr val="F7F7F8"/>
                        </a:solidFill>
                      </a:tcPr>
                    </a:tc>
                    <a:tc>
                      <a:txBody>
                        <a:bodyPr/>
                        <a:lstStyle/>
                        <a:p>
                          <a:pPr algn="ctr"/>
                          <a:r>
                            <a:rPr lang="en-IN" dirty="0"/>
                            <a:t>4s</a:t>
                          </a:r>
                          <a:r>
                            <a:rPr lang="en-IN" baseline="30000" dirty="0"/>
                            <a:t>1</a:t>
                          </a:r>
                          <a:endParaRPr lang="en-IN" dirty="0"/>
                        </a:p>
                      </a:txBody>
                      <a:tcPr marL="94235" marR="94235" anchor="ctr">
                        <a:solidFill>
                          <a:srgbClr val="F7F7F8"/>
                        </a:solidFill>
                      </a:tcPr>
                    </a:tc>
                    <a:tc>
                      <a:txBody>
                        <a:bodyPr/>
                        <a:lstStyle/>
                        <a:p>
                          <a:pPr algn="ctr"/>
                          <a:r>
                            <a:rPr lang="en-IN" dirty="0"/>
                            <a:t>5s</a:t>
                          </a:r>
                          <a:r>
                            <a:rPr lang="en-IN" baseline="30000" dirty="0"/>
                            <a:t>1</a:t>
                          </a:r>
                          <a:endParaRPr lang="en-IN" dirty="0"/>
                        </a:p>
                      </a:txBody>
                      <a:tcPr marL="94235" marR="94235" anchor="ctr">
                        <a:solidFill>
                          <a:srgbClr val="F7F7F8"/>
                        </a:solidFill>
                      </a:tcPr>
                    </a:tc>
                    <a:tc>
                      <a:txBody>
                        <a:bodyPr/>
                        <a:lstStyle/>
                        <a:p>
                          <a:pPr algn="ctr"/>
                          <a:r>
                            <a:rPr lang="en-IN" dirty="0"/>
                            <a:t>6s</a:t>
                          </a:r>
                          <a:r>
                            <a:rPr lang="en-IN" baseline="30000" dirty="0"/>
                            <a:t>1</a:t>
                          </a:r>
                          <a:endParaRPr lang="en-IN" dirty="0"/>
                        </a:p>
                      </a:txBody>
                      <a:tcPr marL="94235" marR="94235" anchor="ctr">
                        <a:solidFill>
                          <a:srgbClr val="F7F7F8"/>
                        </a:solidFill>
                      </a:tcPr>
                    </a:tc>
                    <a:extLst>
                      <a:ext uri="{0D108BD9-81ED-4DB2-BD59-A6C34878D82A}">
                        <a16:rowId xmlns:a16="http://schemas.microsoft.com/office/drawing/2014/main" val="10002"/>
                      </a:ext>
                    </a:extLst>
                  </a:tr>
                  <a:tr h="365760">
                    <a:tc>
                      <a:txBody>
                        <a:bodyPr/>
                        <a:lstStyle/>
                        <a:p>
                          <a:r>
                            <a:rPr lang="en-IN" sz="1400" dirty="0"/>
                            <a:t>Density (g/cm</a:t>
                          </a:r>
                          <a:r>
                            <a:rPr lang="en-IN" sz="1400" baseline="30000" dirty="0"/>
                            <a:t>3</a:t>
                          </a:r>
                          <a:r>
                            <a:rPr lang="en-IN" sz="1400" dirty="0"/>
                            <a:t>)</a:t>
                          </a:r>
                        </a:p>
                      </a:txBody>
                      <a:tcPr marL="94235" marR="94235">
                        <a:solidFill>
                          <a:srgbClr val="F7F7F8"/>
                        </a:solidFill>
                      </a:tcPr>
                    </a:tc>
                    <a:tc>
                      <a:txBody>
                        <a:bodyPr/>
                        <a:lstStyle/>
                        <a:p>
                          <a:pPr algn="ctr"/>
                          <a:r>
                            <a:rPr lang="en-IN" dirty="0"/>
                            <a:t>0.534</a:t>
                          </a:r>
                        </a:p>
                      </a:txBody>
                      <a:tcPr marL="94235" marR="94235" anchor="ctr">
                        <a:solidFill>
                          <a:srgbClr val="F7F7F8"/>
                        </a:solidFill>
                      </a:tcPr>
                    </a:tc>
                    <a:tc>
                      <a:txBody>
                        <a:bodyPr/>
                        <a:lstStyle/>
                        <a:p>
                          <a:pPr algn="ctr"/>
                          <a:r>
                            <a:rPr lang="en-IN" dirty="0"/>
                            <a:t>0.97</a:t>
                          </a:r>
                        </a:p>
                      </a:txBody>
                      <a:tcPr marL="94235" marR="94235" anchor="ctr">
                        <a:solidFill>
                          <a:srgbClr val="F7F7F8"/>
                        </a:solidFill>
                      </a:tcPr>
                    </a:tc>
                    <a:tc>
                      <a:txBody>
                        <a:bodyPr/>
                        <a:lstStyle/>
                        <a:p>
                          <a:pPr algn="ctr"/>
                          <a:r>
                            <a:rPr lang="en-IN" dirty="0"/>
                            <a:t>0.86</a:t>
                          </a:r>
                        </a:p>
                      </a:txBody>
                      <a:tcPr marL="94235" marR="94235" anchor="ctr">
                        <a:solidFill>
                          <a:srgbClr val="F7F7F8"/>
                        </a:solidFill>
                      </a:tcPr>
                    </a:tc>
                    <a:tc>
                      <a:txBody>
                        <a:bodyPr/>
                        <a:lstStyle/>
                        <a:p>
                          <a:pPr algn="ctr"/>
                          <a:r>
                            <a:rPr lang="en-IN" dirty="0"/>
                            <a:t>1.53</a:t>
                          </a:r>
                        </a:p>
                      </a:txBody>
                      <a:tcPr marL="94235" marR="94235" anchor="ctr">
                        <a:solidFill>
                          <a:srgbClr val="F7F7F8"/>
                        </a:solidFill>
                      </a:tcPr>
                    </a:tc>
                    <a:tc>
                      <a:txBody>
                        <a:bodyPr/>
                        <a:lstStyle/>
                        <a:p>
                          <a:pPr algn="ctr"/>
                          <a:r>
                            <a:rPr lang="en-IN" dirty="0"/>
                            <a:t>1.87</a:t>
                          </a:r>
                        </a:p>
                      </a:txBody>
                      <a:tcPr marL="94235" marR="94235" anchor="ctr">
                        <a:solidFill>
                          <a:srgbClr val="F7F7F8"/>
                        </a:solidFill>
                      </a:tcPr>
                    </a:tc>
                    <a:extLst>
                      <a:ext uri="{0D108BD9-81ED-4DB2-BD59-A6C34878D82A}">
                        <a16:rowId xmlns:a16="http://schemas.microsoft.com/office/drawing/2014/main" val="10003"/>
                      </a:ext>
                    </a:extLst>
                  </a:tr>
                  <a:tr h="365760">
                    <a:tc>
                      <a:txBody>
                        <a:bodyPr/>
                        <a:lstStyle/>
                        <a:p>
                          <a:endParaRPr lang="en-US"/>
                        </a:p>
                      </a:txBody>
                      <a:tcPr marL="94235" marR="94235">
                        <a:blipFill>
                          <a:blip r:embed="rId3"/>
                          <a:stretch>
                            <a:fillRect l="-230" t="-308333" r="-189655" b="-626667"/>
                          </a:stretch>
                        </a:blipFill>
                      </a:tcPr>
                    </a:tc>
                    <a:tc>
                      <a:txBody>
                        <a:bodyPr/>
                        <a:lstStyle/>
                        <a:p>
                          <a:pPr algn="ctr"/>
                          <a:r>
                            <a:rPr lang="en-IN" dirty="0"/>
                            <a:t>179</a:t>
                          </a:r>
                        </a:p>
                      </a:txBody>
                      <a:tcPr marL="94235" marR="94235" anchor="ctr">
                        <a:solidFill>
                          <a:srgbClr val="F7F7F8"/>
                        </a:solidFill>
                      </a:tcPr>
                    </a:tc>
                    <a:tc>
                      <a:txBody>
                        <a:bodyPr/>
                        <a:lstStyle/>
                        <a:p>
                          <a:pPr algn="ctr"/>
                          <a:r>
                            <a:rPr lang="en-IN" dirty="0"/>
                            <a:t>97.6</a:t>
                          </a:r>
                        </a:p>
                      </a:txBody>
                      <a:tcPr marL="94235" marR="94235" anchor="ctr">
                        <a:solidFill>
                          <a:srgbClr val="F7F7F8"/>
                        </a:solidFill>
                      </a:tcPr>
                    </a:tc>
                    <a:tc>
                      <a:txBody>
                        <a:bodyPr/>
                        <a:lstStyle/>
                        <a:p>
                          <a:pPr algn="ctr"/>
                          <a:r>
                            <a:rPr lang="en-IN" dirty="0"/>
                            <a:t>63</a:t>
                          </a:r>
                        </a:p>
                      </a:txBody>
                      <a:tcPr marL="94235" marR="94235" anchor="ctr">
                        <a:solidFill>
                          <a:srgbClr val="F7F7F8"/>
                        </a:solidFill>
                      </a:tcPr>
                    </a:tc>
                    <a:tc>
                      <a:txBody>
                        <a:bodyPr/>
                        <a:lstStyle/>
                        <a:p>
                          <a:pPr algn="ctr"/>
                          <a:r>
                            <a:rPr lang="en-IN" dirty="0"/>
                            <a:t>39</a:t>
                          </a:r>
                        </a:p>
                      </a:txBody>
                      <a:tcPr marL="94235" marR="94235" anchor="ctr">
                        <a:solidFill>
                          <a:srgbClr val="F7F7F8"/>
                        </a:solidFill>
                      </a:tcPr>
                    </a:tc>
                    <a:tc>
                      <a:txBody>
                        <a:bodyPr/>
                        <a:lstStyle/>
                        <a:p>
                          <a:pPr algn="ctr"/>
                          <a:r>
                            <a:rPr lang="en-IN" dirty="0"/>
                            <a:t>28</a:t>
                          </a:r>
                        </a:p>
                      </a:txBody>
                      <a:tcPr marL="94235" marR="94235" anchor="ctr">
                        <a:solidFill>
                          <a:srgbClr val="F7F7F8"/>
                        </a:solidFill>
                      </a:tcPr>
                    </a:tc>
                    <a:extLst>
                      <a:ext uri="{0D108BD9-81ED-4DB2-BD59-A6C34878D82A}">
                        <a16:rowId xmlns:a16="http://schemas.microsoft.com/office/drawing/2014/main" val="10004"/>
                      </a:ext>
                    </a:extLst>
                  </a:tr>
                  <a:tr h="365760">
                    <a:tc>
                      <a:txBody>
                        <a:bodyPr/>
                        <a:lstStyle/>
                        <a:p>
                          <a:endParaRPr lang="en-US"/>
                        </a:p>
                      </a:txBody>
                      <a:tcPr marL="94235" marR="94235">
                        <a:blipFill>
                          <a:blip r:embed="rId3"/>
                          <a:stretch>
                            <a:fillRect l="-230" t="-401639" r="-189655" b="-516393"/>
                          </a:stretch>
                        </a:blipFill>
                      </a:tcPr>
                    </a:tc>
                    <a:tc>
                      <a:txBody>
                        <a:bodyPr/>
                        <a:lstStyle/>
                        <a:p>
                          <a:pPr algn="ctr"/>
                          <a:r>
                            <a:rPr lang="en-IN" dirty="0"/>
                            <a:t>1317</a:t>
                          </a:r>
                        </a:p>
                      </a:txBody>
                      <a:tcPr marL="94235" marR="94235" anchor="ctr">
                        <a:solidFill>
                          <a:srgbClr val="F7F7F8"/>
                        </a:solidFill>
                      </a:tcPr>
                    </a:tc>
                    <a:tc>
                      <a:txBody>
                        <a:bodyPr/>
                        <a:lstStyle/>
                        <a:p>
                          <a:pPr algn="ctr"/>
                          <a:r>
                            <a:rPr lang="en-IN" dirty="0"/>
                            <a:t>892</a:t>
                          </a:r>
                        </a:p>
                      </a:txBody>
                      <a:tcPr marL="94235" marR="94235" anchor="ctr">
                        <a:solidFill>
                          <a:srgbClr val="F7F7F8"/>
                        </a:solidFill>
                      </a:tcPr>
                    </a:tc>
                    <a:tc>
                      <a:txBody>
                        <a:bodyPr/>
                        <a:lstStyle/>
                        <a:p>
                          <a:pPr algn="ctr"/>
                          <a:r>
                            <a:rPr lang="en-IN" dirty="0"/>
                            <a:t>770</a:t>
                          </a:r>
                        </a:p>
                      </a:txBody>
                      <a:tcPr marL="94235" marR="94235" anchor="ctr">
                        <a:solidFill>
                          <a:srgbClr val="F7F7F8"/>
                        </a:solidFill>
                      </a:tcPr>
                    </a:tc>
                    <a:tc>
                      <a:txBody>
                        <a:bodyPr/>
                        <a:lstStyle/>
                        <a:p>
                          <a:pPr algn="ctr"/>
                          <a:r>
                            <a:rPr lang="en-IN" dirty="0"/>
                            <a:t>688</a:t>
                          </a:r>
                        </a:p>
                      </a:txBody>
                      <a:tcPr marL="94235" marR="94235" anchor="ctr">
                        <a:solidFill>
                          <a:srgbClr val="F7F7F8"/>
                        </a:solidFill>
                      </a:tcPr>
                    </a:tc>
                    <a:tc>
                      <a:txBody>
                        <a:bodyPr/>
                        <a:lstStyle/>
                        <a:p>
                          <a:pPr algn="ctr"/>
                          <a:r>
                            <a:rPr lang="en-IN" dirty="0"/>
                            <a:t>678</a:t>
                          </a:r>
                        </a:p>
                      </a:txBody>
                      <a:tcPr marL="94235" marR="94235" anchor="ctr">
                        <a:solidFill>
                          <a:srgbClr val="F7F7F8"/>
                        </a:solidFill>
                      </a:tcPr>
                    </a:tc>
                    <a:extLst>
                      <a:ext uri="{0D108BD9-81ED-4DB2-BD59-A6C34878D82A}">
                        <a16:rowId xmlns:a16="http://schemas.microsoft.com/office/drawing/2014/main" val="10005"/>
                      </a:ext>
                    </a:extLst>
                  </a:tr>
                  <a:tr h="365760">
                    <a:tc>
                      <a:txBody>
                        <a:bodyPr/>
                        <a:lstStyle/>
                        <a:p>
                          <a:r>
                            <a:rPr lang="en-IN" sz="1400" dirty="0"/>
                            <a:t>Atomic radius (pm)</a:t>
                          </a:r>
                        </a:p>
                      </a:txBody>
                      <a:tcPr marL="94235" marR="94235">
                        <a:solidFill>
                          <a:srgbClr val="F7F7F8"/>
                        </a:solidFill>
                      </a:tcPr>
                    </a:tc>
                    <a:tc>
                      <a:txBody>
                        <a:bodyPr/>
                        <a:lstStyle/>
                        <a:p>
                          <a:pPr algn="ctr"/>
                          <a:r>
                            <a:rPr lang="en-IN" dirty="0"/>
                            <a:t>155</a:t>
                          </a:r>
                        </a:p>
                      </a:txBody>
                      <a:tcPr marL="94235" marR="94235" anchor="ctr">
                        <a:solidFill>
                          <a:srgbClr val="F7F7F8"/>
                        </a:solidFill>
                      </a:tcPr>
                    </a:tc>
                    <a:tc>
                      <a:txBody>
                        <a:bodyPr/>
                        <a:lstStyle/>
                        <a:p>
                          <a:pPr algn="ctr"/>
                          <a:r>
                            <a:rPr lang="en-IN" dirty="0"/>
                            <a:t>190</a:t>
                          </a:r>
                        </a:p>
                      </a:txBody>
                      <a:tcPr marL="94235" marR="94235" anchor="ctr">
                        <a:solidFill>
                          <a:srgbClr val="F7F7F8"/>
                        </a:solidFill>
                      </a:tcPr>
                    </a:tc>
                    <a:tc>
                      <a:txBody>
                        <a:bodyPr/>
                        <a:lstStyle/>
                        <a:p>
                          <a:pPr algn="ctr"/>
                          <a:r>
                            <a:rPr lang="en-IN" dirty="0"/>
                            <a:t>235</a:t>
                          </a:r>
                        </a:p>
                      </a:txBody>
                      <a:tcPr marL="94235" marR="94235" anchor="ctr">
                        <a:solidFill>
                          <a:srgbClr val="F7F7F8"/>
                        </a:solidFill>
                      </a:tcPr>
                    </a:tc>
                    <a:tc>
                      <a:txBody>
                        <a:bodyPr/>
                        <a:lstStyle/>
                        <a:p>
                          <a:pPr algn="ctr"/>
                          <a:r>
                            <a:rPr lang="en-IN" dirty="0"/>
                            <a:t>248</a:t>
                          </a:r>
                        </a:p>
                      </a:txBody>
                      <a:tcPr marL="94235" marR="94235" anchor="ctr">
                        <a:solidFill>
                          <a:srgbClr val="F7F7F8"/>
                        </a:solidFill>
                      </a:tcPr>
                    </a:tc>
                    <a:tc>
                      <a:txBody>
                        <a:bodyPr/>
                        <a:lstStyle/>
                        <a:p>
                          <a:pPr algn="ctr"/>
                          <a:r>
                            <a:rPr lang="en-IN" dirty="0"/>
                            <a:t>267</a:t>
                          </a:r>
                        </a:p>
                      </a:txBody>
                      <a:tcPr marL="94235" marR="94235" anchor="ctr">
                        <a:solidFill>
                          <a:srgbClr val="F7F7F8"/>
                        </a:solidFill>
                      </a:tcPr>
                    </a:tc>
                    <a:extLst>
                      <a:ext uri="{0D108BD9-81ED-4DB2-BD59-A6C34878D82A}">
                        <a16:rowId xmlns:a16="http://schemas.microsoft.com/office/drawing/2014/main" val="10006"/>
                      </a:ext>
                    </a:extLst>
                  </a:tr>
                  <a:tr h="365760">
                    <a:tc>
                      <a:txBody>
                        <a:bodyPr/>
                        <a:lstStyle/>
                        <a:p>
                          <a:r>
                            <a:rPr lang="en-IN" sz="1400" dirty="0"/>
                            <a:t>Ionic radius (pm)*</a:t>
                          </a:r>
                        </a:p>
                      </a:txBody>
                      <a:tcPr marL="94235" marR="94235">
                        <a:solidFill>
                          <a:srgbClr val="F7F7F8"/>
                        </a:solidFill>
                      </a:tcPr>
                    </a:tc>
                    <a:tc>
                      <a:txBody>
                        <a:bodyPr/>
                        <a:lstStyle/>
                        <a:p>
                          <a:pPr algn="ctr"/>
                          <a:r>
                            <a:rPr lang="en-IN" dirty="0"/>
                            <a:t>60</a:t>
                          </a:r>
                        </a:p>
                      </a:txBody>
                      <a:tcPr marL="94235" marR="94235" anchor="ctr">
                        <a:solidFill>
                          <a:srgbClr val="F7F7F8"/>
                        </a:solidFill>
                      </a:tcPr>
                    </a:tc>
                    <a:tc>
                      <a:txBody>
                        <a:bodyPr/>
                        <a:lstStyle/>
                        <a:p>
                          <a:pPr algn="ctr"/>
                          <a:r>
                            <a:rPr lang="en-IN" dirty="0"/>
                            <a:t>95</a:t>
                          </a:r>
                        </a:p>
                      </a:txBody>
                      <a:tcPr marL="94235" marR="94235" anchor="ctr">
                        <a:solidFill>
                          <a:srgbClr val="F7F7F8"/>
                        </a:solidFill>
                      </a:tcPr>
                    </a:tc>
                    <a:tc>
                      <a:txBody>
                        <a:bodyPr/>
                        <a:lstStyle/>
                        <a:p>
                          <a:pPr algn="ctr"/>
                          <a:r>
                            <a:rPr lang="en-IN" dirty="0"/>
                            <a:t>133</a:t>
                          </a:r>
                        </a:p>
                      </a:txBody>
                      <a:tcPr marL="94235" marR="94235" anchor="ctr">
                        <a:solidFill>
                          <a:srgbClr val="F7F7F8"/>
                        </a:solidFill>
                      </a:tcPr>
                    </a:tc>
                    <a:tc>
                      <a:txBody>
                        <a:bodyPr/>
                        <a:lstStyle/>
                        <a:p>
                          <a:pPr algn="ctr"/>
                          <a:r>
                            <a:rPr lang="en-IN" dirty="0"/>
                            <a:t>148</a:t>
                          </a:r>
                        </a:p>
                      </a:txBody>
                      <a:tcPr marL="94235" marR="94235" anchor="ctr">
                        <a:solidFill>
                          <a:srgbClr val="F7F7F8"/>
                        </a:solidFill>
                      </a:tcPr>
                    </a:tc>
                    <a:tc>
                      <a:txBody>
                        <a:bodyPr/>
                        <a:lstStyle/>
                        <a:p>
                          <a:pPr algn="ctr"/>
                          <a:r>
                            <a:rPr lang="en-IN" dirty="0"/>
                            <a:t>169</a:t>
                          </a:r>
                        </a:p>
                      </a:txBody>
                      <a:tcPr marL="94235" marR="94235" anchor="ctr">
                        <a:solidFill>
                          <a:srgbClr val="F7F7F8"/>
                        </a:solidFill>
                      </a:tcPr>
                    </a:tc>
                    <a:extLst>
                      <a:ext uri="{0D108BD9-81ED-4DB2-BD59-A6C34878D82A}">
                        <a16:rowId xmlns:a16="http://schemas.microsoft.com/office/drawing/2014/main" val="10007"/>
                      </a:ext>
                    </a:extLst>
                  </a:tr>
                  <a:tr h="365760">
                    <a:tc>
                      <a:txBody>
                        <a:bodyPr/>
                        <a:lstStyle/>
                        <a:p>
                          <a:r>
                            <a:rPr lang="en-IN" sz="1400" dirty="0"/>
                            <a:t>Ionization energy (kJ/</a:t>
                          </a:r>
                          <a:r>
                            <a:rPr lang="en-IN" sz="1400" dirty="0" err="1"/>
                            <a:t>mol</a:t>
                          </a:r>
                          <a:r>
                            <a:rPr lang="en-IN" sz="1400" dirty="0"/>
                            <a:t>)</a:t>
                          </a:r>
                        </a:p>
                      </a:txBody>
                      <a:tcPr marL="94235" marR="94235">
                        <a:solidFill>
                          <a:srgbClr val="F7F7F8"/>
                        </a:solidFill>
                      </a:tcPr>
                    </a:tc>
                    <a:tc>
                      <a:txBody>
                        <a:bodyPr/>
                        <a:lstStyle/>
                        <a:p>
                          <a:pPr algn="ctr"/>
                          <a:r>
                            <a:rPr lang="en-IN" dirty="0"/>
                            <a:t>520</a:t>
                          </a:r>
                        </a:p>
                      </a:txBody>
                      <a:tcPr marL="94235" marR="94235" anchor="ctr">
                        <a:solidFill>
                          <a:srgbClr val="F7F7F8"/>
                        </a:solidFill>
                      </a:tcPr>
                    </a:tc>
                    <a:tc>
                      <a:txBody>
                        <a:bodyPr/>
                        <a:lstStyle/>
                        <a:p>
                          <a:pPr algn="ctr"/>
                          <a:r>
                            <a:rPr lang="en-IN" dirty="0"/>
                            <a:t>496</a:t>
                          </a:r>
                        </a:p>
                      </a:txBody>
                      <a:tcPr marL="94235" marR="94235" anchor="ctr">
                        <a:solidFill>
                          <a:srgbClr val="F7F7F8"/>
                        </a:solidFill>
                      </a:tcPr>
                    </a:tc>
                    <a:tc>
                      <a:txBody>
                        <a:bodyPr/>
                        <a:lstStyle/>
                        <a:p>
                          <a:pPr algn="ctr"/>
                          <a:r>
                            <a:rPr lang="en-IN" dirty="0"/>
                            <a:t>419</a:t>
                          </a:r>
                        </a:p>
                      </a:txBody>
                      <a:tcPr marL="94235" marR="94235" anchor="ctr">
                        <a:solidFill>
                          <a:srgbClr val="F7F7F8"/>
                        </a:solidFill>
                      </a:tcPr>
                    </a:tc>
                    <a:tc>
                      <a:txBody>
                        <a:bodyPr/>
                        <a:lstStyle/>
                        <a:p>
                          <a:pPr algn="ctr"/>
                          <a:r>
                            <a:rPr lang="en-IN" dirty="0"/>
                            <a:t>403</a:t>
                          </a:r>
                        </a:p>
                      </a:txBody>
                      <a:tcPr marL="94235" marR="94235" anchor="ctr">
                        <a:solidFill>
                          <a:srgbClr val="F7F7F8"/>
                        </a:solidFill>
                      </a:tcPr>
                    </a:tc>
                    <a:tc>
                      <a:txBody>
                        <a:bodyPr/>
                        <a:lstStyle/>
                        <a:p>
                          <a:pPr algn="ctr"/>
                          <a:r>
                            <a:rPr lang="en-IN" dirty="0"/>
                            <a:t>375</a:t>
                          </a:r>
                        </a:p>
                      </a:txBody>
                      <a:tcPr marL="94235" marR="94235" anchor="ctr">
                        <a:solidFill>
                          <a:srgbClr val="F7F7F8"/>
                        </a:solidFill>
                      </a:tcPr>
                    </a:tc>
                    <a:extLst>
                      <a:ext uri="{0D108BD9-81ED-4DB2-BD59-A6C34878D82A}">
                        <a16:rowId xmlns:a16="http://schemas.microsoft.com/office/drawing/2014/main" val="10008"/>
                      </a:ext>
                    </a:extLst>
                  </a:tr>
                  <a:tr h="365760">
                    <a:tc>
                      <a:txBody>
                        <a:bodyPr/>
                        <a:lstStyle/>
                        <a:p>
                          <a:r>
                            <a:rPr lang="en-IN" sz="1400" dirty="0"/>
                            <a:t>Electronegativity</a:t>
                          </a:r>
                        </a:p>
                      </a:txBody>
                      <a:tcPr marL="94235" marR="94235">
                        <a:solidFill>
                          <a:srgbClr val="F7F7F8"/>
                        </a:solidFill>
                      </a:tcPr>
                    </a:tc>
                    <a:tc>
                      <a:txBody>
                        <a:bodyPr/>
                        <a:lstStyle/>
                        <a:p>
                          <a:pPr algn="ctr"/>
                          <a:r>
                            <a:rPr lang="en-IN" dirty="0"/>
                            <a:t>1.0</a:t>
                          </a:r>
                        </a:p>
                      </a:txBody>
                      <a:tcPr marL="94235" marR="94235" anchor="ctr">
                        <a:solidFill>
                          <a:srgbClr val="F7F7F8"/>
                        </a:solidFill>
                      </a:tcPr>
                    </a:tc>
                    <a:tc>
                      <a:txBody>
                        <a:bodyPr/>
                        <a:lstStyle/>
                        <a:p>
                          <a:pPr algn="ctr"/>
                          <a:r>
                            <a:rPr lang="en-IN" dirty="0"/>
                            <a:t>0.9</a:t>
                          </a:r>
                        </a:p>
                      </a:txBody>
                      <a:tcPr marL="94235" marR="94235" anchor="ctr">
                        <a:solidFill>
                          <a:srgbClr val="F7F7F8"/>
                        </a:solidFill>
                      </a:tcPr>
                    </a:tc>
                    <a:tc>
                      <a:txBody>
                        <a:bodyPr/>
                        <a:lstStyle/>
                        <a:p>
                          <a:pPr algn="ctr"/>
                          <a:r>
                            <a:rPr lang="en-IN" dirty="0"/>
                            <a:t>0.8</a:t>
                          </a:r>
                        </a:p>
                      </a:txBody>
                      <a:tcPr marL="94235" marR="94235" anchor="ctr">
                        <a:solidFill>
                          <a:srgbClr val="F7F7F8"/>
                        </a:solidFill>
                      </a:tcPr>
                    </a:tc>
                    <a:tc>
                      <a:txBody>
                        <a:bodyPr/>
                        <a:lstStyle/>
                        <a:p>
                          <a:pPr algn="ctr"/>
                          <a:r>
                            <a:rPr lang="en-IN" dirty="0"/>
                            <a:t>0.8</a:t>
                          </a:r>
                        </a:p>
                      </a:txBody>
                      <a:tcPr marL="94235" marR="94235" anchor="ctr">
                        <a:solidFill>
                          <a:srgbClr val="F7F7F8"/>
                        </a:solidFill>
                      </a:tcPr>
                    </a:tc>
                    <a:tc>
                      <a:txBody>
                        <a:bodyPr/>
                        <a:lstStyle/>
                        <a:p>
                          <a:pPr algn="ctr"/>
                          <a:r>
                            <a:rPr lang="en-IN" dirty="0"/>
                            <a:t>0.7</a:t>
                          </a:r>
                        </a:p>
                      </a:txBody>
                      <a:tcPr marL="94235" marR="94235" anchor="ctr">
                        <a:solidFill>
                          <a:srgbClr val="F7F7F8"/>
                        </a:solidFill>
                      </a:tcPr>
                    </a:tc>
                    <a:extLst>
                      <a:ext uri="{0D108BD9-81ED-4DB2-BD59-A6C34878D82A}">
                        <a16:rowId xmlns:a16="http://schemas.microsoft.com/office/drawing/2014/main" val="10009"/>
                      </a:ext>
                    </a:extLst>
                  </a:tr>
                  <a:tr h="365760">
                    <a:tc>
                      <a:txBody>
                        <a:bodyPr/>
                        <a:lstStyle/>
                        <a:p>
                          <a:r>
                            <a:rPr lang="en-IN" sz="1400" dirty="0"/>
                            <a:t>Standard</a:t>
                          </a:r>
                          <a:r>
                            <a:rPr lang="en-IN" sz="1400" baseline="0" dirty="0"/>
                            <a:t> reduction potential (V)</a:t>
                          </a:r>
                          <a:r>
                            <a:rPr lang="en-IN" sz="1400" baseline="0" dirty="0">
                              <a:latin typeface="Goudy Old Style" panose="02020502050305020303" pitchFamily="18" charset="0"/>
                            </a:rPr>
                            <a:t>†</a:t>
                          </a:r>
                          <a:endParaRPr lang="en-IN" sz="1400" dirty="0"/>
                        </a:p>
                      </a:txBody>
                      <a:tcPr marL="94235" marR="94235">
                        <a:solidFill>
                          <a:srgbClr val="F7F7F8"/>
                        </a:solidFill>
                      </a:tcPr>
                    </a:tc>
                    <a:tc>
                      <a:txBody>
                        <a:bodyPr/>
                        <a:lstStyle/>
                        <a:p>
                          <a:pPr algn="ctr"/>
                          <a:r>
                            <a:rPr lang="en-IN" sz="1800" kern="1200" baseline="0" dirty="0">
                              <a:solidFill>
                                <a:schemeClr val="dk1"/>
                              </a:solidFill>
                              <a:latin typeface="+mn-lt"/>
                              <a:ea typeface="+mn-ea"/>
                              <a:cs typeface="+mn-cs"/>
                            </a:rPr>
                            <a:t>— 3.05</a:t>
                          </a:r>
                        </a:p>
                      </a:txBody>
                      <a:tcPr marL="94235" marR="94235" anchor="ctr">
                        <a:solidFill>
                          <a:srgbClr val="F7F7F8"/>
                        </a:solidFill>
                      </a:tcPr>
                    </a:tc>
                    <a:tc>
                      <a:txBody>
                        <a:bodyPr/>
                        <a:lstStyle/>
                        <a:p>
                          <a:pPr algn="ctr"/>
                          <a:r>
                            <a:rPr lang="en-IN" baseline="0" dirty="0">
                              <a:latin typeface="+mn-lt"/>
                            </a:rPr>
                            <a:t>— 2.71</a:t>
                          </a:r>
                          <a:endParaRPr lang="en-IN" dirty="0">
                            <a:latin typeface="+mn-lt"/>
                          </a:endParaRPr>
                        </a:p>
                      </a:txBody>
                      <a:tcPr marL="94235" marR="94235" anchor="ctr">
                        <a:solidFill>
                          <a:srgbClr val="F7F7F8"/>
                        </a:solidFill>
                      </a:tcPr>
                    </a:tc>
                    <a:tc>
                      <a:txBody>
                        <a:bodyPr/>
                        <a:lstStyle/>
                        <a:p>
                          <a:pPr algn="ctr"/>
                          <a:r>
                            <a:rPr lang="en-IN" baseline="0" dirty="0">
                              <a:latin typeface="+mn-lt"/>
                            </a:rPr>
                            <a:t>— 2.93</a:t>
                          </a:r>
                          <a:endParaRPr lang="en-IN" dirty="0"/>
                        </a:p>
                      </a:txBody>
                      <a:tcPr marL="94235" marR="94235" anchor="ctr">
                        <a:solidFill>
                          <a:srgbClr val="F7F7F8"/>
                        </a:solidFill>
                      </a:tcPr>
                    </a:tc>
                    <a:tc>
                      <a:txBody>
                        <a:bodyPr/>
                        <a:lstStyle/>
                        <a:p>
                          <a:pPr algn="ctr"/>
                          <a:r>
                            <a:rPr lang="en-IN" baseline="0" dirty="0">
                              <a:latin typeface="+mn-lt"/>
                            </a:rPr>
                            <a:t>— 2.93</a:t>
                          </a:r>
                          <a:endParaRPr lang="en-IN" dirty="0"/>
                        </a:p>
                      </a:txBody>
                      <a:tcPr marL="94235" marR="94235" anchor="ctr">
                        <a:solidFill>
                          <a:srgbClr val="F7F7F8"/>
                        </a:solidFill>
                      </a:tcPr>
                    </a:tc>
                    <a:tc>
                      <a:txBody>
                        <a:bodyPr/>
                        <a:lstStyle/>
                        <a:p>
                          <a:pPr algn="ctr"/>
                          <a:r>
                            <a:rPr lang="en-IN" baseline="0" dirty="0">
                              <a:latin typeface="+mn-lt"/>
                            </a:rPr>
                            <a:t>— 2.92</a:t>
                          </a:r>
                          <a:endParaRPr lang="en-IN" dirty="0"/>
                        </a:p>
                      </a:txBody>
                      <a:tcPr marL="94235" marR="94235" anchor="ctr">
                        <a:solidFill>
                          <a:srgbClr val="F7F7F8"/>
                        </a:solidFill>
                      </a:tcPr>
                    </a:tc>
                    <a:extLst>
                      <a:ext uri="{0D108BD9-81ED-4DB2-BD59-A6C34878D82A}">
                        <a16:rowId xmlns:a16="http://schemas.microsoft.com/office/drawing/2014/main" val="10010"/>
                      </a:ext>
                    </a:extLst>
                  </a:tr>
                </a:tbl>
              </a:graphicData>
            </a:graphic>
          </p:graphicFrame>
        </mc:Fallback>
      </mc:AlternateContent>
    </p:spTree>
    <p:extLst>
      <p:ext uri="{BB962C8B-B14F-4D97-AF65-F5344CB8AC3E}">
        <p14:creationId xmlns:p14="http://schemas.microsoft.com/office/powerpoint/2010/main" val="19009120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24.5</a:t>
            </a:r>
            <a:r>
              <a:rPr lang="en-IN" spc="3000" dirty="0">
                <a:solidFill>
                  <a:schemeClr val="bg1">
                    <a:lumMod val="95000"/>
                  </a:schemeClr>
                </a:solidFill>
              </a:rPr>
              <a:t> </a:t>
            </a:r>
            <a:r>
              <a:rPr lang="en-US" dirty="0">
                <a:solidFill>
                  <a:srgbClr val="C00000"/>
                </a:solidFill>
                <a:latin typeface="Calibri"/>
              </a:rPr>
              <a:t>The Alkali Metals (2)</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The Alkali Metals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9344"/>
                <a:ext cx="9144000" cy="4486656"/>
              </a:xfrm>
            </p:spPr>
            <p:txBody>
              <a:bodyPr/>
              <a:lstStyle/>
              <a:p>
                <a:r>
                  <a:rPr lang="en-US" b="1" dirty="0"/>
                  <a:t>Sodium Carbonate </a:t>
                </a:r>
                <a:r>
                  <a:rPr lang="en-US" dirty="0"/>
                  <a:t>(Soda Ash)</a:t>
                </a:r>
              </a:p>
              <a:p>
                <a:pPr>
                  <a:spcBef>
                    <a:spcPts val="0"/>
                  </a:spcBef>
                  <a:spcAft>
                    <a:spcPts val="3500"/>
                  </a:spcAft>
                </a:pPr>
                <a:r>
                  <a:rPr lang="en-US" dirty="0"/>
                  <a:t>Via Solvay Process: </a:t>
                </a:r>
              </a:p>
              <a:p>
                <a:pPr>
                  <a:spcBef>
                    <a:spcPts val="0"/>
                  </a:spcBef>
                  <a:spcAft>
                    <a:spcPts val="3000"/>
                  </a:spcAft>
                </a:pPr>
                <a14:m>
                  <m:oMathPara xmlns:m="http://schemas.openxmlformats.org/officeDocument/2006/math">
                    <m:oMathParaPr>
                      <m:jc m:val="centerGroup"/>
                    </m:oMathParaPr>
                    <m:oMath xmlns:m="http://schemas.openxmlformats.org/officeDocument/2006/math">
                      <m:r>
                        <m:rPr>
                          <m:sty m:val="p"/>
                        </m:rPr>
                        <a:rPr lang="en-IN" sz="2500" b="0" i="0" smtClean="0">
                          <a:latin typeface="Cambria Math" panose="02040503050406030204" pitchFamily="18" charset="0"/>
                        </a:rPr>
                        <m:t>NH</m:t>
                      </m:r>
                      <m:r>
                        <a:rPr lang="en-IN" sz="2500" b="0" i="0" baseline="-25000" smtClean="0">
                          <a:latin typeface="Cambria Math" panose="02040503050406030204" pitchFamily="18" charset="0"/>
                        </a:rPr>
                        <m:t>3</m:t>
                      </m:r>
                      <m:d>
                        <m:dPr>
                          <m:ctrlPr>
                            <a:rPr lang="en-IN" sz="2500" b="0" i="1" smtClean="0">
                              <a:latin typeface="Cambria Math" panose="02040503050406030204" pitchFamily="18" charset="0"/>
                            </a:rPr>
                          </m:ctrlPr>
                        </m:dPr>
                        <m:e>
                          <m:r>
                            <a:rPr lang="en-IN" sz="2500" b="0" i="1" smtClean="0">
                              <a:latin typeface="Cambria Math" panose="02040503050406030204" pitchFamily="18" charset="0"/>
                            </a:rPr>
                            <m:t>𝑎𝑞</m:t>
                          </m:r>
                        </m:e>
                      </m:d>
                      <m:r>
                        <a:rPr lang="en-IN" sz="2500" b="0" i="0" smtClean="0">
                          <a:latin typeface="Cambria Math" panose="02040503050406030204" pitchFamily="18" charset="0"/>
                        </a:rPr>
                        <m:t>+</m:t>
                      </m:r>
                      <m:r>
                        <m:rPr>
                          <m:sty m:val="p"/>
                        </m:rPr>
                        <a:rPr lang="en-IN" sz="2500" b="0" i="0" smtClean="0">
                          <a:latin typeface="Cambria Math" panose="02040503050406030204" pitchFamily="18" charset="0"/>
                        </a:rPr>
                        <m:t>NaCl</m:t>
                      </m:r>
                      <m:d>
                        <m:dPr>
                          <m:ctrlPr>
                            <a:rPr lang="en-IN" sz="2500" b="0" i="1" smtClean="0">
                              <a:latin typeface="Cambria Math" panose="02040503050406030204" pitchFamily="18" charset="0"/>
                            </a:rPr>
                          </m:ctrlPr>
                        </m:dPr>
                        <m:e>
                          <m:r>
                            <a:rPr lang="en-IN" sz="2500" b="0" i="1" smtClean="0">
                              <a:latin typeface="Cambria Math" panose="02040503050406030204" pitchFamily="18" charset="0"/>
                            </a:rPr>
                            <m:t>𝑎𝑞</m:t>
                          </m:r>
                        </m:e>
                      </m:d>
                      <m:r>
                        <a:rPr lang="en-IN" sz="2500" b="0" i="0" smtClean="0">
                          <a:latin typeface="Cambria Math" panose="02040503050406030204" pitchFamily="18" charset="0"/>
                        </a:rPr>
                        <m:t>+</m:t>
                      </m:r>
                      <m:r>
                        <m:rPr>
                          <m:sty m:val="p"/>
                        </m:rPr>
                        <a:rPr lang="en-IN" sz="2500" b="0" i="0" smtClean="0">
                          <a:latin typeface="Cambria Math" panose="02040503050406030204" pitchFamily="18" charset="0"/>
                        </a:rPr>
                        <m:t>H</m:t>
                      </m:r>
                      <m:r>
                        <a:rPr lang="en-IN" sz="2500" b="0" i="0" baseline="-25000" smtClean="0">
                          <a:latin typeface="Cambria Math" panose="02040503050406030204" pitchFamily="18" charset="0"/>
                        </a:rPr>
                        <m:t>2</m:t>
                      </m:r>
                      <m:r>
                        <m:rPr>
                          <m:sty m:val="p"/>
                        </m:rPr>
                        <a:rPr lang="en-IN" sz="2500" b="0" i="0" smtClean="0">
                          <a:latin typeface="Cambria Math" panose="02040503050406030204" pitchFamily="18" charset="0"/>
                        </a:rPr>
                        <m:t>CO</m:t>
                      </m:r>
                      <m:r>
                        <a:rPr lang="en-IN" sz="2500" b="0" i="0" baseline="-25000" smtClean="0">
                          <a:latin typeface="Cambria Math" panose="02040503050406030204" pitchFamily="18" charset="0"/>
                        </a:rPr>
                        <m:t>3</m:t>
                      </m:r>
                      <m:d>
                        <m:dPr>
                          <m:ctrlPr>
                            <a:rPr lang="en-IN" sz="2500" b="0" i="1" smtClean="0">
                              <a:latin typeface="Cambria Math" panose="02040503050406030204" pitchFamily="18" charset="0"/>
                            </a:rPr>
                          </m:ctrlPr>
                        </m:dPr>
                        <m:e>
                          <m:r>
                            <a:rPr lang="en-IN" sz="2500" b="0" i="1" smtClean="0">
                              <a:latin typeface="Cambria Math" panose="02040503050406030204" pitchFamily="18" charset="0"/>
                            </a:rPr>
                            <m:t>𝑎𝑞</m:t>
                          </m:r>
                        </m:e>
                      </m:d>
                      <m:r>
                        <a:rPr lang="en-IN" sz="2500" b="0" i="1" smtClean="0">
                          <a:latin typeface="Cambria Math" panose="02040503050406030204" pitchFamily="18" charset="0"/>
                          <a:ea typeface="Cambria Math" panose="02040503050406030204" pitchFamily="18" charset="0"/>
                        </a:rPr>
                        <m:t>⟶</m:t>
                      </m:r>
                      <m:r>
                        <m:rPr>
                          <m:sty m:val="p"/>
                        </m:rPr>
                        <a:rPr lang="en-IN" sz="2500" b="0" i="0" smtClean="0">
                          <a:latin typeface="Cambria Math" panose="02040503050406030204" pitchFamily="18" charset="0"/>
                          <a:ea typeface="Cambria Math" panose="02040503050406030204" pitchFamily="18" charset="0"/>
                        </a:rPr>
                        <m:t>NaHCO</m:t>
                      </m:r>
                      <m:r>
                        <a:rPr lang="en-IN" sz="2500" b="0" i="0" baseline="-25000" smtClean="0">
                          <a:latin typeface="Cambria Math" panose="02040503050406030204" pitchFamily="18" charset="0"/>
                          <a:ea typeface="Cambria Math" panose="02040503050406030204" pitchFamily="18" charset="0"/>
                        </a:rPr>
                        <m:t>3</m:t>
                      </m:r>
                      <m:d>
                        <m:dPr>
                          <m:ctrlPr>
                            <a:rPr lang="en-IN" sz="2500" b="0" i="1" smtClean="0">
                              <a:latin typeface="Cambria Math" panose="02040503050406030204" pitchFamily="18" charset="0"/>
                              <a:ea typeface="Cambria Math" panose="02040503050406030204" pitchFamily="18" charset="0"/>
                            </a:rPr>
                          </m:ctrlPr>
                        </m:dPr>
                        <m:e>
                          <m:r>
                            <a:rPr lang="en-IN" sz="2500" b="0" i="1" smtClean="0">
                              <a:latin typeface="Cambria Math" panose="02040503050406030204" pitchFamily="18" charset="0"/>
                              <a:ea typeface="Cambria Math" panose="02040503050406030204" pitchFamily="18" charset="0"/>
                            </a:rPr>
                            <m:t>𝑠</m:t>
                          </m:r>
                        </m:e>
                      </m:d>
                      <m:r>
                        <a:rPr lang="en-IN" sz="2500" b="0" i="0" smtClean="0">
                          <a:latin typeface="Cambria Math" panose="02040503050406030204" pitchFamily="18" charset="0"/>
                          <a:ea typeface="Cambria Math" panose="02040503050406030204" pitchFamily="18" charset="0"/>
                        </a:rPr>
                        <m:t>+</m:t>
                      </m:r>
                      <m:r>
                        <m:rPr>
                          <m:sty m:val="p"/>
                        </m:rPr>
                        <a:rPr lang="en-IN" sz="2500" b="0" i="0" smtClean="0">
                          <a:latin typeface="Cambria Math" panose="02040503050406030204" pitchFamily="18" charset="0"/>
                          <a:ea typeface="Cambria Math" panose="02040503050406030204" pitchFamily="18" charset="0"/>
                        </a:rPr>
                        <m:t>NH</m:t>
                      </m:r>
                      <m:r>
                        <a:rPr lang="en-IN" sz="2500" b="0" i="0" baseline="-25000" smtClean="0">
                          <a:latin typeface="Cambria Math" panose="02040503050406030204" pitchFamily="18" charset="0"/>
                          <a:ea typeface="Cambria Math" panose="02040503050406030204" pitchFamily="18" charset="0"/>
                        </a:rPr>
                        <m:t>4</m:t>
                      </m:r>
                      <m:r>
                        <m:rPr>
                          <m:sty m:val="p"/>
                        </m:rPr>
                        <a:rPr lang="en-IN" sz="2500" b="0" i="0" smtClean="0">
                          <a:latin typeface="Cambria Math" panose="02040503050406030204" pitchFamily="18" charset="0"/>
                          <a:ea typeface="Cambria Math" panose="02040503050406030204" pitchFamily="18" charset="0"/>
                        </a:rPr>
                        <m:t>Cl</m:t>
                      </m:r>
                      <m:d>
                        <m:dPr>
                          <m:ctrlPr>
                            <a:rPr lang="en-IN" sz="2500" b="0" i="1" smtClean="0">
                              <a:latin typeface="Cambria Math" panose="02040503050406030204" pitchFamily="18" charset="0"/>
                              <a:ea typeface="Cambria Math" panose="02040503050406030204" pitchFamily="18" charset="0"/>
                            </a:rPr>
                          </m:ctrlPr>
                        </m:dPr>
                        <m:e>
                          <m:r>
                            <a:rPr lang="en-IN" sz="2500" b="0" i="1" smtClean="0">
                              <a:latin typeface="Cambria Math" panose="02040503050406030204" pitchFamily="18" charset="0"/>
                              <a:ea typeface="Cambria Math" panose="02040503050406030204" pitchFamily="18" charset="0"/>
                            </a:rPr>
                            <m:t>𝑎𝑞</m:t>
                          </m:r>
                        </m:e>
                      </m:d>
                    </m:oMath>
                  </m:oMathPara>
                </a14:m>
                <a:endParaRPr lang="en-IN" sz="2500" b="0" dirty="0">
                  <a:ea typeface="Cambria Math" panose="02040503050406030204" pitchFamily="18" charset="0"/>
                </a:endParaRPr>
              </a:p>
              <a:p>
                <a:pPr algn="ctr">
                  <a:spcBef>
                    <a:spcPts val="0"/>
                  </a:spcBef>
                  <a:spcAft>
                    <a:spcPts val="4200"/>
                  </a:spcAft>
                </a:pPr>
                <a14:m>
                  <m:oMathPara xmlns:m="http://schemas.openxmlformats.org/officeDocument/2006/math">
                    <m:oMathParaPr>
                      <m:jc m:val="centerGroup"/>
                    </m:oMathParaPr>
                    <m:oMath xmlns:m="http://schemas.openxmlformats.org/officeDocument/2006/math">
                      <m:r>
                        <a:rPr lang="en-IN" sz="2500" b="0" i="0" smtClean="0">
                          <a:latin typeface="Cambria Math" panose="02040503050406030204" pitchFamily="18" charset="0"/>
                        </a:rPr>
                        <m:t>2</m:t>
                      </m:r>
                      <m:r>
                        <m:rPr>
                          <m:sty m:val="p"/>
                        </m:rPr>
                        <a:rPr lang="en-IN" sz="2500" b="0" i="0" smtClean="0">
                          <a:latin typeface="Cambria Math" panose="02040503050406030204" pitchFamily="18" charset="0"/>
                        </a:rPr>
                        <m:t>NaHCO</m:t>
                      </m:r>
                      <m:r>
                        <a:rPr lang="en-IN" sz="2500" b="0" i="0" baseline="-25000" smtClean="0">
                          <a:latin typeface="Cambria Math" panose="02040503050406030204" pitchFamily="18" charset="0"/>
                        </a:rPr>
                        <m:t>3</m:t>
                      </m:r>
                      <m:d>
                        <m:dPr>
                          <m:ctrlPr>
                            <a:rPr lang="en-IN" sz="2500" b="0" i="1" smtClean="0">
                              <a:latin typeface="Cambria Math" panose="02040503050406030204" pitchFamily="18" charset="0"/>
                            </a:rPr>
                          </m:ctrlPr>
                        </m:dPr>
                        <m:e>
                          <m:r>
                            <a:rPr lang="en-IN" sz="2500" b="0" i="1" smtClean="0">
                              <a:latin typeface="Cambria Math" panose="02040503050406030204" pitchFamily="18" charset="0"/>
                            </a:rPr>
                            <m:t>𝑠</m:t>
                          </m:r>
                        </m:e>
                      </m:d>
                      <m:r>
                        <a:rPr lang="en-IN" sz="2500" b="0" i="1" smtClean="0">
                          <a:latin typeface="Cambria Math" panose="02040503050406030204" pitchFamily="18" charset="0"/>
                          <a:ea typeface="Cambria Math" panose="02040503050406030204" pitchFamily="18" charset="0"/>
                        </a:rPr>
                        <m:t>⟶</m:t>
                      </m:r>
                      <m:r>
                        <m:rPr>
                          <m:sty m:val="p"/>
                        </m:rPr>
                        <a:rPr lang="en-IN" sz="2500" b="0" i="0" smtClean="0">
                          <a:latin typeface="Cambria Math" panose="02040503050406030204" pitchFamily="18" charset="0"/>
                          <a:ea typeface="Cambria Math" panose="02040503050406030204" pitchFamily="18" charset="0"/>
                        </a:rPr>
                        <m:t>Na</m:t>
                      </m:r>
                      <m:r>
                        <a:rPr lang="en-IN" sz="2500" b="0" i="0" baseline="-25000" smtClean="0">
                          <a:latin typeface="Cambria Math" panose="02040503050406030204" pitchFamily="18" charset="0"/>
                          <a:ea typeface="Cambria Math" panose="02040503050406030204" pitchFamily="18" charset="0"/>
                        </a:rPr>
                        <m:t>2</m:t>
                      </m:r>
                      <m:r>
                        <m:rPr>
                          <m:sty m:val="p"/>
                        </m:rPr>
                        <a:rPr lang="en-IN" sz="2500" b="0" i="0" smtClean="0">
                          <a:latin typeface="Cambria Math" panose="02040503050406030204" pitchFamily="18" charset="0"/>
                          <a:ea typeface="Cambria Math" panose="02040503050406030204" pitchFamily="18" charset="0"/>
                        </a:rPr>
                        <m:t>CO</m:t>
                      </m:r>
                      <m:r>
                        <a:rPr lang="en-IN" sz="2500" b="0" i="0" baseline="-25000" smtClean="0">
                          <a:latin typeface="Cambria Math" panose="02040503050406030204" pitchFamily="18" charset="0"/>
                          <a:ea typeface="Cambria Math" panose="02040503050406030204" pitchFamily="18" charset="0"/>
                        </a:rPr>
                        <m:t>3</m:t>
                      </m:r>
                      <m:d>
                        <m:dPr>
                          <m:ctrlPr>
                            <a:rPr lang="en-IN" sz="2500" b="0" i="1" smtClean="0">
                              <a:latin typeface="Cambria Math" panose="02040503050406030204" pitchFamily="18" charset="0"/>
                              <a:ea typeface="Cambria Math" panose="02040503050406030204" pitchFamily="18" charset="0"/>
                            </a:rPr>
                          </m:ctrlPr>
                        </m:dPr>
                        <m:e>
                          <m:r>
                            <m:rPr>
                              <m:sty m:val="p"/>
                            </m:rPr>
                            <a:rPr lang="en-IN" sz="2500" b="0" i="0" smtClean="0">
                              <a:latin typeface="Cambria Math" panose="02040503050406030204" pitchFamily="18" charset="0"/>
                              <a:ea typeface="Cambria Math" panose="02040503050406030204" pitchFamily="18" charset="0"/>
                            </a:rPr>
                            <m:t>s</m:t>
                          </m:r>
                        </m:e>
                      </m:d>
                      <m:r>
                        <a:rPr lang="en-IN" sz="2500" b="0" i="0" smtClean="0">
                          <a:latin typeface="Cambria Math" panose="02040503050406030204" pitchFamily="18" charset="0"/>
                          <a:ea typeface="Cambria Math" panose="02040503050406030204" pitchFamily="18" charset="0"/>
                        </a:rPr>
                        <m:t>+</m:t>
                      </m:r>
                      <m:r>
                        <m:rPr>
                          <m:sty m:val="p"/>
                        </m:rPr>
                        <a:rPr lang="en-IN" sz="2500" b="0" i="0" smtClean="0">
                          <a:latin typeface="Cambria Math" panose="02040503050406030204" pitchFamily="18" charset="0"/>
                          <a:ea typeface="Cambria Math" panose="02040503050406030204" pitchFamily="18" charset="0"/>
                        </a:rPr>
                        <m:t>CO</m:t>
                      </m:r>
                      <m:r>
                        <a:rPr lang="en-IN" sz="2500" b="0" i="0" baseline="-25000" smtClean="0">
                          <a:latin typeface="Cambria Math" panose="02040503050406030204" pitchFamily="18" charset="0"/>
                          <a:ea typeface="Cambria Math" panose="02040503050406030204" pitchFamily="18" charset="0"/>
                        </a:rPr>
                        <m:t>2</m:t>
                      </m:r>
                      <m:r>
                        <a:rPr lang="en-IN" sz="2500" b="0" i="0" smtClean="0">
                          <a:latin typeface="Cambria Math" panose="02040503050406030204" pitchFamily="18" charset="0"/>
                          <a:ea typeface="Cambria Math" panose="02040503050406030204" pitchFamily="18" charset="0"/>
                        </a:rPr>
                        <m:t>(</m:t>
                      </m:r>
                      <m:r>
                        <a:rPr lang="en-IN" sz="2500" b="0" i="1" smtClean="0">
                          <a:latin typeface="Cambria Math" panose="02040503050406030204" pitchFamily="18" charset="0"/>
                          <a:ea typeface="Cambria Math" panose="02040503050406030204" pitchFamily="18" charset="0"/>
                        </a:rPr>
                        <m:t>𝑔</m:t>
                      </m:r>
                      <m:r>
                        <a:rPr lang="en-IN" sz="2500" b="0" i="0" smtClean="0">
                          <a:latin typeface="Cambria Math" panose="02040503050406030204" pitchFamily="18" charset="0"/>
                          <a:ea typeface="Cambria Math" panose="02040503050406030204" pitchFamily="18" charset="0"/>
                        </a:rPr>
                        <m:t>)</m:t>
                      </m:r>
                      <m:r>
                        <a:rPr lang="en-US" sz="2500" dirty="0">
                          <a:latin typeface="Cambria Math" panose="02040503050406030204" pitchFamily="18" charset="0"/>
                        </a:rPr>
                        <m:t>+</m:t>
                      </m:r>
                      <m:sSub>
                        <m:sSubPr>
                          <m:ctrlPr>
                            <a:rPr lang="en-US" sz="2500" i="1" dirty="0" smtClean="0">
                              <a:latin typeface="Cambria Math" panose="02040503050406030204" pitchFamily="18" charset="0"/>
                            </a:rPr>
                          </m:ctrlPr>
                        </m:sSubPr>
                        <m:e>
                          <m:r>
                            <m:rPr>
                              <m:sty m:val="p"/>
                            </m:rPr>
                            <a:rPr lang="en-US" sz="2500" b="0" i="0" dirty="0" smtClean="0">
                              <a:latin typeface="Cambria Math" panose="02040503050406030204" pitchFamily="18" charset="0"/>
                            </a:rPr>
                            <m:t>H</m:t>
                          </m:r>
                        </m:e>
                        <m:sub>
                          <m:r>
                            <a:rPr lang="en-US" sz="2500" b="0" i="1" dirty="0" smtClean="0">
                              <a:latin typeface="Cambria Math" panose="02040503050406030204" pitchFamily="18" charset="0"/>
                            </a:rPr>
                            <m:t>2</m:t>
                          </m:r>
                        </m:sub>
                      </m:sSub>
                      <m:r>
                        <m:rPr>
                          <m:sty m:val="p"/>
                        </m:rPr>
                        <a:rPr lang="en-US" sz="2500" b="0" i="0" dirty="0" smtClean="0">
                          <a:latin typeface="Cambria Math" panose="02040503050406030204" pitchFamily="18" charset="0"/>
                        </a:rPr>
                        <m:t>O</m:t>
                      </m:r>
                      <m:d>
                        <m:dPr>
                          <m:ctrlPr>
                            <a:rPr lang="en-US" sz="2500" b="0" i="1" dirty="0" smtClean="0">
                              <a:latin typeface="Cambria Math" panose="02040503050406030204" pitchFamily="18" charset="0"/>
                            </a:rPr>
                          </m:ctrlPr>
                        </m:dPr>
                        <m:e>
                          <m:r>
                            <a:rPr lang="en-US" sz="2500" b="0" i="1" dirty="0" smtClean="0">
                              <a:latin typeface="Cambria Math" panose="02040503050406030204" pitchFamily="18" charset="0"/>
                            </a:rPr>
                            <m:t>𝑔</m:t>
                          </m:r>
                        </m:e>
                      </m:d>
                    </m:oMath>
                  </m:oMathPara>
                </a14:m>
                <a:endParaRPr lang="en-US" sz="2500" dirty="0"/>
              </a:p>
              <a:p>
                <a:pPr>
                  <a:spcBef>
                    <a:spcPts val="0"/>
                  </a:spcBef>
                  <a:spcAft>
                    <a:spcPts val="2800"/>
                  </a:spcAft>
                </a:pPr>
                <a:r>
                  <a:rPr lang="en-US" dirty="0"/>
                  <a:t>From Trona:</a:t>
                </a:r>
              </a:p>
              <a:p>
                <a:pPr/>
                <a14:m>
                  <m:oMathPara xmlns:m="http://schemas.openxmlformats.org/officeDocument/2006/math">
                    <m:oMathParaPr>
                      <m:jc m:val="left"/>
                    </m:oMathParaPr>
                    <m:oMath xmlns:m="http://schemas.openxmlformats.org/officeDocument/2006/math">
                      <m:r>
                        <a:rPr lang="en-IN" sz="2400" b="0" i="1" smtClean="0">
                          <a:latin typeface="Cambria Math" panose="02040503050406030204" pitchFamily="18" charset="0"/>
                        </a:rPr>
                        <m:t>2</m:t>
                      </m:r>
                      <m:r>
                        <m:rPr>
                          <m:sty m:val="p"/>
                        </m:rPr>
                        <a:rPr lang="en-IN" sz="2400" b="0" i="0" smtClean="0">
                          <a:latin typeface="Cambria Math" panose="02040503050406030204" pitchFamily="18" charset="0"/>
                        </a:rPr>
                        <m:t>Na</m:t>
                      </m:r>
                      <m:r>
                        <a:rPr lang="en-IN" sz="2400" b="0" i="0" baseline="-25000" smtClean="0">
                          <a:latin typeface="Cambria Math" panose="02040503050406030204" pitchFamily="18" charset="0"/>
                        </a:rPr>
                        <m:t>5</m:t>
                      </m:r>
                      <m:d>
                        <m:dPr>
                          <m:ctrlPr>
                            <a:rPr lang="en-IN" sz="2400" b="0" i="1" smtClean="0">
                              <a:latin typeface="Cambria Math" panose="02040503050406030204" pitchFamily="18" charset="0"/>
                            </a:rPr>
                          </m:ctrlPr>
                        </m:dPr>
                        <m:e>
                          <m:r>
                            <m:rPr>
                              <m:sty m:val="p"/>
                            </m:rPr>
                            <a:rPr lang="en-IN" sz="2400" b="0" i="0" smtClean="0">
                              <a:latin typeface="Cambria Math" panose="02040503050406030204" pitchFamily="18" charset="0"/>
                            </a:rPr>
                            <m:t>CO</m:t>
                          </m:r>
                          <m:r>
                            <a:rPr lang="en-IN" sz="2400" b="0" i="0" baseline="-25000" smtClean="0">
                              <a:latin typeface="Cambria Math" panose="02040503050406030204" pitchFamily="18" charset="0"/>
                            </a:rPr>
                            <m:t>3</m:t>
                          </m:r>
                        </m:e>
                      </m:d>
                      <m:r>
                        <a:rPr lang="en-IN" sz="2400" b="0" i="0" baseline="-25000" smtClean="0">
                          <a:latin typeface="Cambria Math" panose="02040503050406030204" pitchFamily="18" charset="0"/>
                        </a:rPr>
                        <m:t>2</m:t>
                      </m:r>
                      <m:d>
                        <m:dPr>
                          <m:ctrlPr>
                            <a:rPr lang="en-IN" sz="2400" b="0" i="1" smtClean="0">
                              <a:latin typeface="Cambria Math" panose="02040503050406030204" pitchFamily="18" charset="0"/>
                            </a:rPr>
                          </m:ctrlPr>
                        </m:dPr>
                        <m:e>
                          <m:r>
                            <m:rPr>
                              <m:sty m:val="p"/>
                            </m:rPr>
                            <a:rPr lang="en-IN" sz="2400" b="0" i="0" smtClean="0">
                              <a:latin typeface="Cambria Math" panose="02040503050406030204" pitchFamily="18" charset="0"/>
                            </a:rPr>
                            <m:t>HCO</m:t>
                          </m:r>
                          <m:r>
                            <a:rPr lang="en-IN" sz="2400" b="0" i="0" baseline="-25000" smtClean="0">
                              <a:latin typeface="Cambria Math" panose="02040503050406030204" pitchFamily="18" charset="0"/>
                            </a:rPr>
                            <m:t>3</m:t>
                          </m:r>
                        </m:e>
                      </m:d>
                      <m:r>
                        <a:rPr lang="en-IN" sz="2400" b="0" i="0" smtClean="0">
                          <a:latin typeface="Cambria Math" panose="02040503050406030204" pitchFamily="18" charset="0"/>
                        </a:rPr>
                        <m:t>+2</m:t>
                      </m:r>
                      <m:r>
                        <m:rPr>
                          <m:sty m:val="p"/>
                        </m:rPr>
                        <a:rPr lang="en-IN" sz="2400" b="0" i="0" smtClean="0">
                          <a:latin typeface="Cambria Math" panose="02040503050406030204" pitchFamily="18" charset="0"/>
                        </a:rPr>
                        <m:t>H</m:t>
                      </m:r>
                      <m:r>
                        <a:rPr lang="en-IN" sz="2400" b="0" i="0" baseline="-25000" smtClean="0">
                          <a:latin typeface="Cambria Math" panose="02040503050406030204" pitchFamily="18" charset="0"/>
                        </a:rPr>
                        <m:t>2</m:t>
                      </m:r>
                      <m:r>
                        <m:rPr>
                          <m:sty m:val="p"/>
                        </m:rPr>
                        <a:rPr lang="en-IN" sz="2400" b="0" i="0" smtClean="0">
                          <a:latin typeface="Cambria Math" panose="02040503050406030204" pitchFamily="18" charset="0"/>
                        </a:rPr>
                        <m:t>O</m:t>
                      </m:r>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𝑠</m:t>
                          </m:r>
                        </m:e>
                      </m:d>
                      <m:r>
                        <a:rPr lang="en-IN" sz="2400" b="0" i="1" smtClean="0">
                          <a:latin typeface="Cambria Math" panose="02040503050406030204" pitchFamily="18" charset="0"/>
                          <a:ea typeface="Cambria Math" panose="02040503050406030204" pitchFamily="18" charset="0"/>
                        </a:rPr>
                        <m:t>⟶</m:t>
                      </m:r>
                      <m:r>
                        <a:rPr lang="en-IN" sz="2400" b="0" i="0" smtClean="0">
                          <a:latin typeface="Cambria Math" panose="02040503050406030204" pitchFamily="18" charset="0"/>
                          <a:ea typeface="Cambria Math" panose="02040503050406030204" pitchFamily="18" charset="0"/>
                        </a:rPr>
                        <m:t>5</m:t>
                      </m:r>
                      <m:r>
                        <m:rPr>
                          <m:sty m:val="p"/>
                        </m:rPr>
                        <a:rPr lang="en-IN" sz="2400" b="0" i="0" smtClean="0">
                          <a:latin typeface="Cambria Math" panose="02040503050406030204" pitchFamily="18" charset="0"/>
                          <a:ea typeface="Cambria Math" panose="02040503050406030204" pitchFamily="18" charset="0"/>
                        </a:rPr>
                        <m:t>Na</m:t>
                      </m:r>
                      <m:r>
                        <a:rPr lang="en-IN" sz="2400" b="0" i="0" baseline="-25000" smtClean="0">
                          <a:latin typeface="Cambria Math" panose="02040503050406030204" pitchFamily="18" charset="0"/>
                          <a:ea typeface="Cambria Math" panose="02040503050406030204" pitchFamily="18" charset="0"/>
                        </a:rPr>
                        <m:t>2</m:t>
                      </m:r>
                      <m:r>
                        <m:rPr>
                          <m:sty m:val="p"/>
                        </m:rPr>
                        <a:rPr lang="en-IN" sz="2400" b="0" i="0" smtClean="0">
                          <a:latin typeface="Cambria Math" panose="02040503050406030204" pitchFamily="18" charset="0"/>
                          <a:ea typeface="Cambria Math" panose="02040503050406030204" pitchFamily="18" charset="0"/>
                        </a:rPr>
                        <m:t>CO</m:t>
                      </m:r>
                      <m:r>
                        <a:rPr lang="en-IN" sz="2400" b="0" i="0" baseline="-25000" smtClean="0">
                          <a:latin typeface="Cambria Math" panose="02040503050406030204" pitchFamily="18" charset="0"/>
                          <a:ea typeface="Cambria Math" panose="02040503050406030204" pitchFamily="18" charset="0"/>
                        </a:rPr>
                        <m:t>3</m:t>
                      </m:r>
                      <m:d>
                        <m:dPr>
                          <m:ctrlPr>
                            <a:rPr lang="en-IN" sz="2400" b="0" i="1" smtClean="0">
                              <a:latin typeface="Cambria Math" panose="02040503050406030204" pitchFamily="18" charset="0"/>
                              <a:ea typeface="Cambria Math" panose="02040503050406030204" pitchFamily="18" charset="0"/>
                            </a:rPr>
                          </m:ctrlPr>
                        </m:dPr>
                        <m:e>
                          <m:r>
                            <a:rPr lang="en-IN" sz="2400" b="0" i="1" smtClean="0">
                              <a:latin typeface="Cambria Math" panose="02040503050406030204" pitchFamily="18" charset="0"/>
                              <a:ea typeface="Cambria Math" panose="02040503050406030204" pitchFamily="18" charset="0"/>
                            </a:rPr>
                            <m:t>𝑠</m:t>
                          </m:r>
                        </m:e>
                      </m:d>
                      <m:r>
                        <a:rPr lang="en-IN" sz="2400" b="0" i="0" smtClean="0">
                          <a:latin typeface="Cambria Math" panose="02040503050406030204" pitchFamily="18" charset="0"/>
                          <a:ea typeface="Cambria Math" panose="02040503050406030204" pitchFamily="18" charset="0"/>
                        </a:rPr>
                        <m:t>+</m:t>
                      </m:r>
                      <m:r>
                        <m:rPr>
                          <m:sty m:val="p"/>
                        </m:rPr>
                        <a:rPr lang="en-IN" sz="2400" b="0" i="0" smtClean="0">
                          <a:latin typeface="Cambria Math" panose="02040503050406030204" pitchFamily="18" charset="0"/>
                          <a:ea typeface="Cambria Math" panose="02040503050406030204" pitchFamily="18" charset="0"/>
                        </a:rPr>
                        <m:t>CO</m:t>
                      </m:r>
                      <m:r>
                        <a:rPr lang="en-IN" sz="2400" b="0" i="0" baseline="-25000" smtClean="0">
                          <a:latin typeface="Cambria Math" panose="02040503050406030204" pitchFamily="18" charset="0"/>
                          <a:ea typeface="Cambria Math" panose="02040503050406030204" pitchFamily="18" charset="0"/>
                        </a:rPr>
                        <m:t>2</m:t>
                      </m:r>
                      <m:d>
                        <m:dPr>
                          <m:ctrlPr>
                            <a:rPr lang="en-IN" sz="2400" b="0" i="1" smtClean="0">
                              <a:latin typeface="Cambria Math" panose="02040503050406030204" pitchFamily="18" charset="0"/>
                              <a:ea typeface="Cambria Math" panose="02040503050406030204" pitchFamily="18" charset="0"/>
                            </a:rPr>
                          </m:ctrlPr>
                        </m:dPr>
                        <m:e>
                          <m:r>
                            <a:rPr lang="en-IN" sz="2400" b="0" i="1" smtClean="0">
                              <a:latin typeface="Cambria Math" panose="02040503050406030204" pitchFamily="18" charset="0"/>
                              <a:ea typeface="Cambria Math" panose="02040503050406030204" pitchFamily="18" charset="0"/>
                            </a:rPr>
                            <m:t>𝑔</m:t>
                          </m:r>
                        </m:e>
                      </m:d>
                      <m:r>
                        <a:rPr lang="en-IN" sz="2400" b="0" i="0" smtClean="0">
                          <a:latin typeface="Cambria Math" panose="02040503050406030204" pitchFamily="18" charset="0"/>
                          <a:ea typeface="Cambria Math" panose="02040503050406030204" pitchFamily="18" charset="0"/>
                        </a:rPr>
                        <m:t>+3</m:t>
                      </m:r>
                      <m:r>
                        <m:rPr>
                          <m:sty m:val="p"/>
                        </m:rPr>
                        <a:rPr lang="en-IN" sz="2400" b="0" i="0" smtClean="0">
                          <a:latin typeface="Cambria Math" panose="02040503050406030204" pitchFamily="18" charset="0"/>
                          <a:ea typeface="Cambria Math" panose="02040503050406030204" pitchFamily="18" charset="0"/>
                        </a:rPr>
                        <m:t>H</m:t>
                      </m:r>
                      <m:r>
                        <a:rPr lang="en-IN" sz="2400" b="0" i="0" baseline="-25000" smtClean="0">
                          <a:latin typeface="Cambria Math" panose="02040503050406030204" pitchFamily="18" charset="0"/>
                          <a:ea typeface="Cambria Math" panose="02040503050406030204" pitchFamily="18" charset="0"/>
                        </a:rPr>
                        <m:t>2</m:t>
                      </m:r>
                      <m:r>
                        <m:rPr>
                          <m:sty m:val="p"/>
                        </m:rPr>
                        <a:rPr lang="en-IN" sz="2400" b="0" i="0" smtClean="0">
                          <a:latin typeface="Cambria Math" panose="02040503050406030204" pitchFamily="18" charset="0"/>
                          <a:ea typeface="Cambria Math" panose="02040503050406030204" pitchFamily="18" charset="0"/>
                        </a:rPr>
                        <m:t>O</m:t>
                      </m:r>
                      <m:r>
                        <a:rPr lang="en-IN" sz="2400" b="0" i="0" smtClean="0">
                          <a:latin typeface="Cambria Math" panose="02040503050406030204" pitchFamily="18" charset="0"/>
                          <a:ea typeface="Cambria Math" panose="02040503050406030204" pitchFamily="18" charset="0"/>
                        </a:rPr>
                        <m:t>(</m:t>
                      </m:r>
                      <m:r>
                        <a:rPr lang="en-IN" sz="2400" b="0" i="1" smtClean="0">
                          <a:latin typeface="Cambria Math" panose="02040503050406030204" pitchFamily="18" charset="0"/>
                          <a:ea typeface="Cambria Math" panose="02040503050406030204" pitchFamily="18" charset="0"/>
                        </a:rPr>
                        <m:t>𝑔</m:t>
                      </m:r>
                      <m:r>
                        <a:rPr lang="en-IN" sz="2400" b="0" i="0" smtClean="0">
                          <a:latin typeface="Cambria Math" panose="02040503050406030204" pitchFamily="18" charset="0"/>
                          <a:ea typeface="Cambria Math" panose="02040503050406030204" pitchFamily="18" charset="0"/>
                        </a:rPr>
                        <m:t>)</m:t>
                      </m:r>
                    </m:oMath>
                  </m:oMathPara>
                </a14:m>
                <a:endParaRPr lang="en-US" sz="24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9344"/>
                <a:ext cx="9144000" cy="4486656"/>
              </a:xfrm>
              <a:blipFill>
                <a:blip r:embed="rId3"/>
                <a:stretch>
                  <a:fillRect l="-1333" t="-1223"/>
                </a:stretch>
              </a:blipFill>
            </p:spPr>
            <p:txBody>
              <a:bodyPr/>
              <a:lstStyle/>
              <a:p>
                <a:r>
                  <a:rPr lang="en-US">
                    <a:noFill/>
                  </a:rPr>
                  <a:t> </a:t>
                </a:r>
              </a:p>
            </p:txBody>
          </p:sp>
        </mc:Fallback>
      </mc:AlternateContent>
    </p:spTree>
    <p:extLst>
      <p:ext uri="{BB962C8B-B14F-4D97-AF65-F5344CB8AC3E}">
        <p14:creationId xmlns:p14="http://schemas.microsoft.com/office/powerpoint/2010/main" val="36471238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66700" y="0"/>
            <a:ext cx="8724900" cy="609599"/>
          </a:xfrm>
        </p:spPr>
        <p:txBody>
          <a:bodyPr/>
          <a:lstStyle/>
          <a:p>
            <a:pPr algn="l"/>
            <a:r>
              <a:rPr lang="en-IN" dirty="0">
                <a:solidFill>
                  <a:schemeClr val="bg1">
                    <a:lumMod val="95000"/>
                  </a:schemeClr>
                </a:solidFill>
              </a:rPr>
              <a:t>24.5</a:t>
            </a:r>
            <a:r>
              <a:rPr lang="en-IN" spc="3000" dirty="0">
                <a:solidFill>
                  <a:schemeClr val="bg1">
                    <a:lumMod val="95000"/>
                  </a:schemeClr>
                </a:solidFill>
              </a:rPr>
              <a:t> </a:t>
            </a:r>
            <a:r>
              <a:rPr lang="en-US" dirty="0">
                <a:solidFill>
                  <a:srgbClr val="C00000"/>
                </a:solidFill>
                <a:latin typeface="Calibri"/>
              </a:rPr>
              <a:t>The Alkali Metals (3)</a:t>
            </a:r>
            <a:endParaRPr lang="en-IN" dirty="0">
              <a:solidFill>
                <a:srgbClr val="C00000"/>
              </a:solidFill>
            </a:endParaRPr>
          </a:p>
        </p:txBody>
      </p:sp>
      <p:sp>
        <p:nvSpPr>
          <p:cNvPr id="16" name="Text Placeholder 15"/>
          <p:cNvSpPr>
            <a:spLocks noGrp="1"/>
          </p:cNvSpPr>
          <p:nvPr>
            <p:ph type="body" sz="quarter" idx="11"/>
          </p:nvPr>
        </p:nvSpPr>
        <p:spPr>
          <a:xfrm>
            <a:off x="23813" y="1066800"/>
            <a:ext cx="9120186" cy="457200"/>
          </a:xfrm>
        </p:spPr>
        <p:txBody>
          <a:bodyPr/>
          <a:lstStyle/>
          <a:p>
            <a:r>
              <a:rPr lang="en-US" sz="2800" dirty="0">
                <a:solidFill>
                  <a:srgbClr val="4F74A8"/>
                </a:solidFill>
                <a:latin typeface="Calibri"/>
              </a:rPr>
              <a:t>The Alkali Metals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23812" y="1600200"/>
                <a:ext cx="9120187" cy="4343400"/>
              </a:xfrm>
            </p:spPr>
            <p:txBody>
              <a:bodyPr/>
              <a:lstStyle/>
              <a:p>
                <a:pPr>
                  <a:spcAft>
                    <a:spcPts val="1600"/>
                  </a:spcAft>
                </a:pPr>
                <a:r>
                  <a:rPr lang="en-US" dirty="0"/>
                  <a:t>Potassium Nitrate (</a:t>
                </a:r>
                <a:r>
                  <a:rPr lang="en-US" i="1" dirty="0"/>
                  <a:t>saltpeter</a:t>
                </a:r>
                <a:r>
                  <a:rPr lang="en-US" dirty="0"/>
                  <a:t>) :</a:t>
                </a:r>
              </a:p>
              <a:p>
                <a:pPr>
                  <a:spcBef>
                    <a:spcPts val="0"/>
                  </a:spcBef>
                  <a:spcAft>
                    <a:spcPts val="2800"/>
                  </a:spcAft>
                </a:pPr>
                <a:r>
                  <a:rPr lang="en-IN" b="0" dirty="0"/>
                  <a:t>	</a:t>
                </a:r>
                <a14:m>
                  <m:oMath xmlns:m="http://schemas.openxmlformats.org/officeDocument/2006/math">
                    <m:r>
                      <m:rPr>
                        <m:sty m:val="p"/>
                      </m:rPr>
                      <a:rPr lang="en-IN" b="0" i="0" smtClean="0">
                        <a:latin typeface="Cambria Math" panose="02040503050406030204" pitchFamily="18" charset="0"/>
                      </a:rPr>
                      <m:t>KCl</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m:t>
                    </m:r>
                    <m:r>
                      <m:rPr>
                        <m:sty m:val="p"/>
                      </m:rPr>
                      <a:rPr lang="en-IN" b="0" i="0" smtClean="0">
                        <a:latin typeface="Cambria Math" panose="02040503050406030204" pitchFamily="18" charset="0"/>
                      </a:rPr>
                      <m:t>NaNO</m:t>
                    </m:r>
                    <m:r>
                      <a:rPr lang="en-IN" b="0" i="0" baseline="-25000" smtClean="0">
                        <a:latin typeface="Cambria Math" panose="02040503050406030204" pitchFamily="18" charset="0"/>
                      </a:rPr>
                      <m:t>3</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i="1">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KN</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3</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NaCl</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a14:m>
                <a:endParaRPr lang="en-US" dirty="0"/>
              </a:p>
              <a:p>
                <a:pPr>
                  <a:spcBef>
                    <a:spcPts val="5400"/>
                  </a:spcBef>
                </a:pPr>
                <a:r>
                  <a:rPr lang="en-US" dirty="0"/>
                  <a:t>Gunpowder consists of potassium nitrate, wood charcoal, and sulfur in the approximate proportions of 6:1:1 by mass.</a:t>
                </a:r>
              </a:p>
              <a:p>
                <a:pPr>
                  <a:spcBef>
                    <a:spcPts val="1600"/>
                  </a:spcBef>
                </a:pPr>
                <a:r>
                  <a:rPr lang="en-IN" b="0" dirty="0"/>
                  <a:t>	</a:t>
                </a:r>
                <a14:m>
                  <m:oMath xmlns:m="http://schemas.openxmlformats.org/officeDocument/2006/math">
                    <m:r>
                      <a:rPr lang="en-IN" sz="2400" b="0" i="0" smtClean="0">
                        <a:latin typeface="Cambria Math" panose="02040503050406030204" pitchFamily="18" charset="0"/>
                      </a:rPr>
                      <m:t>2</m:t>
                    </m:r>
                    <m:r>
                      <m:rPr>
                        <m:sty m:val="p"/>
                      </m:rPr>
                      <a:rPr lang="en-IN" sz="2400" b="0" i="0" smtClean="0">
                        <a:latin typeface="Cambria Math" panose="02040503050406030204" pitchFamily="18" charset="0"/>
                      </a:rPr>
                      <m:t>KNO</m:t>
                    </m:r>
                    <m:r>
                      <a:rPr lang="en-IN" sz="2400" b="0" i="0" baseline="-25000" smtClean="0">
                        <a:latin typeface="Cambria Math" panose="02040503050406030204" pitchFamily="18" charset="0"/>
                      </a:rPr>
                      <m:t>3</m:t>
                    </m:r>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𝑠</m:t>
                        </m:r>
                      </m:e>
                    </m:d>
                    <m:r>
                      <a:rPr lang="en-IN" sz="2400" b="0" i="0" smtClean="0">
                        <a:latin typeface="Cambria Math" panose="02040503050406030204" pitchFamily="18" charset="0"/>
                      </a:rPr>
                      <m:t>+</m:t>
                    </m:r>
                    <m:r>
                      <m:rPr>
                        <m:sty m:val="p"/>
                      </m:rPr>
                      <a:rPr lang="en-IN" sz="2400" b="0" i="0" smtClean="0">
                        <a:latin typeface="Cambria Math" panose="02040503050406030204" pitchFamily="18" charset="0"/>
                      </a:rPr>
                      <m:t>S</m:t>
                    </m:r>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𝑙</m:t>
                        </m:r>
                      </m:e>
                    </m:d>
                    <m:r>
                      <a:rPr lang="en-IN" sz="2400" b="0" i="0" smtClean="0">
                        <a:latin typeface="Cambria Math" panose="02040503050406030204" pitchFamily="18" charset="0"/>
                      </a:rPr>
                      <m:t>+3</m:t>
                    </m:r>
                    <m:r>
                      <m:rPr>
                        <m:sty m:val="p"/>
                      </m:rPr>
                      <a:rPr lang="en-IN" sz="2400" b="0" i="0" smtClean="0">
                        <a:latin typeface="Cambria Math" panose="02040503050406030204" pitchFamily="18" charset="0"/>
                      </a:rPr>
                      <m:t>C</m:t>
                    </m:r>
                    <m:r>
                      <m:rPr>
                        <m:nor/>
                      </m:rPr>
                      <a:rPr lang="en-US" sz="2400" dirty="0"/>
                      <m:t>(</m:t>
                    </m:r>
                    <m:r>
                      <m:rPr>
                        <m:nor/>
                      </m:rPr>
                      <a:rPr lang="en-US" sz="2400" i="1" dirty="0"/>
                      <m:t>s</m:t>
                    </m:r>
                    <m:r>
                      <m:rPr>
                        <m:nor/>
                      </m:rPr>
                      <a:rPr lang="en-US" sz="2400" dirty="0"/>
                      <m:t>)</m:t>
                    </m:r>
                    <m:r>
                      <a:rPr lang="en-IN" sz="2400" b="0" i="1" smtClean="0">
                        <a:latin typeface="Cambria Math" panose="02040503050406030204" pitchFamily="18" charset="0"/>
                        <a:ea typeface="Cambria Math" panose="02040503050406030204" pitchFamily="18" charset="0"/>
                      </a:rPr>
                      <m:t>⟶</m:t>
                    </m:r>
                    <m:sSub>
                      <m:sSubPr>
                        <m:ctrlPr>
                          <a:rPr lang="en-IN"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K</m:t>
                        </m:r>
                      </m:e>
                      <m:sub>
                        <m:r>
                          <a:rPr lang="en-US" sz="2400" b="0" i="1"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S</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𝑠</m:t>
                        </m:r>
                      </m:e>
                    </m:d>
                    <m:r>
                      <a:rPr lang="en-US" sz="2400" b="0" i="1"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N</m:t>
                        </m:r>
                      </m:e>
                      <m:sub>
                        <m:r>
                          <a:rPr lang="en-US" sz="2400" b="0" i="1" smtClean="0">
                            <a:latin typeface="Cambria Math" panose="02040503050406030204" pitchFamily="18" charset="0"/>
                            <a:ea typeface="Cambria Math" panose="02040503050406030204" pitchFamily="18" charset="0"/>
                          </a:rPr>
                          <m:t>2</m:t>
                        </m:r>
                      </m:sub>
                    </m:sSub>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𝑔</m:t>
                        </m:r>
                      </m:e>
                    </m:d>
                    <m:r>
                      <a:rPr lang="en-US" sz="2400" b="0" i="1" smtClean="0">
                        <a:latin typeface="Cambria Math" panose="02040503050406030204" pitchFamily="18" charset="0"/>
                        <a:ea typeface="Cambria Math" panose="02040503050406030204" pitchFamily="18" charset="0"/>
                      </a:rPr>
                      <m:t>+3</m:t>
                    </m:r>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CO</m:t>
                        </m:r>
                      </m:e>
                      <m:sub>
                        <m:r>
                          <a:rPr lang="en-US" sz="2400" b="0" i="1" smtClean="0">
                            <a:latin typeface="Cambria Math" panose="02040503050406030204" pitchFamily="18" charset="0"/>
                            <a:ea typeface="Cambria Math" panose="02040503050406030204" pitchFamily="18" charset="0"/>
                          </a:rPr>
                          <m:t>2</m:t>
                        </m:r>
                      </m:sub>
                    </m:sSub>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𝑔</m:t>
                        </m:r>
                      </m:e>
                    </m:d>
                  </m:oMath>
                </a14:m>
                <a:endParaRPr lang="en-US" sz="24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23812" y="1600200"/>
                <a:ext cx="9120187" cy="4343400"/>
              </a:xfrm>
              <a:blipFill>
                <a:blip r:embed="rId3"/>
                <a:stretch>
                  <a:fillRect l="-1404" t="-1404" r="-1939"/>
                </a:stretch>
              </a:blipFill>
            </p:spPr>
            <p:txBody>
              <a:bodyPr/>
              <a:lstStyle/>
              <a:p>
                <a:r>
                  <a:rPr lang="en-GB">
                    <a:noFill/>
                  </a:rPr>
                  <a:t> </a:t>
                </a:r>
              </a:p>
            </p:txBody>
          </p:sp>
        </mc:Fallback>
      </mc:AlternateContent>
    </p:spTree>
    <p:extLst>
      <p:ext uri="{BB962C8B-B14F-4D97-AF65-F5344CB8AC3E}">
        <p14:creationId xmlns:p14="http://schemas.microsoft.com/office/powerpoint/2010/main" val="25954579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24.6</a:t>
            </a:r>
            <a:r>
              <a:rPr lang="en-IN" spc="3000" dirty="0">
                <a:solidFill>
                  <a:schemeClr val="bg1">
                    <a:lumMod val="95000"/>
                  </a:schemeClr>
                </a:solidFill>
              </a:rPr>
              <a:t> </a:t>
            </a:r>
            <a:r>
              <a:rPr lang="en-US" dirty="0">
                <a:solidFill>
                  <a:srgbClr val="C00000"/>
                </a:solidFill>
                <a:latin typeface="Calibri"/>
              </a:rPr>
              <a:t>The Alkaline Earth Metals</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solidFill>
                  <a:srgbClr val="4F74A8"/>
                </a:solidFill>
              </a:rPr>
              <a:t>Topics</a:t>
            </a:r>
          </a:p>
        </p:txBody>
      </p:sp>
      <p:sp>
        <p:nvSpPr>
          <p:cNvPr id="17" name="Text Placeholder 16"/>
          <p:cNvSpPr>
            <a:spLocks noGrp="1"/>
          </p:cNvSpPr>
          <p:nvPr>
            <p:ph type="body" sz="quarter" idx="10"/>
          </p:nvPr>
        </p:nvSpPr>
        <p:spPr>
          <a:xfrm>
            <a:off x="0" y="1828800"/>
            <a:ext cx="9144000" cy="990600"/>
          </a:xfrm>
        </p:spPr>
        <p:txBody>
          <a:bodyPr/>
          <a:lstStyle/>
          <a:p>
            <a:pPr algn="ctr" fontAlgn="t">
              <a:spcBef>
                <a:spcPts val="0"/>
              </a:spcBef>
            </a:pPr>
            <a:r>
              <a:rPr lang="en-US" dirty="0"/>
              <a:t>Magnesium</a:t>
            </a:r>
            <a:endParaRPr lang="en-IN" dirty="0"/>
          </a:p>
          <a:p>
            <a:pPr algn="ctr" fontAlgn="t">
              <a:spcBef>
                <a:spcPts val="0"/>
              </a:spcBef>
            </a:pPr>
            <a:r>
              <a:rPr lang="en-US" dirty="0"/>
              <a:t>Calcium</a:t>
            </a:r>
            <a:endParaRPr lang="en-IN" dirty="0"/>
          </a:p>
        </p:txBody>
      </p:sp>
    </p:spTree>
    <p:extLst>
      <p:ext uri="{BB962C8B-B14F-4D97-AF65-F5344CB8AC3E}">
        <p14:creationId xmlns:p14="http://schemas.microsoft.com/office/powerpoint/2010/main" val="18294161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24.6</a:t>
            </a:r>
            <a:r>
              <a:rPr lang="en-IN" spc="3000" dirty="0">
                <a:solidFill>
                  <a:schemeClr val="bg1">
                    <a:lumMod val="95000"/>
                  </a:schemeClr>
                </a:solidFill>
              </a:rPr>
              <a:t> </a:t>
            </a:r>
            <a:r>
              <a:rPr lang="en-US" dirty="0">
                <a:solidFill>
                  <a:srgbClr val="C00000"/>
                </a:solidFill>
                <a:latin typeface="Calibri"/>
              </a:rPr>
              <a:t>The Alkaline Earth Metals (1)</a:t>
            </a:r>
            <a:endParaRPr lang="en-IN" dirty="0">
              <a:solidFill>
                <a:srgbClr val="C00000"/>
              </a:solidFill>
            </a:endParaRPr>
          </a:p>
        </p:txBody>
      </p:sp>
      <p:sp>
        <p:nvSpPr>
          <p:cNvPr id="23" name="Text Placeholder 22"/>
          <p:cNvSpPr>
            <a:spLocks noGrp="1"/>
          </p:cNvSpPr>
          <p:nvPr>
            <p:ph type="body" sz="quarter" idx="14"/>
          </p:nvPr>
        </p:nvSpPr>
        <p:spPr>
          <a:xfrm>
            <a:off x="76201" y="1371600"/>
            <a:ext cx="8991600" cy="345440"/>
          </a:xfrm>
          <a:solidFill>
            <a:schemeClr val="bg1"/>
          </a:solidFill>
        </p:spPr>
        <p:txBody>
          <a:bodyPr/>
          <a:lstStyle/>
          <a:p>
            <a:r>
              <a:rPr lang="en-GB" sz="2000" b="1" dirty="0"/>
              <a:t>Table 24.5</a:t>
            </a:r>
            <a:r>
              <a:rPr lang="en-GB" sz="2000" dirty="0"/>
              <a:t> Properties of Alkaline Earth Metals</a:t>
            </a:r>
            <a:endParaRPr lang="en-IN" sz="2000" dirty="0"/>
          </a:p>
        </p:txBody>
      </p:sp>
      <mc:AlternateContent xmlns:mc="http://schemas.openxmlformats.org/markup-compatibility/2006" xmlns:a14="http://schemas.microsoft.com/office/drawing/2010/main">
        <mc:Choice Requires="a14">
          <p:graphicFrame>
            <p:nvGraphicFramePr>
              <p:cNvPr id="24" name="Table Placeholder 23"/>
              <p:cNvGraphicFramePr>
                <a:graphicFrameLocks noGrp="1"/>
              </p:cNvGraphicFramePr>
              <p:nvPr>
                <p:ph type="tbl" sz="quarter" idx="12"/>
                <p:extLst>
                  <p:ext uri="{D42A27DB-BD31-4B8C-83A1-F6EECF244321}">
                    <p14:modId xmlns:p14="http://schemas.microsoft.com/office/powerpoint/2010/main" val="1004233001"/>
                  </p:ext>
                </p:extLst>
              </p:nvPr>
            </p:nvGraphicFramePr>
            <p:xfrm>
              <a:off x="76200" y="1717040"/>
              <a:ext cx="8991600" cy="4074160"/>
            </p:xfrm>
            <a:graphic>
              <a:graphicData uri="http://schemas.openxmlformats.org/drawingml/2006/table">
                <a:tbl>
                  <a:tblPr firstRow="1" bandRow="1">
                    <a:tableStyleId>{5C22544A-7EE6-4342-B048-85BDC9FD1C3A}</a:tableStyleId>
                  </a:tblPr>
                  <a:tblGrid>
                    <a:gridCol w="4622597">
                      <a:extLst>
                        <a:ext uri="{9D8B030D-6E8A-4147-A177-3AD203B41FA5}">
                          <a16:colId xmlns:a16="http://schemas.microsoft.com/office/drawing/2014/main" xmlns="" val="20000"/>
                        </a:ext>
                      </a:extLst>
                    </a:gridCol>
                    <a:gridCol w="838200">
                      <a:extLst>
                        <a:ext uri="{9D8B030D-6E8A-4147-A177-3AD203B41FA5}">
                          <a16:colId xmlns:a16="http://schemas.microsoft.com/office/drawing/2014/main" xmlns="" val="20001"/>
                        </a:ext>
                      </a:extLst>
                    </a:gridCol>
                    <a:gridCol w="838200">
                      <a:extLst>
                        <a:ext uri="{9D8B030D-6E8A-4147-A177-3AD203B41FA5}">
                          <a16:colId xmlns:a16="http://schemas.microsoft.com/office/drawing/2014/main" xmlns="" val="20002"/>
                        </a:ext>
                      </a:extLst>
                    </a:gridCol>
                    <a:gridCol w="838200">
                      <a:extLst>
                        <a:ext uri="{9D8B030D-6E8A-4147-A177-3AD203B41FA5}">
                          <a16:colId xmlns:a16="http://schemas.microsoft.com/office/drawing/2014/main" xmlns="" val="20003"/>
                        </a:ext>
                      </a:extLst>
                    </a:gridCol>
                    <a:gridCol w="838200">
                      <a:extLst>
                        <a:ext uri="{9D8B030D-6E8A-4147-A177-3AD203B41FA5}">
                          <a16:colId xmlns:a16="http://schemas.microsoft.com/office/drawing/2014/main" xmlns="" val="20004"/>
                        </a:ext>
                      </a:extLst>
                    </a:gridCol>
                    <a:gridCol w="1016203">
                      <a:extLst>
                        <a:ext uri="{9D8B030D-6E8A-4147-A177-3AD203B41FA5}">
                          <a16:colId xmlns:a16="http://schemas.microsoft.com/office/drawing/2014/main" xmlns="" val="20005"/>
                        </a:ext>
                      </a:extLst>
                    </a:gridCol>
                  </a:tblGrid>
                  <a:tr h="294640">
                    <a:tc>
                      <a:txBody>
                        <a:bodyPr/>
                        <a:lstStyle/>
                        <a:p>
                          <a:pPr algn="ctr"/>
                          <a:endParaRPr lang="en-IN"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Be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Mg</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Ca</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Sr</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Ba</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xmlns="" val="10000"/>
                      </a:ext>
                    </a:extLst>
                  </a:tr>
                  <a:tr h="370840">
                    <a:tc>
                      <a:txBody>
                        <a:bodyPr/>
                        <a:lstStyle/>
                        <a:p>
                          <a:r>
                            <a:rPr lang="en-IN" dirty="0"/>
                            <a:t>Valence electron configuration</a:t>
                          </a:r>
                        </a:p>
                      </a:txBody>
                      <a:tcPr>
                        <a:lnT w="38100" cmpd="sng">
                          <a:noFill/>
                        </a:lnT>
                        <a:solidFill>
                          <a:srgbClr val="F3F3F5"/>
                        </a:solidFill>
                      </a:tcPr>
                    </a:tc>
                    <a:tc>
                      <a:txBody>
                        <a:bodyPr/>
                        <a:lstStyle/>
                        <a:p>
                          <a:pPr algn="ctr"/>
                          <a:r>
                            <a:rPr lang="en-IN" dirty="0"/>
                            <a:t>2</a:t>
                          </a:r>
                          <a:r>
                            <a:rPr lang="en-IN" i="1" dirty="0"/>
                            <a:t>s</a:t>
                          </a:r>
                          <a:r>
                            <a:rPr lang="en-IN" i="1" baseline="30000" dirty="0"/>
                            <a:t>2</a:t>
                          </a:r>
                        </a:p>
                      </a:txBody>
                      <a:tcPr>
                        <a:lnT w="38100" cmpd="sng">
                          <a:noFill/>
                        </a:lnT>
                        <a:solidFill>
                          <a:srgbClr val="F3F3F5"/>
                        </a:solidFill>
                      </a:tcPr>
                    </a:tc>
                    <a:tc>
                      <a:txBody>
                        <a:bodyPr/>
                        <a:lstStyle/>
                        <a:p>
                          <a:pPr algn="ctr"/>
                          <a:r>
                            <a:rPr lang="en-IN" i="0" dirty="0"/>
                            <a:t>3</a:t>
                          </a:r>
                          <a:r>
                            <a:rPr lang="en-IN" i="1" dirty="0"/>
                            <a:t>s</a:t>
                          </a:r>
                          <a:r>
                            <a:rPr lang="en-IN" i="1" baseline="30000" dirty="0"/>
                            <a:t>2</a:t>
                          </a:r>
                          <a:endParaRPr lang="en-IN" dirty="0"/>
                        </a:p>
                      </a:txBody>
                      <a:tcPr>
                        <a:lnT w="38100" cmpd="sng">
                          <a:noFill/>
                        </a:lnT>
                        <a:solidFill>
                          <a:srgbClr val="F3F3F5"/>
                        </a:solidFill>
                      </a:tcPr>
                    </a:tc>
                    <a:tc>
                      <a:txBody>
                        <a:bodyPr/>
                        <a:lstStyle/>
                        <a:p>
                          <a:pPr algn="ctr"/>
                          <a:r>
                            <a:rPr lang="en-IN" i="0" dirty="0"/>
                            <a:t>4</a:t>
                          </a:r>
                          <a:r>
                            <a:rPr lang="en-IN" i="1" dirty="0"/>
                            <a:t>s</a:t>
                          </a:r>
                          <a:r>
                            <a:rPr lang="en-IN" i="1" baseline="30000" dirty="0"/>
                            <a:t>2</a:t>
                          </a:r>
                          <a:endParaRPr lang="en-IN" dirty="0"/>
                        </a:p>
                      </a:txBody>
                      <a:tcPr>
                        <a:lnT w="38100" cmpd="sng">
                          <a:noFill/>
                        </a:lnT>
                        <a:solidFill>
                          <a:srgbClr val="F3F3F5"/>
                        </a:solidFill>
                      </a:tcPr>
                    </a:tc>
                    <a:tc>
                      <a:txBody>
                        <a:bodyPr/>
                        <a:lstStyle/>
                        <a:p>
                          <a:pPr algn="ctr"/>
                          <a:r>
                            <a:rPr lang="en-IN" i="0" dirty="0"/>
                            <a:t>5</a:t>
                          </a:r>
                          <a:r>
                            <a:rPr lang="en-IN" i="1" dirty="0"/>
                            <a:t>s</a:t>
                          </a:r>
                          <a:r>
                            <a:rPr lang="en-IN" i="1" baseline="30000" dirty="0"/>
                            <a:t>2</a:t>
                          </a:r>
                          <a:endParaRPr lang="en-IN" dirty="0"/>
                        </a:p>
                      </a:txBody>
                      <a:tcPr>
                        <a:lnT w="38100" cmpd="sng">
                          <a:noFill/>
                        </a:lnT>
                        <a:solidFill>
                          <a:srgbClr val="F3F3F5"/>
                        </a:solidFill>
                      </a:tcPr>
                    </a:tc>
                    <a:tc>
                      <a:txBody>
                        <a:bodyPr/>
                        <a:lstStyle/>
                        <a:p>
                          <a:pPr algn="ctr"/>
                          <a:r>
                            <a:rPr lang="en-IN" i="0" dirty="0"/>
                            <a:t>6</a:t>
                          </a:r>
                          <a:r>
                            <a:rPr lang="en-IN" i="1" dirty="0"/>
                            <a:t>s</a:t>
                          </a:r>
                          <a:r>
                            <a:rPr lang="en-IN" i="1" baseline="30000" dirty="0"/>
                            <a:t>2</a:t>
                          </a:r>
                          <a:endParaRPr lang="en-IN" dirty="0"/>
                        </a:p>
                      </a:txBody>
                      <a:tcPr>
                        <a:lnT w="38100" cmpd="sng">
                          <a:noFill/>
                        </a:lnT>
                        <a:solidFill>
                          <a:srgbClr val="F3F3F5"/>
                        </a:solidFill>
                      </a:tcPr>
                    </a:tc>
                    <a:extLst>
                      <a:ext uri="{0D108BD9-81ED-4DB2-BD59-A6C34878D82A}">
                        <a16:rowId xmlns:a16="http://schemas.microsoft.com/office/drawing/2014/main" xmlns="" val="10001"/>
                      </a:ext>
                    </a:extLst>
                  </a:tr>
                  <a:tr h="370840">
                    <a:tc>
                      <a:txBody>
                        <a:bodyPr/>
                        <a:lstStyle/>
                        <a:p>
                          <a:r>
                            <a:rPr lang="en-IN" dirty="0"/>
                            <a:t>Density</a:t>
                          </a:r>
                          <a:r>
                            <a:rPr lang="en-IN" baseline="0" dirty="0"/>
                            <a:t> (g/cm</a:t>
                          </a:r>
                          <a:r>
                            <a:rPr lang="en-IN" baseline="30000" dirty="0"/>
                            <a:t>3</a:t>
                          </a:r>
                          <a:r>
                            <a:rPr lang="en-IN" baseline="0" dirty="0"/>
                            <a:t>)</a:t>
                          </a:r>
                          <a:endParaRPr lang="en-IN" dirty="0"/>
                        </a:p>
                      </a:txBody>
                      <a:tcPr>
                        <a:solidFill>
                          <a:srgbClr val="F3F3F5"/>
                        </a:solidFill>
                      </a:tcPr>
                    </a:tc>
                    <a:tc>
                      <a:txBody>
                        <a:bodyPr/>
                        <a:lstStyle/>
                        <a:p>
                          <a:pPr algn="ctr"/>
                          <a:r>
                            <a:rPr lang="en-IN" dirty="0"/>
                            <a:t>1.86</a:t>
                          </a:r>
                        </a:p>
                      </a:txBody>
                      <a:tcPr>
                        <a:solidFill>
                          <a:srgbClr val="F3F3F5"/>
                        </a:solidFill>
                      </a:tcPr>
                    </a:tc>
                    <a:tc>
                      <a:txBody>
                        <a:bodyPr/>
                        <a:lstStyle/>
                        <a:p>
                          <a:pPr algn="ctr"/>
                          <a:r>
                            <a:rPr lang="en-IN" dirty="0"/>
                            <a:t>1.74</a:t>
                          </a:r>
                        </a:p>
                      </a:txBody>
                      <a:tcPr>
                        <a:solidFill>
                          <a:srgbClr val="F3F3F5"/>
                        </a:solidFill>
                      </a:tcPr>
                    </a:tc>
                    <a:tc>
                      <a:txBody>
                        <a:bodyPr/>
                        <a:lstStyle/>
                        <a:p>
                          <a:pPr algn="ctr"/>
                          <a:r>
                            <a:rPr lang="en-IN" dirty="0"/>
                            <a:t>1.55</a:t>
                          </a:r>
                        </a:p>
                      </a:txBody>
                      <a:tcPr>
                        <a:solidFill>
                          <a:srgbClr val="F3F3F5"/>
                        </a:solidFill>
                      </a:tcPr>
                    </a:tc>
                    <a:tc>
                      <a:txBody>
                        <a:bodyPr/>
                        <a:lstStyle/>
                        <a:p>
                          <a:pPr algn="ctr"/>
                          <a:r>
                            <a:rPr lang="en-IN" dirty="0"/>
                            <a:t>2.6</a:t>
                          </a:r>
                        </a:p>
                      </a:txBody>
                      <a:tcPr>
                        <a:solidFill>
                          <a:srgbClr val="F3F3F5"/>
                        </a:solidFill>
                      </a:tcPr>
                    </a:tc>
                    <a:tc>
                      <a:txBody>
                        <a:bodyPr/>
                        <a:lstStyle/>
                        <a:p>
                          <a:pPr algn="ctr"/>
                          <a:r>
                            <a:rPr lang="en-IN" dirty="0"/>
                            <a:t>3.5</a:t>
                          </a:r>
                        </a:p>
                      </a:txBody>
                      <a:tcPr>
                        <a:solidFill>
                          <a:srgbClr val="F3F3F5"/>
                        </a:solidFill>
                      </a:tcPr>
                    </a:tc>
                    <a:extLst>
                      <a:ext uri="{0D108BD9-81ED-4DB2-BD59-A6C34878D82A}">
                        <a16:rowId xmlns:a16="http://schemas.microsoft.com/office/drawing/2014/main" xmlns="" val="10002"/>
                      </a:ext>
                    </a:extLst>
                  </a:tr>
                  <a:tr h="370840">
                    <a:tc>
                      <a:txBody>
                        <a:bodyPr/>
                        <a:lstStyle/>
                        <a:p>
                          <a:r>
                            <a:rPr lang="en-IN" dirty="0"/>
                            <a:t>Melting poing (</a:t>
                          </a:r>
                          <a14:m>
                            <m:oMath xmlns:m="http://schemas.openxmlformats.org/officeDocument/2006/math">
                              <m:r>
                                <a:rPr lang="en-IN"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m:t>
                              </m:r>
                            </m:oMath>
                          </a14:m>
                          <a:r>
                            <a:rPr lang="en-IN" dirty="0"/>
                            <a:t>)</a:t>
                          </a:r>
                        </a:p>
                      </a:txBody>
                      <a:tcPr>
                        <a:solidFill>
                          <a:srgbClr val="F3F3F5"/>
                        </a:solidFill>
                      </a:tcPr>
                    </a:tc>
                    <a:tc>
                      <a:txBody>
                        <a:bodyPr/>
                        <a:lstStyle/>
                        <a:p>
                          <a:pPr algn="ctr"/>
                          <a:r>
                            <a:rPr lang="en-IN" dirty="0"/>
                            <a:t>1280</a:t>
                          </a:r>
                        </a:p>
                      </a:txBody>
                      <a:tcPr>
                        <a:solidFill>
                          <a:srgbClr val="F3F3F5"/>
                        </a:solidFill>
                      </a:tcPr>
                    </a:tc>
                    <a:tc>
                      <a:txBody>
                        <a:bodyPr/>
                        <a:lstStyle/>
                        <a:p>
                          <a:pPr algn="ctr"/>
                          <a:r>
                            <a:rPr lang="en-IN" dirty="0"/>
                            <a:t>650</a:t>
                          </a:r>
                        </a:p>
                      </a:txBody>
                      <a:tcPr>
                        <a:solidFill>
                          <a:srgbClr val="F3F3F5"/>
                        </a:solidFill>
                      </a:tcPr>
                    </a:tc>
                    <a:tc>
                      <a:txBody>
                        <a:bodyPr/>
                        <a:lstStyle/>
                        <a:p>
                          <a:pPr algn="ctr"/>
                          <a:r>
                            <a:rPr lang="en-IN" dirty="0"/>
                            <a:t>838</a:t>
                          </a:r>
                        </a:p>
                      </a:txBody>
                      <a:tcPr>
                        <a:solidFill>
                          <a:srgbClr val="F3F3F5"/>
                        </a:solidFill>
                      </a:tcPr>
                    </a:tc>
                    <a:tc>
                      <a:txBody>
                        <a:bodyPr/>
                        <a:lstStyle/>
                        <a:p>
                          <a:pPr algn="ctr"/>
                          <a:r>
                            <a:rPr lang="en-IN" dirty="0"/>
                            <a:t>770</a:t>
                          </a:r>
                        </a:p>
                      </a:txBody>
                      <a:tcPr>
                        <a:solidFill>
                          <a:srgbClr val="F3F3F5"/>
                        </a:solidFill>
                      </a:tcPr>
                    </a:tc>
                    <a:tc>
                      <a:txBody>
                        <a:bodyPr/>
                        <a:lstStyle/>
                        <a:p>
                          <a:pPr algn="ctr"/>
                          <a:r>
                            <a:rPr lang="en-IN" dirty="0"/>
                            <a:t>714</a:t>
                          </a:r>
                        </a:p>
                      </a:txBody>
                      <a:tcPr>
                        <a:solidFill>
                          <a:srgbClr val="F3F3F5"/>
                        </a:solidFill>
                      </a:tcPr>
                    </a:tc>
                    <a:extLst>
                      <a:ext uri="{0D108BD9-81ED-4DB2-BD59-A6C34878D82A}">
                        <a16:rowId xmlns:a16="http://schemas.microsoft.com/office/drawing/2014/main" xmlns="" val="10003"/>
                      </a:ext>
                    </a:extLst>
                  </a:tr>
                  <a:tr h="370840">
                    <a:tc>
                      <a:txBody>
                        <a:bodyPr/>
                        <a:lstStyle/>
                        <a:p>
                          <a:r>
                            <a:rPr lang="en-IN" dirty="0"/>
                            <a:t>Boiling</a:t>
                          </a:r>
                          <a:r>
                            <a:rPr lang="en-IN" baseline="0" dirty="0"/>
                            <a:t> point </a:t>
                          </a:r>
                          <a:r>
                            <a:rPr lang="en-IN" dirty="0"/>
                            <a:t>(</a:t>
                          </a:r>
                          <a14:m>
                            <m:oMath xmlns:m="http://schemas.openxmlformats.org/officeDocument/2006/math">
                              <m:r>
                                <a:rPr lang="en-IN"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m:t>
                              </m:r>
                            </m:oMath>
                          </a14:m>
                          <a:r>
                            <a:rPr lang="en-IN" dirty="0"/>
                            <a:t>)</a:t>
                          </a:r>
                        </a:p>
                      </a:txBody>
                      <a:tcPr>
                        <a:solidFill>
                          <a:srgbClr val="F3F3F5"/>
                        </a:solidFill>
                      </a:tcPr>
                    </a:tc>
                    <a:tc>
                      <a:txBody>
                        <a:bodyPr/>
                        <a:lstStyle/>
                        <a:p>
                          <a:pPr algn="ctr"/>
                          <a:r>
                            <a:rPr lang="en-IN" dirty="0"/>
                            <a:t>2770</a:t>
                          </a:r>
                        </a:p>
                      </a:txBody>
                      <a:tcPr>
                        <a:solidFill>
                          <a:srgbClr val="F3F3F5"/>
                        </a:solidFill>
                      </a:tcPr>
                    </a:tc>
                    <a:tc>
                      <a:txBody>
                        <a:bodyPr/>
                        <a:lstStyle/>
                        <a:p>
                          <a:pPr algn="ctr"/>
                          <a:r>
                            <a:rPr lang="en-IN" dirty="0"/>
                            <a:t>1107</a:t>
                          </a:r>
                        </a:p>
                      </a:txBody>
                      <a:tcPr>
                        <a:solidFill>
                          <a:srgbClr val="F3F3F5"/>
                        </a:solidFill>
                      </a:tcPr>
                    </a:tc>
                    <a:tc>
                      <a:txBody>
                        <a:bodyPr/>
                        <a:lstStyle/>
                        <a:p>
                          <a:pPr algn="ctr"/>
                          <a:r>
                            <a:rPr lang="en-IN" dirty="0"/>
                            <a:t>1484</a:t>
                          </a:r>
                        </a:p>
                      </a:txBody>
                      <a:tcPr>
                        <a:solidFill>
                          <a:srgbClr val="F3F3F5"/>
                        </a:solidFill>
                      </a:tcPr>
                    </a:tc>
                    <a:tc>
                      <a:txBody>
                        <a:bodyPr/>
                        <a:lstStyle/>
                        <a:p>
                          <a:pPr algn="ctr"/>
                          <a:r>
                            <a:rPr lang="en-IN" dirty="0"/>
                            <a:t>1380</a:t>
                          </a:r>
                        </a:p>
                      </a:txBody>
                      <a:tcPr>
                        <a:solidFill>
                          <a:srgbClr val="F3F3F5"/>
                        </a:solidFill>
                      </a:tcPr>
                    </a:tc>
                    <a:tc>
                      <a:txBody>
                        <a:bodyPr/>
                        <a:lstStyle/>
                        <a:p>
                          <a:pPr algn="ctr"/>
                          <a:r>
                            <a:rPr lang="en-IN" dirty="0"/>
                            <a:t>1640</a:t>
                          </a:r>
                        </a:p>
                      </a:txBody>
                      <a:tcPr>
                        <a:solidFill>
                          <a:srgbClr val="F3F3F5"/>
                        </a:solidFill>
                      </a:tcPr>
                    </a:tc>
                    <a:extLst>
                      <a:ext uri="{0D108BD9-81ED-4DB2-BD59-A6C34878D82A}">
                        <a16:rowId xmlns:a16="http://schemas.microsoft.com/office/drawing/2014/main" xmlns="" val="10004"/>
                      </a:ext>
                    </a:extLst>
                  </a:tr>
                  <a:tr h="370840">
                    <a:tc>
                      <a:txBody>
                        <a:bodyPr/>
                        <a:lstStyle/>
                        <a:p>
                          <a:r>
                            <a:rPr lang="en-IN" dirty="0"/>
                            <a:t>Atomic radius (pm)</a:t>
                          </a:r>
                        </a:p>
                      </a:txBody>
                      <a:tcPr>
                        <a:solidFill>
                          <a:srgbClr val="F3F3F5"/>
                        </a:solidFill>
                      </a:tcPr>
                    </a:tc>
                    <a:tc>
                      <a:txBody>
                        <a:bodyPr/>
                        <a:lstStyle/>
                        <a:p>
                          <a:pPr algn="ctr"/>
                          <a:r>
                            <a:rPr lang="en-IN" dirty="0"/>
                            <a:t>112</a:t>
                          </a:r>
                        </a:p>
                      </a:txBody>
                      <a:tcPr>
                        <a:solidFill>
                          <a:srgbClr val="F3F3F5"/>
                        </a:solidFill>
                      </a:tcPr>
                    </a:tc>
                    <a:tc>
                      <a:txBody>
                        <a:bodyPr/>
                        <a:lstStyle/>
                        <a:p>
                          <a:pPr algn="ctr"/>
                          <a:r>
                            <a:rPr lang="en-IN" dirty="0"/>
                            <a:t>160</a:t>
                          </a:r>
                        </a:p>
                      </a:txBody>
                      <a:tcPr>
                        <a:solidFill>
                          <a:srgbClr val="F3F3F5"/>
                        </a:solidFill>
                      </a:tcPr>
                    </a:tc>
                    <a:tc>
                      <a:txBody>
                        <a:bodyPr/>
                        <a:lstStyle/>
                        <a:p>
                          <a:pPr algn="ctr"/>
                          <a:r>
                            <a:rPr lang="en-IN" dirty="0"/>
                            <a:t>197</a:t>
                          </a:r>
                        </a:p>
                      </a:txBody>
                      <a:tcPr>
                        <a:solidFill>
                          <a:srgbClr val="F3F3F5"/>
                        </a:solidFill>
                      </a:tcPr>
                    </a:tc>
                    <a:tc>
                      <a:txBody>
                        <a:bodyPr/>
                        <a:lstStyle/>
                        <a:p>
                          <a:pPr algn="ctr"/>
                          <a:r>
                            <a:rPr lang="en-IN" dirty="0"/>
                            <a:t>215</a:t>
                          </a:r>
                        </a:p>
                      </a:txBody>
                      <a:tcPr>
                        <a:solidFill>
                          <a:srgbClr val="F3F3F5"/>
                        </a:solidFill>
                      </a:tcPr>
                    </a:tc>
                    <a:tc>
                      <a:txBody>
                        <a:bodyPr/>
                        <a:lstStyle/>
                        <a:p>
                          <a:pPr algn="ctr"/>
                          <a:r>
                            <a:rPr lang="en-IN" dirty="0"/>
                            <a:t>222</a:t>
                          </a:r>
                        </a:p>
                      </a:txBody>
                      <a:tcPr>
                        <a:solidFill>
                          <a:srgbClr val="F3F3F5"/>
                        </a:solidFill>
                      </a:tcPr>
                    </a:tc>
                    <a:extLst>
                      <a:ext uri="{0D108BD9-81ED-4DB2-BD59-A6C34878D82A}">
                        <a16:rowId xmlns:a16="http://schemas.microsoft.com/office/drawing/2014/main" xmlns="" val="10005"/>
                      </a:ext>
                    </a:extLst>
                  </a:tr>
                  <a:tr h="370840">
                    <a:tc>
                      <a:txBody>
                        <a:bodyPr/>
                        <a:lstStyle/>
                        <a:p>
                          <a:r>
                            <a:rPr lang="en-IN" dirty="0"/>
                            <a:t>Lonic radius (pm)*</a:t>
                          </a:r>
                        </a:p>
                      </a:txBody>
                      <a:tcPr>
                        <a:solidFill>
                          <a:srgbClr val="F3F3F5"/>
                        </a:solidFill>
                      </a:tcPr>
                    </a:tc>
                    <a:tc>
                      <a:txBody>
                        <a:bodyPr/>
                        <a:lstStyle/>
                        <a:p>
                          <a:pPr algn="ctr"/>
                          <a:r>
                            <a:rPr lang="en-IN" dirty="0"/>
                            <a:t>31</a:t>
                          </a:r>
                        </a:p>
                      </a:txBody>
                      <a:tcPr>
                        <a:solidFill>
                          <a:srgbClr val="F3F3F5"/>
                        </a:solidFill>
                      </a:tcPr>
                    </a:tc>
                    <a:tc>
                      <a:txBody>
                        <a:bodyPr/>
                        <a:lstStyle/>
                        <a:p>
                          <a:pPr algn="ctr"/>
                          <a:r>
                            <a:rPr lang="en-IN" dirty="0"/>
                            <a:t>651</a:t>
                          </a:r>
                        </a:p>
                      </a:txBody>
                      <a:tcPr>
                        <a:solidFill>
                          <a:srgbClr val="F3F3F5"/>
                        </a:solidFill>
                      </a:tcPr>
                    </a:tc>
                    <a:tc>
                      <a:txBody>
                        <a:bodyPr/>
                        <a:lstStyle/>
                        <a:p>
                          <a:pPr algn="ctr"/>
                          <a:r>
                            <a:rPr lang="en-IN" dirty="0"/>
                            <a:t>99</a:t>
                          </a:r>
                        </a:p>
                      </a:txBody>
                      <a:tcPr>
                        <a:solidFill>
                          <a:srgbClr val="F3F3F5"/>
                        </a:solidFill>
                      </a:tcPr>
                    </a:tc>
                    <a:tc>
                      <a:txBody>
                        <a:bodyPr/>
                        <a:lstStyle/>
                        <a:p>
                          <a:pPr algn="ctr"/>
                          <a:r>
                            <a:rPr lang="en-IN" dirty="0"/>
                            <a:t>113</a:t>
                          </a:r>
                        </a:p>
                      </a:txBody>
                      <a:tcPr>
                        <a:solidFill>
                          <a:srgbClr val="F3F3F5"/>
                        </a:solidFill>
                      </a:tcPr>
                    </a:tc>
                    <a:tc>
                      <a:txBody>
                        <a:bodyPr/>
                        <a:lstStyle/>
                        <a:p>
                          <a:pPr algn="ctr"/>
                          <a:r>
                            <a:rPr lang="en-IN" dirty="0"/>
                            <a:t>135</a:t>
                          </a:r>
                        </a:p>
                      </a:txBody>
                      <a:tcPr>
                        <a:solidFill>
                          <a:srgbClr val="F3F3F5"/>
                        </a:solidFill>
                      </a:tcPr>
                    </a:tc>
                    <a:extLst>
                      <a:ext uri="{0D108BD9-81ED-4DB2-BD59-A6C34878D82A}">
                        <a16:rowId xmlns:a16="http://schemas.microsoft.com/office/drawing/2014/main" xmlns="" val="10006"/>
                      </a:ext>
                    </a:extLst>
                  </a:tr>
                  <a:tr h="370840">
                    <a:tc>
                      <a:txBody>
                        <a:bodyPr/>
                        <a:lstStyle/>
                        <a:p>
                          <a:r>
                            <a:rPr lang="en-IN" dirty="0"/>
                            <a:t>First</a:t>
                          </a:r>
                          <a:r>
                            <a:rPr lang="en-IN" baseline="0" dirty="0"/>
                            <a:t> ionization energy (kJ/mol)</a:t>
                          </a:r>
                          <a:endParaRPr lang="en-IN" dirty="0"/>
                        </a:p>
                      </a:txBody>
                      <a:tcPr>
                        <a:solidFill>
                          <a:srgbClr val="F3F3F5"/>
                        </a:solidFill>
                      </a:tcPr>
                    </a:tc>
                    <a:tc>
                      <a:txBody>
                        <a:bodyPr/>
                        <a:lstStyle/>
                        <a:p>
                          <a:pPr algn="ctr"/>
                          <a:r>
                            <a:rPr lang="en-IN" dirty="0"/>
                            <a:t>899</a:t>
                          </a:r>
                        </a:p>
                      </a:txBody>
                      <a:tcPr>
                        <a:solidFill>
                          <a:srgbClr val="F3F3F5"/>
                        </a:solidFill>
                      </a:tcPr>
                    </a:tc>
                    <a:tc>
                      <a:txBody>
                        <a:bodyPr/>
                        <a:lstStyle/>
                        <a:p>
                          <a:pPr algn="ctr"/>
                          <a:r>
                            <a:rPr lang="en-IN" dirty="0"/>
                            <a:t>738</a:t>
                          </a:r>
                        </a:p>
                      </a:txBody>
                      <a:tcPr>
                        <a:solidFill>
                          <a:srgbClr val="F3F3F5"/>
                        </a:solidFill>
                      </a:tcPr>
                    </a:tc>
                    <a:tc>
                      <a:txBody>
                        <a:bodyPr/>
                        <a:lstStyle/>
                        <a:p>
                          <a:pPr algn="ctr"/>
                          <a:r>
                            <a:rPr lang="en-IN" dirty="0"/>
                            <a:t>590</a:t>
                          </a:r>
                        </a:p>
                      </a:txBody>
                      <a:tcPr>
                        <a:solidFill>
                          <a:srgbClr val="F3F3F5"/>
                        </a:solidFill>
                      </a:tcPr>
                    </a:tc>
                    <a:tc>
                      <a:txBody>
                        <a:bodyPr/>
                        <a:lstStyle/>
                        <a:p>
                          <a:pPr algn="ctr"/>
                          <a:r>
                            <a:rPr lang="en-IN" dirty="0"/>
                            <a:t>548</a:t>
                          </a:r>
                        </a:p>
                      </a:txBody>
                      <a:tcPr>
                        <a:solidFill>
                          <a:srgbClr val="F3F3F5"/>
                        </a:solidFill>
                      </a:tcPr>
                    </a:tc>
                    <a:tc>
                      <a:txBody>
                        <a:bodyPr/>
                        <a:lstStyle/>
                        <a:p>
                          <a:pPr algn="ctr"/>
                          <a:r>
                            <a:rPr lang="en-IN" dirty="0"/>
                            <a:t>502</a:t>
                          </a:r>
                        </a:p>
                      </a:txBody>
                      <a:tcPr>
                        <a:solidFill>
                          <a:srgbClr val="F3F3F5"/>
                        </a:solidFill>
                      </a:tcPr>
                    </a:tc>
                    <a:extLst>
                      <a:ext uri="{0D108BD9-81ED-4DB2-BD59-A6C34878D82A}">
                        <a16:rowId xmlns:a16="http://schemas.microsoft.com/office/drawing/2014/main" xmlns="" val="10007"/>
                      </a:ext>
                    </a:extLst>
                  </a:tr>
                  <a:tr h="370840">
                    <a:tc>
                      <a:txBody>
                        <a:bodyPr/>
                        <a:lstStyle/>
                        <a:p>
                          <a:r>
                            <a:rPr lang="en-IN" dirty="0"/>
                            <a:t>Second</a:t>
                          </a:r>
                          <a:r>
                            <a:rPr lang="en-IN" baseline="0" dirty="0"/>
                            <a:t> ionization energy (kJ/mol)</a:t>
                          </a:r>
                          <a:endParaRPr lang="en-IN" dirty="0"/>
                        </a:p>
                      </a:txBody>
                      <a:tcPr>
                        <a:solidFill>
                          <a:srgbClr val="F3F3F5"/>
                        </a:solidFill>
                      </a:tcPr>
                    </a:tc>
                    <a:tc>
                      <a:txBody>
                        <a:bodyPr/>
                        <a:lstStyle/>
                        <a:p>
                          <a:pPr algn="ctr"/>
                          <a:r>
                            <a:rPr lang="en-IN" dirty="0"/>
                            <a:t>1757</a:t>
                          </a:r>
                        </a:p>
                      </a:txBody>
                      <a:tcPr>
                        <a:solidFill>
                          <a:srgbClr val="F3F3F5"/>
                        </a:solidFill>
                      </a:tcPr>
                    </a:tc>
                    <a:tc>
                      <a:txBody>
                        <a:bodyPr/>
                        <a:lstStyle/>
                        <a:p>
                          <a:pPr algn="ctr"/>
                          <a:r>
                            <a:rPr lang="en-IN" dirty="0"/>
                            <a:t>1450</a:t>
                          </a:r>
                        </a:p>
                      </a:txBody>
                      <a:tcPr>
                        <a:solidFill>
                          <a:srgbClr val="F3F3F5"/>
                        </a:solidFill>
                      </a:tcPr>
                    </a:tc>
                    <a:tc>
                      <a:txBody>
                        <a:bodyPr/>
                        <a:lstStyle/>
                        <a:p>
                          <a:pPr algn="ctr"/>
                          <a:r>
                            <a:rPr lang="en-IN" dirty="0"/>
                            <a:t>1145</a:t>
                          </a:r>
                        </a:p>
                      </a:txBody>
                      <a:tcPr>
                        <a:solidFill>
                          <a:srgbClr val="F3F3F5"/>
                        </a:solidFill>
                      </a:tcPr>
                    </a:tc>
                    <a:tc>
                      <a:txBody>
                        <a:bodyPr/>
                        <a:lstStyle/>
                        <a:p>
                          <a:pPr algn="ctr"/>
                          <a:r>
                            <a:rPr lang="en-IN" dirty="0"/>
                            <a:t>1058</a:t>
                          </a:r>
                        </a:p>
                      </a:txBody>
                      <a:tcPr>
                        <a:solidFill>
                          <a:srgbClr val="F3F3F5"/>
                        </a:solidFill>
                      </a:tcPr>
                    </a:tc>
                    <a:tc>
                      <a:txBody>
                        <a:bodyPr/>
                        <a:lstStyle/>
                        <a:p>
                          <a:pPr algn="ctr"/>
                          <a:r>
                            <a:rPr lang="en-IN" dirty="0"/>
                            <a:t>958</a:t>
                          </a:r>
                        </a:p>
                      </a:txBody>
                      <a:tcPr>
                        <a:solidFill>
                          <a:srgbClr val="F3F3F5"/>
                        </a:solidFill>
                      </a:tcPr>
                    </a:tc>
                    <a:extLst>
                      <a:ext uri="{0D108BD9-81ED-4DB2-BD59-A6C34878D82A}">
                        <a16:rowId xmlns:a16="http://schemas.microsoft.com/office/drawing/2014/main" xmlns="" val="10008"/>
                      </a:ext>
                    </a:extLst>
                  </a:tr>
                  <a:tr h="370840">
                    <a:tc>
                      <a:txBody>
                        <a:bodyPr/>
                        <a:lstStyle/>
                        <a:p>
                          <a:r>
                            <a:rPr lang="en-IN" dirty="0"/>
                            <a:t>Electronegativity</a:t>
                          </a:r>
                        </a:p>
                      </a:txBody>
                      <a:tcPr>
                        <a:solidFill>
                          <a:srgbClr val="F3F3F5"/>
                        </a:solidFill>
                      </a:tcPr>
                    </a:tc>
                    <a:tc>
                      <a:txBody>
                        <a:bodyPr/>
                        <a:lstStyle/>
                        <a:p>
                          <a:pPr algn="ctr"/>
                          <a:r>
                            <a:rPr lang="en-IN" dirty="0"/>
                            <a:t>1.5</a:t>
                          </a:r>
                        </a:p>
                      </a:txBody>
                      <a:tcPr>
                        <a:solidFill>
                          <a:srgbClr val="F3F3F5"/>
                        </a:solidFill>
                      </a:tcPr>
                    </a:tc>
                    <a:tc>
                      <a:txBody>
                        <a:bodyPr/>
                        <a:lstStyle/>
                        <a:p>
                          <a:pPr algn="ctr"/>
                          <a:r>
                            <a:rPr lang="en-IN" dirty="0"/>
                            <a:t>1.2</a:t>
                          </a:r>
                        </a:p>
                      </a:txBody>
                      <a:tcPr>
                        <a:solidFill>
                          <a:srgbClr val="F3F3F5"/>
                        </a:solidFill>
                      </a:tcPr>
                    </a:tc>
                    <a:tc>
                      <a:txBody>
                        <a:bodyPr/>
                        <a:lstStyle/>
                        <a:p>
                          <a:pPr algn="ctr"/>
                          <a:r>
                            <a:rPr lang="en-IN" dirty="0"/>
                            <a:t>1.0</a:t>
                          </a:r>
                        </a:p>
                      </a:txBody>
                      <a:tcPr>
                        <a:solidFill>
                          <a:srgbClr val="F3F3F5"/>
                        </a:solidFill>
                      </a:tcPr>
                    </a:tc>
                    <a:tc>
                      <a:txBody>
                        <a:bodyPr/>
                        <a:lstStyle/>
                        <a:p>
                          <a:pPr algn="ctr"/>
                          <a:r>
                            <a:rPr lang="en-IN" dirty="0"/>
                            <a:t>1.0</a:t>
                          </a:r>
                        </a:p>
                      </a:txBody>
                      <a:tcPr>
                        <a:solidFill>
                          <a:srgbClr val="F3F3F5"/>
                        </a:solidFill>
                      </a:tcPr>
                    </a:tc>
                    <a:tc>
                      <a:txBody>
                        <a:bodyPr/>
                        <a:lstStyle/>
                        <a:p>
                          <a:pPr algn="ctr"/>
                          <a:r>
                            <a:rPr lang="en-IN" dirty="0"/>
                            <a:t>0.9</a:t>
                          </a:r>
                        </a:p>
                      </a:txBody>
                      <a:tcPr>
                        <a:solidFill>
                          <a:srgbClr val="F3F3F5"/>
                        </a:solidFill>
                      </a:tcPr>
                    </a:tc>
                    <a:extLst>
                      <a:ext uri="{0D108BD9-81ED-4DB2-BD59-A6C34878D82A}">
                        <a16:rowId xmlns:a16="http://schemas.microsoft.com/office/drawing/2014/main" xmlns="" val="10009"/>
                      </a:ext>
                    </a:extLst>
                  </a:tr>
                  <a:tr h="370840">
                    <a:tc>
                      <a:txBody>
                        <a:bodyPr/>
                        <a:lstStyle/>
                        <a:p>
                          <a:r>
                            <a:rPr lang="en-IN" dirty="0"/>
                            <a:t>Standard reduction potential (V)</a:t>
                          </a:r>
                          <a:r>
                            <a:rPr lang="en-IN" dirty="0">
                              <a:latin typeface="Goudy Old Style" panose="02020502050305020303" pitchFamily="18" charset="0"/>
                            </a:rPr>
                            <a:t>†</a:t>
                          </a:r>
                          <a:endParaRPr lang="en-IN" dirty="0"/>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dirty="0"/>
                            <a:t>1.85</a:t>
                          </a:r>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b="0" baseline="0" dirty="0">
                              <a:latin typeface="+mn-lt"/>
                            </a:rPr>
                            <a:t>2.37</a:t>
                          </a:r>
                          <a:endParaRPr lang="en-IN" dirty="0"/>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b="0" baseline="0" dirty="0">
                              <a:latin typeface="+mn-lt"/>
                            </a:rPr>
                            <a:t>2</a:t>
                          </a:r>
                          <a:r>
                            <a:rPr lang="en-IN" dirty="0"/>
                            <a:t>.87</a:t>
                          </a:r>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b="0" baseline="0" dirty="0">
                              <a:latin typeface="+mn-lt"/>
                            </a:rPr>
                            <a:t>2.89</a:t>
                          </a:r>
                          <a:endParaRPr lang="en-IN" dirty="0"/>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b="0" baseline="0" dirty="0">
                              <a:latin typeface="+mn-lt"/>
                            </a:rPr>
                            <a:t>2</a:t>
                          </a:r>
                          <a:r>
                            <a:rPr lang="en-IN" dirty="0"/>
                            <a:t>.90</a:t>
                          </a:r>
                        </a:p>
                      </a:txBody>
                      <a:tcPr>
                        <a:solidFill>
                          <a:srgbClr val="F3F3F5"/>
                        </a:solidFill>
                      </a:tcPr>
                    </a:tc>
                    <a:extLst>
                      <a:ext uri="{0D108BD9-81ED-4DB2-BD59-A6C34878D82A}">
                        <a16:rowId xmlns:a16="http://schemas.microsoft.com/office/drawing/2014/main" xmlns="" val="10010"/>
                      </a:ext>
                    </a:extLst>
                  </a:tr>
                </a:tbl>
              </a:graphicData>
            </a:graphic>
          </p:graphicFrame>
        </mc:Choice>
        <mc:Fallback xmlns="">
          <p:graphicFrame>
            <p:nvGraphicFramePr>
              <p:cNvPr id="24" name="Table Placeholder 23"/>
              <p:cNvGraphicFramePr>
                <a:graphicFrameLocks noGrp="1"/>
              </p:cNvGraphicFramePr>
              <p:nvPr>
                <p:ph type="tbl" sz="quarter" idx="12"/>
                <p:extLst>
                  <p:ext uri="{D42A27DB-BD31-4B8C-83A1-F6EECF244321}">
                    <p14:modId xmlns:p14="http://schemas.microsoft.com/office/powerpoint/2010/main" val="1004233001"/>
                  </p:ext>
                </p:extLst>
              </p:nvPr>
            </p:nvGraphicFramePr>
            <p:xfrm>
              <a:off x="76200" y="1717040"/>
              <a:ext cx="8991600" cy="4074160"/>
            </p:xfrm>
            <a:graphic>
              <a:graphicData uri="http://schemas.openxmlformats.org/drawingml/2006/table">
                <a:tbl>
                  <a:tblPr firstRow="1" bandRow="1">
                    <a:tableStyleId>{5C22544A-7EE6-4342-B048-85BDC9FD1C3A}</a:tableStyleId>
                  </a:tblPr>
                  <a:tblGrid>
                    <a:gridCol w="4622597">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1016203">
                      <a:extLst>
                        <a:ext uri="{9D8B030D-6E8A-4147-A177-3AD203B41FA5}">
                          <a16:colId xmlns:a16="http://schemas.microsoft.com/office/drawing/2014/main" val="20005"/>
                        </a:ext>
                      </a:extLst>
                    </a:gridCol>
                  </a:tblGrid>
                  <a:tr h="365760">
                    <a:tc>
                      <a:txBody>
                        <a:bodyPr/>
                        <a:lstStyle/>
                        <a:p>
                          <a:pPr algn="ctr"/>
                          <a:endParaRPr lang="en-IN"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Be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Mg</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Ca</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err="1">
                              <a:solidFill>
                                <a:schemeClr val="tx1"/>
                              </a:solidFill>
                            </a:rPr>
                            <a:t>Sr</a:t>
                          </a:r>
                          <a:endParaRPr lang="en-IN"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IN" dirty="0">
                              <a:solidFill>
                                <a:schemeClr val="tx1"/>
                              </a:solidFill>
                            </a:rPr>
                            <a:t>Ba</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10000"/>
                      </a:ext>
                    </a:extLst>
                  </a:tr>
                  <a:tr h="370840">
                    <a:tc>
                      <a:txBody>
                        <a:bodyPr/>
                        <a:lstStyle/>
                        <a:p>
                          <a:r>
                            <a:rPr lang="en-IN" dirty="0"/>
                            <a:t>Valence electron configuration</a:t>
                          </a:r>
                        </a:p>
                      </a:txBody>
                      <a:tcPr>
                        <a:lnT w="38100" cmpd="sng">
                          <a:noFill/>
                        </a:lnT>
                        <a:solidFill>
                          <a:srgbClr val="F3F3F5"/>
                        </a:solidFill>
                      </a:tcPr>
                    </a:tc>
                    <a:tc>
                      <a:txBody>
                        <a:bodyPr/>
                        <a:lstStyle/>
                        <a:p>
                          <a:pPr algn="ctr"/>
                          <a:r>
                            <a:rPr lang="en-IN" dirty="0"/>
                            <a:t>2</a:t>
                          </a:r>
                          <a:r>
                            <a:rPr lang="en-IN" i="1" dirty="0"/>
                            <a:t>s</a:t>
                          </a:r>
                          <a:r>
                            <a:rPr lang="en-IN" i="1" baseline="30000" dirty="0"/>
                            <a:t>2</a:t>
                          </a:r>
                        </a:p>
                      </a:txBody>
                      <a:tcPr>
                        <a:lnT w="38100" cmpd="sng">
                          <a:noFill/>
                        </a:lnT>
                        <a:solidFill>
                          <a:srgbClr val="F3F3F5"/>
                        </a:solidFill>
                      </a:tcPr>
                    </a:tc>
                    <a:tc>
                      <a:txBody>
                        <a:bodyPr/>
                        <a:lstStyle/>
                        <a:p>
                          <a:pPr algn="ctr"/>
                          <a:r>
                            <a:rPr lang="en-IN" i="0" dirty="0"/>
                            <a:t>3</a:t>
                          </a:r>
                          <a:r>
                            <a:rPr lang="en-IN" i="1" dirty="0"/>
                            <a:t>s</a:t>
                          </a:r>
                          <a:r>
                            <a:rPr lang="en-IN" i="1" baseline="30000" dirty="0"/>
                            <a:t>2</a:t>
                          </a:r>
                          <a:endParaRPr lang="en-IN" dirty="0"/>
                        </a:p>
                      </a:txBody>
                      <a:tcPr>
                        <a:lnT w="38100" cmpd="sng">
                          <a:noFill/>
                        </a:lnT>
                        <a:solidFill>
                          <a:srgbClr val="F3F3F5"/>
                        </a:solidFill>
                      </a:tcPr>
                    </a:tc>
                    <a:tc>
                      <a:txBody>
                        <a:bodyPr/>
                        <a:lstStyle/>
                        <a:p>
                          <a:pPr algn="ctr"/>
                          <a:r>
                            <a:rPr lang="en-IN" i="0" dirty="0"/>
                            <a:t>4</a:t>
                          </a:r>
                          <a:r>
                            <a:rPr lang="en-IN" i="1" dirty="0"/>
                            <a:t>s</a:t>
                          </a:r>
                          <a:r>
                            <a:rPr lang="en-IN" i="1" baseline="30000" dirty="0"/>
                            <a:t>2</a:t>
                          </a:r>
                          <a:endParaRPr lang="en-IN" dirty="0"/>
                        </a:p>
                      </a:txBody>
                      <a:tcPr>
                        <a:lnT w="38100" cmpd="sng">
                          <a:noFill/>
                        </a:lnT>
                        <a:solidFill>
                          <a:srgbClr val="F3F3F5"/>
                        </a:solidFill>
                      </a:tcPr>
                    </a:tc>
                    <a:tc>
                      <a:txBody>
                        <a:bodyPr/>
                        <a:lstStyle/>
                        <a:p>
                          <a:pPr algn="ctr"/>
                          <a:r>
                            <a:rPr lang="en-IN" i="0" dirty="0"/>
                            <a:t>5</a:t>
                          </a:r>
                          <a:r>
                            <a:rPr lang="en-IN" i="1" dirty="0"/>
                            <a:t>s</a:t>
                          </a:r>
                          <a:r>
                            <a:rPr lang="en-IN" i="1" baseline="30000" dirty="0"/>
                            <a:t>2</a:t>
                          </a:r>
                          <a:endParaRPr lang="en-IN" dirty="0"/>
                        </a:p>
                      </a:txBody>
                      <a:tcPr>
                        <a:lnT w="38100" cmpd="sng">
                          <a:noFill/>
                        </a:lnT>
                        <a:solidFill>
                          <a:srgbClr val="F3F3F5"/>
                        </a:solidFill>
                      </a:tcPr>
                    </a:tc>
                    <a:tc>
                      <a:txBody>
                        <a:bodyPr/>
                        <a:lstStyle/>
                        <a:p>
                          <a:pPr algn="ctr"/>
                          <a:r>
                            <a:rPr lang="en-IN" i="0" dirty="0"/>
                            <a:t>6</a:t>
                          </a:r>
                          <a:r>
                            <a:rPr lang="en-IN" i="1" dirty="0"/>
                            <a:t>s</a:t>
                          </a:r>
                          <a:r>
                            <a:rPr lang="en-IN" i="1" baseline="30000" dirty="0"/>
                            <a:t>2</a:t>
                          </a:r>
                          <a:endParaRPr lang="en-IN" dirty="0"/>
                        </a:p>
                      </a:txBody>
                      <a:tcPr>
                        <a:lnT w="38100" cmpd="sng">
                          <a:noFill/>
                        </a:lnT>
                        <a:solidFill>
                          <a:srgbClr val="F3F3F5"/>
                        </a:solidFill>
                      </a:tcPr>
                    </a:tc>
                    <a:extLst>
                      <a:ext uri="{0D108BD9-81ED-4DB2-BD59-A6C34878D82A}">
                        <a16:rowId xmlns:a16="http://schemas.microsoft.com/office/drawing/2014/main" val="10001"/>
                      </a:ext>
                    </a:extLst>
                  </a:tr>
                  <a:tr h="370840">
                    <a:tc>
                      <a:txBody>
                        <a:bodyPr/>
                        <a:lstStyle/>
                        <a:p>
                          <a:r>
                            <a:rPr lang="en-IN" dirty="0"/>
                            <a:t>Density</a:t>
                          </a:r>
                          <a:r>
                            <a:rPr lang="en-IN" baseline="0" dirty="0"/>
                            <a:t> (g/cm</a:t>
                          </a:r>
                          <a:r>
                            <a:rPr lang="en-IN" baseline="30000" dirty="0"/>
                            <a:t>3</a:t>
                          </a:r>
                          <a:r>
                            <a:rPr lang="en-IN" baseline="0" dirty="0"/>
                            <a:t>)</a:t>
                          </a:r>
                          <a:endParaRPr lang="en-IN" dirty="0"/>
                        </a:p>
                      </a:txBody>
                      <a:tcPr>
                        <a:solidFill>
                          <a:srgbClr val="F3F3F5"/>
                        </a:solidFill>
                      </a:tcPr>
                    </a:tc>
                    <a:tc>
                      <a:txBody>
                        <a:bodyPr/>
                        <a:lstStyle/>
                        <a:p>
                          <a:pPr algn="ctr"/>
                          <a:r>
                            <a:rPr lang="en-IN" dirty="0"/>
                            <a:t>1.86</a:t>
                          </a:r>
                        </a:p>
                      </a:txBody>
                      <a:tcPr>
                        <a:solidFill>
                          <a:srgbClr val="F3F3F5"/>
                        </a:solidFill>
                      </a:tcPr>
                    </a:tc>
                    <a:tc>
                      <a:txBody>
                        <a:bodyPr/>
                        <a:lstStyle/>
                        <a:p>
                          <a:pPr algn="ctr"/>
                          <a:r>
                            <a:rPr lang="en-IN" dirty="0"/>
                            <a:t>1.74</a:t>
                          </a:r>
                        </a:p>
                      </a:txBody>
                      <a:tcPr>
                        <a:solidFill>
                          <a:srgbClr val="F3F3F5"/>
                        </a:solidFill>
                      </a:tcPr>
                    </a:tc>
                    <a:tc>
                      <a:txBody>
                        <a:bodyPr/>
                        <a:lstStyle/>
                        <a:p>
                          <a:pPr algn="ctr"/>
                          <a:r>
                            <a:rPr lang="en-IN" dirty="0"/>
                            <a:t>1.55</a:t>
                          </a:r>
                        </a:p>
                      </a:txBody>
                      <a:tcPr>
                        <a:solidFill>
                          <a:srgbClr val="F3F3F5"/>
                        </a:solidFill>
                      </a:tcPr>
                    </a:tc>
                    <a:tc>
                      <a:txBody>
                        <a:bodyPr/>
                        <a:lstStyle/>
                        <a:p>
                          <a:pPr algn="ctr"/>
                          <a:r>
                            <a:rPr lang="en-IN" dirty="0"/>
                            <a:t>2.6</a:t>
                          </a:r>
                        </a:p>
                      </a:txBody>
                      <a:tcPr>
                        <a:solidFill>
                          <a:srgbClr val="F3F3F5"/>
                        </a:solidFill>
                      </a:tcPr>
                    </a:tc>
                    <a:tc>
                      <a:txBody>
                        <a:bodyPr/>
                        <a:lstStyle/>
                        <a:p>
                          <a:pPr algn="ctr"/>
                          <a:r>
                            <a:rPr lang="en-IN" dirty="0"/>
                            <a:t>3.5</a:t>
                          </a:r>
                        </a:p>
                      </a:txBody>
                      <a:tcPr>
                        <a:solidFill>
                          <a:srgbClr val="F3F3F5"/>
                        </a:solidFill>
                      </a:tcPr>
                    </a:tc>
                    <a:extLst>
                      <a:ext uri="{0D108BD9-81ED-4DB2-BD59-A6C34878D82A}">
                        <a16:rowId xmlns:a16="http://schemas.microsoft.com/office/drawing/2014/main" val="10002"/>
                      </a:ext>
                    </a:extLst>
                  </a:tr>
                  <a:tr h="370840">
                    <a:tc>
                      <a:txBody>
                        <a:bodyPr/>
                        <a:lstStyle/>
                        <a:p>
                          <a:endParaRPr lang="en-US"/>
                        </a:p>
                      </a:txBody>
                      <a:tcPr>
                        <a:blipFill>
                          <a:blip r:embed="rId2"/>
                          <a:stretch>
                            <a:fillRect l="-132" t="-306557" r="-94730" b="-724590"/>
                          </a:stretch>
                        </a:blipFill>
                      </a:tcPr>
                    </a:tc>
                    <a:tc>
                      <a:txBody>
                        <a:bodyPr/>
                        <a:lstStyle/>
                        <a:p>
                          <a:pPr algn="ctr"/>
                          <a:r>
                            <a:rPr lang="en-IN" dirty="0"/>
                            <a:t>1280</a:t>
                          </a:r>
                        </a:p>
                      </a:txBody>
                      <a:tcPr>
                        <a:solidFill>
                          <a:srgbClr val="F3F3F5"/>
                        </a:solidFill>
                      </a:tcPr>
                    </a:tc>
                    <a:tc>
                      <a:txBody>
                        <a:bodyPr/>
                        <a:lstStyle/>
                        <a:p>
                          <a:pPr algn="ctr"/>
                          <a:r>
                            <a:rPr lang="en-IN" dirty="0"/>
                            <a:t>650</a:t>
                          </a:r>
                        </a:p>
                      </a:txBody>
                      <a:tcPr>
                        <a:solidFill>
                          <a:srgbClr val="F3F3F5"/>
                        </a:solidFill>
                      </a:tcPr>
                    </a:tc>
                    <a:tc>
                      <a:txBody>
                        <a:bodyPr/>
                        <a:lstStyle/>
                        <a:p>
                          <a:pPr algn="ctr"/>
                          <a:r>
                            <a:rPr lang="en-IN" dirty="0"/>
                            <a:t>838</a:t>
                          </a:r>
                        </a:p>
                      </a:txBody>
                      <a:tcPr>
                        <a:solidFill>
                          <a:srgbClr val="F3F3F5"/>
                        </a:solidFill>
                      </a:tcPr>
                    </a:tc>
                    <a:tc>
                      <a:txBody>
                        <a:bodyPr/>
                        <a:lstStyle/>
                        <a:p>
                          <a:pPr algn="ctr"/>
                          <a:r>
                            <a:rPr lang="en-IN" dirty="0"/>
                            <a:t>770</a:t>
                          </a:r>
                        </a:p>
                      </a:txBody>
                      <a:tcPr>
                        <a:solidFill>
                          <a:srgbClr val="F3F3F5"/>
                        </a:solidFill>
                      </a:tcPr>
                    </a:tc>
                    <a:tc>
                      <a:txBody>
                        <a:bodyPr/>
                        <a:lstStyle/>
                        <a:p>
                          <a:pPr algn="ctr"/>
                          <a:r>
                            <a:rPr lang="en-IN" dirty="0"/>
                            <a:t>714</a:t>
                          </a:r>
                        </a:p>
                      </a:txBody>
                      <a:tcPr>
                        <a:solidFill>
                          <a:srgbClr val="F3F3F5"/>
                        </a:solidFill>
                      </a:tcPr>
                    </a:tc>
                    <a:extLst>
                      <a:ext uri="{0D108BD9-81ED-4DB2-BD59-A6C34878D82A}">
                        <a16:rowId xmlns:a16="http://schemas.microsoft.com/office/drawing/2014/main" val="10003"/>
                      </a:ext>
                    </a:extLst>
                  </a:tr>
                  <a:tr h="370840">
                    <a:tc>
                      <a:txBody>
                        <a:bodyPr/>
                        <a:lstStyle/>
                        <a:p>
                          <a:endParaRPr lang="en-US"/>
                        </a:p>
                      </a:txBody>
                      <a:tcPr>
                        <a:blipFill>
                          <a:blip r:embed="rId2"/>
                          <a:stretch>
                            <a:fillRect l="-132" t="-406557" r="-94730" b="-624590"/>
                          </a:stretch>
                        </a:blipFill>
                      </a:tcPr>
                    </a:tc>
                    <a:tc>
                      <a:txBody>
                        <a:bodyPr/>
                        <a:lstStyle/>
                        <a:p>
                          <a:pPr algn="ctr"/>
                          <a:r>
                            <a:rPr lang="en-IN" dirty="0"/>
                            <a:t>2770</a:t>
                          </a:r>
                        </a:p>
                      </a:txBody>
                      <a:tcPr>
                        <a:solidFill>
                          <a:srgbClr val="F3F3F5"/>
                        </a:solidFill>
                      </a:tcPr>
                    </a:tc>
                    <a:tc>
                      <a:txBody>
                        <a:bodyPr/>
                        <a:lstStyle/>
                        <a:p>
                          <a:pPr algn="ctr"/>
                          <a:r>
                            <a:rPr lang="en-IN" dirty="0"/>
                            <a:t>1107</a:t>
                          </a:r>
                        </a:p>
                      </a:txBody>
                      <a:tcPr>
                        <a:solidFill>
                          <a:srgbClr val="F3F3F5"/>
                        </a:solidFill>
                      </a:tcPr>
                    </a:tc>
                    <a:tc>
                      <a:txBody>
                        <a:bodyPr/>
                        <a:lstStyle/>
                        <a:p>
                          <a:pPr algn="ctr"/>
                          <a:r>
                            <a:rPr lang="en-IN" dirty="0"/>
                            <a:t>1484</a:t>
                          </a:r>
                        </a:p>
                      </a:txBody>
                      <a:tcPr>
                        <a:solidFill>
                          <a:srgbClr val="F3F3F5"/>
                        </a:solidFill>
                      </a:tcPr>
                    </a:tc>
                    <a:tc>
                      <a:txBody>
                        <a:bodyPr/>
                        <a:lstStyle/>
                        <a:p>
                          <a:pPr algn="ctr"/>
                          <a:r>
                            <a:rPr lang="en-IN" dirty="0"/>
                            <a:t>1380</a:t>
                          </a:r>
                        </a:p>
                      </a:txBody>
                      <a:tcPr>
                        <a:solidFill>
                          <a:srgbClr val="F3F3F5"/>
                        </a:solidFill>
                      </a:tcPr>
                    </a:tc>
                    <a:tc>
                      <a:txBody>
                        <a:bodyPr/>
                        <a:lstStyle/>
                        <a:p>
                          <a:pPr algn="ctr"/>
                          <a:r>
                            <a:rPr lang="en-IN" dirty="0"/>
                            <a:t>1640</a:t>
                          </a:r>
                        </a:p>
                      </a:txBody>
                      <a:tcPr>
                        <a:solidFill>
                          <a:srgbClr val="F3F3F5"/>
                        </a:solidFill>
                      </a:tcPr>
                    </a:tc>
                    <a:extLst>
                      <a:ext uri="{0D108BD9-81ED-4DB2-BD59-A6C34878D82A}">
                        <a16:rowId xmlns:a16="http://schemas.microsoft.com/office/drawing/2014/main" val="10004"/>
                      </a:ext>
                    </a:extLst>
                  </a:tr>
                  <a:tr h="370840">
                    <a:tc>
                      <a:txBody>
                        <a:bodyPr/>
                        <a:lstStyle/>
                        <a:p>
                          <a:r>
                            <a:rPr lang="en-IN" dirty="0"/>
                            <a:t>Atomic radius (pm)</a:t>
                          </a:r>
                        </a:p>
                      </a:txBody>
                      <a:tcPr>
                        <a:solidFill>
                          <a:srgbClr val="F3F3F5"/>
                        </a:solidFill>
                      </a:tcPr>
                    </a:tc>
                    <a:tc>
                      <a:txBody>
                        <a:bodyPr/>
                        <a:lstStyle/>
                        <a:p>
                          <a:pPr algn="ctr"/>
                          <a:r>
                            <a:rPr lang="en-IN" dirty="0"/>
                            <a:t>112</a:t>
                          </a:r>
                        </a:p>
                      </a:txBody>
                      <a:tcPr>
                        <a:solidFill>
                          <a:srgbClr val="F3F3F5"/>
                        </a:solidFill>
                      </a:tcPr>
                    </a:tc>
                    <a:tc>
                      <a:txBody>
                        <a:bodyPr/>
                        <a:lstStyle/>
                        <a:p>
                          <a:pPr algn="ctr"/>
                          <a:r>
                            <a:rPr lang="en-IN" dirty="0"/>
                            <a:t>160</a:t>
                          </a:r>
                        </a:p>
                      </a:txBody>
                      <a:tcPr>
                        <a:solidFill>
                          <a:srgbClr val="F3F3F5"/>
                        </a:solidFill>
                      </a:tcPr>
                    </a:tc>
                    <a:tc>
                      <a:txBody>
                        <a:bodyPr/>
                        <a:lstStyle/>
                        <a:p>
                          <a:pPr algn="ctr"/>
                          <a:r>
                            <a:rPr lang="en-IN" dirty="0"/>
                            <a:t>197</a:t>
                          </a:r>
                        </a:p>
                      </a:txBody>
                      <a:tcPr>
                        <a:solidFill>
                          <a:srgbClr val="F3F3F5"/>
                        </a:solidFill>
                      </a:tcPr>
                    </a:tc>
                    <a:tc>
                      <a:txBody>
                        <a:bodyPr/>
                        <a:lstStyle/>
                        <a:p>
                          <a:pPr algn="ctr"/>
                          <a:r>
                            <a:rPr lang="en-IN" dirty="0"/>
                            <a:t>215</a:t>
                          </a:r>
                        </a:p>
                      </a:txBody>
                      <a:tcPr>
                        <a:solidFill>
                          <a:srgbClr val="F3F3F5"/>
                        </a:solidFill>
                      </a:tcPr>
                    </a:tc>
                    <a:tc>
                      <a:txBody>
                        <a:bodyPr/>
                        <a:lstStyle/>
                        <a:p>
                          <a:pPr algn="ctr"/>
                          <a:r>
                            <a:rPr lang="en-IN" dirty="0"/>
                            <a:t>222</a:t>
                          </a:r>
                        </a:p>
                      </a:txBody>
                      <a:tcPr>
                        <a:solidFill>
                          <a:srgbClr val="F3F3F5"/>
                        </a:solidFill>
                      </a:tcPr>
                    </a:tc>
                    <a:extLst>
                      <a:ext uri="{0D108BD9-81ED-4DB2-BD59-A6C34878D82A}">
                        <a16:rowId xmlns:a16="http://schemas.microsoft.com/office/drawing/2014/main" val="10005"/>
                      </a:ext>
                    </a:extLst>
                  </a:tr>
                  <a:tr h="370840">
                    <a:tc>
                      <a:txBody>
                        <a:bodyPr/>
                        <a:lstStyle/>
                        <a:p>
                          <a:r>
                            <a:rPr lang="en-IN" dirty="0" err="1"/>
                            <a:t>Lonic</a:t>
                          </a:r>
                          <a:r>
                            <a:rPr lang="en-IN" dirty="0"/>
                            <a:t> radius (pm)*</a:t>
                          </a:r>
                        </a:p>
                      </a:txBody>
                      <a:tcPr>
                        <a:solidFill>
                          <a:srgbClr val="F3F3F5"/>
                        </a:solidFill>
                      </a:tcPr>
                    </a:tc>
                    <a:tc>
                      <a:txBody>
                        <a:bodyPr/>
                        <a:lstStyle/>
                        <a:p>
                          <a:pPr algn="ctr"/>
                          <a:r>
                            <a:rPr lang="en-IN" dirty="0"/>
                            <a:t>31</a:t>
                          </a:r>
                        </a:p>
                      </a:txBody>
                      <a:tcPr>
                        <a:solidFill>
                          <a:srgbClr val="F3F3F5"/>
                        </a:solidFill>
                      </a:tcPr>
                    </a:tc>
                    <a:tc>
                      <a:txBody>
                        <a:bodyPr/>
                        <a:lstStyle/>
                        <a:p>
                          <a:pPr algn="ctr"/>
                          <a:r>
                            <a:rPr lang="en-IN" dirty="0"/>
                            <a:t>651</a:t>
                          </a:r>
                        </a:p>
                      </a:txBody>
                      <a:tcPr>
                        <a:solidFill>
                          <a:srgbClr val="F3F3F5"/>
                        </a:solidFill>
                      </a:tcPr>
                    </a:tc>
                    <a:tc>
                      <a:txBody>
                        <a:bodyPr/>
                        <a:lstStyle/>
                        <a:p>
                          <a:pPr algn="ctr"/>
                          <a:r>
                            <a:rPr lang="en-IN" dirty="0"/>
                            <a:t>99</a:t>
                          </a:r>
                        </a:p>
                      </a:txBody>
                      <a:tcPr>
                        <a:solidFill>
                          <a:srgbClr val="F3F3F5"/>
                        </a:solidFill>
                      </a:tcPr>
                    </a:tc>
                    <a:tc>
                      <a:txBody>
                        <a:bodyPr/>
                        <a:lstStyle/>
                        <a:p>
                          <a:pPr algn="ctr"/>
                          <a:r>
                            <a:rPr lang="en-IN" dirty="0"/>
                            <a:t>113</a:t>
                          </a:r>
                        </a:p>
                      </a:txBody>
                      <a:tcPr>
                        <a:solidFill>
                          <a:srgbClr val="F3F3F5"/>
                        </a:solidFill>
                      </a:tcPr>
                    </a:tc>
                    <a:tc>
                      <a:txBody>
                        <a:bodyPr/>
                        <a:lstStyle/>
                        <a:p>
                          <a:pPr algn="ctr"/>
                          <a:r>
                            <a:rPr lang="en-IN" dirty="0"/>
                            <a:t>135</a:t>
                          </a:r>
                        </a:p>
                      </a:txBody>
                      <a:tcPr>
                        <a:solidFill>
                          <a:srgbClr val="F3F3F5"/>
                        </a:solidFill>
                      </a:tcPr>
                    </a:tc>
                    <a:extLst>
                      <a:ext uri="{0D108BD9-81ED-4DB2-BD59-A6C34878D82A}">
                        <a16:rowId xmlns:a16="http://schemas.microsoft.com/office/drawing/2014/main" val="10006"/>
                      </a:ext>
                    </a:extLst>
                  </a:tr>
                  <a:tr h="370840">
                    <a:tc>
                      <a:txBody>
                        <a:bodyPr/>
                        <a:lstStyle/>
                        <a:p>
                          <a:r>
                            <a:rPr lang="en-IN" dirty="0"/>
                            <a:t>First</a:t>
                          </a:r>
                          <a:r>
                            <a:rPr lang="en-IN" baseline="0" dirty="0"/>
                            <a:t> ionization energy (kJ/</a:t>
                          </a:r>
                          <a:r>
                            <a:rPr lang="en-IN" baseline="0" dirty="0" err="1"/>
                            <a:t>mol</a:t>
                          </a:r>
                          <a:r>
                            <a:rPr lang="en-IN" baseline="0" dirty="0"/>
                            <a:t>)</a:t>
                          </a:r>
                          <a:endParaRPr lang="en-IN" dirty="0"/>
                        </a:p>
                      </a:txBody>
                      <a:tcPr>
                        <a:solidFill>
                          <a:srgbClr val="F3F3F5"/>
                        </a:solidFill>
                      </a:tcPr>
                    </a:tc>
                    <a:tc>
                      <a:txBody>
                        <a:bodyPr/>
                        <a:lstStyle/>
                        <a:p>
                          <a:pPr algn="ctr"/>
                          <a:r>
                            <a:rPr lang="en-IN" dirty="0"/>
                            <a:t>899</a:t>
                          </a:r>
                        </a:p>
                      </a:txBody>
                      <a:tcPr>
                        <a:solidFill>
                          <a:srgbClr val="F3F3F5"/>
                        </a:solidFill>
                      </a:tcPr>
                    </a:tc>
                    <a:tc>
                      <a:txBody>
                        <a:bodyPr/>
                        <a:lstStyle/>
                        <a:p>
                          <a:pPr algn="ctr"/>
                          <a:r>
                            <a:rPr lang="en-IN" dirty="0"/>
                            <a:t>738</a:t>
                          </a:r>
                        </a:p>
                      </a:txBody>
                      <a:tcPr>
                        <a:solidFill>
                          <a:srgbClr val="F3F3F5"/>
                        </a:solidFill>
                      </a:tcPr>
                    </a:tc>
                    <a:tc>
                      <a:txBody>
                        <a:bodyPr/>
                        <a:lstStyle/>
                        <a:p>
                          <a:pPr algn="ctr"/>
                          <a:r>
                            <a:rPr lang="en-IN" dirty="0"/>
                            <a:t>590</a:t>
                          </a:r>
                        </a:p>
                      </a:txBody>
                      <a:tcPr>
                        <a:solidFill>
                          <a:srgbClr val="F3F3F5"/>
                        </a:solidFill>
                      </a:tcPr>
                    </a:tc>
                    <a:tc>
                      <a:txBody>
                        <a:bodyPr/>
                        <a:lstStyle/>
                        <a:p>
                          <a:pPr algn="ctr"/>
                          <a:r>
                            <a:rPr lang="en-IN" dirty="0"/>
                            <a:t>548</a:t>
                          </a:r>
                        </a:p>
                      </a:txBody>
                      <a:tcPr>
                        <a:solidFill>
                          <a:srgbClr val="F3F3F5"/>
                        </a:solidFill>
                      </a:tcPr>
                    </a:tc>
                    <a:tc>
                      <a:txBody>
                        <a:bodyPr/>
                        <a:lstStyle/>
                        <a:p>
                          <a:pPr algn="ctr"/>
                          <a:r>
                            <a:rPr lang="en-IN" dirty="0"/>
                            <a:t>502</a:t>
                          </a:r>
                        </a:p>
                      </a:txBody>
                      <a:tcPr>
                        <a:solidFill>
                          <a:srgbClr val="F3F3F5"/>
                        </a:solidFill>
                      </a:tcPr>
                    </a:tc>
                    <a:extLst>
                      <a:ext uri="{0D108BD9-81ED-4DB2-BD59-A6C34878D82A}">
                        <a16:rowId xmlns:a16="http://schemas.microsoft.com/office/drawing/2014/main" val="10007"/>
                      </a:ext>
                    </a:extLst>
                  </a:tr>
                  <a:tr h="370840">
                    <a:tc>
                      <a:txBody>
                        <a:bodyPr/>
                        <a:lstStyle/>
                        <a:p>
                          <a:r>
                            <a:rPr lang="en-IN" dirty="0"/>
                            <a:t>Second</a:t>
                          </a:r>
                          <a:r>
                            <a:rPr lang="en-IN" baseline="0" dirty="0"/>
                            <a:t> ionization energy (kJ/</a:t>
                          </a:r>
                          <a:r>
                            <a:rPr lang="en-IN" baseline="0" dirty="0" err="1"/>
                            <a:t>mol</a:t>
                          </a:r>
                          <a:r>
                            <a:rPr lang="en-IN" baseline="0" dirty="0"/>
                            <a:t>)</a:t>
                          </a:r>
                          <a:endParaRPr lang="en-IN" dirty="0"/>
                        </a:p>
                      </a:txBody>
                      <a:tcPr>
                        <a:solidFill>
                          <a:srgbClr val="F3F3F5"/>
                        </a:solidFill>
                      </a:tcPr>
                    </a:tc>
                    <a:tc>
                      <a:txBody>
                        <a:bodyPr/>
                        <a:lstStyle/>
                        <a:p>
                          <a:pPr algn="ctr"/>
                          <a:r>
                            <a:rPr lang="en-IN" dirty="0"/>
                            <a:t>1757</a:t>
                          </a:r>
                        </a:p>
                      </a:txBody>
                      <a:tcPr>
                        <a:solidFill>
                          <a:srgbClr val="F3F3F5"/>
                        </a:solidFill>
                      </a:tcPr>
                    </a:tc>
                    <a:tc>
                      <a:txBody>
                        <a:bodyPr/>
                        <a:lstStyle/>
                        <a:p>
                          <a:pPr algn="ctr"/>
                          <a:r>
                            <a:rPr lang="en-IN" dirty="0"/>
                            <a:t>1450</a:t>
                          </a:r>
                        </a:p>
                      </a:txBody>
                      <a:tcPr>
                        <a:solidFill>
                          <a:srgbClr val="F3F3F5"/>
                        </a:solidFill>
                      </a:tcPr>
                    </a:tc>
                    <a:tc>
                      <a:txBody>
                        <a:bodyPr/>
                        <a:lstStyle/>
                        <a:p>
                          <a:pPr algn="ctr"/>
                          <a:r>
                            <a:rPr lang="en-IN" dirty="0"/>
                            <a:t>1145</a:t>
                          </a:r>
                        </a:p>
                      </a:txBody>
                      <a:tcPr>
                        <a:solidFill>
                          <a:srgbClr val="F3F3F5"/>
                        </a:solidFill>
                      </a:tcPr>
                    </a:tc>
                    <a:tc>
                      <a:txBody>
                        <a:bodyPr/>
                        <a:lstStyle/>
                        <a:p>
                          <a:pPr algn="ctr"/>
                          <a:r>
                            <a:rPr lang="en-IN" dirty="0"/>
                            <a:t>1058</a:t>
                          </a:r>
                        </a:p>
                      </a:txBody>
                      <a:tcPr>
                        <a:solidFill>
                          <a:srgbClr val="F3F3F5"/>
                        </a:solidFill>
                      </a:tcPr>
                    </a:tc>
                    <a:tc>
                      <a:txBody>
                        <a:bodyPr/>
                        <a:lstStyle/>
                        <a:p>
                          <a:pPr algn="ctr"/>
                          <a:r>
                            <a:rPr lang="en-IN" dirty="0"/>
                            <a:t>958</a:t>
                          </a:r>
                        </a:p>
                      </a:txBody>
                      <a:tcPr>
                        <a:solidFill>
                          <a:srgbClr val="F3F3F5"/>
                        </a:solidFill>
                      </a:tcPr>
                    </a:tc>
                    <a:extLst>
                      <a:ext uri="{0D108BD9-81ED-4DB2-BD59-A6C34878D82A}">
                        <a16:rowId xmlns:a16="http://schemas.microsoft.com/office/drawing/2014/main" val="10008"/>
                      </a:ext>
                    </a:extLst>
                  </a:tr>
                  <a:tr h="370840">
                    <a:tc>
                      <a:txBody>
                        <a:bodyPr/>
                        <a:lstStyle/>
                        <a:p>
                          <a:r>
                            <a:rPr lang="en-IN" dirty="0"/>
                            <a:t>Electronegativity</a:t>
                          </a:r>
                        </a:p>
                      </a:txBody>
                      <a:tcPr>
                        <a:solidFill>
                          <a:srgbClr val="F3F3F5"/>
                        </a:solidFill>
                      </a:tcPr>
                    </a:tc>
                    <a:tc>
                      <a:txBody>
                        <a:bodyPr/>
                        <a:lstStyle/>
                        <a:p>
                          <a:pPr algn="ctr"/>
                          <a:r>
                            <a:rPr lang="en-IN" dirty="0"/>
                            <a:t>1.5</a:t>
                          </a:r>
                        </a:p>
                      </a:txBody>
                      <a:tcPr>
                        <a:solidFill>
                          <a:srgbClr val="F3F3F5"/>
                        </a:solidFill>
                      </a:tcPr>
                    </a:tc>
                    <a:tc>
                      <a:txBody>
                        <a:bodyPr/>
                        <a:lstStyle/>
                        <a:p>
                          <a:pPr algn="ctr"/>
                          <a:r>
                            <a:rPr lang="en-IN" dirty="0"/>
                            <a:t>1.2</a:t>
                          </a:r>
                        </a:p>
                      </a:txBody>
                      <a:tcPr>
                        <a:solidFill>
                          <a:srgbClr val="F3F3F5"/>
                        </a:solidFill>
                      </a:tcPr>
                    </a:tc>
                    <a:tc>
                      <a:txBody>
                        <a:bodyPr/>
                        <a:lstStyle/>
                        <a:p>
                          <a:pPr algn="ctr"/>
                          <a:r>
                            <a:rPr lang="en-IN" dirty="0"/>
                            <a:t>1.0</a:t>
                          </a:r>
                        </a:p>
                      </a:txBody>
                      <a:tcPr>
                        <a:solidFill>
                          <a:srgbClr val="F3F3F5"/>
                        </a:solidFill>
                      </a:tcPr>
                    </a:tc>
                    <a:tc>
                      <a:txBody>
                        <a:bodyPr/>
                        <a:lstStyle/>
                        <a:p>
                          <a:pPr algn="ctr"/>
                          <a:r>
                            <a:rPr lang="en-IN" dirty="0"/>
                            <a:t>1.0</a:t>
                          </a:r>
                        </a:p>
                      </a:txBody>
                      <a:tcPr>
                        <a:solidFill>
                          <a:srgbClr val="F3F3F5"/>
                        </a:solidFill>
                      </a:tcPr>
                    </a:tc>
                    <a:tc>
                      <a:txBody>
                        <a:bodyPr/>
                        <a:lstStyle/>
                        <a:p>
                          <a:pPr algn="ctr"/>
                          <a:r>
                            <a:rPr lang="en-IN" dirty="0"/>
                            <a:t>0.9</a:t>
                          </a:r>
                        </a:p>
                      </a:txBody>
                      <a:tcPr>
                        <a:solidFill>
                          <a:srgbClr val="F3F3F5"/>
                        </a:solidFill>
                      </a:tcPr>
                    </a:tc>
                    <a:extLst>
                      <a:ext uri="{0D108BD9-81ED-4DB2-BD59-A6C34878D82A}">
                        <a16:rowId xmlns:a16="http://schemas.microsoft.com/office/drawing/2014/main" val="10009"/>
                      </a:ext>
                    </a:extLst>
                  </a:tr>
                  <a:tr h="370840">
                    <a:tc>
                      <a:txBody>
                        <a:bodyPr/>
                        <a:lstStyle/>
                        <a:p>
                          <a:r>
                            <a:rPr lang="en-IN" dirty="0"/>
                            <a:t>Standard reduction potential (V)</a:t>
                          </a:r>
                          <a:r>
                            <a:rPr lang="en-IN" dirty="0">
                              <a:latin typeface="Goudy Old Style" panose="02020502050305020303" pitchFamily="18" charset="0"/>
                            </a:rPr>
                            <a:t>†</a:t>
                          </a:r>
                          <a:endParaRPr lang="en-IN" dirty="0"/>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dirty="0"/>
                            <a:t>1.85</a:t>
                          </a:r>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b="0" baseline="0" dirty="0">
                              <a:latin typeface="+mn-lt"/>
                            </a:rPr>
                            <a:t>2.37</a:t>
                          </a:r>
                          <a:endParaRPr lang="en-IN" dirty="0"/>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b="0" baseline="0" dirty="0">
                              <a:latin typeface="+mn-lt"/>
                            </a:rPr>
                            <a:t>2</a:t>
                          </a:r>
                          <a:r>
                            <a:rPr lang="en-IN" dirty="0"/>
                            <a:t>.87</a:t>
                          </a:r>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b="0" baseline="0" dirty="0">
                              <a:latin typeface="+mn-lt"/>
                            </a:rPr>
                            <a:t>2.89</a:t>
                          </a:r>
                          <a:endParaRPr lang="en-IN" dirty="0"/>
                        </a:p>
                      </a:txBody>
                      <a:tcPr>
                        <a:solidFill>
                          <a:srgbClr val="F3F3F5"/>
                        </a:solidFill>
                      </a:tcPr>
                    </a:tc>
                    <a:tc>
                      <a:txBody>
                        <a:bodyPr/>
                        <a:lstStyle/>
                        <a:p>
                          <a:pPr algn="ctr"/>
                          <a:r>
                            <a:rPr lang="en-IN" dirty="0">
                              <a:latin typeface="Impact" panose="020B0806030902050204" pitchFamily="34" charset="0"/>
                            </a:rPr>
                            <a:t>─</a:t>
                          </a:r>
                          <a:r>
                            <a:rPr lang="en-IN" b="0" baseline="0" dirty="0">
                              <a:latin typeface="Impact" panose="020B0806030902050204" pitchFamily="34" charset="0"/>
                            </a:rPr>
                            <a:t> </a:t>
                          </a:r>
                          <a:r>
                            <a:rPr lang="en-IN" b="0" baseline="0" dirty="0">
                              <a:latin typeface="+mn-lt"/>
                            </a:rPr>
                            <a:t>2</a:t>
                          </a:r>
                          <a:r>
                            <a:rPr lang="en-IN" dirty="0"/>
                            <a:t>.90</a:t>
                          </a:r>
                        </a:p>
                      </a:txBody>
                      <a:tcPr>
                        <a:solidFill>
                          <a:srgbClr val="F3F3F5"/>
                        </a:solidFill>
                      </a:tcPr>
                    </a:tc>
                    <a:extLst>
                      <a:ext uri="{0D108BD9-81ED-4DB2-BD59-A6C34878D82A}">
                        <a16:rowId xmlns:a16="http://schemas.microsoft.com/office/drawing/2014/main" val="10010"/>
                      </a:ext>
                    </a:extLst>
                  </a:tr>
                </a:tbl>
              </a:graphicData>
            </a:graphic>
          </p:graphicFrame>
        </mc:Fallback>
      </mc:AlternateContent>
    </p:spTree>
    <p:extLst>
      <p:ext uri="{BB962C8B-B14F-4D97-AF65-F5344CB8AC3E}">
        <p14:creationId xmlns:p14="http://schemas.microsoft.com/office/powerpoint/2010/main" val="4190856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533399"/>
          </a:xfrm>
        </p:spPr>
        <p:txBody>
          <a:bodyPr/>
          <a:lstStyle/>
          <a:p>
            <a:pPr algn="l"/>
            <a:r>
              <a:rPr lang="en-IN" dirty="0">
                <a:solidFill>
                  <a:schemeClr val="bg1">
                    <a:lumMod val="95000"/>
                  </a:schemeClr>
                </a:solidFill>
              </a:rPr>
              <a:t>24.1</a:t>
            </a:r>
            <a:r>
              <a:rPr lang="en-IN" spc="3000" dirty="0">
                <a:solidFill>
                  <a:schemeClr val="bg1">
                    <a:lumMod val="95000"/>
                  </a:schemeClr>
                </a:solidFill>
              </a:rPr>
              <a:t> </a:t>
            </a:r>
            <a:r>
              <a:rPr lang="en-US" dirty="0">
                <a:solidFill>
                  <a:srgbClr val="C00000"/>
                </a:solidFill>
                <a:latin typeface="Calibri"/>
              </a:rPr>
              <a:t>Occurrence of Metals (1)</a:t>
            </a:r>
            <a:endParaRPr lang="en-IN" dirty="0">
              <a:solidFill>
                <a:srgbClr val="C00000"/>
              </a:solidFill>
            </a:endParaRPr>
          </a:p>
        </p:txBody>
      </p:sp>
      <p:sp>
        <p:nvSpPr>
          <p:cNvPr id="16" name="Text Placeholder 15"/>
          <p:cNvSpPr>
            <a:spLocks noGrp="1"/>
          </p:cNvSpPr>
          <p:nvPr>
            <p:ph type="body" sz="quarter" idx="11"/>
          </p:nvPr>
        </p:nvSpPr>
        <p:spPr>
          <a:xfrm>
            <a:off x="38100" y="1090560"/>
            <a:ext cx="9105900" cy="485882"/>
          </a:xfrm>
        </p:spPr>
        <p:txBody>
          <a:bodyPr/>
          <a:lstStyle/>
          <a:p>
            <a:r>
              <a:rPr lang="en-US" sz="2800" dirty="0">
                <a:solidFill>
                  <a:srgbClr val="4F74A8"/>
                </a:solidFill>
                <a:latin typeface="Calibri" panose="020F0502020204030204" pitchFamily="34" charset="0"/>
              </a:rPr>
              <a:t>Occurrence of Metals</a:t>
            </a:r>
          </a:p>
        </p:txBody>
      </p:sp>
      <p:pic>
        <p:nvPicPr>
          <p:cNvPr id="14" name="Picture 13" descr="Metals and their best-known minerals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0701" y="1576441"/>
            <a:ext cx="6722598" cy="4819022"/>
          </a:xfrm>
          <a:prstGeom prst="rect">
            <a:avLst/>
          </a:prstGeom>
        </p:spPr>
      </p:pic>
    </p:spTree>
    <p:extLst>
      <p:ext uri="{BB962C8B-B14F-4D97-AF65-F5344CB8AC3E}">
        <p14:creationId xmlns:p14="http://schemas.microsoft.com/office/powerpoint/2010/main" val="21639732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24.6</a:t>
            </a:r>
            <a:r>
              <a:rPr lang="en-IN" spc="3000" dirty="0">
                <a:solidFill>
                  <a:schemeClr val="bg1">
                    <a:lumMod val="95000"/>
                  </a:schemeClr>
                </a:solidFill>
              </a:rPr>
              <a:t> </a:t>
            </a:r>
            <a:r>
              <a:rPr lang="en-US" dirty="0">
                <a:solidFill>
                  <a:srgbClr val="C00000"/>
                </a:solidFill>
                <a:latin typeface="Calibri"/>
              </a:rPr>
              <a:t>The Alkaline Earth Metals (2)</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Magnesium</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0200"/>
                <a:ext cx="9144000" cy="4343400"/>
              </a:xfrm>
            </p:spPr>
            <p:txBody>
              <a:bodyPr/>
              <a:lstStyle/>
              <a:p>
                <a:pPr>
                  <a:spcBef>
                    <a:spcPts val="0"/>
                  </a:spcBef>
                  <a:spcAft>
                    <a:spcPts val="2800"/>
                  </a:spcAft>
                </a:pPr>
                <a:r>
                  <a:rPr lang="en-US" dirty="0"/>
                  <a:t>The chemistry of magnesium is intermediate between that of beryllium and the heavier Group 2A elements. </a:t>
                </a:r>
              </a:p>
              <a:p>
                <a:pPr algn="ctr">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Mg</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r>
                        <a:rPr lang="en-IN" b="0" i="0" smtClean="0">
                          <a:latin typeface="Cambria Math" panose="02040503050406030204" pitchFamily="18" charset="0"/>
                        </a:rPr>
                        <m:t>(</m:t>
                      </m:r>
                      <m:r>
                        <a:rPr lang="en-IN" b="0" i="1" smtClean="0">
                          <a:latin typeface="Cambria Math" panose="02040503050406030204" pitchFamily="18" charset="0"/>
                        </a:rPr>
                        <m:t>𝑔</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MgO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1"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IN" dirty="0"/>
              </a:p>
              <a:p>
                <a:pPr algn="ctr">
                  <a:spcBef>
                    <a:spcPts val="0"/>
                  </a:spcBef>
                  <a:spcAft>
                    <a:spcPts val="2600"/>
                  </a:spcAft>
                </a:pPr>
                <a14:m>
                  <m:oMathPara xmlns:m="http://schemas.openxmlformats.org/officeDocument/2006/math">
                    <m:oMathParaPr>
                      <m:jc m:val="centerGroup"/>
                    </m:oMathParaPr>
                    <m:oMath xmlns:m="http://schemas.openxmlformats.org/officeDocument/2006/math">
                      <m:r>
                        <a:rPr lang="en-IN" b="0" i="1" smtClean="0">
                          <a:latin typeface="Cambria Math" panose="02040503050406030204" pitchFamily="18" charset="0"/>
                        </a:rPr>
                        <m:t>2</m:t>
                      </m:r>
                      <m:r>
                        <m:rPr>
                          <m:sty m:val="p"/>
                        </m:rPr>
                        <a:rPr lang="en-IN" b="0" i="0" smtClean="0">
                          <a:latin typeface="Cambria Math" panose="02040503050406030204" pitchFamily="18" charset="0"/>
                        </a:rPr>
                        <m:t>Mg</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MgO</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𝑠</m:t>
                          </m:r>
                        </m:e>
                      </m:d>
                    </m:oMath>
                  </m:oMathPara>
                </a14:m>
                <a:endParaRPr lang="en-IN" b="0" dirty="0">
                  <a:ea typeface="Cambria Math" panose="02040503050406030204" pitchFamily="18" charset="0"/>
                </a:endParaRPr>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IN" i="1" smtClean="0">
                          <a:latin typeface="Cambria Math" panose="02040503050406030204" pitchFamily="18" charset="0"/>
                        </a:rPr>
                        <m:t>3</m:t>
                      </m:r>
                      <m:r>
                        <m:rPr>
                          <m:sty m:val="p"/>
                        </m:rPr>
                        <a:rPr lang="en-IN">
                          <a:latin typeface="Cambria Math" panose="02040503050406030204" pitchFamily="18" charset="0"/>
                        </a:rPr>
                        <m:t>Mg</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rPr>
                        <m:t>+</m:t>
                      </m:r>
                      <m:r>
                        <m:rPr>
                          <m:sty m:val="p"/>
                        </m:rPr>
                        <a:rPr lang="en-IN" b="0" i="0" smtClean="0">
                          <a:latin typeface="Cambria Math" panose="02040503050406030204" pitchFamily="18" charset="0"/>
                        </a:rPr>
                        <m:t>N</m:t>
                      </m:r>
                      <m:r>
                        <a:rPr lang="en-IN" baseline="-25000">
                          <a:latin typeface="Cambria Math" panose="02040503050406030204" pitchFamily="18" charset="0"/>
                        </a:rPr>
                        <m:t>2</m:t>
                      </m:r>
                      <m:d>
                        <m:dPr>
                          <m:ctrlPr>
                            <a:rPr lang="en-IN" i="1">
                              <a:latin typeface="Cambria Math" panose="02040503050406030204" pitchFamily="18" charset="0"/>
                            </a:rPr>
                          </m:ctrlPr>
                        </m:dPr>
                        <m:e>
                          <m:r>
                            <a:rPr lang="en-IN" i="1">
                              <a:latin typeface="Cambria Math" panose="02040503050406030204" pitchFamily="18" charset="0"/>
                            </a:rPr>
                            <m:t>𝑔</m:t>
                          </m:r>
                        </m:e>
                      </m:d>
                      <m:r>
                        <a:rPr lang="en-IN" i="1">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Mg</m:t>
                      </m:r>
                      <m:r>
                        <a:rPr lang="en-IN" b="0" i="0" baseline="-25000" smtClean="0">
                          <a:latin typeface="Cambria Math" panose="02040503050406030204" pitchFamily="18" charset="0"/>
                          <a:ea typeface="Cambria Math" panose="02040503050406030204" pitchFamily="18" charset="0"/>
                        </a:rPr>
                        <m:t>3</m:t>
                      </m:r>
                      <m:r>
                        <m:rPr>
                          <m:sty m:val="p"/>
                        </m:rPr>
                        <a:rPr lang="en-IN" b="0" i="0" smtClean="0">
                          <a:latin typeface="Cambria Math" panose="02040503050406030204" pitchFamily="18" charset="0"/>
                          <a:ea typeface="Cambria Math" panose="02040503050406030204" pitchFamily="18" charset="0"/>
                        </a:rPr>
                        <m:t>N</m:t>
                      </m:r>
                      <m:r>
                        <a:rPr lang="en-IN" b="0" i="0" baseline="-25000" smtClean="0">
                          <a:latin typeface="Cambria Math" panose="02040503050406030204" pitchFamily="18" charset="0"/>
                          <a:ea typeface="Cambria Math" panose="02040503050406030204" pitchFamily="18" charset="0"/>
                        </a:rPr>
                        <m:t>2</m:t>
                      </m:r>
                      <m:r>
                        <a:rPr lang="en-IN">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𝑠</m:t>
                      </m:r>
                      <m:r>
                        <a:rPr lang="en-IN">
                          <a:latin typeface="Cambria Math" panose="02040503050406030204" pitchFamily="18" charset="0"/>
                          <a:ea typeface="Cambria Math" panose="02040503050406030204" pitchFamily="18" charset="0"/>
                        </a:rPr>
                        <m:t>)</m:t>
                      </m:r>
                    </m:oMath>
                  </m:oMathPara>
                </a14:m>
                <a:endParaRPr lang="en-IN" dirty="0"/>
              </a:p>
              <a:p>
                <a:pPr algn="ctr">
                  <a:spcBef>
                    <a:spcPts val="0"/>
                  </a:spcBef>
                  <a:spcAft>
                    <a:spcPts val="2800"/>
                  </a:spcAft>
                </a:pPr>
                <a14:m>
                  <m:oMath xmlns:m="http://schemas.openxmlformats.org/officeDocument/2006/math">
                    <m:r>
                      <m:rPr>
                        <m:sty m:val="p"/>
                      </m:rPr>
                      <a:rPr lang="en-IN" b="0" i="0" smtClean="0">
                        <a:latin typeface="Cambria Math" panose="02040503050406030204" pitchFamily="18" charset="0"/>
                      </a:rPr>
                      <m:t>MgO</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Mg</m:t>
                    </m:r>
                    <m:sSub>
                      <m:sSubPr>
                        <m:ctrlPr>
                          <a:rPr lang="en-US" b="0" i="1" smtClean="0">
                            <a:latin typeface="Cambria Math" panose="02040503050406030204" pitchFamily="18" charset="0"/>
                            <a:ea typeface="Cambria Math" panose="02040503050406030204" pitchFamily="18" charset="0"/>
                          </a:rPr>
                        </m:ctrlPr>
                      </m:sSubPr>
                      <m:e>
                        <m:d>
                          <m:dPr>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OH</m:t>
                            </m:r>
                          </m:e>
                        </m:d>
                      </m:e>
                      <m:sub>
                        <m:r>
                          <a:rPr lang="en-US" b="0" i="1"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oMath>
                </a14:m>
                <a:r>
                  <a:rPr lang="en-IN" spc="3000" dirty="0"/>
                  <a:t> </a:t>
                </a:r>
                <a:r>
                  <a:rPr lang="en-IN" i="1" dirty="0"/>
                  <a:t>milk of magnesia</a:t>
                </a:r>
                <a:endParaRPr lang="en-IN" i="1" spc="15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0200"/>
                <a:ext cx="9144000" cy="4343400"/>
              </a:xfrm>
              <a:blipFill>
                <a:blip r:embed="rId2"/>
                <a:stretch>
                  <a:fillRect l="-1333" t="-1404" r="-733"/>
                </a:stretch>
              </a:blipFill>
            </p:spPr>
            <p:txBody>
              <a:bodyPr/>
              <a:lstStyle/>
              <a:p>
                <a:r>
                  <a:rPr lang="en-GB">
                    <a:noFill/>
                  </a:rPr>
                  <a:t> </a:t>
                </a:r>
              </a:p>
            </p:txBody>
          </p:sp>
        </mc:Fallback>
      </mc:AlternateContent>
    </p:spTree>
    <p:extLst>
      <p:ext uri="{BB962C8B-B14F-4D97-AF65-F5344CB8AC3E}">
        <p14:creationId xmlns:p14="http://schemas.microsoft.com/office/powerpoint/2010/main" val="23102766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24.6</a:t>
            </a:r>
            <a:r>
              <a:rPr lang="en-IN" spc="3000" dirty="0">
                <a:solidFill>
                  <a:schemeClr val="bg1">
                    <a:lumMod val="95000"/>
                  </a:schemeClr>
                </a:solidFill>
              </a:rPr>
              <a:t> </a:t>
            </a:r>
            <a:r>
              <a:rPr lang="en-US" dirty="0">
                <a:solidFill>
                  <a:srgbClr val="C00000"/>
                </a:solidFill>
                <a:latin typeface="Calibri"/>
              </a:rPr>
              <a:t>The Alkaline Earth Metals (3)</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IN" sz="2800" dirty="0">
                <a:solidFill>
                  <a:srgbClr val="4F74A8"/>
                </a:solidFill>
                <a:latin typeface="Calibri"/>
              </a:rPr>
              <a:t>Calcium</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76400"/>
                <a:ext cx="9144000" cy="2514600"/>
              </a:xfrm>
            </p:spPr>
            <p:txBody>
              <a:bodyPr/>
              <a:lstStyle/>
              <a:p>
                <a:pPr algn="ctr">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Ca</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Ca</m:t>
                      </m:r>
                      <m:d>
                        <m:dPr>
                          <m:ctrlPr>
                            <a:rPr lang="en-IN" b="0" i="1" smtClean="0">
                              <a:latin typeface="Cambria Math" panose="02040503050406030204" pitchFamily="18" charset="0"/>
                              <a:ea typeface="Cambria Math" panose="02040503050406030204" pitchFamily="18" charset="0"/>
                            </a:rPr>
                          </m:ctrlPr>
                        </m:dPr>
                        <m:e>
                          <m:r>
                            <m:rPr>
                              <m:sty m:val="p"/>
                            </m:rPr>
                            <a:rPr lang="en-IN" b="0" i="0" smtClean="0">
                              <a:latin typeface="Cambria Math" panose="02040503050406030204" pitchFamily="18" charset="0"/>
                              <a:ea typeface="Cambria Math" panose="02040503050406030204" pitchFamily="18" charset="0"/>
                            </a:rPr>
                            <m:t>OH</m:t>
                          </m:r>
                        </m:e>
                      </m:d>
                      <m:r>
                        <a:rPr lang="en-IN" b="0" i="0" baseline="-25000" smtClean="0">
                          <a:latin typeface="Cambria Math" panose="02040503050406030204" pitchFamily="18" charset="0"/>
                          <a:ea typeface="Cambria Math" panose="02040503050406030204" pitchFamily="18" charset="0"/>
                        </a:rPr>
                        <m:t>2</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𝑎𝑞</m:t>
                      </m:r>
                      <m:r>
                        <a:rPr lang="en-IN" b="0" i="0" smtClean="0">
                          <a:latin typeface="Cambria Math" panose="02040503050406030204" pitchFamily="18" charset="0"/>
                          <a:ea typeface="Cambria Math" panose="02040503050406030204" pitchFamily="18" charset="0"/>
                        </a:rPr>
                        <m:t>)</m:t>
                      </m:r>
                      <m:r>
                        <a:rPr lang="en-IN" dirty="0">
                          <a:latin typeface="Cambria Math" panose="02040503050406030204" pitchFamily="18" charset="0"/>
                        </a:rPr>
                        <m:t>+</m:t>
                      </m:r>
                      <m:sSub>
                        <m:sSubPr>
                          <m:ctrlPr>
                            <a:rPr lang="en-IN" i="1" dirty="0" smtClean="0">
                              <a:latin typeface="Cambria Math" panose="02040503050406030204" pitchFamily="18" charset="0"/>
                            </a:rPr>
                          </m:ctrlPr>
                        </m:sSubPr>
                        <m:e>
                          <m:r>
                            <m:rPr>
                              <m:sty m:val="p"/>
                            </m:rPr>
                            <a:rPr lang="en-US" b="0" i="0" dirty="0" smtClean="0">
                              <a:latin typeface="Cambria Math" panose="02040503050406030204" pitchFamily="18" charset="0"/>
                            </a:rPr>
                            <m:t>H</m:t>
                          </m:r>
                        </m:e>
                        <m:sub>
                          <m:r>
                            <a:rPr lang="en-US" b="0" i="1" dirty="0" smtClean="0">
                              <a:latin typeface="Cambria Math" panose="02040503050406030204" pitchFamily="18" charset="0"/>
                            </a:rPr>
                            <m:t>2</m:t>
                          </m:r>
                        </m:sub>
                      </m:sSub>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defTabSz="509588">
                  <a:spcBef>
                    <a:spcPts val="0"/>
                  </a:spcBef>
                  <a:spcAft>
                    <a:spcPts val="2800"/>
                  </a:spcAft>
                  <a:tabLst>
                    <a:tab pos="228600" algn="l"/>
                    <a:tab pos="738188" algn="l"/>
                  </a:tabLst>
                </a:pPr>
                <a:r>
                  <a:rPr lang="en-IN" dirty="0"/>
                  <a:t>	</a:t>
                </a:r>
                <a14:m>
                  <m:oMath xmlns:m="http://schemas.openxmlformats.org/officeDocument/2006/math">
                    <m:r>
                      <m:rPr>
                        <m:sty m:val="p"/>
                      </m:rPr>
                      <a:rPr lang="en-IN">
                        <a:latin typeface="Cambria Math" panose="02040503050406030204" pitchFamily="18" charset="0"/>
                      </a:rPr>
                      <m:t>C</m:t>
                    </m:r>
                  </m:oMath>
                </a14:m>
                <a:r>
                  <a:rPr lang="en-IN" b="0" dirty="0"/>
                  <a:t>a</a:t>
                </a:r>
                <a14:m>
                  <m:oMath xmlns:m="http://schemas.openxmlformats.org/officeDocument/2006/math">
                    <m:r>
                      <m:rPr>
                        <m:sty m:val="p"/>
                      </m:rPr>
                      <a:rPr lang="en-IN" b="0" i="0" smtClean="0">
                        <a:latin typeface="Cambria Math" panose="02040503050406030204" pitchFamily="18" charset="0"/>
                      </a:rPr>
                      <m:t>CO</m:t>
                    </m:r>
                    <m:r>
                      <a:rPr lang="en-IN" b="0" i="0" baseline="-25000" smtClean="0">
                        <a:latin typeface="Cambria Math" panose="02040503050406030204" pitchFamily="18" charset="0"/>
                      </a:rPr>
                      <m:t>3</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CaO</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𝑠</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CO</m:t>
                    </m:r>
                    <m:r>
                      <a:rPr lang="en-IN" b="0" i="0" baseline="-25000" smtClean="0">
                        <a:latin typeface="Cambria Math" panose="02040503050406030204" pitchFamily="18" charset="0"/>
                        <a:ea typeface="Cambria Math" panose="02040503050406030204" pitchFamily="18" charset="0"/>
                      </a:rPr>
                      <m:t>2</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𝑔</m:t>
                    </m:r>
                    <m:r>
                      <a:rPr lang="en-IN" b="0" i="0" smtClean="0">
                        <a:latin typeface="Cambria Math" panose="02040503050406030204" pitchFamily="18" charset="0"/>
                        <a:ea typeface="Cambria Math" panose="02040503050406030204" pitchFamily="18" charset="0"/>
                      </a:rPr>
                      <m:t>)</m:t>
                    </m:r>
                  </m:oMath>
                </a14:m>
                <a:r>
                  <a:rPr lang="en-IN" spc="4000" dirty="0"/>
                  <a:t> </a:t>
                </a:r>
                <a:r>
                  <a:rPr lang="en-IN" i="1" dirty="0"/>
                  <a:t>quick lime</a:t>
                </a:r>
              </a:p>
              <a:p>
                <a:pPr marL="123825" indent="-123825" defTabSz="228600">
                  <a:spcBef>
                    <a:spcPts val="0"/>
                  </a:spcBef>
                  <a:spcAft>
                    <a:spcPts val="2800"/>
                  </a:spcAft>
                </a:pPr>
                <a14:m>
                  <m:oMath xmlns:m="http://schemas.openxmlformats.org/officeDocument/2006/math">
                    <m:r>
                      <m:rPr>
                        <m:sty m:val="p"/>
                      </m:rPr>
                      <a:rPr lang="en-IN">
                        <a:latin typeface="Cambria Math" panose="02040503050406030204" pitchFamily="18" charset="0"/>
                      </a:rPr>
                      <m:t>C</m:t>
                    </m:r>
                    <m:r>
                      <m:rPr>
                        <m:sty m:val="p"/>
                      </m:rPr>
                      <a:rPr lang="en-IN" b="0" i="0" smtClean="0">
                        <a:latin typeface="Cambria Math" panose="02040503050406030204" pitchFamily="18" charset="0"/>
                      </a:rPr>
                      <m:t>a</m:t>
                    </m:r>
                    <m:r>
                      <m:rPr>
                        <m:sty m:val="p"/>
                      </m:rPr>
                      <a:rPr lang="en-IN">
                        <a:latin typeface="Cambria Math" panose="02040503050406030204" pitchFamily="18" charset="0"/>
                      </a:rPr>
                      <m:t>O</m:t>
                    </m:r>
                    <m:d>
                      <m:dPr>
                        <m:ctrlPr>
                          <a:rPr lang="en-IN" i="1">
                            <a:latin typeface="Cambria Math" panose="02040503050406030204" pitchFamily="18" charset="0"/>
                          </a:rPr>
                        </m:ctrlPr>
                      </m:dPr>
                      <m:e>
                        <m:r>
                          <a:rPr lang="en-IN" i="1">
                            <a:latin typeface="Cambria Math" panose="02040503050406030204" pitchFamily="18" charset="0"/>
                          </a:rPr>
                          <m:t>𝑠</m:t>
                        </m:r>
                      </m:e>
                    </m:d>
                    <m:r>
                      <a:rPr lang="en-IN" b="0" i="1"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r>
                      <a:rPr lang="en-IN" b="0" i="0" smtClean="0">
                        <a:latin typeface="Cambria Math" panose="02040503050406030204" pitchFamily="18" charset="0"/>
                      </a:rPr>
                      <m:t>(</m:t>
                    </m:r>
                    <m:r>
                      <a:rPr lang="en-IN" b="0" i="1" smtClean="0">
                        <a:latin typeface="Cambria Math" panose="02040503050406030204" pitchFamily="18" charset="0"/>
                      </a:rPr>
                      <m:t>𝑙</m:t>
                    </m:r>
                    <m:r>
                      <a:rPr lang="en-IN" b="0" i="0" smtClean="0">
                        <a:latin typeface="Cambria Math" panose="02040503050406030204" pitchFamily="18" charset="0"/>
                      </a:rPr>
                      <m:t>)</m:t>
                    </m:r>
                    <m:r>
                      <a:rPr lang="en-IN" i="1">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Ca</m:t>
                    </m:r>
                    <m:d>
                      <m:dPr>
                        <m:ctrlPr>
                          <a:rPr lang="en-IN" b="0" i="1" smtClean="0">
                            <a:latin typeface="Cambria Math" panose="02040503050406030204" pitchFamily="18" charset="0"/>
                            <a:ea typeface="Cambria Math" panose="02040503050406030204" pitchFamily="18" charset="0"/>
                          </a:rPr>
                        </m:ctrlPr>
                      </m:dPr>
                      <m:e>
                        <m:r>
                          <m:rPr>
                            <m:sty m:val="p"/>
                          </m:rPr>
                          <a:rPr lang="en-IN">
                            <a:latin typeface="Cambria Math" panose="02040503050406030204" pitchFamily="18" charset="0"/>
                            <a:ea typeface="Cambria Math" panose="02040503050406030204" pitchFamily="18" charset="0"/>
                          </a:rPr>
                          <m:t>O</m:t>
                        </m:r>
                        <m:r>
                          <m:rPr>
                            <m:sty m:val="p"/>
                          </m:rPr>
                          <a:rPr lang="en-IN" b="0" i="0" smtClean="0">
                            <a:latin typeface="Cambria Math" panose="02040503050406030204" pitchFamily="18" charset="0"/>
                            <a:ea typeface="Cambria Math" panose="02040503050406030204" pitchFamily="18" charset="0"/>
                          </a:rPr>
                          <m:t>H</m:t>
                        </m:r>
                      </m:e>
                    </m:d>
                    <m:r>
                      <a:rPr lang="en-IN" b="0" i="0" baseline="-25000" smtClean="0">
                        <a:latin typeface="Cambria Math" panose="02040503050406030204" pitchFamily="18" charset="0"/>
                        <a:ea typeface="Cambria Math" panose="02040503050406030204" pitchFamily="18" charset="0"/>
                      </a:rPr>
                      <m:t>2</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𝑎𝑞</m:t>
                    </m:r>
                    <m:r>
                      <a:rPr lang="en-IN" b="0" i="0" smtClean="0">
                        <a:latin typeface="Cambria Math" panose="02040503050406030204" pitchFamily="18" charset="0"/>
                        <a:ea typeface="Cambria Math" panose="02040503050406030204" pitchFamily="18" charset="0"/>
                      </a:rPr>
                      <m:t>)</m:t>
                    </m:r>
                  </m:oMath>
                </a14:m>
                <a:r>
                  <a:rPr lang="en-IN" spc="4000" dirty="0"/>
                  <a:t> </a:t>
                </a:r>
                <a:r>
                  <a:rPr lang="en-IN" i="1" dirty="0"/>
                  <a:t>slaked lime</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76400"/>
                <a:ext cx="9144000" cy="2514600"/>
              </a:xfrm>
              <a:blipFill>
                <a:blip r:embed="rId2"/>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6384353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877300" cy="685799"/>
          </a:xfrm>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a:t>
            </a:r>
            <a:endParaRPr lang="en-IN" dirty="0">
              <a:solidFill>
                <a:srgbClr val="C00000"/>
              </a:solidFill>
            </a:endParaRPr>
          </a:p>
        </p:txBody>
      </p:sp>
      <p:sp>
        <p:nvSpPr>
          <p:cNvPr id="16" name="Text Placeholder 15"/>
          <p:cNvSpPr>
            <a:spLocks noGrp="1"/>
          </p:cNvSpPr>
          <p:nvPr>
            <p:ph type="body" sz="quarter" idx="11"/>
          </p:nvPr>
        </p:nvSpPr>
        <p:spPr>
          <a:xfrm>
            <a:off x="0" y="1143000"/>
            <a:ext cx="9144000" cy="533400"/>
          </a:xfrm>
        </p:spPr>
        <p:txBody>
          <a:bodyPr/>
          <a:lstStyle/>
          <a:p>
            <a:pPr algn="ctr"/>
            <a:r>
              <a:rPr lang="en-IN" b="1" dirty="0">
                <a:solidFill>
                  <a:srgbClr val="4F74A8"/>
                </a:solidFill>
              </a:rPr>
              <a:t>Topics</a:t>
            </a:r>
          </a:p>
        </p:txBody>
      </p:sp>
      <p:sp>
        <p:nvSpPr>
          <p:cNvPr id="17" name="Text Placeholder 16"/>
          <p:cNvSpPr>
            <a:spLocks noGrp="1"/>
          </p:cNvSpPr>
          <p:nvPr>
            <p:ph type="body" sz="quarter" idx="10"/>
          </p:nvPr>
        </p:nvSpPr>
        <p:spPr>
          <a:xfrm>
            <a:off x="0" y="1828800"/>
            <a:ext cx="9144000" cy="628649"/>
          </a:xfrm>
        </p:spPr>
        <p:txBody>
          <a:bodyPr/>
          <a:lstStyle/>
          <a:p>
            <a:pPr algn="ctr"/>
            <a:r>
              <a:rPr lang="en-US" dirty="0"/>
              <a:t>Aluminum</a:t>
            </a:r>
            <a:endParaRPr lang="en-IN" dirty="0"/>
          </a:p>
        </p:txBody>
      </p:sp>
    </p:spTree>
    <p:extLst>
      <p:ext uri="{BB962C8B-B14F-4D97-AF65-F5344CB8AC3E}">
        <p14:creationId xmlns:p14="http://schemas.microsoft.com/office/powerpoint/2010/main" val="9323504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(1)</a:t>
            </a:r>
            <a:endParaRPr lang="en-IN" dirty="0">
              <a:solidFill>
                <a:srgbClr val="C00000"/>
              </a:solidFill>
            </a:endParaRPr>
          </a:p>
        </p:txBody>
      </p:sp>
      <p:sp>
        <p:nvSpPr>
          <p:cNvPr id="16" name="Text Placeholder 15"/>
          <p:cNvSpPr>
            <a:spLocks noGrp="1"/>
          </p:cNvSpPr>
          <p:nvPr>
            <p:ph type="body" sz="quarter" idx="11"/>
          </p:nvPr>
        </p:nvSpPr>
        <p:spPr>
          <a:xfrm>
            <a:off x="0" y="958156"/>
            <a:ext cx="9144000" cy="533400"/>
          </a:xfrm>
        </p:spPr>
        <p:txBody>
          <a:bodyPr/>
          <a:lstStyle/>
          <a:p>
            <a:r>
              <a:rPr lang="en-IN" sz="2800" dirty="0">
                <a:solidFill>
                  <a:srgbClr val="4F74A8"/>
                </a:solidFill>
                <a:latin typeface="Calibri"/>
              </a:rPr>
              <a:t>Aluminum</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524000"/>
                <a:ext cx="9144000" cy="4876800"/>
              </a:xfrm>
            </p:spPr>
            <p:txBody>
              <a:bodyPr/>
              <a:lstStyle/>
              <a:p>
                <a:pPr>
                  <a:spcBef>
                    <a:spcPts val="0"/>
                  </a:spcBef>
                  <a:spcAft>
                    <a:spcPts val="3000"/>
                  </a:spcAft>
                </a:pPr>
                <a:r>
                  <a:rPr lang="en-US" dirty="0"/>
                  <a:t>Aluminum is usually prepared from bauxite, which is frequently contaminated with silica </a:t>
                </a:r>
                <a14:m>
                  <m:oMath xmlns:m="http://schemas.openxmlformats.org/officeDocument/2006/math">
                    <m:d>
                      <m:dPr>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SiO</m:t>
                            </m:r>
                          </m:e>
                          <m:sub>
                            <m:r>
                              <a:rPr lang="en-US" b="0" i="1" smtClean="0">
                                <a:latin typeface="Cambria Math" panose="02040503050406030204" pitchFamily="18" charset="0"/>
                              </a:rPr>
                              <m:t>2</m:t>
                            </m:r>
                          </m:sub>
                        </m:sSub>
                      </m:e>
                    </m:d>
                  </m:oMath>
                </a14:m>
                <a:r>
                  <a:rPr lang="en-US" dirty="0"/>
                  <a:t>, iron oxides, and titanium(IV) oxide.</a:t>
                </a:r>
              </a:p>
              <a:p>
                <a:pPr algn="ctr">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SiO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+2</m:t>
                      </m:r>
                      <m:r>
                        <m:rPr>
                          <m:sty m:val="p"/>
                        </m:rPr>
                        <a:rPr lang="en-IN" b="0" i="0" smtClean="0">
                          <a:latin typeface="Cambria Math" panose="02040503050406030204" pitchFamily="18" charset="0"/>
                        </a:rPr>
                        <m:t>O</m:t>
                      </m:r>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H</m:t>
                          </m:r>
                        </m:e>
                        <m:sup>
                          <m:r>
                            <a:rPr lang="en-IN" b="0" i="1" smtClean="0">
                              <a:latin typeface="Cambria Math" panose="02040503050406030204" pitchFamily="18" charset="0"/>
                            </a:rPr>
                            <m:t>−</m:t>
                          </m:r>
                        </m:sup>
                      </m:sSup>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Si</m:t>
                      </m:r>
                      <m:sSubSup>
                        <m:sSubSupPr>
                          <m:ctrlPr>
                            <a:rPr lang="en-IN" b="0" i="1" smtClean="0">
                              <a:latin typeface="Cambria Math" panose="02040503050406030204" pitchFamily="18" charset="0"/>
                              <a:ea typeface="Cambria Math" panose="02040503050406030204" pitchFamily="18" charset="0"/>
                            </a:rPr>
                          </m:ctrlPr>
                        </m:sSubSupPr>
                        <m:e>
                          <m:r>
                            <m:rPr>
                              <m:sty m:val="p"/>
                            </m:rPr>
                            <a:rPr lang="en-IN" b="0" i="0" smtClean="0">
                              <a:latin typeface="Cambria Math" panose="02040503050406030204" pitchFamily="18" charset="0"/>
                              <a:ea typeface="Cambria Math" panose="02040503050406030204" pitchFamily="18" charset="0"/>
                            </a:rPr>
                            <m:t>O</m:t>
                          </m:r>
                        </m:e>
                        <m:sub>
                          <m:r>
                            <a:rPr lang="en-IN" b="0" i="1" smtClean="0">
                              <a:latin typeface="Cambria Math" panose="02040503050406030204" pitchFamily="18" charset="0"/>
                              <a:ea typeface="Cambria Math" panose="02040503050406030204" pitchFamily="18" charset="0"/>
                            </a:rPr>
                            <m:t>3</m:t>
                          </m:r>
                        </m:sub>
                        <m:sup>
                          <m:r>
                            <a:rPr lang="en-IN" b="0" i="0" smtClean="0">
                              <a:latin typeface="Cambria Math" panose="02040503050406030204" pitchFamily="18" charset="0"/>
                              <a:ea typeface="Cambria Math" panose="02040503050406030204" pitchFamily="18" charset="0"/>
                            </a:rPr>
                            <m:t>2−</m:t>
                          </m:r>
                        </m:sup>
                      </m:sSubSup>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𝑙</m:t>
                      </m:r>
                      <m:r>
                        <a:rPr lang="en-IN" b="0" i="0" smtClean="0">
                          <a:latin typeface="Cambria Math" panose="02040503050406030204" pitchFamily="18" charset="0"/>
                          <a:ea typeface="Cambria Math" panose="02040503050406030204" pitchFamily="18" charset="0"/>
                        </a:rPr>
                        <m:t>)</m:t>
                      </m:r>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Al</m:t>
                      </m:r>
                      <m:r>
                        <a:rPr lang="en-IN" b="0" i="0" baseline="-25000" smtClean="0">
                          <a:latin typeface="Cambria Math" panose="02040503050406030204" pitchFamily="18" charset="0"/>
                        </a:rPr>
                        <m:t>2</m:t>
                      </m:r>
                      <m:r>
                        <m:rPr>
                          <m:sty m:val="p"/>
                        </m:rPr>
                        <a:rPr lang="en-IN">
                          <a:latin typeface="Cambria Math" panose="02040503050406030204" pitchFamily="18" charset="0"/>
                        </a:rPr>
                        <m:t>O</m:t>
                      </m:r>
                      <m:r>
                        <a:rPr lang="en-IN" b="0" i="1" baseline="-25000" smtClean="0">
                          <a:latin typeface="Cambria Math" panose="02040503050406030204" pitchFamily="18" charset="0"/>
                        </a:rPr>
                        <m:t>3</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rPr>
                        <m:t>+2</m:t>
                      </m:r>
                      <m:r>
                        <m:rPr>
                          <m:sty m:val="p"/>
                        </m:rPr>
                        <a:rPr lang="en-IN">
                          <a:latin typeface="Cambria Math" panose="02040503050406030204" pitchFamily="18" charset="0"/>
                        </a:rPr>
                        <m:t>O</m:t>
                      </m:r>
                      <m:sSup>
                        <m:sSupPr>
                          <m:ctrlPr>
                            <a:rPr lang="en-IN" i="1">
                              <a:latin typeface="Cambria Math" panose="02040503050406030204" pitchFamily="18" charset="0"/>
                            </a:rPr>
                          </m:ctrlPr>
                        </m:sSupPr>
                        <m:e>
                          <m:r>
                            <m:rPr>
                              <m:sty m:val="p"/>
                            </m:rPr>
                            <a:rPr lang="en-IN">
                              <a:latin typeface="Cambria Math" panose="02040503050406030204" pitchFamily="18" charset="0"/>
                            </a:rPr>
                            <m:t>H</m:t>
                          </m:r>
                        </m:e>
                        <m:sup>
                          <m:r>
                            <a:rPr lang="en-IN" i="1">
                              <a:latin typeface="Cambria Math" panose="02040503050406030204" pitchFamily="18" charset="0"/>
                            </a:rPr>
                            <m:t>−</m:t>
                          </m:r>
                        </m:sup>
                      </m:sSup>
                      <m:d>
                        <m:dPr>
                          <m:ctrlPr>
                            <a:rPr lang="en-IN" i="1">
                              <a:latin typeface="Cambria Math" panose="02040503050406030204" pitchFamily="18" charset="0"/>
                            </a:rPr>
                          </m:ctrlPr>
                        </m:dPr>
                        <m:e>
                          <m:r>
                            <a:rPr lang="en-IN" i="1">
                              <a:latin typeface="Cambria Math" panose="02040503050406030204" pitchFamily="18" charset="0"/>
                            </a:rPr>
                            <m:t>𝑎𝑞</m:t>
                          </m:r>
                        </m:e>
                      </m:d>
                      <m:r>
                        <a:rPr lang="en-IN" i="1">
                          <a:latin typeface="Cambria Math" panose="02040503050406030204" pitchFamily="18" charset="0"/>
                          <a:ea typeface="Cambria Math" panose="02040503050406030204" pitchFamily="18" charset="0"/>
                        </a:rPr>
                        <m:t>⟶</m:t>
                      </m:r>
                      <m:r>
                        <a:rPr lang="en-IN" b="0" i="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A</m:t>
                      </m:r>
                      <m:sSubSup>
                        <m:sSubSupPr>
                          <m:ctrlPr>
                            <a:rPr lang="en-IN" i="1">
                              <a:latin typeface="Cambria Math" panose="02040503050406030204" pitchFamily="18" charset="0"/>
                              <a:ea typeface="Cambria Math" panose="02040503050406030204" pitchFamily="18" charset="0"/>
                            </a:rPr>
                          </m:ctrlPr>
                        </m:sSubSupPr>
                        <m:e>
                          <m:r>
                            <m:rPr>
                              <m:sty m:val="p"/>
                            </m:rPr>
                            <a:rPr lang="en-IN" b="0" i="0" smtClean="0">
                              <a:latin typeface="Cambria Math" panose="02040503050406030204" pitchFamily="18" charset="0"/>
                              <a:ea typeface="Cambria Math" panose="02040503050406030204" pitchFamily="18" charset="0"/>
                            </a:rPr>
                            <m:t>lO</m:t>
                          </m:r>
                        </m:e>
                        <m:sub>
                          <m:r>
                            <a:rPr lang="en-IN" b="0" i="1" smtClean="0">
                              <a:latin typeface="Cambria Math" panose="02040503050406030204" pitchFamily="18" charset="0"/>
                              <a:ea typeface="Cambria Math" panose="02040503050406030204" pitchFamily="18" charset="0"/>
                            </a:rPr>
                            <m:t>2</m:t>
                          </m:r>
                        </m:sub>
                        <m:sup>
                          <m:r>
                            <a:rPr lang="en-IN" b="0" i="0" smtClean="0">
                              <a:latin typeface="Cambria Math" panose="02040503050406030204" pitchFamily="18" charset="0"/>
                              <a:ea typeface="Cambria Math" panose="02040503050406030204" pitchFamily="18" charset="0"/>
                            </a:rPr>
                            <m:t>−</m:t>
                          </m:r>
                        </m:sup>
                      </m:sSubSup>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𝑎𝑞</m:t>
                          </m:r>
                        </m:e>
                      </m:d>
                      <m:r>
                        <a:rPr lang="en-IN" i="1">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H</m:t>
                      </m:r>
                      <m:r>
                        <a:rPr lang="en-IN" baseline="-25000">
                          <a:latin typeface="Cambria Math" panose="02040503050406030204" pitchFamily="18" charset="0"/>
                          <a:ea typeface="Cambria Math" panose="02040503050406030204" pitchFamily="18" charset="0"/>
                        </a:rPr>
                        <m:t>2</m:t>
                      </m:r>
                      <m:r>
                        <m:rPr>
                          <m:sty m:val="p"/>
                        </m:rPr>
                        <a:rPr lang="en-IN">
                          <a:latin typeface="Cambria Math" panose="02040503050406030204" pitchFamily="18" charset="0"/>
                          <a:ea typeface="Cambria Math" panose="02040503050406030204" pitchFamily="18" charset="0"/>
                        </a:rPr>
                        <m:t>O</m:t>
                      </m:r>
                      <m:r>
                        <a:rPr lang="en-IN">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𝑙</m:t>
                      </m:r>
                      <m:r>
                        <a:rPr lang="en-IN">
                          <a:latin typeface="Cambria Math" panose="02040503050406030204" pitchFamily="18" charset="0"/>
                          <a:ea typeface="Cambria Math" panose="02040503050406030204" pitchFamily="18" charset="0"/>
                        </a:rPr>
                        <m:t>)</m:t>
                      </m:r>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ea typeface="Cambria Math" panose="02040503050406030204" pitchFamily="18" charset="0"/>
                        </a:rPr>
                        <m:t>A</m:t>
                      </m:r>
                      <m:sSubSup>
                        <m:sSubSupPr>
                          <m:ctrlPr>
                            <a:rPr lang="en-IN" i="1">
                              <a:latin typeface="Cambria Math" panose="02040503050406030204" pitchFamily="18" charset="0"/>
                              <a:ea typeface="Cambria Math" panose="02040503050406030204" pitchFamily="18" charset="0"/>
                            </a:rPr>
                          </m:ctrlPr>
                        </m:sSubSupPr>
                        <m:e>
                          <m:r>
                            <m:rPr>
                              <m:sty m:val="p"/>
                            </m:rPr>
                            <a:rPr lang="en-IN">
                              <a:latin typeface="Cambria Math" panose="02040503050406030204" pitchFamily="18" charset="0"/>
                              <a:ea typeface="Cambria Math" panose="02040503050406030204" pitchFamily="18" charset="0"/>
                            </a:rPr>
                            <m:t>lO</m:t>
                          </m:r>
                        </m:e>
                        <m:sub>
                          <m:r>
                            <a:rPr lang="en-IN" i="1">
                              <a:latin typeface="Cambria Math" panose="02040503050406030204" pitchFamily="18" charset="0"/>
                              <a:ea typeface="Cambria Math" panose="02040503050406030204" pitchFamily="18" charset="0"/>
                            </a:rPr>
                            <m:t>2</m:t>
                          </m:r>
                        </m:sub>
                        <m:sup>
                          <m:r>
                            <a:rPr lang="en-IN">
                              <a:latin typeface="Cambria Math" panose="02040503050406030204" pitchFamily="18" charset="0"/>
                              <a:ea typeface="Cambria Math" panose="02040503050406030204" pitchFamily="18" charset="0"/>
                            </a:rPr>
                            <m:t>−</m:t>
                          </m:r>
                        </m:sup>
                      </m:sSubSup>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𝑎𝑞</m:t>
                          </m:r>
                        </m:e>
                      </m:d>
                      <m:r>
                        <a:rPr lang="en-IN" i="1">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3</m:t>
                      </m:r>
                      <m:sSup>
                        <m:sSupPr>
                          <m:ctrlPr>
                            <a:rPr lang="en-IN" b="0" i="1" smtClean="0">
                              <a:latin typeface="Cambria Math" panose="02040503050406030204" pitchFamily="18" charset="0"/>
                              <a:ea typeface="Cambria Math" panose="02040503050406030204" pitchFamily="18" charset="0"/>
                            </a:rPr>
                          </m:ctrlPr>
                        </m:sSupPr>
                        <m:e>
                          <m:r>
                            <m:rPr>
                              <m:sty m:val="p"/>
                            </m:rPr>
                            <a:rPr lang="en-IN" b="0" i="0" smtClean="0">
                              <a:latin typeface="Cambria Math" panose="02040503050406030204" pitchFamily="18" charset="0"/>
                              <a:ea typeface="Cambria Math" panose="02040503050406030204" pitchFamily="18" charset="0"/>
                            </a:rPr>
                            <m:t>O</m:t>
                          </m:r>
                        </m:e>
                        <m:sup>
                          <m:r>
                            <a:rPr lang="en-IN" b="0" i="1" smtClean="0">
                              <a:latin typeface="Cambria Math" panose="02040503050406030204" pitchFamily="18" charset="0"/>
                              <a:ea typeface="Cambria Math" panose="02040503050406030204" pitchFamily="18" charset="0"/>
                            </a:rPr>
                            <m:t>+</m:t>
                          </m:r>
                        </m:sup>
                      </m:sSup>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Al</m:t>
                      </m:r>
                      <m:sSub>
                        <m:sSubPr>
                          <m:ctrlPr>
                            <a:rPr lang="en-US" i="1" smtClean="0">
                              <a:latin typeface="Cambria Math" panose="02040503050406030204" pitchFamily="18" charset="0"/>
                              <a:ea typeface="Cambria Math" panose="02040503050406030204" pitchFamily="18" charset="0"/>
                            </a:rPr>
                          </m:ctrlPr>
                        </m:sSubPr>
                        <m:e>
                          <m:d>
                            <m:dPr>
                              <m:ctrlPr>
                                <a:rPr lang="en-US"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OH</m:t>
                              </m:r>
                            </m:e>
                          </m:d>
                        </m:e>
                        <m:sub>
                          <m:r>
                            <a:rPr lang="en-US" b="0" i="1" smtClean="0">
                              <a:latin typeface="Cambria Math" panose="02040503050406030204" pitchFamily="18" charset="0"/>
                              <a:ea typeface="Cambria Math" panose="02040503050406030204" pitchFamily="18" charset="0"/>
                            </a:rPr>
                            <m:t>3</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IN" b="0" i="0" smtClean="0">
                          <a:latin typeface="Cambria Math" panose="02040503050406030204" pitchFamily="18" charset="0"/>
                        </a:rPr>
                        <m:t>2</m:t>
                      </m:r>
                      <m:r>
                        <m:rPr>
                          <m:sty m:val="p"/>
                        </m:rPr>
                        <a:rPr lang="en-IN" b="0" i="0" smtClean="0">
                          <a:latin typeface="Cambria Math" panose="02040503050406030204" pitchFamily="18" charset="0"/>
                        </a:rPr>
                        <m:t>Al</m:t>
                      </m:r>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OH</m:t>
                          </m:r>
                        </m:e>
                      </m:d>
                      <m:r>
                        <a:rPr lang="en-IN" b="0" i="0" baseline="-25000" smtClean="0">
                          <a:latin typeface="Cambria Math" panose="02040503050406030204" pitchFamily="18" charset="0"/>
                        </a:rPr>
                        <m:t>3</m:t>
                      </m:r>
                      <m:r>
                        <a:rPr lang="en-IN" b="0" i="0" smtClean="0">
                          <a:latin typeface="Cambria Math" panose="02040503050406030204" pitchFamily="18" charset="0"/>
                        </a:rPr>
                        <m:t>(</m:t>
                      </m:r>
                      <m:r>
                        <a:rPr lang="en-IN" b="0" i="1" smtClean="0">
                          <a:latin typeface="Cambria Math" panose="02040503050406030204" pitchFamily="18" charset="0"/>
                        </a:rPr>
                        <m:t>𝑠</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Al</m:t>
                          </m:r>
                        </m:e>
                        <m:sub>
                          <m:r>
                            <a:rPr lang="en-US" b="0" i="1" smtClean="0">
                              <a:latin typeface="Cambria Math" panose="02040503050406030204" pitchFamily="18" charset="0"/>
                              <a:ea typeface="Cambria Math" panose="02040503050406030204" pitchFamily="18" charset="0"/>
                            </a:rPr>
                            <m:t>2</m:t>
                          </m:r>
                        </m:sub>
                      </m:sSub>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3</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3</m:t>
                          </m:r>
                          <m:r>
                            <m:rPr>
                              <m:sty m:val="p"/>
                            </m:rPr>
                            <a:rPr lang="en-US" b="0" i="0" smtClean="0">
                              <a:latin typeface="Cambria Math" panose="02040503050406030204" pitchFamily="18" charset="0"/>
                              <a:ea typeface="Cambria Math" panose="02040503050406030204" pitchFamily="18" charset="0"/>
                            </a:rPr>
                            <m:t>H</m:t>
                          </m:r>
                        </m:e>
                        <m:sub>
                          <m:r>
                            <a:rPr lang="en-US" b="0" i="1"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baseline="300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524000"/>
                <a:ext cx="9144000" cy="4876800"/>
              </a:xfrm>
              <a:blipFill>
                <a:blip r:embed="rId2"/>
                <a:stretch>
                  <a:fillRect l="-1333" t="-1125"/>
                </a:stretch>
              </a:blipFill>
            </p:spPr>
            <p:txBody>
              <a:bodyPr/>
              <a:lstStyle/>
              <a:p>
                <a:r>
                  <a:rPr lang="en-GB">
                    <a:noFill/>
                  </a:rPr>
                  <a:t> </a:t>
                </a:r>
              </a:p>
            </p:txBody>
          </p:sp>
        </mc:Fallback>
      </mc:AlternateContent>
    </p:spTree>
    <p:extLst>
      <p:ext uri="{BB962C8B-B14F-4D97-AF65-F5344CB8AC3E}">
        <p14:creationId xmlns:p14="http://schemas.microsoft.com/office/powerpoint/2010/main" val="8747824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66700" y="0"/>
            <a:ext cx="8724900" cy="619779"/>
          </a:xfrm>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(2)</a:t>
            </a:r>
            <a:endParaRPr lang="en-IN" dirty="0">
              <a:solidFill>
                <a:srgbClr val="C00000"/>
              </a:solidFill>
            </a:endParaRPr>
          </a:p>
        </p:txBody>
      </p:sp>
      <p:sp>
        <p:nvSpPr>
          <p:cNvPr id="17" name="Text Placeholder 16"/>
          <p:cNvSpPr>
            <a:spLocks noGrp="1"/>
          </p:cNvSpPr>
          <p:nvPr>
            <p:ph type="body" sz="quarter" idx="11"/>
          </p:nvPr>
        </p:nvSpPr>
        <p:spPr>
          <a:xfrm>
            <a:off x="0" y="1066800"/>
            <a:ext cx="2911879" cy="533400"/>
          </a:xfrm>
        </p:spPr>
        <p:txBody>
          <a:bodyPr/>
          <a:lstStyle/>
          <a:p>
            <a:r>
              <a:rPr lang="en-US" sz="2800" dirty="0">
                <a:solidFill>
                  <a:srgbClr val="4F74A8"/>
                </a:solidFill>
                <a:latin typeface="Calibri"/>
              </a:rPr>
              <a:t>Aluminum</a:t>
            </a:r>
          </a:p>
        </p:txBody>
      </p:sp>
      <p:sp>
        <p:nvSpPr>
          <p:cNvPr id="18" name="Text Placeholder 17"/>
          <p:cNvSpPr>
            <a:spLocks noGrp="1"/>
          </p:cNvSpPr>
          <p:nvPr>
            <p:ph type="body" sz="quarter" idx="10"/>
          </p:nvPr>
        </p:nvSpPr>
        <p:spPr>
          <a:xfrm>
            <a:off x="18011" y="1676400"/>
            <a:ext cx="2667000" cy="523220"/>
          </a:xfrm>
        </p:spPr>
        <p:txBody>
          <a:bodyPr/>
          <a:lstStyle/>
          <a:p>
            <a:r>
              <a:rPr lang="en-US" b="1" dirty="0"/>
              <a:t>The Hall Process</a:t>
            </a:r>
          </a:p>
        </p:txBody>
      </p:sp>
      <p:pic>
        <p:nvPicPr>
          <p:cNvPr id="14" name="Picture 13" descr="The Hall electrolytic cell contains a series of carbon anodes. The cathode is also made of carbon and constitutes the lining inside the cel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5468" y="1518458"/>
            <a:ext cx="5059310" cy="4729942"/>
          </a:xfrm>
          <a:prstGeom prst="rect">
            <a:avLst/>
          </a:prstGeom>
        </p:spPr>
      </p:pic>
    </p:spTree>
    <p:extLst>
      <p:ext uri="{BB962C8B-B14F-4D97-AF65-F5344CB8AC3E}">
        <p14:creationId xmlns:p14="http://schemas.microsoft.com/office/powerpoint/2010/main" val="26221176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(3)</a:t>
            </a:r>
            <a:endParaRPr lang="en-IN" dirty="0">
              <a:solidFill>
                <a:srgbClr val="C00000"/>
              </a:solidFill>
            </a:endParaRPr>
          </a:p>
        </p:txBody>
      </p:sp>
      <p:sp>
        <p:nvSpPr>
          <p:cNvPr id="16" name="Text Placeholder 15"/>
          <p:cNvSpPr>
            <a:spLocks noGrp="1"/>
          </p:cNvSpPr>
          <p:nvPr>
            <p:ph type="body" sz="quarter" idx="11"/>
          </p:nvPr>
        </p:nvSpPr>
        <p:spPr>
          <a:xfrm>
            <a:off x="0" y="1010605"/>
            <a:ext cx="9144000" cy="1199196"/>
          </a:xfrm>
        </p:spPr>
        <p:txBody>
          <a:bodyPr/>
          <a:lstStyle/>
          <a:p>
            <a:pPr>
              <a:spcBef>
                <a:spcPts val="0"/>
              </a:spcBef>
              <a:spcAft>
                <a:spcPts val="1800"/>
              </a:spcAft>
            </a:pPr>
            <a:r>
              <a:rPr lang="en-US" sz="2800" dirty="0">
                <a:solidFill>
                  <a:srgbClr val="4F74A8"/>
                </a:solidFill>
              </a:rPr>
              <a:t>Aluminum</a:t>
            </a:r>
          </a:p>
          <a:p>
            <a:pPr>
              <a:spcBef>
                <a:spcPts val="0"/>
              </a:spcBef>
              <a:spcAft>
                <a:spcPts val="1000"/>
              </a:spcAft>
            </a:pPr>
            <a:r>
              <a:rPr lang="en-US" sz="2800" b="1" dirty="0">
                <a:solidFill>
                  <a:prstClr val="black"/>
                </a:solidFill>
              </a:rPr>
              <a:t>The Hall Process</a:t>
            </a:r>
            <a:endParaRPr lang="en-IN" sz="2800" dirty="0"/>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609600" y="2590800"/>
                <a:ext cx="8534400" cy="1656395"/>
              </a:xfrm>
            </p:spPr>
            <p:txBody>
              <a:bodyPr/>
              <a:lstStyle/>
              <a:p>
                <a:pPr marL="4114800" indent="-4114800"/>
                <a:r>
                  <a:rPr lang="en-IN" i="1" dirty="0"/>
                  <a:t>Anode (oxidation):	</a:t>
                </a:r>
                <a:r>
                  <a:rPr lang="en-IN" dirty="0"/>
                  <a:t>3</a:t>
                </a:r>
                <a14:m>
                  <m:oMath xmlns:m="http://schemas.openxmlformats.org/officeDocument/2006/math">
                    <m:d>
                      <m:dPr>
                        <m:begChr m:val="["/>
                        <m:endChr m:val="]"/>
                        <m:ctrlPr>
                          <a:rPr lang="en-IN" b="0" i="1" smtClean="0">
                            <a:latin typeface="Cambria Math" panose="02040503050406030204" pitchFamily="18" charset="0"/>
                          </a:rPr>
                        </m:ctrlPr>
                      </m:dPr>
                      <m:e>
                        <m:sSup>
                          <m:sSupPr>
                            <m:ctrlPr>
                              <a:rPr lang="en-IN" b="0" i="1" smtClean="0">
                                <a:latin typeface="Cambria Math" panose="02040503050406030204" pitchFamily="18" charset="0"/>
                              </a:rPr>
                            </m:ctrlPr>
                          </m:sSupPr>
                          <m:e>
                            <m:r>
                              <a:rPr lang="en-IN" b="0" i="1" smtClean="0">
                                <a:latin typeface="Cambria Math" panose="02040503050406030204" pitchFamily="18" charset="0"/>
                              </a:rPr>
                              <m:t>2</m:t>
                            </m:r>
                            <m:r>
                              <m:rPr>
                                <m:sty m:val="p"/>
                              </m:rPr>
                              <a:rPr lang="en-IN" b="0" i="0" smtClean="0">
                                <a:latin typeface="Cambria Math" panose="02040503050406030204" pitchFamily="18" charset="0"/>
                              </a:rPr>
                              <m:t>O</m:t>
                            </m:r>
                          </m:e>
                          <m:sup>
                            <m:r>
                              <a:rPr lang="en-IN" b="0" i="0" smtClean="0">
                                <a:latin typeface="Cambria Math" panose="02040503050406030204" pitchFamily="18" charset="0"/>
                              </a:rPr>
                              <m:t>2−</m:t>
                            </m:r>
                          </m:sup>
                        </m:sSup>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O</m:t>
                        </m:r>
                        <m:r>
                          <a:rPr lang="en-IN" b="0" i="0" baseline="-25000" smtClean="0">
                            <a:latin typeface="Cambria Math" panose="02040503050406030204" pitchFamily="18" charset="0"/>
                            <a:ea typeface="Cambria Math" panose="02040503050406030204" pitchFamily="18" charset="0"/>
                          </a:rPr>
                          <m:t>2</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r>
                          <a:rPr lang="en-IN" b="0" i="0" smtClean="0">
                            <a:latin typeface="Cambria Math" panose="02040503050406030204" pitchFamily="18" charset="0"/>
                            <a:ea typeface="Cambria Math" panose="02040503050406030204" pitchFamily="18" charset="0"/>
                          </a:rPr>
                          <m:t>+4</m:t>
                        </m:r>
                        <m:sSup>
                          <m:sSupPr>
                            <m:ctrlPr>
                              <a:rPr lang="en-IN" b="0" i="1" smtClean="0">
                                <a:latin typeface="Cambria Math" panose="02040503050406030204" pitchFamily="18" charset="0"/>
                                <a:ea typeface="Cambria Math" panose="02040503050406030204" pitchFamily="18" charset="0"/>
                              </a:rPr>
                            </m:ctrlPr>
                          </m:sSupPr>
                          <m:e>
                            <m:r>
                              <a:rPr lang="en-IN" b="0" i="1" smtClean="0">
                                <a:latin typeface="Cambria Math" panose="02040503050406030204" pitchFamily="18" charset="0"/>
                                <a:ea typeface="Cambria Math" panose="02040503050406030204" pitchFamily="18" charset="0"/>
                              </a:rPr>
                              <m:t>𝑒</m:t>
                            </m:r>
                          </m:e>
                          <m:sup>
                            <m:r>
                              <a:rPr lang="en-IN" b="0" i="1" smtClean="0">
                                <a:latin typeface="Cambria Math" panose="02040503050406030204" pitchFamily="18" charset="0"/>
                                <a:ea typeface="Cambria Math" panose="02040503050406030204" pitchFamily="18" charset="0"/>
                              </a:rPr>
                              <m:t>−</m:t>
                            </m:r>
                          </m:sup>
                        </m:sSup>
                      </m:e>
                    </m:d>
                  </m:oMath>
                </a14:m>
                <a:endParaRPr lang="en-IN" b="0" dirty="0"/>
              </a:p>
              <a:p>
                <a:pPr marL="3200400" indent="-3200400"/>
                <a:r>
                  <a:rPr lang="en-IN" i="1" dirty="0"/>
                  <a:t>Cathode (reduction): 	</a:t>
                </a:r>
                <a:r>
                  <a:rPr lang="en-IN" dirty="0"/>
                  <a:t>4</a:t>
                </a:r>
                <a14:m>
                  <m:oMath xmlns:m="http://schemas.openxmlformats.org/officeDocument/2006/math">
                    <m:d>
                      <m:dPr>
                        <m:begChr m:val="["/>
                        <m:endChr m:val="]"/>
                        <m:ctrlPr>
                          <a:rPr lang="en-IN" i="1" smtClean="0">
                            <a:latin typeface="Cambria Math" panose="02040503050406030204" pitchFamily="18" charset="0"/>
                          </a:rPr>
                        </m:ctrlPr>
                      </m:dPr>
                      <m:e>
                        <m:sSup>
                          <m:sSupPr>
                            <m:ctrlPr>
                              <a:rPr lang="en-IN" i="1">
                                <a:latin typeface="Cambria Math" panose="02040503050406030204" pitchFamily="18" charset="0"/>
                              </a:rPr>
                            </m:ctrlPr>
                          </m:sSupPr>
                          <m:e>
                            <m:r>
                              <m:rPr>
                                <m:sty m:val="p"/>
                              </m:rPr>
                              <a:rPr lang="en-IN" b="0" i="0" smtClean="0">
                                <a:latin typeface="Cambria Math" panose="02040503050406030204" pitchFamily="18" charset="0"/>
                              </a:rPr>
                              <m:t>Al</m:t>
                            </m:r>
                          </m:e>
                          <m:sup>
                            <m:r>
                              <a:rPr lang="en-IN" b="0" i="0" smtClean="0">
                                <a:latin typeface="Cambria Math" panose="02040503050406030204" pitchFamily="18" charset="0"/>
                              </a:rPr>
                              <m:t>3+</m:t>
                            </m:r>
                          </m:sup>
                        </m:sSup>
                        <m:r>
                          <a:rPr lang="en-IN" b="0" i="1" smtClean="0">
                            <a:latin typeface="Cambria Math" panose="02040503050406030204" pitchFamily="18" charset="0"/>
                          </a:rPr>
                          <m:t>+</m:t>
                        </m:r>
                        <m:r>
                          <a:rPr lang="en-IN" b="0" i="0" smtClean="0">
                            <a:latin typeface="Cambria Math" panose="02040503050406030204" pitchFamily="18" charset="0"/>
                          </a:rPr>
                          <m:t>3</m:t>
                        </m:r>
                        <m:sSup>
                          <m:sSupPr>
                            <m:ctrlPr>
                              <a:rPr lang="en-IN" i="1">
                                <a:latin typeface="Cambria Math" panose="02040503050406030204" pitchFamily="18" charset="0"/>
                                <a:ea typeface="Cambria Math" panose="02040503050406030204" pitchFamily="18" charset="0"/>
                              </a:rPr>
                            </m:ctrlPr>
                          </m:sSupPr>
                          <m:e>
                            <m:r>
                              <a:rPr lang="en-IN" i="1">
                                <a:latin typeface="Cambria Math" panose="02040503050406030204" pitchFamily="18" charset="0"/>
                                <a:ea typeface="Cambria Math" panose="02040503050406030204" pitchFamily="18" charset="0"/>
                              </a:rPr>
                              <m:t>𝑒</m:t>
                            </m:r>
                          </m:e>
                          <m:sup>
                            <m:r>
                              <a:rPr lang="en-IN" i="1">
                                <a:latin typeface="Cambria Math" panose="02040503050406030204" pitchFamily="18" charset="0"/>
                                <a:ea typeface="Cambria Math" panose="02040503050406030204" pitchFamily="18" charset="0"/>
                              </a:rPr>
                              <m:t>−</m:t>
                            </m:r>
                          </m:sup>
                        </m:sSup>
                        <m:r>
                          <a:rPr lang="en-IN" i="1">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Al</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𝑙</m:t>
                            </m:r>
                          </m:e>
                        </m:d>
                      </m:e>
                    </m:d>
                  </m:oMath>
                </a14:m>
                <a:endParaRPr lang="en-IN" b="0" dirty="0">
                  <a:ea typeface="Cambria Math" panose="02040503050406030204" pitchFamily="18" charset="0"/>
                </a:endParaRPr>
              </a:p>
              <a:p>
                <a:pPr marL="4291013" indent="-4291013"/>
                <a:r>
                  <a:rPr lang="en-IN" i="1" dirty="0"/>
                  <a:t>Overall: 	</a:t>
                </a:r>
                <a:r>
                  <a:rPr lang="en-IN" dirty="0"/>
                  <a:t>2Al</a:t>
                </a:r>
                <a:r>
                  <a:rPr lang="en-IN" baseline="-25000" dirty="0"/>
                  <a:t>2</a:t>
                </a:r>
                <a:r>
                  <a:rPr lang="en-IN" dirty="0"/>
                  <a:t>O</a:t>
                </a:r>
                <a:r>
                  <a:rPr lang="en-IN" baseline="-25000" dirty="0"/>
                  <a:t>3</a:t>
                </a:r>
                <a:r>
                  <a:rPr lang="en-IN" dirty="0"/>
                  <a:t> </a:t>
                </a:r>
                <a14:m>
                  <m:oMath xmlns:m="http://schemas.openxmlformats.org/officeDocument/2006/math">
                    <m:r>
                      <a:rPr lang="en-IN" i="1"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4</m:t>
                    </m:r>
                    <m:r>
                      <m:rPr>
                        <m:sty m:val="p"/>
                      </m:rPr>
                      <a:rPr lang="en-IN" b="0" i="0" smtClean="0">
                        <a:latin typeface="Cambria Math" panose="02040503050406030204" pitchFamily="18" charset="0"/>
                        <a:ea typeface="Cambria Math" panose="02040503050406030204" pitchFamily="18" charset="0"/>
                      </a:rPr>
                      <m:t>Al</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𝑙</m:t>
                        </m:r>
                      </m:e>
                    </m:d>
                    <m:r>
                      <a:rPr lang="en-IN" b="0" i="0" smtClean="0">
                        <a:latin typeface="Cambria Math" panose="02040503050406030204" pitchFamily="18" charset="0"/>
                        <a:ea typeface="Cambria Math" panose="02040503050406030204" pitchFamily="18" charset="0"/>
                      </a:rPr>
                      <m:t>+3</m:t>
                    </m:r>
                    <m:r>
                      <m:rPr>
                        <m:sty m:val="p"/>
                      </m:rPr>
                      <a:rPr lang="en-IN" b="0" i="0" smtClean="0">
                        <a:latin typeface="Cambria Math" panose="02040503050406030204" pitchFamily="18" charset="0"/>
                        <a:ea typeface="Cambria Math" panose="02040503050406030204" pitchFamily="18" charset="0"/>
                      </a:rPr>
                      <m:t>O</m:t>
                    </m:r>
                    <m:r>
                      <a:rPr lang="en-IN" b="0" i="0" baseline="-25000" smtClean="0">
                        <a:latin typeface="Cambria Math" panose="02040503050406030204" pitchFamily="18" charset="0"/>
                        <a:ea typeface="Cambria Math" panose="02040503050406030204" pitchFamily="18" charset="0"/>
                      </a:rPr>
                      <m:t>2</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𝑔</m:t>
                    </m:r>
                    <m:r>
                      <a:rPr lang="en-IN" b="0" i="0" smtClean="0">
                        <a:latin typeface="Cambria Math" panose="02040503050406030204" pitchFamily="18" charset="0"/>
                        <a:ea typeface="Cambria Math" panose="02040503050406030204" pitchFamily="18" charset="0"/>
                      </a:rPr>
                      <m:t>)</m:t>
                    </m:r>
                  </m:oMath>
                </a14:m>
                <a:endParaRPr lang="en-IN" i="1" spc="100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609600" y="2590800"/>
                <a:ext cx="8534400" cy="1656395"/>
              </a:xfrm>
              <a:blipFill>
                <a:blip r:embed="rId2"/>
                <a:stretch>
                  <a:fillRect l="-1429" t="-3309" b="-3676"/>
                </a:stretch>
              </a:blipFill>
            </p:spPr>
            <p:txBody>
              <a:bodyPr/>
              <a:lstStyle/>
              <a:p>
                <a:r>
                  <a:rPr lang="en-US">
                    <a:noFill/>
                  </a:rPr>
                  <a:t> </a:t>
                </a:r>
              </a:p>
            </p:txBody>
          </p:sp>
        </mc:Fallback>
      </mc:AlternateContent>
    </p:spTree>
    <p:extLst>
      <p:ext uri="{BB962C8B-B14F-4D97-AF65-F5344CB8AC3E}">
        <p14:creationId xmlns:p14="http://schemas.microsoft.com/office/powerpoint/2010/main" val="3995222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66700" y="0"/>
            <a:ext cx="8724900" cy="685799"/>
          </a:xfrm>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(4)</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IN" sz="2800" dirty="0">
                <a:solidFill>
                  <a:srgbClr val="4F74A8"/>
                </a:solidFill>
                <a:latin typeface="Calibri"/>
              </a:rPr>
              <a:t>Aluminum</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0200"/>
                <a:ext cx="9144000" cy="4495800"/>
              </a:xfrm>
            </p:spPr>
            <p:txBody>
              <a:bodyPr/>
              <a:lstStyle/>
              <a:p>
                <a:pPr>
                  <a:spcBef>
                    <a:spcPts val="0"/>
                  </a:spcBef>
                  <a:spcAft>
                    <a:spcPts val="3500"/>
                  </a:spcAft>
                </a:pPr>
                <a:r>
                  <a:rPr lang="en-US" dirty="0"/>
                  <a:t>Although aluminum is considered an active metal, it does not react with water as do sodium and calcium. </a:t>
                </a:r>
                <a:endParaRPr lang="en-US" b="1" dirty="0">
                  <a:solidFill>
                    <a:prstClr val="black"/>
                  </a:solidFill>
                </a:endParaRPr>
              </a:p>
              <a:p>
                <a:pPr>
                  <a:spcBef>
                    <a:spcPts val="0"/>
                  </a:spcBef>
                  <a:spcAft>
                    <a:spcPts val="2800"/>
                  </a:spcAft>
                </a:pPr>
                <a:r>
                  <a:rPr lang="en-US" dirty="0">
                    <a:solidFill>
                      <a:prstClr val="black"/>
                    </a:solidFill>
                  </a:rPr>
                  <a:t>Reactions:</a:t>
                </a:r>
              </a:p>
              <a:p>
                <a:pPr marL="1606550" indent="-68263">
                  <a:spcBef>
                    <a:spcPts val="0"/>
                  </a:spcBef>
                  <a:spcAft>
                    <a:spcPts val="2400"/>
                  </a:spcAft>
                </a:pPr>
                <a14:m>
                  <m:oMathPara xmlns:m="http://schemas.openxmlformats.org/officeDocument/2006/math">
                    <m:oMathParaPr>
                      <m:jc m:val="left"/>
                    </m:oMathParaPr>
                    <m:oMath xmlns:m="http://schemas.openxmlformats.org/officeDocument/2006/math">
                      <m:r>
                        <a:rPr lang="en-IN" b="0" i="1" smtClean="0">
                          <a:solidFill>
                            <a:prstClr val="black"/>
                          </a:solidFill>
                          <a:latin typeface="Cambria Math" panose="02040503050406030204" pitchFamily="18" charset="0"/>
                        </a:rPr>
                        <m:t>2</m:t>
                      </m:r>
                      <m:r>
                        <m:rPr>
                          <m:sty m:val="p"/>
                        </m:rPr>
                        <a:rPr lang="en-IN" b="0" i="0" smtClean="0">
                          <a:solidFill>
                            <a:prstClr val="black"/>
                          </a:solidFill>
                          <a:latin typeface="Cambria Math" panose="02040503050406030204" pitchFamily="18" charset="0"/>
                        </a:rPr>
                        <m:t>Al</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𝑠</m:t>
                          </m:r>
                        </m:e>
                      </m:d>
                      <m:r>
                        <a:rPr lang="en-IN" b="0" i="0" smtClean="0">
                          <a:solidFill>
                            <a:prstClr val="black"/>
                          </a:solidFill>
                          <a:latin typeface="Cambria Math" panose="02040503050406030204" pitchFamily="18" charset="0"/>
                        </a:rPr>
                        <m:t>+6</m:t>
                      </m:r>
                      <m:r>
                        <m:rPr>
                          <m:sty m:val="p"/>
                        </m:rPr>
                        <a:rPr lang="en-IN" b="0" i="0" smtClean="0">
                          <a:solidFill>
                            <a:prstClr val="black"/>
                          </a:solidFill>
                          <a:latin typeface="Cambria Math" panose="02040503050406030204" pitchFamily="18" charset="0"/>
                        </a:rPr>
                        <m:t>HCl</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𝑎𝑞</m:t>
                          </m:r>
                        </m:e>
                      </m:d>
                      <m:r>
                        <a:rPr lang="en-IN" b="0" i="1" smtClean="0">
                          <a:solidFill>
                            <a:prstClr val="black"/>
                          </a:solidFill>
                          <a:latin typeface="Cambria Math" panose="02040503050406030204" pitchFamily="18" charset="0"/>
                          <a:ea typeface="Cambria Math" panose="02040503050406030204" pitchFamily="18" charset="0"/>
                        </a:rPr>
                        <m:t>⟶2</m:t>
                      </m:r>
                      <m:r>
                        <m:rPr>
                          <m:sty m:val="p"/>
                        </m:rPr>
                        <a:rPr lang="en-IN" b="0" i="0" smtClean="0">
                          <a:solidFill>
                            <a:prstClr val="black"/>
                          </a:solidFill>
                          <a:latin typeface="Cambria Math" panose="02040503050406030204" pitchFamily="18" charset="0"/>
                          <a:ea typeface="Cambria Math" panose="02040503050406030204" pitchFamily="18" charset="0"/>
                        </a:rPr>
                        <m:t>AlCl</m:t>
                      </m:r>
                      <m:r>
                        <a:rPr lang="en-IN" b="0" i="0" baseline="-25000" smtClean="0">
                          <a:solidFill>
                            <a:prstClr val="black"/>
                          </a:solidFill>
                          <a:latin typeface="Cambria Math" panose="02040503050406030204" pitchFamily="18" charset="0"/>
                          <a:ea typeface="Cambria Math" panose="02040503050406030204" pitchFamily="18" charset="0"/>
                        </a:rPr>
                        <m:t>3</m:t>
                      </m:r>
                      <m:r>
                        <a:rPr lang="en-IN" b="0" i="0" smtClean="0">
                          <a:solidFill>
                            <a:prstClr val="black"/>
                          </a:solidFill>
                          <a:latin typeface="Cambria Math" panose="02040503050406030204" pitchFamily="18" charset="0"/>
                          <a:ea typeface="Cambria Math" panose="02040503050406030204" pitchFamily="18" charset="0"/>
                        </a:rPr>
                        <m:t>(</m:t>
                      </m:r>
                      <m:r>
                        <a:rPr lang="en-IN" b="0" i="1" smtClean="0">
                          <a:solidFill>
                            <a:prstClr val="black"/>
                          </a:solidFill>
                          <a:latin typeface="Cambria Math" panose="02040503050406030204" pitchFamily="18" charset="0"/>
                          <a:ea typeface="Cambria Math" panose="02040503050406030204" pitchFamily="18" charset="0"/>
                        </a:rPr>
                        <m:t>𝑎𝑞</m:t>
                      </m:r>
                      <m:r>
                        <a:rPr lang="en-IN" b="0" i="0" smtClean="0">
                          <a:solidFill>
                            <a:prstClr val="black"/>
                          </a:solidFill>
                          <a:latin typeface="Cambria Math" panose="02040503050406030204" pitchFamily="18" charset="0"/>
                          <a:ea typeface="Cambria Math" panose="02040503050406030204" pitchFamily="18" charset="0"/>
                        </a:rPr>
                        <m:t>)</m:t>
                      </m:r>
                      <m:r>
                        <a:rPr lang="en-IN" dirty="0">
                          <a:latin typeface="Cambria Math" panose="02040503050406030204" pitchFamily="18" charset="0"/>
                        </a:rPr>
                        <m:t>+</m:t>
                      </m:r>
                      <m:sSub>
                        <m:sSubPr>
                          <m:ctrlPr>
                            <a:rPr lang="en-IN" i="1" dirty="0" smtClean="0">
                              <a:latin typeface="Cambria Math" panose="02040503050406030204" pitchFamily="18" charset="0"/>
                            </a:rPr>
                          </m:ctrlPr>
                        </m:sSubPr>
                        <m:e>
                          <m:r>
                            <a:rPr lang="en-US" b="0" i="1" dirty="0" smtClean="0">
                              <a:latin typeface="Cambria Math" panose="02040503050406030204" pitchFamily="18" charset="0"/>
                            </a:rPr>
                            <m:t>3</m:t>
                          </m:r>
                          <m:r>
                            <m:rPr>
                              <m:sty m:val="p"/>
                            </m:rPr>
                            <a:rPr lang="en-US" b="0" i="0" dirty="0" smtClean="0">
                              <a:latin typeface="Cambria Math" panose="02040503050406030204" pitchFamily="18" charset="0"/>
                            </a:rPr>
                            <m:t>H</m:t>
                          </m:r>
                        </m:e>
                        <m:sub>
                          <m:r>
                            <a:rPr lang="en-US" b="0" i="1" dirty="0" smtClean="0">
                              <a:latin typeface="Cambria Math" panose="02040503050406030204" pitchFamily="18" charset="0"/>
                            </a:rPr>
                            <m:t>2</m:t>
                          </m:r>
                        </m:sub>
                      </m:sSub>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a:spcBef>
                    <a:spcPts val="0"/>
                  </a:spcBef>
                  <a:spcAft>
                    <a:spcPts val="6000"/>
                  </a:spcAft>
                </a:pPr>
                <a14:m>
                  <m:oMathPara xmlns:m="http://schemas.openxmlformats.org/officeDocument/2006/math">
                    <m:oMathParaPr>
                      <m:jc m:val="left"/>
                    </m:oMathParaPr>
                    <m:oMath xmlns:m="http://schemas.openxmlformats.org/officeDocument/2006/math">
                      <m:r>
                        <a:rPr lang="en-IN" sz="2600" i="1">
                          <a:solidFill>
                            <a:prstClr val="black"/>
                          </a:solidFill>
                          <a:latin typeface="Cambria Math" panose="02040503050406030204" pitchFamily="18" charset="0"/>
                        </a:rPr>
                        <m:t>2</m:t>
                      </m:r>
                      <m:r>
                        <m:rPr>
                          <m:sty m:val="p"/>
                        </m:rPr>
                        <a:rPr lang="en-IN" sz="2600">
                          <a:solidFill>
                            <a:prstClr val="black"/>
                          </a:solidFill>
                          <a:latin typeface="Cambria Math" panose="02040503050406030204" pitchFamily="18" charset="0"/>
                        </a:rPr>
                        <m:t>Al</m:t>
                      </m:r>
                      <m:d>
                        <m:dPr>
                          <m:ctrlPr>
                            <a:rPr lang="en-IN" sz="2600" i="1">
                              <a:solidFill>
                                <a:prstClr val="black"/>
                              </a:solidFill>
                              <a:latin typeface="Cambria Math" panose="02040503050406030204" pitchFamily="18" charset="0"/>
                            </a:rPr>
                          </m:ctrlPr>
                        </m:dPr>
                        <m:e>
                          <m:r>
                            <a:rPr lang="en-IN" sz="2600" i="1">
                              <a:solidFill>
                                <a:prstClr val="black"/>
                              </a:solidFill>
                              <a:latin typeface="Cambria Math" panose="02040503050406030204" pitchFamily="18" charset="0"/>
                            </a:rPr>
                            <m:t>𝑠</m:t>
                          </m:r>
                        </m:e>
                      </m:d>
                      <m:r>
                        <a:rPr lang="en-IN" sz="2600">
                          <a:solidFill>
                            <a:prstClr val="black"/>
                          </a:solidFill>
                          <a:latin typeface="Cambria Math" panose="02040503050406030204" pitchFamily="18" charset="0"/>
                        </a:rPr>
                        <m:t>+</m:t>
                      </m:r>
                      <m:r>
                        <a:rPr lang="en-IN" sz="2600" b="0" i="0" smtClean="0">
                          <a:solidFill>
                            <a:prstClr val="black"/>
                          </a:solidFill>
                          <a:latin typeface="Cambria Math" panose="02040503050406030204" pitchFamily="18" charset="0"/>
                        </a:rPr>
                        <m:t>2</m:t>
                      </m:r>
                      <m:r>
                        <m:rPr>
                          <m:sty m:val="p"/>
                        </m:rPr>
                        <a:rPr lang="en-IN" sz="2600" b="0" i="0" smtClean="0">
                          <a:solidFill>
                            <a:prstClr val="black"/>
                          </a:solidFill>
                          <a:latin typeface="Cambria Math" panose="02040503050406030204" pitchFamily="18" charset="0"/>
                        </a:rPr>
                        <m:t>NaOH</m:t>
                      </m:r>
                      <m:d>
                        <m:dPr>
                          <m:ctrlPr>
                            <a:rPr lang="en-IN" sz="2600" i="1">
                              <a:solidFill>
                                <a:prstClr val="black"/>
                              </a:solidFill>
                              <a:latin typeface="Cambria Math" panose="02040503050406030204" pitchFamily="18" charset="0"/>
                            </a:rPr>
                          </m:ctrlPr>
                        </m:dPr>
                        <m:e>
                          <m:r>
                            <a:rPr lang="en-IN" sz="2600" i="1">
                              <a:solidFill>
                                <a:prstClr val="black"/>
                              </a:solidFill>
                              <a:latin typeface="Cambria Math" panose="02040503050406030204" pitchFamily="18" charset="0"/>
                            </a:rPr>
                            <m:t>𝑎𝑞</m:t>
                          </m:r>
                        </m:e>
                      </m:d>
                      <m:r>
                        <a:rPr lang="en-IN" sz="2600" b="0" i="1" smtClean="0">
                          <a:solidFill>
                            <a:prstClr val="black"/>
                          </a:solidFill>
                          <a:latin typeface="Cambria Math" panose="02040503050406030204" pitchFamily="18" charset="0"/>
                        </a:rPr>
                        <m:t>+2</m:t>
                      </m:r>
                      <m:r>
                        <m:rPr>
                          <m:sty m:val="p"/>
                        </m:rPr>
                        <a:rPr lang="en-IN" sz="2600" b="0" i="0" smtClean="0">
                          <a:solidFill>
                            <a:prstClr val="black"/>
                          </a:solidFill>
                          <a:latin typeface="Cambria Math" panose="02040503050406030204" pitchFamily="18" charset="0"/>
                        </a:rPr>
                        <m:t>H</m:t>
                      </m:r>
                      <m:r>
                        <a:rPr lang="en-IN" sz="2600" b="0" i="0" baseline="-25000" smtClean="0">
                          <a:solidFill>
                            <a:prstClr val="black"/>
                          </a:solidFill>
                          <a:latin typeface="Cambria Math" panose="02040503050406030204" pitchFamily="18" charset="0"/>
                        </a:rPr>
                        <m:t>2</m:t>
                      </m:r>
                      <m:r>
                        <m:rPr>
                          <m:sty m:val="p"/>
                        </m:rPr>
                        <a:rPr lang="en-IN" sz="2600" b="0" i="0" smtClean="0">
                          <a:solidFill>
                            <a:prstClr val="black"/>
                          </a:solidFill>
                          <a:latin typeface="Cambria Math" panose="02040503050406030204" pitchFamily="18" charset="0"/>
                        </a:rPr>
                        <m:t>O</m:t>
                      </m:r>
                      <m:r>
                        <a:rPr lang="en-IN" sz="2600" b="0" i="0" smtClean="0">
                          <a:solidFill>
                            <a:prstClr val="black"/>
                          </a:solidFill>
                          <a:latin typeface="Cambria Math" panose="02040503050406030204" pitchFamily="18" charset="0"/>
                        </a:rPr>
                        <m:t>(</m:t>
                      </m:r>
                      <m:r>
                        <a:rPr lang="en-IN" sz="2600" b="0" i="1" smtClean="0">
                          <a:solidFill>
                            <a:prstClr val="black"/>
                          </a:solidFill>
                          <a:latin typeface="Cambria Math" panose="02040503050406030204" pitchFamily="18" charset="0"/>
                        </a:rPr>
                        <m:t>𝑙</m:t>
                      </m:r>
                      <m:r>
                        <a:rPr lang="en-IN" sz="2600" b="0" i="0" smtClean="0">
                          <a:solidFill>
                            <a:prstClr val="black"/>
                          </a:solidFill>
                          <a:latin typeface="Cambria Math" panose="02040503050406030204" pitchFamily="18" charset="0"/>
                        </a:rPr>
                        <m:t>)</m:t>
                      </m:r>
                      <m:r>
                        <a:rPr lang="en-IN" sz="2600" i="1">
                          <a:solidFill>
                            <a:prstClr val="black"/>
                          </a:solidFill>
                          <a:latin typeface="Cambria Math" panose="02040503050406030204" pitchFamily="18" charset="0"/>
                          <a:ea typeface="Cambria Math" panose="02040503050406030204" pitchFamily="18" charset="0"/>
                        </a:rPr>
                        <m:t>⟶2</m:t>
                      </m:r>
                      <m:r>
                        <m:rPr>
                          <m:sty m:val="p"/>
                        </m:rPr>
                        <a:rPr lang="en-IN" sz="2600" b="0" i="0" smtClean="0">
                          <a:solidFill>
                            <a:prstClr val="black"/>
                          </a:solidFill>
                          <a:latin typeface="Cambria Math" panose="02040503050406030204" pitchFamily="18" charset="0"/>
                          <a:ea typeface="Cambria Math" panose="02040503050406030204" pitchFamily="18" charset="0"/>
                        </a:rPr>
                        <m:t>Na</m:t>
                      </m:r>
                      <m:r>
                        <m:rPr>
                          <m:sty m:val="p"/>
                        </m:rPr>
                        <a:rPr lang="en-IN" sz="2600">
                          <a:solidFill>
                            <a:prstClr val="black"/>
                          </a:solidFill>
                          <a:latin typeface="Cambria Math" panose="02040503050406030204" pitchFamily="18" charset="0"/>
                          <a:ea typeface="Cambria Math" panose="02040503050406030204" pitchFamily="18" charset="0"/>
                        </a:rPr>
                        <m:t>A</m:t>
                      </m:r>
                      <m:r>
                        <m:rPr>
                          <m:sty m:val="p"/>
                        </m:rPr>
                        <a:rPr lang="en-IN" sz="2600" smtClean="0">
                          <a:solidFill>
                            <a:prstClr val="black"/>
                          </a:solidFill>
                          <a:latin typeface="Cambria Math" panose="02040503050406030204" pitchFamily="18" charset="0"/>
                          <a:ea typeface="Cambria Math" panose="02040503050406030204" pitchFamily="18" charset="0"/>
                        </a:rPr>
                        <m:t>l</m:t>
                      </m:r>
                      <m:r>
                        <m:rPr>
                          <m:sty m:val="p"/>
                        </m:rPr>
                        <a:rPr lang="en-IN" sz="2600" b="0" i="0" smtClean="0">
                          <a:solidFill>
                            <a:prstClr val="black"/>
                          </a:solidFill>
                          <a:latin typeface="Cambria Math" panose="02040503050406030204" pitchFamily="18" charset="0"/>
                          <a:ea typeface="Cambria Math" panose="02040503050406030204" pitchFamily="18" charset="0"/>
                        </a:rPr>
                        <m:t>O</m:t>
                      </m:r>
                      <m:r>
                        <a:rPr lang="en-IN" sz="2600" b="0" i="0" baseline="-25000" smtClean="0">
                          <a:solidFill>
                            <a:prstClr val="black"/>
                          </a:solidFill>
                          <a:latin typeface="Cambria Math" panose="02040503050406030204" pitchFamily="18" charset="0"/>
                          <a:ea typeface="Cambria Math" panose="02040503050406030204" pitchFamily="18" charset="0"/>
                        </a:rPr>
                        <m:t>2</m:t>
                      </m:r>
                      <m:r>
                        <a:rPr lang="en-IN" sz="2600">
                          <a:solidFill>
                            <a:prstClr val="black"/>
                          </a:solidFill>
                          <a:latin typeface="Cambria Math" panose="02040503050406030204" pitchFamily="18" charset="0"/>
                          <a:ea typeface="Cambria Math" panose="02040503050406030204" pitchFamily="18" charset="0"/>
                        </a:rPr>
                        <m:t>(</m:t>
                      </m:r>
                      <m:r>
                        <a:rPr lang="en-IN" sz="2600" i="1">
                          <a:solidFill>
                            <a:prstClr val="black"/>
                          </a:solidFill>
                          <a:latin typeface="Cambria Math" panose="02040503050406030204" pitchFamily="18" charset="0"/>
                          <a:ea typeface="Cambria Math" panose="02040503050406030204" pitchFamily="18" charset="0"/>
                        </a:rPr>
                        <m:t>𝑎𝑞</m:t>
                      </m:r>
                      <m:r>
                        <a:rPr lang="en-IN" sz="2600">
                          <a:solidFill>
                            <a:prstClr val="black"/>
                          </a:solidFill>
                          <a:latin typeface="Cambria Math" panose="02040503050406030204" pitchFamily="18" charset="0"/>
                          <a:ea typeface="Cambria Math" panose="02040503050406030204" pitchFamily="18" charset="0"/>
                        </a:rPr>
                        <m:t>)</m:t>
                      </m:r>
                      <m:r>
                        <a:rPr lang="en-IN" sz="2600" i="1" dirty="0">
                          <a:latin typeface="Cambria Math" panose="02040503050406030204" pitchFamily="18" charset="0"/>
                        </a:rPr>
                        <m:t>+</m:t>
                      </m:r>
                      <m:sSub>
                        <m:sSubPr>
                          <m:ctrlPr>
                            <a:rPr lang="en-IN" sz="2600" i="1" dirty="0" smtClean="0">
                              <a:latin typeface="Cambria Math" panose="02040503050406030204" pitchFamily="18" charset="0"/>
                            </a:rPr>
                          </m:ctrlPr>
                        </m:sSubPr>
                        <m:e>
                          <m:r>
                            <a:rPr lang="en-US" sz="2600" b="0" i="1" dirty="0" smtClean="0">
                              <a:latin typeface="Cambria Math" panose="02040503050406030204" pitchFamily="18" charset="0"/>
                            </a:rPr>
                            <m:t>3</m:t>
                          </m:r>
                          <m:r>
                            <m:rPr>
                              <m:sty m:val="p"/>
                            </m:rPr>
                            <a:rPr lang="en-US" sz="2600" b="0" i="0" dirty="0" smtClean="0">
                              <a:latin typeface="Cambria Math" panose="02040503050406030204" pitchFamily="18" charset="0"/>
                            </a:rPr>
                            <m:t>H</m:t>
                          </m:r>
                        </m:e>
                        <m:sub>
                          <m:r>
                            <a:rPr lang="en-US" sz="2600" b="0" i="1" dirty="0" smtClean="0">
                              <a:latin typeface="Cambria Math" panose="02040503050406030204" pitchFamily="18" charset="0"/>
                            </a:rPr>
                            <m:t>2</m:t>
                          </m:r>
                        </m:sub>
                      </m:sSub>
                      <m:d>
                        <m:dPr>
                          <m:ctrlPr>
                            <a:rPr lang="en-IN" sz="2600" i="1" dirty="0" smtClean="0">
                              <a:latin typeface="Cambria Math" panose="02040503050406030204" pitchFamily="18" charset="0"/>
                            </a:rPr>
                          </m:ctrlPr>
                        </m:dPr>
                        <m:e>
                          <m:r>
                            <a:rPr lang="en-US" sz="2600" b="0" i="1" dirty="0" smtClean="0">
                              <a:latin typeface="Cambria Math" panose="02040503050406030204" pitchFamily="18" charset="0"/>
                            </a:rPr>
                            <m:t>𝑔</m:t>
                          </m:r>
                        </m:e>
                      </m:d>
                    </m:oMath>
                  </m:oMathPara>
                </a14:m>
                <a:endParaRPr lang="en-IN" sz="2600" dirty="0"/>
              </a:p>
              <a:p>
                <a:pPr>
                  <a:spcBef>
                    <a:spcPts val="0"/>
                  </a:spcBef>
                  <a:spcAft>
                    <a:spcPts val="1000"/>
                  </a:spcAft>
                </a:pPr>
                <a14:m>
                  <m:oMathPara xmlns:m="http://schemas.openxmlformats.org/officeDocument/2006/math">
                    <m:oMathParaPr>
                      <m:jc m:val="centerGroup"/>
                    </m:oMathParaPr>
                    <m:oMath xmlns:m="http://schemas.openxmlformats.org/officeDocument/2006/math">
                      <m:r>
                        <a:rPr lang="en-IN" b="0" i="0" smtClean="0">
                          <a:latin typeface="Cambria Math" panose="02040503050406030204" pitchFamily="18" charset="0"/>
                        </a:rPr>
                        <m:t>4</m:t>
                      </m:r>
                      <m:r>
                        <m:rPr>
                          <m:sty m:val="p"/>
                        </m:rPr>
                        <a:rPr lang="en-IN" b="0" i="0" smtClean="0">
                          <a:latin typeface="Cambria Math" panose="02040503050406030204" pitchFamily="18" charset="0"/>
                        </a:rPr>
                        <m:t>Al</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+3</m:t>
                      </m:r>
                      <m:sSub>
                        <m:sSubPr>
                          <m:ctrlPr>
                            <a:rPr lang="en-IN"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2</m:t>
                          </m:r>
                        </m:sub>
                      </m:sSub>
                      <m:d>
                        <m:dPr>
                          <m:ctrlPr>
                            <a:rPr lang="en-IN" b="0" i="1" smtClean="0">
                              <a:latin typeface="Cambria Math" panose="02040503050406030204" pitchFamily="18" charset="0"/>
                            </a:rPr>
                          </m:ctrlPr>
                        </m:dPr>
                        <m:e>
                          <m:r>
                            <a:rPr lang="en-US"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Al</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r>
                        <a:rPr lang="en-IN" b="0" i="0" baseline="-25000" smtClean="0">
                          <a:latin typeface="Cambria Math" panose="02040503050406030204" pitchFamily="18" charset="0"/>
                          <a:ea typeface="Cambria Math" panose="02040503050406030204" pitchFamily="18" charset="0"/>
                        </a:rPr>
                        <m:t>3</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𝑠</m:t>
                      </m:r>
                      <m:r>
                        <a:rPr lang="en-IN" b="0" i="0" smtClean="0">
                          <a:latin typeface="Cambria Math" panose="02040503050406030204" pitchFamily="18" charset="0"/>
                          <a:ea typeface="Cambria Math" panose="02040503050406030204" pitchFamily="18" charset="0"/>
                        </a:rPr>
                        <m:t>)</m:t>
                      </m:r>
                    </m:oMath>
                  </m:oMathPara>
                </a14:m>
                <a:endParaRPr lang="en-IN" baseline="-250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0200"/>
                <a:ext cx="9144000" cy="4495800"/>
              </a:xfrm>
              <a:blipFill>
                <a:blip r:embed="rId3"/>
                <a:stretch>
                  <a:fillRect l="-1333" t="-1357" r="-800"/>
                </a:stretch>
              </a:blipFill>
            </p:spPr>
            <p:txBody>
              <a:bodyPr/>
              <a:lstStyle/>
              <a:p>
                <a:r>
                  <a:rPr lang="en-US">
                    <a:noFill/>
                  </a:rPr>
                  <a:t> </a:t>
                </a:r>
              </a:p>
            </p:txBody>
          </p:sp>
        </mc:Fallback>
      </mc:AlternateContent>
    </p:spTree>
    <p:extLst>
      <p:ext uri="{BB962C8B-B14F-4D97-AF65-F5344CB8AC3E}">
        <p14:creationId xmlns:p14="http://schemas.microsoft.com/office/powerpoint/2010/main" val="38722606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(5)</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Aluminum</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1" y="1600200"/>
                <a:ext cx="9144000" cy="4572000"/>
              </a:xfrm>
            </p:spPr>
            <p:txBody>
              <a:bodyPr/>
              <a:lstStyle/>
              <a:p>
                <a:pPr>
                  <a:spcAft>
                    <a:spcPts val="2800"/>
                  </a:spcAft>
                </a:pPr>
                <a:r>
                  <a:rPr lang="en-US" dirty="0">
                    <a:solidFill>
                      <a:prstClr val="black"/>
                    </a:solidFill>
                  </a:rPr>
                  <a:t>Thermite Reaction</a:t>
                </a:r>
              </a:p>
              <a:p>
                <a:pPr marL="123825" indent="176213">
                  <a:spcBef>
                    <a:spcPts val="14000"/>
                  </a:spcBef>
                </a:pPr>
                <a14:m>
                  <m:oMathPara xmlns:m="http://schemas.openxmlformats.org/officeDocument/2006/math">
                    <m:oMathParaPr>
                      <m:jc m:val="left"/>
                    </m:oMathParaPr>
                    <m:oMath xmlns:m="http://schemas.openxmlformats.org/officeDocument/2006/math">
                      <m:r>
                        <a:rPr lang="en-IN">
                          <a:latin typeface="Cambria Math" panose="02040503050406030204" pitchFamily="18" charset="0"/>
                        </a:rPr>
                        <m:t>2</m:t>
                      </m:r>
                      <m:r>
                        <m:rPr>
                          <m:sty m:val="p"/>
                        </m:rPr>
                        <a:rPr lang="en-IN">
                          <a:latin typeface="Cambria Math" panose="02040503050406030204" pitchFamily="18" charset="0"/>
                        </a:rPr>
                        <m:t>Al</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rPr>
                        <m:t>+</m:t>
                      </m:r>
                      <m:r>
                        <m:rPr>
                          <m:sty m:val="p"/>
                        </m:rPr>
                        <a:rPr lang="en-IN">
                          <a:latin typeface="Cambria Math" panose="02040503050406030204" pitchFamily="18" charset="0"/>
                        </a:rPr>
                        <m:t>Fe</m:t>
                      </m:r>
                      <m:r>
                        <a:rPr lang="en-IN" baseline="-25000">
                          <a:latin typeface="Cambria Math" panose="02040503050406030204" pitchFamily="18" charset="0"/>
                        </a:rPr>
                        <m:t>2</m:t>
                      </m:r>
                      <m:r>
                        <m:rPr>
                          <m:sty m:val="p"/>
                        </m:rPr>
                        <a:rPr lang="en-IN">
                          <a:latin typeface="Cambria Math" panose="02040503050406030204" pitchFamily="18" charset="0"/>
                        </a:rPr>
                        <m:t>O</m:t>
                      </m:r>
                      <m:r>
                        <a:rPr lang="en-IN" baseline="-25000">
                          <a:latin typeface="Cambria Math" panose="02040503050406030204" pitchFamily="18" charset="0"/>
                        </a:rPr>
                        <m:t>3</m:t>
                      </m:r>
                      <m:r>
                        <a:rPr lang="en-IN">
                          <a:latin typeface="Cambria Math" panose="02040503050406030204" pitchFamily="18" charset="0"/>
                        </a:rPr>
                        <m:t>(</m:t>
                      </m:r>
                      <m:r>
                        <a:rPr lang="en-IN" i="1">
                          <a:latin typeface="Cambria Math" panose="02040503050406030204" pitchFamily="18" charset="0"/>
                        </a:rPr>
                        <m:t>𝑠</m:t>
                      </m:r>
                      <m:r>
                        <a:rPr lang="en-IN">
                          <a:latin typeface="Cambria Math" panose="02040503050406030204" pitchFamily="18" charset="0"/>
                        </a:rPr>
                        <m:t>)</m:t>
                      </m:r>
                      <m:r>
                        <a:rPr lang="en-IN" i="1">
                          <a:latin typeface="Cambria Math" panose="02040503050406030204" pitchFamily="18" charset="0"/>
                        </a:rPr>
                        <m:t>⟶</m:t>
                      </m:r>
                      <m:sSub>
                        <m:sSubPr>
                          <m:ctrlPr>
                            <a:rPr lang="en-IN" i="1" smtClean="0">
                              <a:latin typeface="Cambria Math" panose="02040503050406030204" pitchFamily="18" charset="0"/>
                            </a:rPr>
                          </m:ctrlPr>
                        </m:sSubPr>
                        <m:e>
                          <m:r>
                            <m:rPr>
                              <m:sty m:val="p"/>
                            </m:rPr>
                            <a:rPr lang="en-US" b="0" i="0" smtClean="0">
                              <a:latin typeface="Cambria Math" panose="02040503050406030204" pitchFamily="18" charset="0"/>
                            </a:rPr>
                            <m:t>Al</m:t>
                          </m:r>
                        </m:e>
                        <m:sub>
                          <m:r>
                            <a:rPr lang="en-US" b="0" i="1" smtClean="0">
                              <a:latin typeface="Cambria Math" panose="02040503050406030204" pitchFamily="18" charset="0"/>
                            </a:rPr>
                            <m:t>2</m:t>
                          </m:r>
                        </m:sub>
                      </m:sSub>
                      <m:sSub>
                        <m:sSubPr>
                          <m:ctrlPr>
                            <a:rPr lang="en-IN"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3</m:t>
                          </m:r>
                        </m:sub>
                      </m:sSub>
                      <m:d>
                        <m:dPr>
                          <m:ctrlPr>
                            <a:rPr lang="en-IN" i="1" smtClean="0">
                              <a:latin typeface="Cambria Math" panose="02040503050406030204" pitchFamily="18" charset="0"/>
                            </a:rPr>
                          </m:ctrlPr>
                        </m:dPr>
                        <m:e>
                          <m:r>
                            <a:rPr lang="en-US" b="0" i="1" smtClean="0">
                              <a:latin typeface="Cambria Math" panose="02040503050406030204" pitchFamily="18" charset="0"/>
                            </a:rPr>
                            <m:t>𝑙</m:t>
                          </m:r>
                        </m:e>
                      </m:d>
                      <m:r>
                        <a:rPr lang="en-IN"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Fe</m:t>
                      </m:r>
                      <m:d>
                        <m:dPr>
                          <m:ctrlPr>
                            <a:rPr lang="en-IN"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IN" dirty="0"/>
              </a:p>
              <a:p>
                <a:pPr>
                  <a:spcBef>
                    <a:spcPts val="1200"/>
                  </a:spcBef>
                </a:pPr>
                <a:r>
                  <a:rPr lang="en-IN" dirty="0">
                    <a:ea typeface="Cambria Math" panose="02040503050406030204" pitchFamily="18" charset="0"/>
                  </a:rPr>
                  <a:t>		</a:t>
                </a:r>
                <a14:m>
                  <m:oMath xmlns:m="http://schemas.openxmlformats.org/officeDocument/2006/math">
                    <m:r>
                      <a:rPr lang="en-US" b="0" i="1" smtClean="0">
                        <a:latin typeface="Cambria Math" panose="02040503050406030204" pitchFamily="18" charset="0"/>
                        <a:ea typeface="Cambria Math" panose="02040503050406030204" pitchFamily="18" charset="0"/>
                      </a:rPr>
                      <m:t>𝐻</m:t>
                    </m:r>
                    <m:r>
                      <a:rPr lang="en-US" b="0" i="1" smtClean="0">
                        <a:latin typeface="Cambria Math" panose="02040503050406030204" pitchFamily="18" charset="0"/>
                        <a:ea typeface="Cambria Math" panose="02040503050406030204" pitchFamily="18" charset="0"/>
                      </a:rPr>
                      <m:t>°=−852</m:t>
                    </m:r>
                    <m:f>
                      <m:fPr>
                        <m:type m:val="lin"/>
                        <m:ctrlPr>
                          <a:rPr lang="en-US" b="0" i="1" smtClean="0">
                            <a:latin typeface="Cambria Math" panose="02040503050406030204" pitchFamily="18" charset="0"/>
                            <a:ea typeface="Cambria Math" panose="02040503050406030204" pitchFamily="18" charset="0"/>
                          </a:rPr>
                        </m:ctrlPr>
                      </m:fPr>
                      <m:num>
                        <m:r>
                          <m:rPr>
                            <m:sty m:val="p"/>
                          </m:rPr>
                          <a:rPr lang="en-US" b="0" i="0" smtClean="0">
                            <a:latin typeface="Cambria Math" panose="02040503050406030204" pitchFamily="18" charset="0"/>
                            <a:ea typeface="Cambria Math" panose="02040503050406030204" pitchFamily="18" charset="0"/>
                          </a:rPr>
                          <m:t>kJ</m:t>
                        </m:r>
                      </m:num>
                      <m:den>
                        <m:r>
                          <m:rPr>
                            <m:sty m:val="p"/>
                          </m:rPr>
                          <a:rPr lang="en-US" b="0" i="0" smtClean="0">
                            <a:latin typeface="Cambria Math" panose="02040503050406030204" pitchFamily="18" charset="0"/>
                            <a:ea typeface="Cambria Math" panose="02040503050406030204" pitchFamily="18" charset="0"/>
                          </a:rPr>
                          <m:t>mol</m:t>
                        </m:r>
                      </m:den>
                    </m:f>
                  </m:oMath>
                </a14:m>
                <a:endParaRPr lang="en-IN"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1" y="1600200"/>
                <a:ext cx="9144000" cy="4572000"/>
              </a:xfrm>
              <a:blipFill>
                <a:blip r:embed="rId3"/>
                <a:stretch>
                  <a:fillRect l="-1333" t="-1333"/>
                </a:stretch>
              </a:blipFill>
            </p:spPr>
            <p:txBody>
              <a:bodyPr/>
              <a:lstStyle/>
              <a:p>
                <a:r>
                  <a:rPr lang="en-US">
                    <a:noFill/>
                  </a:rPr>
                  <a:t> </a:t>
                </a:r>
              </a:p>
            </p:txBody>
          </p:sp>
        </mc:Fallback>
      </mc:AlternateContent>
      <p:pic>
        <p:nvPicPr>
          <p:cNvPr id="2" name="Picture 1" descr="The thermite reaction is show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7412" y="3657600"/>
            <a:ext cx="1789176" cy="2865920"/>
          </a:xfrm>
          <a:prstGeom prst="rect">
            <a:avLst/>
          </a:prstGeom>
        </p:spPr>
      </p:pic>
    </p:spTree>
    <p:extLst>
      <p:ext uri="{BB962C8B-B14F-4D97-AF65-F5344CB8AC3E}">
        <p14:creationId xmlns:p14="http://schemas.microsoft.com/office/powerpoint/2010/main" val="38141471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(6)</a:t>
            </a:r>
            <a:endParaRPr lang="en-IN" dirty="0">
              <a:solidFill>
                <a:srgbClr val="C00000"/>
              </a:solidFill>
            </a:endParaRPr>
          </a:p>
        </p:txBody>
      </p:sp>
      <p:sp>
        <p:nvSpPr>
          <p:cNvPr id="15" name="Text Placeholder 14"/>
          <p:cNvSpPr>
            <a:spLocks noGrp="1"/>
          </p:cNvSpPr>
          <p:nvPr>
            <p:ph type="body" sz="quarter" idx="11"/>
          </p:nvPr>
        </p:nvSpPr>
        <p:spPr>
          <a:xfrm>
            <a:off x="0" y="1047750"/>
            <a:ext cx="9144000" cy="533400"/>
          </a:xfrm>
        </p:spPr>
        <p:txBody>
          <a:bodyPr/>
          <a:lstStyle/>
          <a:p>
            <a:r>
              <a:rPr lang="en-US" sz="2800" dirty="0">
                <a:solidFill>
                  <a:srgbClr val="4F74A8"/>
                </a:solidFill>
                <a:latin typeface="Calibri"/>
              </a:rPr>
              <a:t>Aluminum</a:t>
            </a:r>
          </a:p>
        </p:txBody>
      </p:sp>
      <p:sp>
        <p:nvSpPr>
          <p:cNvPr id="18" name="Text Placeholder 17"/>
          <p:cNvSpPr>
            <a:spLocks noGrp="1"/>
          </p:cNvSpPr>
          <p:nvPr>
            <p:ph type="body" sz="quarter" idx="10"/>
          </p:nvPr>
        </p:nvSpPr>
        <p:spPr>
          <a:xfrm>
            <a:off x="0" y="1600200"/>
            <a:ext cx="9144000" cy="4343400"/>
          </a:xfrm>
        </p:spPr>
        <p:txBody>
          <a:bodyPr/>
          <a:lstStyle/>
          <a:p>
            <a:pPr>
              <a:spcAft>
                <a:spcPts val="16200"/>
              </a:spcAft>
            </a:pPr>
            <a:r>
              <a:rPr lang="pt-BR" dirty="0"/>
              <a:t>Aluminum chloride exists as a dimer:</a:t>
            </a:r>
            <a:endParaRPr lang="en-US" dirty="0"/>
          </a:p>
          <a:p>
            <a:r>
              <a:rPr lang="en-US" dirty="0"/>
              <a:t>Each of the bridging chlorine atoms forms a normal covalent bond and a </a:t>
            </a:r>
            <a:r>
              <a:rPr lang="en-US" i="1" dirty="0"/>
              <a:t>coordinate </a:t>
            </a:r>
            <a:r>
              <a:rPr lang="en-US" dirty="0"/>
              <a:t>covalent bond (each indicated by an arrow) with two aluminum atoms. </a:t>
            </a:r>
          </a:p>
        </p:txBody>
      </p:sp>
      <p:pic>
        <p:nvPicPr>
          <p:cNvPr id="8194" name="Picture 2" descr="A AlCl3 dimer is shown. The Al of one molecule associates with the Cl atom of the other molecule, and vise-ver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2333625"/>
            <a:ext cx="3181350"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41334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609599"/>
          </a:xfrm>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(7)</a:t>
            </a:r>
            <a:endParaRPr lang="en-IN" dirty="0">
              <a:solidFill>
                <a:srgbClr val="C00000"/>
              </a:solidFill>
            </a:endParaRPr>
          </a:p>
        </p:txBody>
      </p:sp>
      <p:sp>
        <p:nvSpPr>
          <p:cNvPr id="18" name="Text Placeholder 17"/>
          <p:cNvSpPr>
            <a:spLocks noGrp="1"/>
          </p:cNvSpPr>
          <p:nvPr>
            <p:ph type="body" sz="quarter" idx="11"/>
          </p:nvPr>
        </p:nvSpPr>
        <p:spPr>
          <a:xfrm>
            <a:off x="-1" y="1066800"/>
            <a:ext cx="4088981" cy="533400"/>
          </a:xfrm>
        </p:spPr>
        <p:txBody>
          <a:bodyPr/>
          <a:lstStyle/>
          <a:p>
            <a:r>
              <a:rPr lang="en-US" sz="2800" dirty="0">
                <a:solidFill>
                  <a:srgbClr val="4F74A8"/>
                </a:solidFill>
                <a:latin typeface="Calibri"/>
              </a:rPr>
              <a:t>Aluminum</a:t>
            </a:r>
          </a:p>
        </p:txBody>
      </p:sp>
      <p:pic>
        <p:nvPicPr>
          <p:cNvPr id="14" name="Picture 13" descr="The Al atom in Al2Cl6 is sp3 hybridized. Each Al atom has one vacant sp3 hybrid orbital that can accept a lone pair from the bridging Cl ato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0" y="838200"/>
            <a:ext cx="4146949" cy="4100945"/>
          </a:xfrm>
          <a:prstGeom prst="rect">
            <a:avLst/>
          </a:prstGeom>
        </p:spPr>
      </p:pic>
      <p:sp>
        <p:nvSpPr>
          <p:cNvPr id="16" name="Text Placeholder 15"/>
          <p:cNvSpPr>
            <a:spLocks noGrp="1"/>
          </p:cNvSpPr>
          <p:nvPr>
            <p:ph type="body" sz="quarter" idx="10"/>
          </p:nvPr>
        </p:nvSpPr>
        <p:spPr>
          <a:xfrm>
            <a:off x="0" y="4001631"/>
            <a:ext cx="9144000" cy="2246769"/>
          </a:xfrm>
        </p:spPr>
        <p:txBody>
          <a:bodyPr/>
          <a:lstStyle/>
          <a:p>
            <a:pPr>
              <a:spcBef>
                <a:spcPts val="0"/>
              </a:spcBef>
            </a:pPr>
            <a:r>
              <a:rPr lang="en-US" dirty="0">
                <a:solidFill>
                  <a:prstClr val="black"/>
                </a:solidFill>
              </a:rPr>
              <a:t>Each aluminum atom is </a:t>
            </a:r>
          </a:p>
          <a:p>
            <a:pPr>
              <a:spcBef>
                <a:spcPts val="0"/>
              </a:spcBef>
            </a:pPr>
            <a:r>
              <a:rPr lang="en-US" dirty="0">
                <a:solidFill>
                  <a:prstClr val="black"/>
                </a:solidFill>
              </a:rPr>
              <a:t>assumed to be </a:t>
            </a:r>
          </a:p>
          <a:p>
            <a:pPr>
              <a:spcBef>
                <a:spcPts val="0"/>
              </a:spcBef>
            </a:pPr>
            <a:r>
              <a:rPr lang="en-US" i="1" dirty="0">
                <a:solidFill>
                  <a:prstClr val="black"/>
                </a:solidFill>
              </a:rPr>
              <a:t>sp</a:t>
            </a:r>
            <a:r>
              <a:rPr lang="en-US" baseline="30000" dirty="0">
                <a:solidFill>
                  <a:prstClr val="black"/>
                </a:solidFill>
              </a:rPr>
              <a:t>3</a:t>
            </a:r>
            <a:r>
              <a:rPr lang="en-US" dirty="0">
                <a:solidFill>
                  <a:prstClr val="black"/>
                </a:solidFill>
              </a:rPr>
              <a:t>-hybridized, so the </a:t>
            </a:r>
          </a:p>
          <a:p>
            <a:pPr>
              <a:spcBef>
                <a:spcPts val="0"/>
              </a:spcBef>
            </a:pPr>
            <a:r>
              <a:rPr lang="en-US" dirty="0">
                <a:solidFill>
                  <a:prstClr val="black"/>
                </a:solidFill>
              </a:rPr>
              <a:t>vacant </a:t>
            </a:r>
            <a:r>
              <a:rPr lang="en-US" i="1" dirty="0">
                <a:solidFill>
                  <a:prstClr val="black"/>
                </a:solidFill>
              </a:rPr>
              <a:t>sp</a:t>
            </a:r>
            <a:r>
              <a:rPr lang="en-US" baseline="30000" dirty="0">
                <a:solidFill>
                  <a:prstClr val="black"/>
                </a:solidFill>
              </a:rPr>
              <a:t>3</a:t>
            </a:r>
            <a:r>
              <a:rPr lang="en-US" dirty="0">
                <a:solidFill>
                  <a:prstClr val="black"/>
                </a:solidFill>
              </a:rPr>
              <a:t> hybrid orbital can accept a lone pair from the chlorine atom.</a:t>
            </a:r>
          </a:p>
        </p:txBody>
      </p:sp>
    </p:spTree>
    <p:extLst>
      <p:ext uri="{BB962C8B-B14F-4D97-AF65-F5344CB8AC3E}">
        <p14:creationId xmlns:p14="http://schemas.microsoft.com/office/powerpoint/2010/main" val="1809051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24.1</a:t>
            </a:r>
            <a:r>
              <a:rPr lang="en-IN" spc="3000" dirty="0">
                <a:solidFill>
                  <a:schemeClr val="bg1">
                    <a:lumMod val="95000"/>
                  </a:schemeClr>
                </a:solidFill>
              </a:rPr>
              <a:t> </a:t>
            </a:r>
            <a:r>
              <a:rPr lang="en-US" dirty="0">
                <a:solidFill>
                  <a:srgbClr val="C00000"/>
                </a:solidFill>
                <a:latin typeface="Calibri"/>
              </a:rPr>
              <a:t>Occurrence of Metals (2)</a:t>
            </a:r>
            <a:endParaRPr lang="en-IN" dirty="0">
              <a:solidFill>
                <a:srgbClr val="C00000"/>
              </a:solidFill>
            </a:endParaRPr>
          </a:p>
        </p:txBody>
      </p:sp>
      <p:sp>
        <p:nvSpPr>
          <p:cNvPr id="16" name="Text Placeholder 15"/>
          <p:cNvSpPr>
            <a:spLocks noGrp="1"/>
          </p:cNvSpPr>
          <p:nvPr>
            <p:ph type="body" sz="quarter" idx="11"/>
          </p:nvPr>
        </p:nvSpPr>
        <p:spPr>
          <a:xfrm>
            <a:off x="0" y="1143000"/>
            <a:ext cx="9144000" cy="533400"/>
          </a:xfrm>
        </p:spPr>
        <p:txBody>
          <a:bodyPr/>
          <a:lstStyle/>
          <a:p>
            <a:r>
              <a:rPr lang="en-US" sz="2800" dirty="0">
                <a:solidFill>
                  <a:srgbClr val="4F74A8"/>
                </a:solidFill>
                <a:latin typeface="Calibri" panose="020F0502020204030204" pitchFamily="34" charset="0"/>
              </a:rPr>
              <a:t>Occurrence of Metals</a:t>
            </a:r>
          </a:p>
        </p:txBody>
      </p:sp>
      <p:sp>
        <p:nvSpPr>
          <p:cNvPr id="17" name="Text Placeholder 16"/>
          <p:cNvSpPr>
            <a:spLocks noGrp="1"/>
          </p:cNvSpPr>
          <p:nvPr>
            <p:ph type="body" sz="quarter" idx="10"/>
          </p:nvPr>
        </p:nvSpPr>
        <p:spPr>
          <a:xfrm>
            <a:off x="0" y="1676400"/>
            <a:ext cx="9144000" cy="3429000"/>
          </a:xfrm>
        </p:spPr>
        <p:txBody>
          <a:bodyPr/>
          <a:lstStyle/>
          <a:p>
            <a:pPr>
              <a:spcBef>
                <a:spcPts val="0"/>
              </a:spcBef>
              <a:spcAft>
                <a:spcPts val="2800"/>
              </a:spcAft>
            </a:pPr>
            <a:r>
              <a:rPr lang="en-US" dirty="0"/>
              <a:t>Most metals come from minerals. </a:t>
            </a:r>
          </a:p>
          <a:p>
            <a:pPr>
              <a:spcBef>
                <a:spcPts val="0"/>
              </a:spcBef>
              <a:spcAft>
                <a:spcPts val="2800"/>
              </a:spcAft>
            </a:pPr>
            <a:r>
              <a:rPr lang="en-US" dirty="0"/>
              <a:t>A </a:t>
            </a:r>
            <a:r>
              <a:rPr lang="en-US" b="1" i="1" dirty="0"/>
              <a:t>mineral </a:t>
            </a:r>
            <a:r>
              <a:rPr lang="en-US" dirty="0"/>
              <a:t>is a naturally occurring substance with a range of chemical composition. </a:t>
            </a:r>
          </a:p>
          <a:p>
            <a:pPr>
              <a:spcBef>
                <a:spcPts val="0"/>
              </a:spcBef>
              <a:spcAft>
                <a:spcPts val="2800"/>
              </a:spcAft>
            </a:pPr>
            <a:r>
              <a:rPr lang="en-US" dirty="0"/>
              <a:t>A mineral deposit concentrated enough to allow economical recovery of a desired metal is known as </a:t>
            </a:r>
            <a:r>
              <a:rPr lang="en-US" b="1" i="1" dirty="0"/>
              <a:t>ore. </a:t>
            </a:r>
            <a:endParaRPr lang="en-US" dirty="0"/>
          </a:p>
        </p:txBody>
      </p:sp>
    </p:spTree>
    <p:extLst>
      <p:ext uri="{BB962C8B-B14F-4D97-AF65-F5344CB8AC3E}">
        <p14:creationId xmlns:p14="http://schemas.microsoft.com/office/powerpoint/2010/main" val="9069276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(8)</a:t>
            </a:r>
            <a:endParaRPr lang="en-IN" dirty="0">
              <a:solidFill>
                <a:srgbClr val="C00000"/>
              </a:solidFill>
            </a:endParaRPr>
          </a:p>
        </p:txBody>
      </p:sp>
      <p:sp>
        <p:nvSpPr>
          <p:cNvPr id="15" name="Text Placeholder 14"/>
          <p:cNvSpPr>
            <a:spLocks noGrp="1"/>
          </p:cNvSpPr>
          <p:nvPr>
            <p:ph type="body" sz="quarter" idx="11"/>
          </p:nvPr>
        </p:nvSpPr>
        <p:spPr>
          <a:xfrm>
            <a:off x="0" y="1009650"/>
            <a:ext cx="9144000" cy="533400"/>
          </a:xfrm>
        </p:spPr>
        <p:txBody>
          <a:bodyPr/>
          <a:lstStyle/>
          <a:p>
            <a:r>
              <a:rPr lang="en-US" sz="2800" dirty="0">
                <a:solidFill>
                  <a:srgbClr val="4F74A8"/>
                </a:solidFill>
                <a:latin typeface="Calibri"/>
              </a:rPr>
              <a:t>Aluminum</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600200"/>
                <a:ext cx="9144000" cy="3429000"/>
              </a:xfrm>
            </p:spPr>
            <p:txBody>
              <a:bodyPr/>
              <a:lstStyle/>
              <a:p>
                <a:pPr>
                  <a:spcBef>
                    <a:spcPts val="0"/>
                  </a:spcBef>
                  <a:spcAft>
                    <a:spcPts val="2000"/>
                  </a:spcAft>
                </a:pPr>
                <a:r>
                  <a:rPr lang="en-US" dirty="0"/>
                  <a:t>Aluminum chloride undergoes hydrolysis as follows:</a:t>
                </a:r>
              </a:p>
              <a:p>
                <a:pPr/>
                <a14:m>
                  <m:oMathPara xmlns:m="http://schemas.openxmlformats.org/officeDocument/2006/math">
                    <m:oMathParaPr>
                      <m:jc m:val="centerGroup"/>
                    </m:oMathParaPr>
                    <m:oMath xmlns:m="http://schemas.openxmlformats.org/officeDocument/2006/math">
                      <m:r>
                        <m:rPr>
                          <m:sty m:val="p"/>
                        </m:rPr>
                        <a:rPr lang="en-IN" b="0" i="0" smtClean="0">
                          <a:solidFill>
                            <a:prstClr val="black"/>
                          </a:solidFill>
                          <a:latin typeface="Cambria Math" panose="02040503050406030204" pitchFamily="18" charset="0"/>
                        </a:rPr>
                        <m:t>AlCl</m:t>
                      </m:r>
                      <m:r>
                        <a:rPr lang="en-IN" b="0" i="0" baseline="-25000" smtClean="0">
                          <a:solidFill>
                            <a:prstClr val="black"/>
                          </a:solidFill>
                          <a:latin typeface="Cambria Math" panose="02040503050406030204" pitchFamily="18" charset="0"/>
                        </a:rPr>
                        <m:t>3</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𝑠</m:t>
                          </m:r>
                        </m:e>
                      </m:d>
                      <m:r>
                        <a:rPr lang="en-IN" b="0" i="0" smtClean="0">
                          <a:solidFill>
                            <a:prstClr val="black"/>
                          </a:solidFill>
                          <a:latin typeface="Cambria Math" panose="02040503050406030204" pitchFamily="18" charset="0"/>
                        </a:rPr>
                        <m:t>+3</m:t>
                      </m:r>
                      <m:r>
                        <m:rPr>
                          <m:sty m:val="p"/>
                        </m:rPr>
                        <a:rPr lang="en-IN" b="0" i="0" smtClean="0">
                          <a:solidFill>
                            <a:prstClr val="black"/>
                          </a:solidFill>
                          <a:latin typeface="Cambria Math" panose="02040503050406030204" pitchFamily="18" charset="0"/>
                        </a:rPr>
                        <m:t>H</m:t>
                      </m:r>
                      <m:r>
                        <a:rPr lang="en-IN" b="0" i="0" baseline="-25000" smtClean="0">
                          <a:solidFill>
                            <a:prstClr val="black"/>
                          </a:solidFill>
                          <a:latin typeface="Cambria Math" panose="02040503050406030204" pitchFamily="18" charset="0"/>
                        </a:rPr>
                        <m:t>2</m:t>
                      </m:r>
                      <m:r>
                        <m:rPr>
                          <m:sty m:val="p"/>
                        </m:rPr>
                        <a:rPr lang="en-IN" b="0" i="0" smtClean="0">
                          <a:solidFill>
                            <a:prstClr val="black"/>
                          </a:solidFill>
                          <a:latin typeface="Cambria Math" panose="02040503050406030204" pitchFamily="18" charset="0"/>
                        </a:rPr>
                        <m:t>O</m:t>
                      </m:r>
                      <m:d>
                        <m:dPr>
                          <m:ctrlPr>
                            <a:rPr lang="en-IN" b="0" i="1" smtClean="0">
                              <a:solidFill>
                                <a:prstClr val="black"/>
                              </a:solidFill>
                              <a:latin typeface="Cambria Math" panose="02040503050406030204" pitchFamily="18" charset="0"/>
                            </a:rPr>
                          </m:ctrlPr>
                        </m:dPr>
                        <m:e>
                          <m:r>
                            <a:rPr lang="en-IN" b="0" i="1" smtClean="0">
                              <a:solidFill>
                                <a:prstClr val="black"/>
                              </a:solidFill>
                              <a:latin typeface="Cambria Math" panose="02040503050406030204" pitchFamily="18" charset="0"/>
                            </a:rPr>
                            <m:t>𝑙</m:t>
                          </m:r>
                        </m:e>
                      </m:d>
                      <m:r>
                        <a:rPr lang="en-IN" b="0" i="1" smtClean="0">
                          <a:solidFill>
                            <a:prstClr val="black"/>
                          </a:solidFill>
                          <a:latin typeface="Cambria Math" panose="02040503050406030204" pitchFamily="18" charset="0"/>
                          <a:ea typeface="Cambria Math" panose="02040503050406030204" pitchFamily="18" charset="0"/>
                        </a:rPr>
                        <m:t>⟶</m:t>
                      </m:r>
                      <m:r>
                        <m:rPr>
                          <m:sty m:val="p"/>
                        </m:rPr>
                        <a:rPr lang="en-IN" b="0" i="0" smtClean="0">
                          <a:solidFill>
                            <a:prstClr val="black"/>
                          </a:solidFill>
                          <a:latin typeface="Cambria Math" panose="02040503050406030204" pitchFamily="18" charset="0"/>
                          <a:ea typeface="Cambria Math" panose="02040503050406030204" pitchFamily="18" charset="0"/>
                        </a:rPr>
                        <m:t>Al</m:t>
                      </m:r>
                      <m:d>
                        <m:dPr>
                          <m:ctrlPr>
                            <a:rPr lang="en-IN" b="0" i="1" smtClean="0">
                              <a:solidFill>
                                <a:prstClr val="black"/>
                              </a:solidFill>
                              <a:latin typeface="Cambria Math" panose="02040503050406030204" pitchFamily="18" charset="0"/>
                              <a:ea typeface="Cambria Math" panose="02040503050406030204" pitchFamily="18" charset="0"/>
                            </a:rPr>
                          </m:ctrlPr>
                        </m:dPr>
                        <m:e>
                          <m:r>
                            <m:rPr>
                              <m:sty m:val="p"/>
                            </m:rPr>
                            <a:rPr lang="en-IN" b="0" i="0" smtClean="0">
                              <a:solidFill>
                                <a:prstClr val="black"/>
                              </a:solidFill>
                              <a:latin typeface="Cambria Math" panose="02040503050406030204" pitchFamily="18" charset="0"/>
                              <a:ea typeface="Cambria Math" panose="02040503050406030204" pitchFamily="18" charset="0"/>
                            </a:rPr>
                            <m:t>OH</m:t>
                          </m:r>
                        </m:e>
                      </m:d>
                      <m:r>
                        <a:rPr lang="en-IN" b="0" i="0" baseline="-25000" smtClean="0">
                          <a:solidFill>
                            <a:prstClr val="black"/>
                          </a:solidFill>
                          <a:latin typeface="Cambria Math" panose="02040503050406030204" pitchFamily="18" charset="0"/>
                          <a:ea typeface="Cambria Math" panose="02040503050406030204" pitchFamily="18" charset="0"/>
                        </a:rPr>
                        <m:t>3</m:t>
                      </m:r>
                      <m:d>
                        <m:dPr>
                          <m:ctrlPr>
                            <a:rPr lang="en-IN" b="0" i="1" smtClean="0">
                              <a:solidFill>
                                <a:prstClr val="black"/>
                              </a:solidFill>
                              <a:latin typeface="Cambria Math" panose="02040503050406030204" pitchFamily="18" charset="0"/>
                              <a:ea typeface="Cambria Math" panose="02040503050406030204" pitchFamily="18" charset="0"/>
                            </a:rPr>
                          </m:ctrlPr>
                        </m:dPr>
                        <m:e>
                          <m:r>
                            <a:rPr lang="en-IN" b="0" i="1" smtClean="0">
                              <a:solidFill>
                                <a:prstClr val="black"/>
                              </a:solidFill>
                              <a:latin typeface="Cambria Math" panose="02040503050406030204" pitchFamily="18" charset="0"/>
                              <a:ea typeface="Cambria Math" panose="02040503050406030204" pitchFamily="18" charset="0"/>
                            </a:rPr>
                            <m:t>𝑠</m:t>
                          </m:r>
                        </m:e>
                      </m:d>
                      <m:r>
                        <a:rPr lang="en-IN" b="0" i="0" smtClean="0">
                          <a:solidFill>
                            <a:prstClr val="black"/>
                          </a:solidFill>
                          <a:latin typeface="Cambria Math" panose="02040503050406030204" pitchFamily="18" charset="0"/>
                          <a:ea typeface="Cambria Math" panose="02040503050406030204" pitchFamily="18" charset="0"/>
                        </a:rPr>
                        <m:t>+3</m:t>
                      </m:r>
                      <m:r>
                        <m:rPr>
                          <m:sty m:val="p"/>
                        </m:rPr>
                        <a:rPr lang="en-IN" b="0" i="0" smtClean="0">
                          <a:solidFill>
                            <a:prstClr val="black"/>
                          </a:solidFill>
                          <a:latin typeface="Cambria Math" panose="02040503050406030204" pitchFamily="18" charset="0"/>
                          <a:ea typeface="Cambria Math" panose="02040503050406030204" pitchFamily="18" charset="0"/>
                        </a:rPr>
                        <m:t>HCl</m:t>
                      </m:r>
                      <m:r>
                        <a:rPr lang="en-IN" b="0" i="0" smtClean="0">
                          <a:solidFill>
                            <a:prstClr val="black"/>
                          </a:solidFill>
                          <a:latin typeface="Cambria Math" panose="02040503050406030204" pitchFamily="18" charset="0"/>
                          <a:ea typeface="Cambria Math" panose="02040503050406030204" pitchFamily="18" charset="0"/>
                        </a:rPr>
                        <m:t>(</m:t>
                      </m:r>
                      <m:r>
                        <a:rPr lang="en-IN" b="0" i="1" smtClean="0">
                          <a:solidFill>
                            <a:prstClr val="black"/>
                          </a:solidFill>
                          <a:latin typeface="Cambria Math" panose="02040503050406030204" pitchFamily="18" charset="0"/>
                          <a:ea typeface="Cambria Math" panose="02040503050406030204" pitchFamily="18" charset="0"/>
                        </a:rPr>
                        <m:t>𝑎𝑞</m:t>
                      </m:r>
                      <m:r>
                        <a:rPr lang="en-IN" b="0" i="0" smtClean="0">
                          <a:solidFill>
                            <a:prstClr val="black"/>
                          </a:solidFill>
                          <a:latin typeface="Cambria Math" panose="02040503050406030204" pitchFamily="18" charset="0"/>
                          <a:ea typeface="Cambria Math" panose="02040503050406030204" pitchFamily="18" charset="0"/>
                        </a:rPr>
                        <m:t>)</m:t>
                      </m:r>
                    </m:oMath>
                  </m:oMathPara>
                </a14:m>
                <a:endParaRPr lang="en-US" dirty="0">
                  <a:solidFill>
                    <a:prstClr val="black"/>
                  </a:solidFill>
                </a:endParaRP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600200"/>
                <a:ext cx="9144000" cy="3429000"/>
              </a:xfrm>
              <a:blipFill>
                <a:blip r:embed="rId2"/>
                <a:stretch>
                  <a:fillRect l="-1333" t="-1779"/>
                </a:stretch>
              </a:blipFill>
            </p:spPr>
            <p:txBody>
              <a:bodyPr/>
              <a:lstStyle/>
              <a:p>
                <a:r>
                  <a:rPr lang="en-GB">
                    <a:noFill/>
                  </a:rPr>
                  <a:t> </a:t>
                </a:r>
              </a:p>
            </p:txBody>
          </p:sp>
        </mc:Fallback>
      </mc:AlternateContent>
    </p:spTree>
    <p:extLst>
      <p:ext uri="{BB962C8B-B14F-4D97-AF65-F5344CB8AC3E}">
        <p14:creationId xmlns:p14="http://schemas.microsoft.com/office/powerpoint/2010/main" val="24566925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(9)</a:t>
            </a:r>
            <a:endParaRPr lang="en-IN" dirty="0">
              <a:solidFill>
                <a:srgbClr val="C00000"/>
              </a:solidFill>
            </a:endParaRPr>
          </a:p>
        </p:txBody>
      </p:sp>
      <p:sp>
        <p:nvSpPr>
          <p:cNvPr id="16" name="Text Placeholder 15"/>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Aluminum</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562101"/>
                <a:ext cx="9144000" cy="4762499"/>
              </a:xfrm>
            </p:spPr>
            <p:txBody>
              <a:bodyPr/>
              <a:lstStyle/>
              <a:p>
                <a:pPr>
                  <a:spcBef>
                    <a:spcPts val="0"/>
                  </a:spcBef>
                  <a:spcAft>
                    <a:spcPts val="1600"/>
                  </a:spcAft>
                </a:pPr>
                <a:r>
                  <a:rPr lang="en-US" dirty="0"/>
                  <a:t>Aluminum hydroxide, like Be(OH)</a:t>
                </a:r>
                <a:r>
                  <a:rPr lang="en-US" baseline="-25000" dirty="0"/>
                  <a:t>2</a:t>
                </a:r>
                <a:r>
                  <a:rPr lang="en-US" dirty="0"/>
                  <a:t>, is amphoteric:</a:t>
                </a:r>
                <a:r>
                  <a:rPr lang="en-IN" b="0" dirty="0"/>
                  <a:t>	</a:t>
                </a:r>
                <a14:m>
                  <m:oMath xmlns:m="http://schemas.openxmlformats.org/officeDocument/2006/math">
                    <m:r>
                      <m:rPr>
                        <m:sty m:val="p"/>
                      </m:rPr>
                      <a:rPr lang="en-IN" b="0" i="0" smtClean="0">
                        <a:latin typeface="Cambria Math" panose="02040503050406030204" pitchFamily="18" charset="0"/>
                      </a:rPr>
                      <m:t>Al</m:t>
                    </m:r>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OH</m:t>
                        </m:r>
                      </m:e>
                    </m:d>
                    <m:r>
                      <a:rPr lang="en-IN" b="0" i="0" baseline="-25000" smtClean="0">
                        <a:latin typeface="Cambria Math" panose="02040503050406030204" pitchFamily="18" charset="0"/>
                      </a:rPr>
                      <m:t>3</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+3</m:t>
                    </m:r>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H</m:t>
                        </m:r>
                      </m:e>
                      <m:sup>
                        <m:r>
                          <a:rPr lang="en-IN" b="0" i="1" smtClean="0">
                            <a:latin typeface="Cambria Math" panose="02040503050406030204" pitchFamily="18" charset="0"/>
                          </a:rPr>
                          <m:t>+</m:t>
                        </m:r>
                      </m:sup>
                    </m:sSup>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A</m:t>
                    </m:r>
                    <m:sSup>
                      <m:sSupPr>
                        <m:ctrlPr>
                          <a:rPr lang="en-IN" b="0" i="1" smtClean="0">
                            <a:latin typeface="Cambria Math" panose="02040503050406030204" pitchFamily="18" charset="0"/>
                            <a:ea typeface="Cambria Math" panose="02040503050406030204" pitchFamily="18" charset="0"/>
                          </a:rPr>
                        </m:ctrlPr>
                      </m:sSupPr>
                      <m:e>
                        <m:r>
                          <a:rPr lang="en-IN" b="0" i="1" smtClean="0">
                            <a:latin typeface="Cambria Math" panose="02040503050406030204" pitchFamily="18" charset="0"/>
                            <a:ea typeface="Cambria Math" panose="02040503050406030204" pitchFamily="18" charset="0"/>
                          </a:rPr>
                          <m:t>1</m:t>
                        </m:r>
                      </m:e>
                      <m:sup>
                        <m:r>
                          <a:rPr lang="en-IN" b="0" i="1" smtClean="0">
                            <a:latin typeface="Cambria Math" panose="02040503050406030204" pitchFamily="18" charset="0"/>
                            <a:ea typeface="Cambria Math" panose="02040503050406030204" pitchFamily="18" charset="0"/>
                          </a:rPr>
                          <m:t>3+</m:t>
                        </m:r>
                      </m:sup>
                    </m:sSup>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+3</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𝑙</m:t>
                        </m:r>
                      </m:e>
                    </m:d>
                  </m:oMath>
                </a14:m>
                <a:endParaRPr lang="en-IN" b="0" dirty="0">
                  <a:ea typeface="Cambria Math" panose="02040503050406030204" pitchFamily="18" charset="0"/>
                </a:endParaRPr>
              </a:p>
              <a:p>
                <a:pPr marL="862013" indent="1038225">
                  <a:spcBef>
                    <a:spcPts val="0"/>
                  </a:spcBef>
                  <a:spcAft>
                    <a:spcPts val="1000"/>
                  </a:spcAft>
                </a:pPr>
                <a14:m>
                  <m:oMathPara xmlns:m="http://schemas.openxmlformats.org/officeDocument/2006/math">
                    <m:oMathParaPr>
                      <m:jc m:val="left"/>
                    </m:oMathParaPr>
                    <m:oMath xmlns:m="http://schemas.openxmlformats.org/officeDocument/2006/math">
                      <m:r>
                        <m:rPr>
                          <m:sty m:val="p"/>
                        </m:rPr>
                        <a:rPr lang="en-IN">
                          <a:latin typeface="Cambria Math" panose="02040503050406030204" pitchFamily="18" charset="0"/>
                        </a:rPr>
                        <m:t>Al</m:t>
                      </m:r>
                      <m:d>
                        <m:dPr>
                          <m:ctrlPr>
                            <a:rPr lang="en-IN" i="1">
                              <a:latin typeface="Cambria Math" panose="02040503050406030204" pitchFamily="18" charset="0"/>
                            </a:rPr>
                          </m:ctrlPr>
                        </m:dPr>
                        <m:e>
                          <m:r>
                            <m:rPr>
                              <m:sty m:val="p"/>
                            </m:rPr>
                            <a:rPr lang="en-IN">
                              <a:latin typeface="Cambria Math" panose="02040503050406030204" pitchFamily="18" charset="0"/>
                            </a:rPr>
                            <m:t>OH</m:t>
                          </m:r>
                        </m:e>
                      </m:d>
                      <m:r>
                        <a:rPr lang="en-IN" baseline="-25000">
                          <a:latin typeface="Cambria Math" panose="02040503050406030204" pitchFamily="18" charset="0"/>
                        </a:rPr>
                        <m:t>3</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rPr>
                        <m:t>+</m:t>
                      </m:r>
                      <m:r>
                        <m:rPr>
                          <m:sty m:val="p"/>
                        </m:rPr>
                        <a:rPr lang="en-IN" b="0" i="0" smtClean="0">
                          <a:latin typeface="Cambria Math" panose="02040503050406030204" pitchFamily="18" charset="0"/>
                        </a:rPr>
                        <m:t>O</m:t>
                      </m:r>
                      <m:sSup>
                        <m:sSupPr>
                          <m:ctrlPr>
                            <a:rPr lang="en-IN" i="1">
                              <a:latin typeface="Cambria Math" panose="02040503050406030204" pitchFamily="18" charset="0"/>
                            </a:rPr>
                          </m:ctrlPr>
                        </m:sSupPr>
                        <m:e>
                          <m:r>
                            <m:rPr>
                              <m:sty m:val="p"/>
                            </m:rPr>
                            <a:rPr lang="en-IN">
                              <a:latin typeface="Cambria Math" panose="02040503050406030204" pitchFamily="18" charset="0"/>
                            </a:rPr>
                            <m:t>H</m:t>
                          </m:r>
                        </m:e>
                        <m:sup>
                          <m:r>
                            <a:rPr lang="en-IN" b="0" i="1" smtClean="0">
                              <a:latin typeface="Cambria Math" panose="02040503050406030204" pitchFamily="18" charset="0"/>
                            </a:rPr>
                            <m:t>−</m:t>
                          </m:r>
                        </m:sup>
                      </m:sSup>
                      <m:d>
                        <m:dPr>
                          <m:ctrlPr>
                            <a:rPr lang="en-IN" i="1">
                              <a:latin typeface="Cambria Math" panose="02040503050406030204" pitchFamily="18" charset="0"/>
                            </a:rPr>
                          </m:ctrlPr>
                        </m:dPr>
                        <m:e>
                          <m:r>
                            <a:rPr lang="en-IN" i="1">
                              <a:latin typeface="Cambria Math" panose="02040503050406030204" pitchFamily="18" charset="0"/>
                            </a:rPr>
                            <m:t>𝑎𝑞</m:t>
                          </m:r>
                          <m:r>
                            <a:rPr lang="en-IN" b="0" i="1"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A</m:t>
                          </m:r>
                          <m:r>
                            <a:rPr lang="en-IN">
                              <a:latin typeface="Cambria Math" panose="02040503050406030204" pitchFamily="18" charset="0"/>
                              <a:ea typeface="Cambria Math" panose="02040503050406030204" pitchFamily="18" charset="0"/>
                            </a:rPr>
                            <m:t>1</m:t>
                          </m:r>
                          <m:sSubSup>
                            <m:sSubSupPr>
                              <m:ctrlPr>
                                <a:rPr lang="en-IN" i="1">
                                  <a:latin typeface="Cambria Math" panose="02040503050406030204" pitchFamily="18" charset="0"/>
                                  <a:ea typeface="Cambria Math" panose="02040503050406030204" pitchFamily="18" charset="0"/>
                                </a:rPr>
                              </m:ctrlPr>
                            </m:sSubSupPr>
                            <m:e>
                              <m:r>
                                <a:rPr lang="en-IN">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OH</m:t>
                              </m:r>
                              <m:r>
                                <a:rPr lang="en-IN">
                                  <a:latin typeface="Cambria Math" panose="02040503050406030204" pitchFamily="18" charset="0"/>
                                  <a:ea typeface="Cambria Math" panose="02040503050406030204" pitchFamily="18" charset="0"/>
                                </a:rPr>
                                <m:t>)</m:t>
                              </m:r>
                            </m:e>
                            <m:sub>
                              <m:r>
                                <a:rPr lang="en-IN" i="1">
                                  <a:latin typeface="Cambria Math" panose="02040503050406030204" pitchFamily="18" charset="0"/>
                                  <a:ea typeface="Cambria Math" panose="02040503050406030204" pitchFamily="18" charset="0"/>
                                </a:rPr>
                                <m:t>4</m:t>
                              </m:r>
                            </m:sub>
                            <m:sup>
                              <m:r>
                                <a:rPr lang="en-IN" i="1">
                                  <a:latin typeface="Cambria Math" panose="02040503050406030204" pitchFamily="18" charset="0"/>
                                  <a:ea typeface="Cambria Math" panose="02040503050406030204" pitchFamily="18" charset="0"/>
                                </a:rPr>
                                <m:t>−</m:t>
                              </m:r>
                            </m:sup>
                          </m:sSubSup>
                          <m:r>
                            <a:rPr lang="en-IN" b="0" i="1"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𝑎𝑞</m:t>
                          </m:r>
                        </m:e>
                      </m:d>
                    </m:oMath>
                  </m:oMathPara>
                </a14:m>
                <a:endParaRPr lang="en-IN" baseline="-25000"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562101"/>
                <a:ext cx="9144000" cy="4762499"/>
              </a:xfrm>
              <a:blipFill>
                <a:blip r:embed="rId2"/>
                <a:stretch>
                  <a:fillRect l="-1333" t="-1151"/>
                </a:stretch>
              </a:blipFill>
            </p:spPr>
            <p:txBody>
              <a:bodyPr/>
              <a:lstStyle/>
              <a:p>
                <a:r>
                  <a:rPr lang="en-US">
                    <a:noFill/>
                  </a:rPr>
                  <a:t> </a:t>
                </a:r>
              </a:p>
            </p:txBody>
          </p:sp>
        </mc:Fallback>
      </mc:AlternateContent>
      <p:pic>
        <p:nvPicPr>
          <p:cNvPr id="14" name="Picture 13" descr="The aluminum hydride compound is a&#10;polymer. Each Al atom is surrounded in an octahedral arrangement by six bridging H ato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6062" y="3276600"/>
            <a:ext cx="3938649" cy="2892935"/>
          </a:xfrm>
          <a:prstGeom prst="rect">
            <a:avLst/>
          </a:prstGeom>
        </p:spPr>
      </p:pic>
    </p:spTree>
    <p:extLst>
      <p:ext uri="{BB962C8B-B14F-4D97-AF65-F5344CB8AC3E}">
        <p14:creationId xmlns:p14="http://schemas.microsoft.com/office/powerpoint/2010/main" val="34210586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(10)</a:t>
            </a:r>
            <a:endParaRPr lang="en-IN" dirty="0">
              <a:solidFill>
                <a:srgbClr val="C00000"/>
              </a:solidFill>
            </a:endParaRPr>
          </a:p>
        </p:txBody>
      </p:sp>
      <p:sp>
        <p:nvSpPr>
          <p:cNvPr id="16" name="Text Placeholder 15"/>
          <p:cNvSpPr>
            <a:spLocks noGrp="1"/>
          </p:cNvSpPr>
          <p:nvPr>
            <p:ph type="body" sz="quarter" idx="11"/>
          </p:nvPr>
        </p:nvSpPr>
        <p:spPr>
          <a:xfrm>
            <a:off x="0" y="914400"/>
            <a:ext cx="9144000" cy="533400"/>
          </a:xfrm>
        </p:spPr>
        <p:txBody>
          <a:bodyPr/>
          <a:lstStyle/>
          <a:p>
            <a:r>
              <a:rPr lang="en-US" sz="2800" dirty="0">
                <a:solidFill>
                  <a:srgbClr val="4F74A8"/>
                </a:solidFill>
                <a:latin typeface="Calibri"/>
              </a:rPr>
              <a:t>Aluminum</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466850"/>
                <a:ext cx="9144000" cy="3429000"/>
              </a:xfrm>
            </p:spPr>
            <p:txBody>
              <a:bodyPr/>
              <a:lstStyle/>
              <a:p>
                <a:r>
                  <a:rPr lang="en-US" dirty="0"/>
                  <a:t>When an aqueous mixture of aluminum sulfate and potassium sulfate is evaporated slowly, crystals of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KAI</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SO</m:t>
                                </m:r>
                              </m:e>
                              <m:sub>
                                <m:r>
                                  <a:rPr lang="en-US" b="0" i="1" smtClean="0">
                                    <a:latin typeface="Cambria Math" panose="02040503050406030204" pitchFamily="18" charset="0"/>
                                  </a:rPr>
                                  <m:t>4</m:t>
                                </m:r>
                              </m:sub>
                            </m:sSub>
                          </m:e>
                        </m:d>
                      </m:e>
                      <m:sub>
                        <m:r>
                          <a:rPr lang="en-US" b="0" i="1" smtClean="0">
                            <a:latin typeface="Cambria Math" panose="02040503050406030204" pitchFamily="18" charset="0"/>
                          </a:rPr>
                          <m:t>2</m:t>
                        </m:r>
                      </m:sub>
                    </m:sSub>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1"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oMath>
                </a14:m>
                <a:r>
                  <a:rPr lang="en-US" dirty="0"/>
                  <a:t> are formed. </a:t>
                </a:r>
              </a:p>
              <a:p>
                <a:pPr>
                  <a:spcBef>
                    <a:spcPts val="3600"/>
                  </a:spcBef>
                </a:pPr>
                <a:r>
                  <a:rPr lang="en-US" dirty="0"/>
                  <a:t>Similar crystals can be formed by substituting or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Na</m:t>
                        </m:r>
                      </m:e>
                      <m:sup>
                        <m:r>
                          <a:rPr lang="en-US" i="1" smtClean="0">
                            <a:latin typeface="Cambria Math" panose="02040503050406030204" pitchFamily="18" charset="0"/>
                            <a:ea typeface="Cambria Math" panose="02040503050406030204" pitchFamily="18" charset="0"/>
                          </a:rPr>
                          <m:t>+</m:t>
                        </m:r>
                      </m:sup>
                    </m:sSup>
                  </m:oMath>
                </a14:m>
                <a:r>
                  <a:rPr lang="en-US" dirty="0"/>
                  <a:t>or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NH</m:t>
                        </m:r>
                      </m:e>
                      <m:sub>
                        <m:r>
                          <a:rPr lang="en-US" b="0" i="1" smtClean="0">
                            <a:latin typeface="Cambria Math" panose="02040503050406030204" pitchFamily="18" charset="0"/>
                          </a:rPr>
                          <m:t>4</m:t>
                        </m:r>
                      </m:sub>
                      <m:sup>
                        <m:r>
                          <a:rPr lang="en-US" b="0" i="1" smtClean="0">
                            <a:latin typeface="Cambria Math" panose="02040503050406030204" pitchFamily="18" charset="0"/>
                          </a:rPr>
                          <m:t>+</m:t>
                        </m:r>
                      </m:sup>
                    </m:sSubSup>
                  </m:oMath>
                </a14:m>
                <a:r>
                  <a:rPr lang="en-US" dirty="0"/>
                  <a:t> for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K</m:t>
                        </m:r>
                      </m:e>
                      <m:sup>
                        <m:r>
                          <a:rPr lang="en-US" b="0" i="1" smtClean="0">
                            <a:latin typeface="Cambria Math" panose="02040503050406030204" pitchFamily="18" charset="0"/>
                          </a:rPr>
                          <m:t>+</m:t>
                        </m:r>
                      </m:sup>
                    </m:sSup>
                  </m:oMath>
                </a14:m>
                <a:r>
                  <a:rPr lang="en-US" dirty="0"/>
                  <a:t>, and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Cr</m:t>
                        </m:r>
                      </m:e>
                      <m:sup>
                        <m:r>
                          <a:rPr lang="en-US" b="0" i="1" smtClean="0">
                            <a:latin typeface="Cambria Math" panose="02040503050406030204" pitchFamily="18" charset="0"/>
                          </a:rPr>
                          <m:t>3+</m:t>
                        </m:r>
                      </m:sup>
                    </m:sSup>
                  </m:oMath>
                </a14:m>
                <a:r>
                  <a:rPr lang="en-US" dirty="0"/>
                  <a:t>or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Fe</m:t>
                        </m:r>
                      </m:e>
                      <m:sup>
                        <m:r>
                          <a:rPr lang="en-US" b="0" i="1" smtClean="0">
                            <a:latin typeface="Cambria Math" panose="02040503050406030204" pitchFamily="18" charset="0"/>
                          </a:rPr>
                          <m:t>3+</m:t>
                        </m:r>
                      </m:sup>
                    </m:sSup>
                  </m:oMath>
                </a14:m>
                <a:r>
                  <a:rPr lang="en-US" dirty="0"/>
                  <a:t> for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Al</m:t>
                        </m:r>
                      </m:e>
                      <m:sup>
                        <m:r>
                          <a:rPr lang="en-US" b="0" i="1" smtClean="0">
                            <a:latin typeface="Cambria Math" panose="02040503050406030204" pitchFamily="18" charset="0"/>
                          </a:rPr>
                          <m:t>3+</m:t>
                        </m:r>
                      </m:sup>
                    </m:sSup>
                  </m:oMath>
                </a14:m>
                <a:r>
                  <a:rPr lang="en-US" dirty="0"/>
                  <a:t>. </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466850"/>
                <a:ext cx="9144000" cy="3429000"/>
              </a:xfrm>
              <a:blipFill>
                <a:blip r:embed="rId2"/>
                <a:stretch>
                  <a:fillRect l="-1333" t="-1779"/>
                </a:stretch>
              </a:blipFill>
            </p:spPr>
            <p:txBody>
              <a:bodyPr/>
              <a:lstStyle/>
              <a:p>
                <a:r>
                  <a:rPr lang="en-GB">
                    <a:noFill/>
                  </a:rPr>
                  <a:t> </a:t>
                </a:r>
              </a:p>
            </p:txBody>
          </p:sp>
        </mc:Fallback>
      </mc:AlternateContent>
    </p:spTree>
    <p:extLst>
      <p:ext uri="{BB962C8B-B14F-4D97-AF65-F5344CB8AC3E}">
        <p14:creationId xmlns:p14="http://schemas.microsoft.com/office/powerpoint/2010/main" val="9092969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66700" y="0"/>
            <a:ext cx="8724900" cy="609599"/>
          </a:xfrm>
        </p:spPr>
        <p:txBody>
          <a:bodyPr/>
          <a:lstStyle/>
          <a:p>
            <a:pPr algn="l"/>
            <a:r>
              <a:rPr lang="en-IN" dirty="0">
                <a:solidFill>
                  <a:schemeClr val="bg1">
                    <a:lumMod val="95000"/>
                  </a:schemeClr>
                </a:solidFill>
              </a:rPr>
              <a:t>24.7</a:t>
            </a:r>
            <a:r>
              <a:rPr lang="en-IN" spc="3000" dirty="0">
                <a:solidFill>
                  <a:schemeClr val="bg1">
                    <a:lumMod val="95000"/>
                  </a:schemeClr>
                </a:solidFill>
              </a:rPr>
              <a:t> </a:t>
            </a:r>
            <a:r>
              <a:rPr lang="en-US" dirty="0">
                <a:solidFill>
                  <a:srgbClr val="C00000"/>
                </a:solidFill>
                <a:latin typeface="Calibri"/>
              </a:rPr>
              <a:t>Aluminum (11)</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Aluminum</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524000"/>
                <a:ext cx="9144000" cy="3886200"/>
              </a:xfrm>
            </p:spPr>
            <p:txBody>
              <a:bodyPr/>
              <a:lstStyle/>
              <a:p>
                <a:pPr>
                  <a:spcBef>
                    <a:spcPts val="0"/>
                  </a:spcBef>
                  <a:spcAft>
                    <a:spcPts val="1000"/>
                  </a:spcAft>
                </a:pPr>
                <a:r>
                  <a:rPr lang="en-US" dirty="0">
                    <a:solidFill>
                      <a:prstClr val="black"/>
                    </a:solidFill>
                  </a:rPr>
                  <a:t>These compounds are called </a:t>
                </a:r>
                <a:r>
                  <a:rPr lang="en-US" i="1" dirty="0">
                    <a:solidFill>
                      <a:prstClr val="black"/>
                    </a:solidFill>
                  </a:rPr>
                  <a:t>alums, </a:t>
                </a:r>
                <a:r>
                  <a:rPr lang="en-US" dirty="0">
                    <a:solidFill>
                      <a:prstClr val="black"/>
                    </a:solidFill>
                  </a:rPr>
                  <a:t>and they have the general formula</a:t>
                </a:r>
              </a:p>
              <a:p>
                <a:pPr indent="809625" defTabSz="847725">
                  <a:spcBef>
                    <a:spcPts val="0"/>
                  </a:spcBef>
                  <a:tabLst>
                    <a:tab pos="5029200" algn="l"/>
                    <a:tab pos="5081588" algn="l"/>
                    <a:tab pos="5153025" algn="l"/>
                  </a:tabLst>
                </a:pPr>
                <a14:m>
                  <m:oMath xmlns:m="http://schemas.openxmlformats.org/officeDocument/2006/math">
                    <m:sSup>
                      <m:sSupPr>
                        <m:ctrlPr>
                          <a:rPr lang="en-US" i="1" smtClean="0">
                            <a:solidFill>
                              <a:prstClr val="black"/>
                            </a:solidFill>
                            <a:latin typeface="Cambria Math" panose="02040503050406030204" pitchFamily="18" charset="0"/>
                          </a:rPr>
                        </m:ctrlPr>
                      </m:sSupPr>
                      <m:e>
                        <m:r>
                          <m:rPr>
                            <m:sty m:val="p"/>
                          </m:rPr>
                          <a:rPr lang="en-IN" b="0" i="0" smtClean="0">
                            <a:solidFill>
                              <a:prstClr val="black"/>
                            </a:solidFill>
                            <a:latin typeface="Cambria Math" panose="02040503050406030204" pitchFamily="18" charset="0"/>
                          </a:rPr>
                          <m:t>M</m:t>
                        </m:r>
                      </m:e>
                      <m:sup>
                        <m:r>
                          <a:rPr lang="en-IN" b="0" i="1" smtClean="0">
                            <a:solidFill>
                              <a:prstClr val="black"/>
                            </a:solidFill>
                            <a:latin typeface="Cambria Math" panose="02040503050406030204" pitchFamily="18" charset="0"/>
                          </a:rPr>
                          <m:t>+</m:t>
                        </m:r>
                      </m:sup>
                    </m:sSup>
                    <m:sSup>
                      <m:sSupPr>
                        <m:ctrlPr>
                          <a:rPr lang="en-US" i="1">
                            <a:solidFill>
                              <a:prstClr val="black"/>
                            </a:solidFill>
                            <a:latin typeface="Cambria Math" panose="02040503050406030204" pitchFamily="18" charset="0"/>
                          </a:rPr>
                        </m:ctrlPr>
                      </m:sSupPr>
                      <m:e>
                        <m:r>
                          <m:rPr>
                            <m:sty m:val="p"/>
                          </m:rPr>
                          <a:rPr lang="en-IN">
                            <a:solidFill>
                              <a:prstClr val="black"/>
                            </a:solidFill>
                            <a:latin typeface="Cambria Math" panose="02040503050406030204" pitchFamily="18" charset="0"/>
                          </a:rPr>
                          <m:t>M</m:t>
                        </m:r>
                      </m:e>
                      <m:sup>
                        <m:r>
                          <a:rPr lang="en-IN" b="0" i="1" smtClean="0">
                            <a:solidFill>
                              <a:prstClr val="black"/>
                            </a:solidFill>
                            <a:latin typeface="Cambria Math" panose="02040503050406030204" pitchFamily="18" charset="0"/>
                          </a:rPr>
                          <m:t>3</m:t>
                        </m:r>
                        <m:r>
                          <a:rPr lang="en-IN" i="1">
                            <a:solidFill>
                              <a:prstClr val="black"/>
                            </a:solidFill>
                            <a:latin typeface="Cambria Math" panose="02040503050406030204" pitchFamily="18" charset="0"/>
                          </a:rPr>
                          <m:t>+</m:t>
                        </m:r>
                      </m:sup>
                    </m:sSup>
                    <m:sSub>
                      <m:sSubPr>
                        <m:ctrlPr>
                          <a:rPr lang="en-IN" i="1" smtClean="0">
                            <a:solidFill>
                              <a:prstClr val="black"/>
                            </a:solidFill>
                            <a:latin typeface="Cambria Math" panose="02040503050406030204" pitchFamily="18" charset="0"/>
                          </a:rPr>
                        </m:ctrlPr>
                      </m:sSubPr>
                      <m:e>
                        <m:d>
                          <m:dPr>
                            <m:ctrlPr>
                              <a:rPr lang="en-IN" i="1" smtClean="0">
                                <a:solidFill>
                                  <a:prstClr val="black"/>
                                </a:solidFill>
                                <a:latin typeface="Cambria Math" panose="02040503050406030204" pitchFamily="18" charset="0"/>
                              </a:rPr>
                            </m:ctrlPr>
                          </m:dPr>
                          <m:e>
                            <m:sSub>
                              <m:sSubPr>
                                <m:ctrlPr>
                                  <a:rPr lang="en-IN" i="1" smtClean="0">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SO</m:t>
                                </m:r>
                              </m:e>
                              <m:sub>
                                <m:r>
                                  <a:rPr lang="en-US" b="0" i="1" smtClean="0">
                                    <a:solidFill>
                                      <a:prstClr val="black"/>
                                    </a:solidFill>
                                    <a:latin typeface="Cambria Math" panose="02040503050406030204" pitchFamily="18" charset="0"/>
                                  </a:rPr>
                                  <m:t>4</m:t>
                                </m:r>
                              </m:sub>
                            </m:sSub>
                          </m:e>
                        </m:d>
                      </m:e>
                      <m:sub>
                        <m:r>
                          <a:rPr lang="en-US" b="0" i="1" smtClean="0">
                            <a:solidFill>
                              <a:prstClr val="black"/>
                            </a:solidFill>
                            <a:latin typeface="Cambria Math" panose="02040503050406030204" pitchFamily="18" charset="0"/>
                          </a:rPr>
                          <m:t>2</m:t>
                        </m:r>
                      </m:sub>
                    </m:sSub>
                    <m:r>
                      <a:rPr lang="en-IN" i="1" smtClean="0">
                        <a:solidFill>
                          <a:prstClr val="black"/>
                        </a:solidFill>
                        <a:latin typeface="Cambria Math" panose="02040503050406030204" pitchFamily="18" charset="0"/>
                        <a:ea typeface="Cambria Math" panose="02040503050406030204" pitchFamily="18" charset="0"/>
                      </a:rPr>
                      <m:t>∙</m:t>
                    </m:r>
                    <m:r>
                      <a:rPr lang="en-US" b="0" i="1" smtClean="0">
                        <a:solidFill>
                          <a:prstClr val="black"/>
                        </a:solidFill>
                        <a:latin typeface="Cambria Math" panose="02040503050406030204" pitchFamily="18" charset="0"/>
                        <a:ea typeface="Cambria Math" panose="02040503050406030204" pitchFamily="18" charset="0"/>
                      </a:rPr>
                      <m:t>12</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H</m:t>
                        </m:r>
                      </m:e>
                      <m:sub>
                        <m:r>
                          <a:rPr lang="en-US" b="0" i="1" smtClean="0">
                            <a:solidFill>
                              <a:prstClr val="black"/>
                            </a:solidFill>
                            <a:latin typeface="Cambria Math" panose="02040503050406030204" pitchFamily="18" charset="0"/>
                            <a:ea typeface="Cambria Math" panose="02040503050406030204" pitchFamily="18" charset="0"/>
                          </a:rPr>
                          <m:t>2</m:t>
                        </m:r>
                      </m:sub>
                    </m:sSub>
                    <m:r>
                      <m:rPr>
                        <m:sty m:val="p"/>
                      </m:rPr>
                      <a:rPr lang="en-US" b="0" i="0" smtClean="0">
                        <a:solidFill>
                          <a:prstClr val="black"/>
                        </a:solidFill>
                        <a:latin typeface="Cambria Math" panose="02040503050406030204" pitchFamily="18" charset="0"/>
                        <a:ea typeface="Cambria Math" panose="02040503050406030204" pitchFamily="18" charset="0"/>
                      </a:rPr>
                      <m:t>O</m:t>
                    </m:r>
                  </m:oMath>
                </a14:m>
                <a:r>
                  <a:rPr lang="en-IN" dirty="0">
                    <a:solidFill>
                      <a:prstClr val="black"/>
                    </a:solidFill>
                  </a:rPr>
                  <a:t> 		</a:t>
                </a:r>
                <a14:m>
                  <m:oMath xmlns:m="http://schemas.openxmlformats.org/officeDocument/2006/math">
                    <m:sSup>
                      <m:sSupPr>
                        <m:ctrlPr>
                          <a:rPr lang="en-IN" i="1" dirty="0" smtClean="0">
                            <a:solidFill>
                              <a:prstClr val="black"/>
                            </a:solidFill>
                            <a:latin typeface="Cambria Math" panose="02040503050406030204" pitchFamily="18" charset="0"/>
                          </a:rPr>
                        </m:ctrlPr>
                      </m:sSupPr>
                      <m:e>
                        <m:r>
                          <m:rPr>
                            <m:sty m:val="p"/>
                          </m:rPr>
                          <a:rPr lang="en-US" b="0" i="0" dirty="0" smtClean="0">
                            <a:solidFill>
                              <a:prstClr val="black"/>
                            </a:solidFill>
                            <a:latin typeface="Cambria Math" panose="02040503050406030204" pitchFamily="18" charset="0"/>
                          </a:rPr>
                          <m:t>M</m:t>
                        </m:r>
                      </m:e>
                      <m:sup>
                        <m:r>
                          <a:rPr lang="en-US" b="0" i="0" dirty="0" smtClean="0">
                            <a:solidFill>
                              <a:prstClr val="black"/>
                            </a:solidFill>
                            <a:latin typeface="Cambria Math" panose="02040503050406030204" pitchFamily="18" charset="0"/>
                          </a:rPr>
                          <m:t>+</m:t>
                        </m:r>
                      </m:sup>
                    </m:sSup>
                  </m:oMath>
                </a14:m>
                <a:r>
                  <a:rPr lang="en-IN" dirty="0">
                    <a:solidFill>
                      <a:prstClr val="black"/>
                    </a:solidFill>
                  </a:rPr>
                  <a:t>: </a:t>
                </a:r>
                <a14:m>
                  <m:oMath xmlns:m="http://schemas.openxmlformats.org/officeDocument/2006/math">
                    <m:sSup>
                      <m:sSupPr>
                        <m:ctrlPr>
                          <a:rPr lang="en-IN"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K</m:t>
                        </m:r>
                      </m:e>
                      <m:sup>
                        <m:r>
                          <a:rPr lang="en-US" b="0" i="0" smtClean="0">
                            <a:solidFill>
                              <a:prstClr val="black"/>
                            </a:solidFill>
                            <a:latin typeface="Cambria Math" panose="02040503050406030204" pitchFamily="18" charset="0"/>
                          </a:rPr>
                          <m:t>+</m:t>
                        </m:r>
                      </m:sup>
                    </m:sSup>
                  </m:oMath>
                </a14:m>
                <a:r>
                  <a:rPr lang="en-IN" dirty="0">
                    <a:solidFill>
                      <a:prstClr val="black"/>
                    </a:solidFill>
                  </a:rPr>
                  <a:t>, </a:t>
                </a:r>
                <a14:m>
                  <m:oMath xmlns:m="http://schemas.openxmlformats.org/officeDocument/2006/math">
                    <m:sSup>
                      <m:sSupPr>
                        <m:ctrlPr>
                          <a:rPr lang="en-IN" i="1" dirty="0" smtClean="0">
                            <a:solidFill>
                              <a:prstClr val="black"/>
                            </a:solidFill>
                            <a:latin typeface="Cambria Math" panose="02040503050406030204" pitchFamily="18" charset="0"/>
                          </a:rPr>
                        </m:ctrlPr>
                      </m:sSupPr>
                      <m:e>
                        <m:r>
                          <m:rPr>
                            <m:sty m:val="p"/>
                          </m:rPr>
                          <a:rPr lang="en-US" b="0" i="0" dirty="0" smtClean="0">
                            <a:solidFill>
                              <a:prstClr val="black"/>
                            </a:solidFill>
                            <a:latin typeface="Cambria Math" panose="02040503050406030204" pitchFamily="18" charset="0"/>
                          </a:rPr>
                          <m:t>Na</m:t>
                        </m:r>
                      </m:e>
                      <m:sup>
                        <m:r>
                          <a:rPr lang="en-US" b="0" i="0" dirty="0" smtClean="0">
                            <a:solidFill>
                              <a:prstClr val="black"/>
                            </a:solidFill>
                            <a:latin typeface="Cambria Math" panose="02040503050406030204" pitchFamily="18" charset="0"/>
                          </a:rPr>
                          <m:t>+</m:t>
                        </m:r>
                      </m:sup>
                    </m:sSup>
                  </m:oMath>
                </a14:m>
                <a:r>
                  <a:rPr lang="en-IN" dirty="0">
                    <a:solidFill>
                      <a:prstClr val="black"/>
                    </a:solidFill>
                  </a:rPr>
                  <a:t>, </a:t>
                </a:r>
                <a14:m>
                  <m:oMath xmlns:m="http://schemas.openxmlformats.org/officeDocument/2006/math">
                    <m:sSubSup>
                      <m:sSubSupPr>
                        <m:ctrlPr>
                          <a:rPr lang="en-IN" i="1" dirty="0" smtClean="0">
                            <a:solidFill>
                              <a:prstClr val="black"/>
                            </a:solidFill>
                            <a:latin typeface="Cambria Math" panose="02040503050406030204" pitchFamily="18" charset="0"/>
                          </a:rPr>
                        </m:ctrlPr>
                      </m:sSubSupPr>
                      <m:e>
                        <m:r>
                          <m:rPr>
                            <m:sty m:val="p"/>
                          </m:rPr>
                          <a:rPr lang="en-US" b="0" i="0" dirty="0" smtClean="0">
                            <a:solidFill>
                              <a:prstClr val="black"/>
                            </a:solidFill>
                            <a:latin typeface="Cambria Math" panose="02040503050406030204" pitchFamily="18" charset="0"/>
                          </a:rPr>
                          <m:t>NH</m:t>
                        </m:r>
                      </m:e>
                      <m:sub>
                        <m:r>
                          <a:rPr lang="en-US" b="0" i="0" dirty="0" smtClean="0">
                            <a:solidFill>
                              <a:prstClr val="black"/>
                            </a:solidFill>
                            <a:latin typeface="Cambria Math" panose="02040503050406030204" pitchFamily="18" charset="0"/>
                          </a:rPr>
                          <m:t>4</m:t>
                        </m:r>
                      </m:sub>
                      <m:sup>
                        <m:r>
                          <a:rPr lang="en-US" b="0" i="0" dirty="0" smtClean="0">
                            <a:solidFill>
                              <a:prstClr val="black"/>
                            </a:solidFill>
                            <a:latin typeface="Cambria Math" panose="02040503050406030204" pitchFamily="18" charset="0"/>
                          </a:rPr>
                          <m:t>+</m:t>
                        </m:r>
                      </m:sup>
                    </m:sSubSup>
                  </m:oMath>
                </a14:m>
                <a:endParaRPr lang="en-IN" dirty="0">
                  <a:solidFill>
                    <a:prstClr val="black"/>
                  </a:solidFill>
                </a:endParaRPr>
              </a:p>
              <a:p>
                <a:pPr algn="ctr" defTabSz="858838">
                  <a:spcBef>
                    <a:spcPts val="2400"/>
                  </a:spcBef>
                </a:pPr>
                <a:r>
                  <a:rPr lang="en-US" dirty="0">
                    <a:solidFill>
                      <a:prstClr val="black"/>
                    </a:solidFill>
                  </a:rPr>
                  <a:t>					</a:t>
                </a:r>
                <a14:m>
                  <m:oMath xmlns:m="http://schemas.openxmlformats.org/officeDocument/2006/math">
                    <m:sSup>
                      <m:sSupPr>
                        <m:ctrlPr>
                          <a:rPr lang="en-US" i="1">
                            <a:solidFill>
                              <a:prstClr val="black"/>
                            </a:solidFill>
                            <a:latin typeface="Cambria Math" panose="02040503050406030204" pitchFamily="18" charset="0"/>
                          </a:rPr>
                        </m:ctrlPr>
                      </m:sSupPr>
                      <m:e>
                        <m:r>
                          <m:rPr>
                            <m:sty m:val="p"/>
                          </m:rPr>
                          <a:rPr lang="en-IN">
                            <a:solidFill>
                              <a:prstClr val="black"/>
                            </a:solidFill>
                            <a:latin typeface="Cambria Math" panose="02040503050406030204" pitchFamily="18" charset="0"/>
                          </a:rPr>
                          <m:t>M</m:t>
                        </m:r>
                      </m:e>
                      <m:sup>
                        <m:r>
                          <a:rPr lang="en-IN" b="0" i="1" smtClean="0">
                            <a:solidFill>
                              <a:prstClr val="black"/>
                            </a:solidFill>
                            <a:latin typeface="Cambria Math" panose="02040503050406030204" pitchFamily="18" charset="0"/>
                          </a:rPr>
                          <m:t>3</m:t>
                        </m:r>
                        <m:r>
                          <a:rPr lang="en-IN" i="1">
                            <a:solidFill>
                              <a:prstClr val="black"/>
                            </a:solidFill>
                            <a:latin typeface="Cambria Math" panose="02040503050406030204" pitchFamily="18" charset="0"/>
                          </a:rPr>
                          <m:t>+</m:t>
                        </m:r>
                      </m:sup>
                    </m:sSup>
                  </m:oMath>
                </a14:m>
                <a:r>
                  <a:rPr lang="en-US" dirty="0">
                    <a:solidFill>
                      <a:prstClr val="black"/>
                    </a:solidFill>
                  </a:rPr>
                  <a:t>: Al</a:t>
                </a:r>
                <a14:m>
                  <m:oMath xmlns:m="http://schemas.openxmlformats.org/officeDocument/2006/math">
                    <m:sSup>
                      <m:sSupPr>
                        <m:ctrlPr>
                          <a:rPr lang="en-US" i="1">
                            <a:solidFill>
                              <a:prstClr val="black"/>
                            </a:solidFill>
                            <a:latin typeface="Cambria Math" panose="02040503050406030204" pitchFamily="18" charset="0"/>
                          </a:rPr>
                        </m:ctrlPr>
                      </m:sSupPr>
                      <m:e>
                        <m:r>
                          <a:rPr lang="en-IN" b="0" i="1" baseline="30000" smtClean="0">
                            <a:solidFill>
                              <a:prstClr val="black"/>
                            </a:solidFill>
                            <a:latin typeface="Cambria Math" panose="02040503050406030204" pitchFamily="18" charset="0"/>
                          </a:rPr>
                          <m:t>3</m:t>
                        </m:r>
                      </m:e>
                      <m:sup>
                        <m:r>
                          <a:rPr lang="en-IN" i="1">
                            <a:solidFill>
                              <a:prstClr val="black"/>
                            </a:solidFill>
                            <a:latin typeface="Cambria Math" panose="02040503050406030204" pitchFamily="18" charset="0"/>
                          </a:rPr>
                          <m:t>+</m:t>
                        </m:r>
                      </m:sup>
                    </m:sSup>
                    <m:sSup>
                      <m:sSupPr>
                        <m:ctrlPr>
                          <a:rPr lang="en-US" i="1">
                            <a:solidFill>
                              <a:prstClr val="black"/>
                            </a:solidFill>
                            <a:latin typeface="Cambria Math" panose="02040503050406030204" pitchFamily="18" charset="0"/>
                          </a:rPr>
                        </m:ctrlPr>
                      </m:sSupPr>
                      <m:e>
                        <m:r>
                          <a:rPr lang="en-US" b="0" i="0" smtClean="0">
                            <a:solidFill>
                              <a:prstClr val="black"/>
                            </a:solidFill>
                            <a:latin typeface="Cambria Math" panose="02040503050406030204" pitchFamily="18" charset="0"/>
                          </a:rPr>
                          <m:t>,</m:t>
                        </m:r>
                        <m:r>
                          <m:rPr>
                            <m:sty m:val="p"/>
                          </m:rPr>
                          <a:rPr lang="en-IN" b="0" i="0" smtClean="0">
                            <a:solidFill>
                              <a:prstClr val="black"/>
                            </a:solidFill>
                            <a:latin typeface="Cambria Math" panose="02040503050406030204" pitchFamily="18" charset="0"/>
                          </a:rPr>
                          <m:t>Cr</m:t>
                        </m:r>
                      </m:e>
                      <m:sup>
                        <m:r>
                          <a:rPr lang="en-IN" b="0" i="1" smtClean="0">
                            <a:solidFill>
                              <a:prstClr val="black"/>
                            </a:solidFill>
                            <a:latin typeface="Cambria Math" panose="02040503050406030204" pitchFamily="18" charset="0"/>
                          </a:rPr>
                          <m:t>3</m:t>
                        </m:r>
                        <m:r>
                          <a:rPr lang="en-IN" i="1">
                            <a:solidFill>
                              <a:prstClr val="black"/>
                            </a:solidFill>
                            <a:latin typeface="Cambria Math" panose="02040503050406030204" pitchFamily="18" charset="0"/>
                          </a:rPr>
                          <m:t>+</m:t>
                        </m:r>
                      </m:sup>
                    </m:sSup>
                    <m:r>
                      <a:rPr lang="en-US" b="0" i="0" smtClean="0">
                        <a:solidFill>
                          <a:prstClr val="black"/>
                        </a:solidFill>
                        <a:latin typeface="Cambria Math" panose="02040503050406030204" pitchFamily="18" charset="0"/>
                      </a:rPr>
                      <m:t>,</m:t>
                    </m:r>
                  </m:oMath>
                </a14:m>
                <a:r>
                  <a:rPr lang="en-US" dirty="0">
                    <a:solidFill>
                      <a:prstClr val="black"/>
                    </a:solidFill>
                  </a:rPr>
                  <a:t> Fe</a:t>
                </a:r>
                <a:r>
                  <a:rPr lang="en-US" baseline="30000" dirty="0">
                    <a:solidFill>
                      <a:prstClr val="black"/>
                    </a:solidFill>
                  </a:rPr>
                  <a:t>3+</a:t>
                </a:r>
                <a:endParaRPr lang="en-US" dirty="0">
                  <a:solidFill>
                    <a:prstClr val="black"/>
                  </a:solidFill>
                </a:endParaRPr>
              </a:p>
              <a:p>
                <a:pPr>
                  <a:spcBef>
                    <a:spcPts val="3000"/>
                  </a:spcBef>
                </a:pPr>
                <a:r>
                  <a:rPr lang="en-US" dirty="0"/>
                  <a:t>Alums are examples of double salts—that is, salts that contain two different cations.</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524000"/>
                <a:ext cx="9144000" cy="3886200"/>
              </a:xfrm>
              <a:blipFill>
                <a:blip r:embed="rId2"/>
                <a:stretch>
                  <a:fillRect l="-1333" t="-1411" r="-1933"/>
                </a:stretch>
              </a:blipFill>
            </p:spPr>
            <p:txBody>
              <a:bodyPr/>
              <a:lstStyle/>
              <a:p>
                <a:r>
                  <a:rPr lang="en-US">
                    <a:noFill/>
                  </a:rPr>
                  <a:t> </a:t>
                </a:r>
              </a:p>
            </p:txBody>
          </p:sp>
        </mc:Fallback>
      </mc:AlternateContent>
    </p:spTree>
    <p:extLst>
      <p:ext uri="{BB962C8B-B14F-4D97-AF65-F5344CB8AC3E}">
        <p14:creationId xmlns:p14="http://schemas.microsoft.com/office/powerpoint/2010/main" val="36637700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533399"/>
          </a:xfrm>
        </p:spPr>
        <p:txBody>
          <a:bodyPr/>
          <a:lstStyle/>
          <a:p>
            <a:pPr algn="l"/>
            <a:r>
              <a:rPr lang="en-IN" dirty="0">
                <a:solidFill>
                  <a:schemeClr val="bg1">
                    <a:lumMod val="95000"/>
                  </a:schemeClr>
                </a:solidFill>
              </a:rPr>
              <a:t>24.1</a:t>
            </a:r>
            <a:r>
              <a:rPr lang="en-IN" spc="3000" dirty="0">
                <a:solidFill>
                  <a:schemeClr val="bg1">
                    <a:lumMod val="95000"/>
                  </a:schemeClr>
                </a:solidFill>
              </a:rPr>
              <a:t> </a:t>
            </a:r>
            <a:r>
              <a:rPr lang="en-US" dirty="0">
                <a:solidFill>
                  <a:srgbClr val="C00000"/>
                </a:solidFill>
                <a:latin typeface="Calibri"/>
              </a:rPr>
              <a:t>Occurrence of Metals (1) - Appendix</a:t>
            </a:r>
            <a:endParaRPr lang="en-IN" dirty="0">
              <a:solidFill>
                <a:srgbClr val="C00000"/>
              </a:solidFill>
            </a:endParaRPr>
          </a:p>
        </p:txBody>
      </p:sp>
      <p:sp>
        <p:nvSpPr>
          <p:cNvPr id="16" name="Text Placeholder 15"/>
          <p:cNvSpPr>
            <a:spLocks noGrp="1"/>
          </p:cNvSpPr>
          <p:nvPr>
            <p:ph type="body" sz="quarter" idx="11"/>
          </p:nvPr>
        </p:nvSpPr>
        <p:spPr>
          <a:xfrm>
            <a:off x="38100" y="1090560"/>
            <a:ext cx="9105900" cy="485882"/>
          </a:xfrm>
        </p:spPr>
        <p:txBody>
          <a:bodyPr/>
          <a:lstStyle/>
          <a:p>
            <a:r>
              <a:rPr lang="en-US" sz="2800" dirty="0">
                <a:solidFill>
                  <a:srgbClr val="4F74A8"/>
                </a:solidFill>
                <a:latin typeface="Calibri" panose="020F0502020204030204" pitchFamily="34" charset="0"/>
              </a:rPr>
              <a:t>Occurrence of Metals</a:t>
            </a:r>
          </a:p>
        </p:txBody>
      </p:sp>
      <p:pic>
        <p:nvPicPr>
          <p:cNvPr id="14" name="Picture 13" descr="Metals and their best-known minerals are shown. Lithium is found in spodumene (LeAlSi2O6), and beryllium in beryl (see Table 23.1). The rest of the alkaline earth metals are found in minerals that are carbonates and sulfates. The minerals for Sc, Y, and La are the phosphates. Some metals have more than one type of important mineral. For example, in addition to the sulfide, iron is found as the oxides hematite (Fe2O3) and magnetite (Fe3O4); and aluminum, in addition to the oxide, is found in beryl (Be3Al2Si6O18). Technetium (Tc) is a synthetic elemen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0701" y="1576441"/>
            <a:ext cx="6722598" cy="4819022"/>
          </a:xfrm>
          <a:prstGeom prst="rect">
            <a:avLst/>
          </a:prstGeom>
        </p:spPr>
      </p:pic>
    </p:spTree>
    <p:extLst>
      <p:ext uri="{BB962C8B-B14F-4D97-AF65-F5344CB8AC3E}">
        <p14:creationId xmlns:p14="http://schemas.microsoft.com/office/powerpoint/2010/main" val="3679472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(10) - Appendix</a:t>
            </a:r>
            <a:endParaRPr lang="en-IN" dirty="0">
              <a:solidFill>
                <a:srgbClr val="C00000"/>
              </a:solidFill>
            </a:endParaRPr>
          </a:p>
        </p:txBody>
      </p:sp>
      <p:sp>
        <p:nvSpPr>
          <p:cNvPr id="16" name="Text Placeholder 15"/>
          <p:cNvSpPr>
            <a:spLocks noGrp="1"/>
          </p:cNvSpPr>
          <p:nvPr>
            <p:ph type="body" sz="quarter" idx="11"/>
          </p:nvPr>
        </p:nvSpPr>
        <p:spPr>
          <a:xfrm>
            <a:off x="0" y="1143000"/>
            <a:ext cx="9144000" cy="457200"/>
          </a:xfrm>
        </p:spPr>
        <p:txBody>
          <a:bodyPr/>
          <a:lstStyle/>
          <a:p>
            <a:r>
              <a:rPr lang="en-US" sz="2800" dirty="0">
                <a:solidFill>
                  <a:srgbClr val="4F74A8"/>
                </a:solidFill>
                <a:latin typeface="Calibri"/>
              </a:rPr>
              <a:t>Steelmaking</a:t>
            </a:r>
          </a:p>
        </p:txBody>
      </p:sp>
      <p:pic>
        <p:nvPicPr>
          <p:cNvPr id="14" name="Picture 13" descr="The basic oxygen process of steelmaking involves a large vessel containing molten steel and slag, with O2 introducted through the top. The capacity of a typical vessel is 100 tons of cast iron. Slag can be separated from molten stee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6627" y="1684713"/>
            <a:ext cx="6330747" cy="4716087"/>
          </a:xfrm>
          <a:prstGeom prst="rect">
            <a:avLst/>
          </a:prstGeom>
        </p:spPr>
      </p:pic>
    </p:spTree>
    <p:extLst>
      <p:ext uri="{BB962C8B-B14F-4D97-AF65-F5344CB8AC3E}">
        <p14:creationId xmlns:p14="http://schemas.microsoft.com/office/powerpoint/2010/main" val="8717156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1"/>
            <a:ext cx="8877300" cy="457200"/>
          </a:xfrm>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(16) - Appendix</a:t>
            </a:r>
            <a:endParaRPr lang="en-IN" dirty="0">
              <a:solidFill>
                <a:srgbClr val="C00000"/>
              </a:solidFill>
            </a:endParaRPr>
          </a:p>
        </p:txBody>
      </p:sp>
      <p:sp>
        <p:nvSpPr>
          <p:cNvPr id="17" name="Text Placeholder 16"/>
          <p:cNvSpPr>
            <a:spLocks noGrp="1"/>
          </p:cNvSpPr>
          <p:nvPr>
            <p:ph type="body" sz="quarter" idx="11"/>
          </p:nvPr>
        </p:nvSpPr>
        <p:spPr>
          <a:xfrm>
            <a:off x="18288" y="1074767"/>
            <a:ext cx="4174330" cy="1135033"/>
          </a:xfrm>
        </p:spPr>
        <p:txBody>
          <a:bodyPr/>
          <a:lstStyle/>
          <a:p>
            <a:r>
              <a:rPr lang="en-US" sz="2800" dirty="0">
                <a:solidFill>
                  <a:srgbClr val="4F74A8"/>
                </a:solidFill>
                <a:latin typeface="Calibri"/>
              </a:rPr>
              <a:t>Purification of Metals</a:t>
            </a:r>
          </a:p>
          <a:p>
            <a:pPr>
              <a:spcBef>
                <a:spcPts val="1200"/>
              </a:spcBef>
            </a:pPr>
            <a:r>
              <a:rPr lang="en-US" sz="2800" b="1" dirty="0">
                <a:solidFill>
                  <a:prstClr val="black"/>
                </a:solidFill>
              </a:rPr>
              <a:t>Electrolysis</a:t>
            </a:r>
            <a:endParaRPr lang="en-IN" sz="2800" dirty="0"/>
          </a:p>
        </p:txBody>
      </p:sp>
      <p:pic>
        <p:nvPicPr>
          <p:cNvPr id="16" name="Picture 15" descr="Electrolysis is another important purification technique. The copper metal obtained by roasting copper sulfide usually contains impurities such as zinc, iron, silver, and gold. The more electropositive metals are removed by an electrolysis process in which the impure copper acts as the anode and pure copper acts as the cathode in a sulfuric acid solution containing Cu2+ 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1715" y="685800"/>
            <a:ext cx="4099787" cy="4816533"/>
          </a:xfrm>
          <a:prstGeom prst="rect">
            <a:avLst/>
          </a:prstGeom>
        </p:spPr>
      </p:pic>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685800" y="5730932"/>
                <a:ext cx="8305800" cy="1032925"/>
              </a:xfrm>
            </p:spPr>
            <p:txBody>
              <a:bodyPr/>
              <a:lstStyle/>
              <a:p>
                <a:r>
                  <a:rPr lang="en-IN" sz="2400" i="1" dirty="0"/>
                  <a:t>Anode (oxidation):</a:t>
                </a:r>
                <a14:m>
                  <m:oMath xmlns:m="http://schemas.openxmlformats.org/officeDocument/2006/math">
                    <m:r>
                      <a:rPr lang="en-IN" sz="2400" i="1" spc="14000" dirty="0">
                        <a:latin typeface="Cambria Math" panose="02040503050406030204" pitchFamily="18" charset="0"/>
                      </a:rPr>
                      <m:t>	</m:t>
                    </m:r>
                    <m:r>
                      <m:rPr>
                        <m:sty m:val="p"/>
                      </m:rPr>
                      <a:rPr lang="en-IN" sz="2400" b="0" i="0" smtClean="0">
                        <a:latin typeface="Cambria Math" panose="02040503050406030204" pitchFamily="18" charset="0"/>
                      </a:rPr>
                      <m:t>Cu</m:t>
                    </m:r>
                    <m:d>
                      <m:dPr>
                        <m:ctrlPr>
                          <a:rPr lang="en-IN" sz="2400" b="0" i="1" smtClean="0">
                            <a:latin typeface="Cambria Math" panose="02040503050406030204" pitchFamily="18" charset="0"/>
                          </a:rPr>
                        </m:ctrlPr>
                      </m:dPr>
                      <m:e>
                        <m:r>
                          <m:rPr>
                            <m:sty m:val="p"/>
                          </m:rPr>
                          <a:rPr lang="en-IN" sz="2400" b="0" i="0" smtClean="0">
                            <a:latin typeface="Cambria Math" panose="02040503050406030204" pitchFamily="18" charset="0"/>
                          </a:rPr>
                          <m:t>s</m:t>
                        </m:r>
                      </m:e>
                    </m:d>
                    <m:r>
                      <a:rPr lang="en-IN" sz="2400" b="0" i="1" smtClean="0">
                        <a:latin typeface="Cambria Math" panose="02040503050406030204" pitchFamily="18" charset="0"/>
                        <a:ea typeface="Cambria Math" panose="02040503050406030204" pitchFamily="18" charset="0"/>
                      </a:rPr>
                      <m:t>⟶</m:t>
                    </m:r>
                    <m:r>
                      <m:rPr>
                        <m:sty m:val="p"/>
                      </m:rPr>
                      <a:rPr lang="en-IN" sz="2400" b="0" i="0" smtClean="0">
                        <a:latin typeface="Cambria Math" panose="02040503050406030204" pitchFamily="18" charset="0"/>
                        <a:ea typeface="Cambria Math" panose="02040503050406030204" pitchFamily="18" charset="0"/>
                      </a:rPr>
                      <m:t>C</m:t>
                    </m:r>
                    <m:sSup>
                      <m:sSupPr>
                        <m:ctrlPr>
                          <a:rPr lang="en-IN" sz="2400" b="0" i="1" smtClean="0">
                            <a:latin typeface="Cambria Math" panose="02040503050406030204" pitchFamily="18" charset="0"/>
                            <a:ea typeface="Cambria Math" panose="02040503050406030204" pitchFamily="18" charset="0"/>
                          </a:rPr>
                        </m:ctrlPr>
                      </m:sSupPr>
                      <m:e>
                        <m:r>
                          <m:rPr>
                            <m:sty m:val="p"/>
                          </m:rPr>
                          <a:rPr lang="en-IN" sz="2400" b="0" i="0" smtClean="0">
                            <a:latin typeface="Cambria Math" panose="02040503050406030204" pitchFamily="18" charset="0"/>
                            <a:ea typeface="Cambria Math" panose="02040503050406030204" pitchFamily="18" charset="0"/>
                          </a:rPr>
                          <m:t>u</m:t>
                        </m:r>
                      </m:e>
                      <m:sup>
                        <m:r>
                          <a:rPr lang="en-IN" sz="2400" b="0" i="1" smtClean="0">
                            <a:latin typeface="Cambria Math" panose="02040503050406030204" pitchFamily="18" charset="0"/>
                            <a:ea typeface="Cambria Math" panose="02040503050406030204" pitchFamily="18" charset="0"/>
                          </a:rPr>
                          <m:t>2+</m:t>
                        </m:r>
                      </m:sup>
                    </m:sSup>
                    <m:d>
                      <m:dPr>
                        <m:ctrlPr>
                          <a:rPr lang="en-IN" sz="2400" b="0" i="1" smtClean="0">
                            <a:latin typeface="Cambria Math" panose="02040503050406030204" pitchFamily="18" charset="0"/>
                            <a:ea typeface="Cambria Math" panose="02040503050406030204" pitchFamily="18" charset="0"/>
                          </a:rPr>
                        </m:ctrlPr>
                      </m:dPr>
                      <m:e>
                        <m:r>
                          <a:rPr lang="en-IN" sz="2400" b="0" i="1" smtClean="0">
                            <a:latin typeface="Cambria Math" panose="02040503050406030204" pitchFamily="18" charset="0"/>
                            <a:ea typeface="Cambria Math" panose="02040503050406030204" pitchFamily="18" charset="0"/>
                          </a:rPr>
                          <m:t>𝑎𝑞</m:t>
                        </m:r>
                      </m:e>
                    </m:d>
                    <m:r>
                      <a:rPr lang="en-IN" sz="2400" b="0" i="1" smtClean="0">
                        <a:latin typeface="Cambria Math" panose="02040503050406030204" pitchFamily="18" charset="0"/>
                        <a:ea typeface="Cambria Math" panose="02040503050406030204" pitchFamily="18" charset="0"/>
                      </a:rPr>
                      <m:t>+2</m:t>
                    </m:r>
                    <m:sSup>
                      <m:sSupPr>
                        <m:ctrlPr>
                          <a:rPr lang="en-IN" sz="2400" b="0" i="1" smtClean="0">
                            <a:latin typeface="Cambria Math" panose="02040503050406030204" pitchFamily="18" charset="0"/>
                            <a:ea typeface="Cambria Math" panose="02040503050406030204" pitchFamily="18" charset="0"/>
                          </a:rPr>
                        </m:ctrlPr>
                      </m:sSupPr>
                      <m:e>
                        <m:r>
                          <a:rPr lang="en-IN" sz="2400" b="0" i="1" smtClean="0">
                            <a:latin typeface="Cambria Math" panose="02040503050406030204" pitchFamily="18" charset="0"/>
                            <a:ea typeface="Cambria Math" panose="02040503050406030204" pitchFamily="18" charset="0"/>
                          </a:rPr>
                          <m:t>𝑒</m:t>
                        </m:r>
                      </m:e>
                      <m:sup>
                        <m:r>
                          <a:rPr lang="en-IN" sz="2400" b="0" i="1" smtClean="0">
                            <a:latin typeface="Cambria Math" panose="02040503050406030204" pitchFamily="18" charset="0"/>
                            <a:ea typeface="Cambria Math" panose="02040503050406030204" pitchFamily="18" charset="0"/>
                          </a:rPr>
                          <m:t>−</m:t>
                        </m:r>
                      </m:sup>
                    </m:sSup>
                  </m:oMath>
                </a14:m>
                <a:endParaRPr lang="en-IN" sz="2400" spc="4500" dirty="0"/>
              </a:p>
              <a:p>
                <a:r>
                  <a:rPr lang="en-IN" sz="2400" i="1" dirty="0"/>
                  <a:t>Cathode (reduction):</a:t>
                </a:r>
                <a:r>
                  <a:rPr lang="en-IN" sz="2400" i="1" spc="3500" dirty="0"/>
                  <a:t>	</a:t>
                </a:r>
                <a14:m>
                  <m:oMath xmlns:m="http://schemas.openxmlformats.org/officeDocument/2006/math">
                    <m:r>
                      <m:rPr>
                        <m:sty m:val="p"/>
                      </m:rPr>
                      <a:rPr lang="en-IN" sz="2400" b="0" i="0" smtClean="0">
                        <a:latin typeface="Cambria Math" panose="02040503050406030204" pitchFamily="18" charset="0"/>
                      </a:rPr>
                      <m:t>C</m:t>
                    </m:r>
                    <m:sSup>
                      <m:sSupPr>
                        <m:ctrlPr>
                          <a:rPr lang="en-IN" sz="2400" b="0" i="1" smtClean="0">
                            <a:latin typeface="Cambria Math" panose="02040503050406030204" pitchFamily="18" charset="0"/>
                          </a:rPr>
                        </m:ctrlPr>
                      </m:sSupPr>
                      <m:e>
                        <m:r>
                          <m:rPr>
                            <m:sty m:val="p"/>
                          </m:rPr>
                          <a:rPr lang="en-IN" sz="2400" b="0" i="0" smtClean="0">
                            <a:latin typeface="Cambria Math" panose="02040503050406030204" pitchFamily="18" charset="0"/>
                          </a:rPr>
                          <m:t>u</m:t>
                        </m:r>
                      </m:e>
                      <m:sup>
                        <m:r>
                          <a:rPr lang="en-IN" sz="2400" b="0" i="1" smtClean="0">
                            <a:latin typeface="Cambria Math" panose="02040503050406030204" pitchFamily="18" charset="0"/>
                          </a:rPr>
                          <m:t>2+</m:t>
                        </m:r>
                      </m:sup>
                    </m:sSup>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𝑎𝑞</m:t>
                        </m:r>
                      </m:e>
                    </m:d>
                    <m:r>
                      <a:rPr lang="en-IN" sz="2400" b="0" i="1" smtClean="0">
                        <a:latin typeface="Cambria Math" panose="02040503050406030204" pitchFamily="18" charset="0"/>
                      </a:rPr>
                      <m:t>+2</m:t>
                    </m:r>
                    <m:sSup>
                      <m:sSupPr>
                        <m:ctrlPr>
                          <a:rPr lang="en-IN" sz="2400" b="0" i="1" smtClean="0">
                            <a:latin typeface="Cambria Math" panose="02040503050406030204" pitchFamily="18" charset="0"/>
                          </a:rPr>
                        </m:ctrlPr>
                      </m:sSupPr>
                      <m:e>
                        <m:r>
                          <a:rPr lang="en-IN" sz="2400" b="0" i="1" smtClean="0">
                            <a:latin typeface="Cambria Math" panose="02040503050406030204" pitchFamily="18" charset="0"/>
                          </a:rPr>
                          <m:t>𝑒</m:t>
                        </m:r>
                      </m:e>
                      <m:sup>
                        <m:r>
                          <a:rPr lang="en-IN" sz="2400" b="0" i="1" smtClean="0">
                            <a:latin typeface="Cambria Math" panose="02040503050406030204" pitchFamily="18" charset="0"/>
                          </a:rPr>
                          <m:t>−</m:t>
                        </m:r>
                      </m:sup>
                    </m:sSup>
                    <m:r>
                      <a:rPr lang="en-IN" sz="2400" b="0" i="1" smtClean="0">
                        <a:latin typeface="Cambria Math" panose="02040503050406030204" pitchFamily="18" charset="0"/>
                        <a:ea typeface="Cambria Math" panose="02040503050406030204" pitchFamily="18" charset="0"/>
                      </a:rPr>
                      <m:t>⟶</m:t>
                    </m:r>
                    <m:r>
                      <m:rPr>
                        <m:sty m:val="p"/>
                      </m:rPr>
                      <a:rPr lang="en-IN" sz="2400" b="0" i="0" smtClean="0">
                        <a:latin typeface="Cambria Math" panose="02040503050406030204" pitchFamily="18" charset="0"/>
                        <a:ea typeface="Cambria Math" panose="02040503050406030204" pitchFamily="18" charset="0"/>
                      </a:rPr>
                      <m:t>Cu</m:t>
                    </m:r>
                    <m:r>
                      <a:rPr lang="en-IN" sz="2400" b="0" i="0" smtClean="0">
                        <a:latin typeface="Cambria Math" panose="02040503050406030204" pitchFamily="18" charset="0"/>
                        <a:ea typeface="Cambria Math" panose="02040503050406030204" pitchFamily="18" charset="0"/>
                      </a:rPr>
                      <m:t>(</m:t>
                    </m:r>
                    <m:r>
                      <a:rPr lang="en-IN" sz="2400" b="0" i="1" smtClean="0">
                        <a:latin typeface="Cambria Math" panose="02040503050406030204" pitchFamily="18" charset="0"/>
                        <a:ea typeface="Cambria Math" panose="02040503050406030204" pitchFamily="18" charset="0"/>
                      </a:rPr>
                      <m:t>𝑠</m:t>
                    </m:r>
                    <m:r>
                      <a:rPr lang="en-IN" sz="2400" b="0" i="0" smtClean="0">
                        <a:latin typeface="Cambria Math" panose="02040503050406030204" pitchFamily="18" charset="0"/>
                        <a:ea typeface="Cambria Math" panose="02040503050406030204" pitchFamily="18" charset="0"/>
                      </a:rPr>
                      <m:t>)</m:t>
                    </m:r>
                  </m:oMath>
                </a14:m>
                <a:endParaRPr lang="en-IN" sz="2400"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685800" y="5730932"/>
                <a:ext cx="8305800" cy="1032925"/>
              </a:xfrm>
              <a:blipFill>
                <a:blip r:embed="rId3"/>
                <a:stretch>
                  <a:fillRect l="-1175" t="-4706"/>
                </a:stretch>
              </a:blipFill>
            </p:spPr>
            <p:txBody>
              <a:bodyPr/>
              <a:lstStyle/>
              <a:p>
                <a:r>
                  <a:rPr lang="en-US">
                    <a:noFill/>
                  </a:rPr>
                  <a:t> </a:t>
                </a:r>
              </a:p>
            </p:txBody>
          </p:sp>
        </mc:Fallback>
      </mc:AlternateContent>
    </p:spTree>
    <p:extLst>
      <p:ext uri="{BB962C8B-B14F-4D97-AF65-F5344CB8AC3E}">
        <p14:creationId xmlns:p14="http://schemas.microsoft.com/office/powerpoint/2010/main" val="25471929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(17) - Appendix</a:t>
            </a:r>
            <a:endParaRPr lang="en-IN" dirty="0">
              <a:solidFill>
                <a:srgbClr val="C00000"/>
              </a:solidFill>
            </a:endParaRPr>
          </a:p>
        </p:txBody>
      </p:sp>
      <p:sp>
        <p:nvSpPr>
          <p:cNvPr id="17" name="Text Placeholder 16"/>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Purification of Metals</a:t>
            </a:r>
          </a:p>
        </p:txBody>
      </p:sp>
      <p:sp>
        <p:nvSpPr>
          <p:cNvPr id="18" name="Text Placeholder 17"/>
          <p:cNvSpPr>
            <a:spLocks noGrp="1"/>
          </p:cNvSpPr>
          <p:nvPr>
            <p:ph type="body" sz="quarter" idx="10"/>
          </p:nvPr>
        </p:nvSpPr>
        <p:spPr>
          <a:xfrm>
            <a:off x="0" y="1682496"/>
            <a:ext cx="2286000" cy="466344"/>
          </a:xfrm>
        </p:spPr>
        <p:txBody>
          <a:bodyPr/>
          <a:lstStyle/>
          <a:p>
            <a:r>
              <a:rPr lang="en-US" b="1" dirty="0">
                <a:solidFill>
                  <a:prstClr val="black"/>
                </a:solidFill>
              </a:rPr>
              <a:t>Zone Refining</a:t>
            </a:r>
            <a:endParaRPr lang="en-US" dirty="0">
              <a:solidFill>
                <a:prstClr val="black"/>
              </a:solidFill>
            </a:endParaRPr>
          </a:p>
        </p:txBody>
      </p:sp>
      <p:pic>
        <p:nvPicPr>
          <p:cNvPr id="15" name="Picture 14" descr="In the zone-refining technique for purifying metals, an impure metal rod is moved slowly through a heating coil. As the metal rod moves forward, the impurities dissolve in the molten portion of the metal while pure metal crystallizes out in front of the molten zon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125" y="2148840"/>
            <a:ext cx="6577750" cy="4328160"/>
          </a:xfrm>
          <a:prstGeom prst="rect">
            <a:avLst/>
          </a:prstGeom>
        </p:spPr>
      </p:pic>
    </p:spTree>
    <p:extLst>
      <p:ext uri="{BB962C8B-B14F-4D97-AF65-F5344CB8AC3E}">
        <p14:creationId xmlns:p14="http://schemas.microsoft.com/office/powerpoint/2010/main" val="39434087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 (2) - Appendix</a:t>
            </a:r>
            <a:endParaRPr lang="en-IN" dirty="0">
              <a:solidFill>
                <a:srgbClr val="C00000"/>
              </a:solidFill>
            </a:endParaRPr>
          </a:p>
        </p:txBody>
      </p:sp>
      <p:sp>
        <p:nvSpPr>
          <p:cNvPr id="16" name="Text Placeholder 15"/>
          <p:cNvSpPr>
            <a:spLocks noGrp="1"/>
          </p:cNvSpPr>
          <p:nvPr>
            <p:ph type="body" sz="quarter" idx="11"/>
          </p:nvPr>
        </p:nvSpPr>
        <p:spPr>
          <a:xfrm>
            <a:off x="76200" y="1104900"/>
            <a:ext cx="9067800" cy="419100"/>
          </a:xfrm>
        </p:spPr>
        <p:txBody>
          <a:bodyPr/>
          <a:lstStyle/>
          <a:p>
            <a:r>
              <a:rPr lang="en-US" sz="2800" dirty="0">
                <a:solidFill>
                  <a:srgbClr val="4F74A8"/>
                </a:solidFill>
                <a:latin typeface="Calibri"/>
              </a:rPr>
              <a:t>Conductors</a:t>
            </a:r>
          </a:p>
        </p:txBody>
      </p:sp>
      <p:pic>
        <p:nvPicPr>
          <p:cNvPr id="14" name="Picture 13" descr="The formation of conduction&#10;bands in magnesium is shown. The electrons in the 1s, 2s, and 2p orbitals are localized on each Mg atom. However, the 3s and 3p orbitals overlap to form delocalized molecular orbitals. Electrons in these orbitals can travel throughout the metal, and this accounts for the electrical conductivity of the meta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324" y="1601625"/>
            <a:ext cx="6943351" cy="4875375"/>
          </a:xfrm>
          <a:prstGeom prst="rect">
            <a:avLst/>
          </a:prstGeom>
        </p:spPr>
      </p:pic>
    </p:spTree>
    <p:extLst>
      <p:ext uri="{BB962C8B-B14F-4D97-AF65-F5344CB8AC3E}">
        <p14:creationId xmlns:p14="http://schemas.microsoft.com/office/powerpoint/2010/main" val="29854652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66700" y="0"/>
            <a:ext cx="8724900" cy="533399"/>
          </a:xfrm>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 (4) - Appendix</a:t>
            </a:r>
            <a:endParaRPr lang="en-IN" dirty="0">
              <a:solidFill>
                <a:srgbClr val="C00000"/>
              </a:solidFill>
            </a:endParaRPr>
          </a:p>
        </p:txBody>
      </p:sp>
      <p:sp>
        <p:nvSpPr>
          <p:cNvPr id="16" name="Text Placeholder 15"/>
          <p:cNvSpPr>
            <a:spLocks noGrp="1"/>
          </p:cNvSpPr>
          <p:nvPr>
            <p:ph type="body" sz="quarter" idx="11"/>
          </p:nvPr>
        </p:nvSpPr>
        <p:spPr>
          <a:xfrm>
            <a:off x="38857" y="1066800"/>
            <a:ext cx="9105143" cy="457200"/>
          </a:xfrm>
        </p:spPr>
        <p:txBody>
          <a:bodyPr/>
          <a:lstStyle/>
          <a:p>
            <a:r>
              <a:rPr lang="en-US" sz="2800" dirty="0">
                <a:solidFill>
                  <a:srgbClr val="4F74A8"/>
                </a:solidFill>
                <a:latin typeface="Calibri"/>
              </a:rPr>
              <a:t>Semiconductors</a:t>
            </a:r>
          </a:p>
        </p:txBody>
      </p:sp>
      <p:pic>
        <p:nvPicPr>
          <p:cNvPr id="15" name="Picture 14" descr="The energy gaps between the valence band and the conduction band in a metal, a semiconductor, and an insulator have different magnitudes. In a metal the energy gap is virtually nonexistent; in a semiconductor the energy gap is small; and in an insulator the energy gap is very large, thus making the promotion of an electron from the valence band to the conduction band difficul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484" y="2513188"/>
            <a:ext cx="7497207" cy="2516012"/>
          </a:xfrm>
          <a:prstGeom prst="rect">
            <a:avLst/>
          </a:prstGeom>
        </p:spPr>
      </p:pic>
    </p:spTree>
    <p:extLst>
      <p:ext uri="{BB962C8B-B14F-4D97-AF65-F5344CB8AC3E}">
        <p14:creationId xmlns:p14="http://schemas.microsoft.com/office/powerpoint/2010/main" val="3044265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24900" cy="685800"/>
          </a:xfrm>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a:t>
            </a:r>
            <a:endParaRPr lang="en-IN" dirty="0">
              <a:solidFill>
                <a:srgbClr val="C00000"/>
              </a:solidFill>
            </a:endParaRPr>
          </a:p>
        </p:txBody>
      </p:sp>
      <p:sp>
        <p:nvSpPr>
          <p:cNvPr id="16" name="Text Placeholder 15"/>
          <p:cNvSpPr>
            <a:spLocks noGrp="1"/>
          </p:cNvSpPr>
          <p:nvPr>
            <p:ph type="body" sz="quarter" idx="11"/>
          </p:nvPr>
        </p:nvSpPr>
        <p:spPr>
          <a:xfrm>
            <a:off x="0" y="1219200"/>
            <a:ext cx="9144000" cy="533400"/>
          </a:xfrm>
        </p:spPr>
        <p:txBody>
          <a:bodyPr/>
          <a:lstStyle/>
          <a:p>
            <a:pPr algn="ctr"/>
            <a:r>
              <a:rPr lang="en-IN" b="1" dirty="0">
                <a:solidFill>
                  <a:srgbClr val="4F74A8"/>
                </a:solidFill>
              </a:rPr>
              <a:t>Topics</a:t>
            </a:r>
          </a:p>
        </p:txBody>
      </p:sp>
      <p:sp>
        <p:nvSpPr>
          <p:cNvPr id="17" name="Text Placeholder 16"/>
          <p:cNvSpPr>
            <a:spLocks noGrp="1"/>
          </p:cNvSpPr>
          <p:nvPr>
            <p:ph type="body" sz="quarter" idx="10"/>
          </p:nvPr>
        </p:nvSpPr>
        <p:spPr>
          <a:xfrm>
            <a:off x="2038350" y="1905000"/>
            <a:ext cx="5067300" cy="2438400"/>
          </a:xfrm>
        </p:spPr>
        <p:txBody>
          <a:bodyPr/>
          <a:lstStyle/>
          <a:p>
            <a:pPr algn="ctr" fontAlgn="t">
              <a:spcBef>
                <a:spcPts val="100"/>
              </a:spcBef>
            </a:pPr>
            <a:r>
              <a:rPr lang="en-US" dirty="0"/>
              <a:t>Preparation of the Ore</a:t>
            </a:r>
            <a:endParaRPr lang="en-IN" dirty="0"/>
          </a:p>
          <a:p>
            <a:pPr algn="ctr">
              <a:spcBef>
                <a:spcPts val="100"/>
              </a:spcBef>
            </a:pPr>
            <a:r>
              <a:rPr lang="en-US" dirty="0"/>
              <a:t>Production of Metals</a:t>
            </a:r>
            <a:endParaRPr lang="en-IN" dirty="0"/>
          </a:p>
          <a:p>
            <a:pPr algn="ctr">
              <a:spcBef>
                <a:spcPts val="100"/>
              </a:spcBef>
            </a:pPr>
            <a:r>
              <a:rPr lang="en-US" dirty="0"/>
              <a:t>The Metallurgy of Iron</a:t>
            </a:r>
            <a:endParaRPr lang="en-IN" dirty="0"/>
          </a:p>
          <a:p>
            <a:pPr algn="ctr">
              <a:spcBef>
                <a:spcPts val="100"/>
              </a:spcBef>
            </a:pPr>
            <a:r>
              <a:rPr lang="en-US" dirty="0"/>
              <a:t>Steelmaking</a:t>
            </a:r>
            <a:endParaRPr lang="en-IN" dirty="0"/>
          </a:p>
          <a:p>
            <a:pPr algn="ctr">
              <a:spcBef>
                <a:spcPts val="100"/>
              </a:spcBef>
            </a:pPr>
            <a:r>
              <a:rPr lang="en-US" dirty="0"/>
              <a:t>Purification of Metals</a:t>
            </a:r>
            <a:endParaRPr lang="en-IN" dirty="0"/>
          </a:p>
        </p:txBody>
      </p:sp>
    </p:spTree>
    <p:extLst>
      <p:ext uri="{BB962C8B-B14F-4D97-AF65-F5344CB8AC3E}">
        <p14:creationId xmlns:p14="http://schemas.microsoft.com/office/powerpoint/2010/main" val="6686480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l"/>
            <a:r>
              <a:rPr lang="en-IN" dirty="0">
                <a:solidFill>
                  <a:schemeClr val="bg1">
                    <a:lumMod val="95000"/>
                  </a:schemeClr>
                </a:solidFill>
              </a:rPr>
              <a:t>24.3</a:t>
            </a:r>
            <a:r>
              <a:rPr lang="en-IN" spc="3000" dirty="0">
                <a:solidFill>
                  <a:schemeClr val="bg1">
                    <a:lumMod val="95000"/>
                  </a:schemeClr>
                </a:solidFill>
              </a:rPr>
              <a:t> </a:t>
            </a:r>
            <a:r>
              <a:rPr lang="en-US" dirty="0">
                <a:solidFill>
                  <a:srgbClr val="C00000"/>
                </a:solidFill>
                <a:latin typeface="Calibri"/>
              </a:rPr>
              <a:t>Band Theory of Conductivity (5) - Appendix</a:t>
            </a:r>
            <a:endParaRPr lang="en-IN" dirty="0">
              <a:solidFill>
                <a:srgbClr val="C00000"/>
              </a:solidFill>
            </a:endParaRPr>
          </a:p>
        </p:txBody>
      </p:sp>
      <p:sp>
        <p:nvSpPr>
          <p:cNvPr id="18" name="Text Placeholder 17"/>
          <p:cNvSpPr>
            <a:spLocks noGrp="1"/>
          </p:cNvSpPr>
          <p:nvPr>
            <p:ph type="body" sz="quarter" idx="11"/>
          </p:nvPr>
        </p:nvSpPr>
        <p:spPr>
          <a:xfrm>
            <a:off x="0" y="1066800"/>
            <a:ext cx="9144000" cy="533400"/>
          </a:xfrm>
        </p:spPr>
        <p:txBody>
          <a:bodyPr/>
          <a:lstStyle/>
          <a:p>
            <a:r>
              <a:rPr lang="en-US" sz="2800" dirty="0">
                <a:solidFill>
                  <a:srgbClr val="4F74A8"/>
                </a:solidFill>
                <a:latin typeface="Calibri"/>
              </a:rPr>
              <a:t>Semiconductors</a:t>
            </a:r>
          </a:p>
        </p:txBody>
      </p:sp>
      <p:sp>
        <p:nvSpPr>
          <p:cNvPr id="19" name="Text Placeholder 18"/>
          <p:cNvSpPr>
            <a:spLocks noGrp="1"/>
          </p:cNvSpPr>
          <p:nvPr>
            <p:ph type="body" sz="quarter" idx="10"/>
          </p:nvPr>
        </p:nvSpPr>
        <p:spPr>
          <a:xfrm>
            <a:off x="990600" y="5486400"/>
            <a:ext cx="8077200" cy="538201"/>
          </a:xfrm>
        </p:spPr>
        <p:txBody>
          <a:bodyPr/>
          <a:lstStyle/>
          <a:p>
            <a:r>
              <a:rPr lang="en-US" b="1" i="1" dirty="0"/>
              <a:t>n-type semiconductor</a:t>
            </a:r>
            <a:r>
              <a:rPr lang="en-US" b="1" i="1" spc="8000" dirty="0"/>
              <a:t> </a:t>
            </a:r>
            <a:r>
              <a:rPr lang="en-US" b="1" i="1" dirty="0"/>
              <a:t>p-type semiconductor </a:t>
            </a:r>
            <a:endParaRPr lang="en-US" dirty="0"/>
          </a:p>
        </p:txBody>
      </p:sp>
      <p:pic>
        <p:nvPicPr>
          <p:cNvPr id="14" name="Picture 13" descr="A trace amount of boron or phosphorus is added to solid silicon. (Only about five out of every million Si atoms are replaced by B or P atoms.) The structure of solid silicon is similar to that of diamond; that is, each Si atom is covalently bonded to four other Si atoms. Phosphorus ([Ne]3s23p3) has one more valence electron than silicon ([Ne]3s23p2), so there is a valence electron left over after four of them are used to form covalent bonds with silic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2533078"/>
            <a:ext cx="3682272" cy="2738399"/>
          </a:xfrm>
          <a:prstGeom prst="rect">
            <a:avLst/>
          </a:prstGeom>
        </p:spPr>
      </p:pic>
      <p:pic>
        <p:nvPicPr>
          <p:cNvPr id="6" name="Picture 5" descr="A trace amount of boron or phosphorus is added to solid silicon. (Only about five out of every million Si atoms are replaced by B or P atoms.) The structure of solid silicon is similar to that of diamond; that is, each Si atom is covalently bonded to four other Si atoms. Phosphorus ([Ne]3s23p3) has one more valence electron than silicon ([Ne]3s23p2), so there is a valence electron left over after four of them are used to form covalent bonds with silic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2658019"/>
            <a:ext cx="3682272" cy="2720919"/>
          </a:xfrm>
          <a:prstGeom prst="rect">
            <a:avLst/>
          </a:prstGeom>
        </p:spPr>
      </p:pic>
    </p:spTree>
    <p:extLst>
      <p:ext uri="{BB962C8B-B14F-4D97-AF65-F5344CB8AC3E}">
        <p14:creationId xmlns:p14="http://schemas.microsoft.com/office/powerpoint/2010/main" val="2417097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894064" cy="533399"/>
          </a:xfrm>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(1)</a:t>
            </a:r>
            <a:endParaRPr lang="en-IN" dirty="0">
              <a:solidFill>
                <a:srgbClr val="C00000"/>
              </a:solidFill>
            </a:endParaRPr>
          </a:p>
        </p:txBody>
      </p:sp>
      <p:sp>
        <p:nvSpPr>
          <p:cNvPr id="6" name="SectionTitle"/>
          <p:cNvSpPr>
            <a:spLocks noGrp="1"/>
          </p:cNvSpPr>
          <p:nvPr>
            <p:ph type="body" sz="quarter" idx="11"/>
          </p:nvPr>
        </p:nvSpPr>
        <p:spPr>
          <a:xfrm>
            <a:off x="0" y="1066800"/>
            <a:ext cx="9122664" cy="457200"/>
          </a:xfrm>
        </p:spPr>
        <p:txBody>
          <a:bodyPr/>
          <a:lstStyle/>
          <a:p>
            <a:r>
              <a:rPr lang="en-US" sz="2800" dirty="0">
                <a:solidFill>
                  <a:srgbClr val="4F74A8"/>
                </a:solidFill>
                <a:latin typeface="Calibri" panose="020F0502020204030204" pitchFamily="34" charset="0"/>
              </a:rPr>
              <a:t>Preparation of the Ore</a:t>
            </a:r>
          </a:p>
        </p:txBody>
      </p:sp>
      <p:sp>
        <p:nvSpPr>
          <p:cNvPr id="16" name="Text Placeholder 15"/>
          <p:cNvSpPr>
            <a:spLocks noGrp="1"/>
          </p:cNvSpPr>
          <p:nvPr>
            <p:ph type="body" sz="quarter" idx="10"/>
          </p:nvPr>
        </p:nvSpPr>
        <p:spPr>
          <a:xfrm>
            <a:off x="0" y="1600200"/>
            <a:ext cx="9122664" cy="4648200"/>
          </a:xfrm>
        </p:spPr>
        <p:txBody>
          <a:bodyPr/>
          <a:lstStyle/>
          <a:p>
            <a:pPr>
              <a:spcBef>
                <a:spcPts val="0"/>
              </a:spcBef>
              <a:spcAft>
                <a:spcPts val="3600"/>
              </a:spcAft>
            </a:pPr>
            <a:r>
              <a:rPr lang="en-US" dirty="0"/>
              <a:t>In the preliminary treatment of an ore, the desired mineral is separated from waste materials— usually clay and silicate minerals—which are collectively called the </a:t>
            </a:r>
            <a:r>
              <a:rPr lang="en-US" i="1" dirty="0"/>
              <a:t>gangue. </a:t>
            </a:r>
          </a:p>
          <a:p>
            <a:pPr>
              <a:spcBef>
                <a:spcPts val="0"/>
              </a:spcBef>
              <a:spcAft>
                <a:spcPts val="3600"/>
              </a:spcAft>
            </a:pPr>
            <a:r>
              <a:rPr lang="en-US" dirty="0"/>
              <a:t>One very useful method for carrying out such a separation is called </a:t>
            </a:r>
            <a:r>
              <a:rPr lang="en-US" i="1" dirty="0"/>
              <a:t>flotation. </a:t>
            </a:r>
          </a:p>
          <a:p>
            <a:pPr>
              <a:spcBef>
                <a:spcPts val="0"/>
              </a:spcBef>
              <a:spcAft>
                <a:spcPts val="3600"/>
              </a:spcAft>
            </a:pPr>
            <a:r>
              <a:rPr lang="en-US" dirty="0"/>
              <a:t>Another physical separation process makes use of the magnetic properties of certain minerals. </a:t>
            </a:r>
            <a:r>
              <a:rPr lang="en-US" i="1" dirty="0"/>
              <a:t>Ferromagnetic </a:t>
            </a:r>
            <a:r>
              <a:rPr lang="en-US" dirty="0"/>
              <a:t>metals are strongly attracted to magnets. </a:t>
            </a:r>
          </a:p>
        </p:txBody>
      </p:sp>
    </p:spTree>
    <p:extLst>
      <p:ext uri="{BB962C8B-B14F-4D97-AF65-F5344CB8AC3E}">
        <p14:creationId xmlns:p14="http://schemas.microsoft.com/office/powerpoint/2010/main" val="83252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(2)</a:t>
            </a:r>
            <a:endParaRPr lang="en-IN" dirty="0">
              <a:solidFill>
                <a:srgbClr val="C00000"/>
              </a:solidFill>
            </a:endParaRPr>
          </a:p>
        </p:txBody>
      </p:sp>
      <p:sp>
        <p:nvSpPr>
          <p:cNvPr id="16" name="Text Placeholder 15"/>
          <p:cNvSpPr>
            <a:spLocks noGrp="1"/>
          </p:cNvSpPr>
          <p:nvPr>
            <p:ph type="body" sz="quarter" idx="11"/>
          </p:nvPr>
        </p:nvSpPr>
        <p:spPr>
          <a:xfrm>
            <a:off x="0" y="1143000"/>
            <a:ext cx="9144000" cy="533400"/>
          </a:xfrm>
        </p:spPr>
        <p:txBody>
          <a:bodyPr/>
          <a:lstStyle/>
          <a:p>
            <a:r>
              <a:rPr lang="en-US" sz="2800" dirty="0">
                <a:solidFill>
                  <a:srgbClr val="4F74A8"/>
                </a:solidFill>
                <a:latin typeface="Calibri" panose="020F0502020204030204" pitchFamily="34" charset="0"/>
              </a:rPr>
              <a:t>Production of Metals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76400"/>
                <a:ext cx="9144000" cy="3429000"/>
              </a:xfrm>
            </p:spPr>
            <p:txBody>
              <a:bodyPr/>
              <a:lstStyle/>
              <a:p>
                <a:pPr>
                  <a:spcAft>
                    <a:spcPts val="2400"/>
                  </a:spcAft>
                </a:pPr>
                <a:r>
                  <a:rPr lang="en-US" dirty="0"/>
                  <a:t>An ore may be </a:t>
                </a:r>
                <a:r>
                  <a:rPr lang="en-US" i="1" dirty="0"/>
                  <a:t>roasted </a:t>
                </a:r>
                <a:r>
                  <a:rPr lang="en-US" dirty="0"/>
                  <a:t>to drive off volatile impurities and at the same time to convert the carbonates and sulfides to the corresponding oxides :</a:t>
                </a:r>
              </a:p>
              <a:p>
                <a:pPr algn="ctr">
                  <a:spcAft>
                    <a:spcPts val="1800"/>
                  </a:spcAft>
                </a:pPr>
                <a:r>
                  <a:rPr lang="en-IN" dirty="0"/>
                  <a:t>	</a:t>
                </a:r>
                <a14:m>
                  <m:oMath xmlns:m="http://schemas.openxmlformats.org/officeDocument/2006/math">
                    <m:r>
                      <m:rPr>
                        <m:sty m:val="p"/>
                      </m:rPr>
                      <a:rPr lang="en-IN">
                        <a:latin typeface="Cambria Math" panose="02040503050406030204" pitchFamily="18" charset="0"/>
                      </a:rPr>
                      <m:t>C</m:t>
                    </m:r>
                    <m:r>
                      <m:rPr>
                        <m:sty m:val="p"/>
                      </m:rPr>
                      <a:rPr lang="en-IN" b="0" i="0" smtClean="0">
                        <a:latin typeface="Cambria Math" panose="02040503050406030204" pitchFamily="18" charset="0"/>
                      </a:rPr>
                      <m:t>aCO</m:t>
                    </m:r>
                    <m:r>
                      <a:rPr lang="en-IN" b="0" i="0" baseline="-25000" smtClean="0">
                        <a:latin typeface="Cambria Math" panose="02040503050406030204" pitchFamily="18" charset="0"/>
                      </a:rPr>
                      <m:t>3</m:t>
                    </m:r>
                    <m:r>
                      <a:rPr lang="en-IN" b="0" i="0" smtClean="0">
                        <a:latin typeface="Cambria Math" panose="02040503050406030204" pitchFamily="18" charset="0"/>
                      </a:rPr>
                      <m:t>(</m:t>
                    </m:r>
                    <m:r>
                      <a:rPr lang="en-IN" b="0" i="1" smtClean="0">
                        <a:latin typeface="Cambria Math" panose="02040503050406030204" pitchFamily="18" charset="0"/>
                      </a:rPr>
                      <m:t>𝑠</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CaO</m:t>
                    </m:r>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CO</m:t>
                        </m:r>
                      </m:e>
                      <m:sub>
                        <m:r>
                          <a:rPr lang="en-US" b="0" i="1" smtClean="0">
                            <a:latin typeface="Cambria Math" panose="02040503050406030204" pitchFamily="18" charset="0"/>
                            <a:ea typeface="Cambria Math" panose="02040503050406030204" pitchFamily="18" charset="0"/>
                          </a:rPr>
                          <m:t>2</m:t>
                        </m:r>
                      </m:sub>
                    </m:sSub>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a14:m>
                <a:endParaRPr lang="en-US" dirty="0"/>
              </a:p>
              <a:p>
                <a:pPr algn="ctr"/>
                <a14:m>
                  <m:oMathPara xmlns:m="http://schemas.openxmlformats.org/officeDocument/2006/math">
                    <m:oMathParaPr>
                      <m:jc m:val="centerGroup"/>
                    </m:oMathParaPr>
                    <m:oMath xmlns:m="http://schemas.openxmlformats.org/officeDocument/2006/math">
                      <m:r>
                        <a:rPr lang="en-IN" b="0" i="0" smtClean="0">
                          <a:latin typeface="Cambria Math" panose="02040503050406030204" pitchFamily="18" charset="0"/>
                        </a:rPr>
                        <m:t>2</m:t>
                      </m:r>
                      <m:r>
                        <m:rPr>
                          <m:sty m:val="p"/>
                        </m:rPr>
                        <a:rPr lang="en-IN" b="0" i="0" smtClean="0">
                          <a:latin typeface="Cambria Math" panose="02040503050406030204" pitchFamily="18" charset="0"/>
                        </a:rPr>
                        <m:t>PbS</m:t>
                      </m:r>
                      <m:d>
                        <m:dPr>
                          <m:ctrlPr>
                            <a:rPr lang="en-IN" b="0" i="1" smtClean="0">
                              <a:latin typeface="Cambria Math" panose="02040503050406030204" pitchFamily="18" charset="0"/>
                            </a:rPr>
                          </m:ctrlPr>
                        </m:dPr>
                        <m:e>
                          <m:r>
                            <a:rPr lang="en-IN" i="1">
                              <a:latin typeface="Cambria Math" panose="02040503050406030204" pitchFamily="18" charset="0"/>
                            </a:rPr>
                            <m:t>𝑠</m:t>
                          </m:r>
                        </m:e>
                      </m:d>
                      <m:r>
                        <a:rPr lang="en-IN" b="0" i="1" smtClean="0">
                          <a:latin typeface="Cambria Math" panose="02040503050406030204" pitchFamily="18" charset="0"/>
                        </a:rPr>
                        <m:t>+</m:t>
                      </m:r>
                      <m:r>
                        <a:rPr lang="en-US" b="0" i="0" smtClean="0">
                          <a:latin typeface="Cambria Math" panose="02040503050406030204" pitchFamily="18" charset="0"/>
                          <a:ea typeface="Cambria Math" panose="02040503050406030204" pitchFamily="18" charset="0"/>
                        </a:rPr>
                        <m:t>3</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IN" i="1">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PbO</m:t>
                      </m:r>
                      <m:d>
                        <m:dPr>
                          <m:ctrlPr>
                            <a:rPr lang="en-IN"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IN" i="1" smtClean="0">
                          <a:latin typeface="Cambria Math" panose="02040503050406030204" pitchFamily="18" charset="0"/>
                          <a:ea typeface="Cambria Math" panose="02040503050406030204" pitchFamily="18" charset="0"/>
                        </a:rPr>
                        <m:t>+</m:t>
                      </m:r>
                      <m:sSub>
                        <m:sSubPr>
                          <m:ctrlPr>
                            <a:rPr lang="en-IN"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SO</m:t>
                          </m:r>
                        </m:e>
                        <m:sub>
                          <m:r>
                            <a:rPr lang="en-US" b="0" i="1" smtClean="0">
                              <a:latin typeface="Cambria Math" panose="02040503050406030204" pitchFamily="18" charset="0"/>
                              <a:ea typeface="Cambria Math" panose="02040503050406030204" pitchFamily="18" charset="0"/>
                            </a:rPr>
                            <m:t>2</m:t>
                          </m:r>
                        </m:sub>
                      </m:sSub>
                      <m:d>
                        <m:dPr>
                          <m:ctrlPr>
                            <a:rPr lang="en-IN"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76400"/>
                <a:ext cx="9144000" cy="3429000"/>
              </a:xfrm>
              <a:blipFill>
                <a:blip r:embed="rId3"/>
                <a:stretch>
                  <a:fillRect l="-1333" t="-1599"/>
                </a:stretch>
              </a:blipFill>
            </p:spPr>
            <p:txBody>
              <a:bodyPr/>
              <a:lstStyle/>
              <a:p>
                <a:r>
                  <a:rPr lang="en-GB">
                    <a:noFill/>
                  </a:rPr>
                  <a:t> </a:t>
                </a:r>
              </a:p>
            </p:txBody>
          </p:sp>
        </mc:Fallback>
      </mc:AlternateContent>
    </p:spTree>
    <p:extLst>
      <p:ext uri="{BB962C8B-B14F-4D97-AF65-F5344CB8AC3E}">
        <p14:creationId xmlns:p14="http://schemas.microsoft.com/office/powerpoint/2010/main" val="313036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lumMod val="95000"/>
                  </a:schemeClr>
                </a:solidFill>
              </a:rPr>
              <a:t>24.2</a:t>
            </a:r>
            <a:r>
              <a:rPr lang="en-IN" spc="3000" dirty="0">
                <a:solidFill>
                  <a:schemeClr val="bg1">
                    <a:lumMod val="95000"/>
                  </a:schemeClr>
                </a:solidFill>
              </a:rPr>
              <a:t> </a:t>
            </a:r>
            <a:r>
              <a:rPr lang="en-US" dirty="0">
                <a:solidFill>
                  <a:srgbClr val="C00000"/>
                </a:solidFill>
                <a:latin typeface="Calibri"/>
              </a:rPr>
              <a:t>Metallurgical Processes (3)</a:t>
            </a:r>
            <a:endParaRPr lang="en-IN" dirty="0">
              <a:solidFill>
                <a:srgbClr val="C00000"/>
              </a:solidFill>
            </a:endParaRPr>
          </a:p>
        </p:txBody>
      </p:sp>
      <p:sp>
        <p:nvSpPr>
          <p:cNvPr id="6" name="SectionTitle"/>
          <p:cNvSpPr>
            <a:spLocks noGrp="1"/>
          </p:cNvSpPr>
          <p:nvPr>
            <p:ph type="body" sz="quarter" idx="11"/>
          </p:nvPr>
        </p:nvSpPr>
        <p:spPr>
          <a:xfrm>
            <a:off x="0" y="1066800"/>
            <a:ext cx="9144000" cy="533400"/>
          </a:xfrm>
        </p:spPr>
        <p:txBody>
          <a:bodyPr/>
          <a:lstStyle/>
          <a:p>
            <a:r>
              <a:rPr lang="en-US" sz="2800" dirty="0">
                <a:solidFill>
                  <a:srgbClr val="4F74A8"/>
                </a:solidFill>
                <a:latin typeface="Calibri" panose="020F0502020204030204" pitchFamily="34" charset="0"/>
              </a:rPr>
              <a:t>Production of Metals (in decreasing activity of metals)</a:t>
            </a:r>
          </a:p>
        </p:txBody>
      </p:sp>
      <p:sp>
        <p:nvSpPr>
          <p:cNvPr id="4" name="Text Placeholder 3"/>
          <p:cNvSpPr>
            <a:spLocks noGrp="1"/>
          </p:cNvSpPr>
          <p:nvPr>
            <p:ph type="body" sz="quarter" idx="14"/>
          </p:nvPr>
        </p:nvSpPr>
        <p:spPr>
          <a:xfrm>
            <a:off x="209550" y="2045508"/>
            <a:ext cx="8705850" cy="382732"/>
          </a:xfrm>
        </p:spPr>
        <p:txBody>
          <a:bodyPr/>
          <a:lstStyle/>
          <a:p>
            <a:pPr defTabSz="719138"/>
            <a:r>
              <a:rPr lang="en-US" sz="2000" b="1" dirty="0"/>
              <a:t>TABLE 24.2</a:t>
            </a:r>
            <a:r>
              <a:rPr lang="en-US" sz="2000" dirty="0"/>
              <a:t>  Reduction Processes for Some Common Metals</a:t>
            </a:r>
            <a:endParaRPr lang="en-GB" sz="2000" dirty="0"/>
          </a:p>
        </p:txBody>
      </p:sp>
      <p:graphicFrame>
        <p:nvGraphicFramePr>
          <p:cNvPr id="5" name="Table Placeholder 4"/>
          <p:cNvGraphicFramePr>
            <a:graphicFrameLocks noGrp="1"/>
          </p:cNvGraphicFramePr>
          <p:nvPr>
            <p:ph type="tbl" sz="quarter" idx="12"/>
            <p:extLst>
              <p:ext uri="{D42A27DB-BD31-4B8C-83A1-F6EECF244321}">
                <p14:modId xmlns:p14="http://schemas.microsoft.com/office/powerpoint/2010/main" val="965244334"/>
              </p:ext>
            </p:extLst>
          </p:nvPr>
        </p:nvGraphicFramePr>
        <p:xfrm>
          <a:off x="190498" y="2428240"/>
          <a:ext cx="8724902" cy="3210560"/>
        </p:xfrm>
        <a:graphic>
          <a:graphicData uri="http://schemas.openxmlformats.org/drawingml/2006/table">
            <a:tbl>
              <a:tblPr firstRow="1">
                <a:tableStyleId>{5C22544A-7EE6-4342-B048-85BDC9FD1C3A}</a:tableStyleId>
              </a:tblPr>
              <a:tblGrid>
                <a:gridCol w="4362451">
                  <a:extLst>
                    <a:ext uri="{9D8B030D-6E8A-4147-A177-3AD203B41FA5}">
                      <a16:colId xmlns:a16="http://schemas.microsoft.com/office/drawing/2014/main" xmlns="" val="3117603117"/>
                    </a:ext>
                  </a:extLst>
                </a:gridCol>
                <a:gridCol w="4362451">
                  <a:extLst>
                    <a:ext uri="{9D8B030D-6E8A-4147-A177-3AD203B41FA5}">
                      <a16:colId xmlns:a16="http://schemas.microsoft.com/office/drawing/2014/main" xmlns="" val="1706482752"/>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Metal</a:t>
                      </a:r>
                      <a:endParaRPr lang="en-GB" sz="1800" b="1" kern="1200" dirty="0">
                        <a:solidFill>
                          <a:schemeClr val="tx1"/>
                        </a:solidFill>
                        <a:effectLst/>
                        <a:latin typeface="+mn-lt"/>
                        <a:ea typeface="+mn-ea"/>
                        <a:cs typeface="+mn-cs"/>
                      </a:endParaRPr>
                    </a:p>
                  </a:txBody>
                  <a:tcPr anchor="ctr">
                    <a:solidFill>
                      <a:srgbClr val="E2E3E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Reduction Process</a:t>
                      </a:r>
                      <a:endParaRPr lang="en-GB" sz="1800" b="1" kern="1200" dirty="0">
                        <a:solidFill>
                          <a:schemeClr val="tx1"/>
                        </a:solidFill>
                        <a:effectLst/>
                        <a:latin typeface="+mn-lt"/>
                        <a:ea typeface="+mn-ea"/>
                        <a:cs typeface="+mn-cs"/>
                      </a:endParaRPr>
                    </a:p>
                  </a:txBody>
                  <a:tcPr anchor="ctr">
                    <a:solidFill>
                      <a:srgbClr val="E2E3E5"/>
                    </a:solidFill>
                  </a:tcPr>
                </a:tc>
                <a:extLst>
                  <a:ext uri="{0D108BD9-81ED-4DB2-BD59-A6C34878D82A}">
                    <a16:rowId xmlns:a16="http://schemas.microsoft.com/office/drawing/2014/main" xmlns="" val="16630807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Lithium, sodium, magnesium, calcium</a:t>
                      </a:r>
                      <a:endParaRPr lang="en-GB" sz="1800" kern="1200" dirty="0">
                        <a:solidFill>
                          <a:schemeClr val="dk1"/>
                        </a:solidFill>
                        <a:effectLst/>
                        <a:latin typeface="+mn-lt"/>
                        <a:ea typeface="+mn-ea"/>
                        <a:cs typeface="+mn-cs"/>
                      </a:endParaRPr>
                    </a:p>
                  </a:txBody>
                  <a:tcPr anchor="ct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Electrolytic reduction of the molten chloride</a:t>
                      </a:r>
                      <a:endParaRPr lang="en-GB" sz="1800" kern="1200" dirty="0">
                        <a:solidFill>
                          <a:schemeClr val="dk1"/>
                        </a:solidFill>
                        <a:effectLst/>
                        <a:latin typeface="+mn-lt"/>
                        <a:ea typeface="+mn-ea"/>
                        <a:cs typeface="+mn-cs"/>
                      </a:endParaRPr>
                    </a:p>
                  </a:txBody>
                  <a:tcPr anchor="ctr">
                    <a:solidFill>
                      <a:srgbClr val="F3F3F5"/>
                    </a:solidFill>
                  </a:tcPr>
                </a:tc>
                <a:extLst>
                  <a:ext uri="{0D108BD9-81ED-4DB2-BD59-A6C34878D82A}">
                    <a16:rowId xmlns:a16="http://schemas.microsoft.com/office/drawing/2014/main" xmlns="" val="19206839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Aluminum</a:t>
                      </a:r>
                      <a:endParaRPr lang="en-GB" sz="1800" kern="1200" dirty="0">
                        <a:solidFill>
                          <a:schemeClr val="dk1"/>
                        </a:solidFill>
                        <a:effectLst/>
                        <a:latin typeface="+mn-lt"/>
                        <a:ea typeface="+mn-ea"/>
                        <a:cs typeface="+mn-cs"/>
                      </a:endParaRPr>
                    </a:p>
                  </a:txBody>
                  <a:tcPr anchor="ct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Electrolytic reduction of anhydrous oxide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(in molten cryolite)</a:t>
                      </a:r>
                      <a:endParaRPr lang="en-GB" sz="1800" kern="1200" dirty="0">
                        <a:solidFill>
                          <a:schemeClr val="dk1"/>
                        </a:solidFill>
                        <a:effectLst/>
                        <a:latin typeface="+mn-lt"/>
                        <a:ea typeface="+mn-ea"/>
                        <a:cs typeface="+mn-cs"/>
                      </a:endParaRPr>
                    </a:p>
                  </a:txBody>
                  <a:tcPr anchor="ctr">
                    <a:solidFill>
                      <a:srgbClr val="F3F3F5"/>
                    </a:solidFill>
                  </a:tcPr>
                </a:tc>
                <a:extLst>
                  <a:ext uri="{0D108BD9-81ED-4DB2-BD59-A6C34878D82A}">
                    <a16:rowId xmlns:a16="http://schemas.microsoft.com/office/drawing/2014/main" xmlns="" val="291165997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Chromium, manganese, titanium, vanadium, iron, zinc</a:t>
                      </a:r>
                      <a:endParaRPr lang="en-GB" sz="1800" kern="1200" dirty="0">
                        <a:solidFill>
                          <a:schemeClr val="dk1"/>
                        </a:solidFill>
                        <a:effectLst/>
                        <a:latin typeface="+mn-lt"/>
                        <a:ea typeface="+mn-ea"/>
                        <a:cs typeface="+mn-cs"/>
                      </a:endParaRPr>
                    </a:p>
                  </a:txBody>
                  <a:tcPr anchor="ct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Reduction of the metal oxide with a more electropositive metal, or reduction with coke and carbon monoxide</a:t>
                      </a:r>
                      <a:endParaRPr lang="en-GB" sz="1800" kern="1200" dirty="0">
                        <a:solidFill>
                          <a:schemeClr val="dk1"/>
                        </a:solidFill>
                        <a:effectLst/>
                        <a:latin typeface="+mn-lt"/>
                        <a:ea typeface="+mn-ea"/>
                        <a:cs typeface="+mn-cs"/>
                      </a:endParaRPr>
                    </a:p>
                  </a:txBody>
                  <a:tcPr anchor="ctr">
                    <a:solidFill>
                      <a:srgbClr val="F3F3F5"/>
                    </a:solidFill>
                  </a:tcPr>
                </a:tc>
                <a:extLst>
                  <a:ext uri="{0D108BD9-81ED-4DB2-BD59-A6C34878D82A}">
                    <a16:rowId xmlns:a16="http://schemas.microsoft.com/office/drawing/2014/main" xmlns="" val="23018556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Mercury, silver, platinum, copper, gold</a:t>
                      </a:r>
                      <a:endParaRPr lang="en-GB" sz="1800" kern="1200" dirty="0">
                        <a:solidFill>
                          <a:schemeClr val="dk1"/>
                        </a:solidFill>
                        <a:effectLst/>
                        <a:latin typeface="+mn-lt"/>
                        <a:ea typeface="+mn-ea"/>
                        <a:cs typeface="+mn-cs"/>
                      </a:endParaRPr>
                    </a:p>
                  </a:txBody>
                  <a:tcPr anchor="ct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These metals occur in the free (uncombined) state, or they can be obtained by roasting their sulfides</a:t>
                      </a:r>
                      <a:endParaRPr lang="en-GB" sz="1800" kern="1200" dirty="0">
                        <a:solidFill>
                          <a:schemeClr val="dk1"/>
                        </a:solidFill>
                        <a:effectLst/>
                        <a:latin typeface="+mn-lt"/>
                        <a:ea typeface="+mn-ea"/>
                        <a:cs typeface="+mn-cs"/>
                      </a:endParaRPr>
                    </a:p>
                  </a:txBody>
                  <a:tcPr anchor="ctr">
                    <a:solidFill>
                      <a:srgbClr val="F3F3F5"/>
                    </a:solidFill>
                  </a:tcPr>
                </a:tc>
                <a:extLst>
                  <a:ext uri="{0D108BD9-81ED-4DB2-BD59-A6C34878D82A}">
                    <a16:rowId xmlns:a16="http://schemas.microsoft.com/office/drawing/2014/main" xmlns="" val="4254502835"/>
                  </a:ext>
                </a:extLst>
              </a:tr>
            </a:tbl>
          </a:graphicData>
        </a:graphic>
      </p:graphicFrame>
      <p:sp>
        <p:nvSpPr>
          <p:cNvPr id="3" name="Text Placeholder 2"/>
          <p:cNvSpPr>
            <a:spLocks noGrp="1"/>
          </p:cNvSpPr>
          <p:nvPr>
            <p:ph type="body" sz="quarter" idx="13"/>
          </p:nvPr>
        </p:nvSpPr>
        <p:spPr>
          <a:xfrm>
            <a:off x="2514600" y="1954992"/>
            <a:ext cx="4114800" cy="254808"/>
          </a:xfrm>
        </p:spPr>
        <p:txBody>
          <a:bodyPr/>
          <a:lstStyle/>
          <a:p>
            <a:pPr>
              <a:spcBef>
                <a:spcPts val="0"/>
              </a:spcBef>
            </a:pPr>
            <a:r>
              <a:rPr lang="en-US" sz="800" dirty="0"/>
              <a:t>Copyright © The McGraw-Hill Companies, Inc. Permission required for reproduction or display</a:t>
            </a:r>
            <a:endParaRPr lang="en-GB" sz="800" dirty="0"/>
          </a:p>
        </p:txBody>
      </p:sp>
    </p:spTree>
    <p:extLst>
      <p:ext uri="{BB962C8B-B14F-4D97-AF65-F5344CB8AC3E}">
        <p14:creationId xmlns:p14="http://schemas.microsoft.com/office/powerpoint/2010/main" val="10981651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11405</TotalTime>
  <Words>1797</Words>
  <Application>Microsoft Office PowerPoint</Application>
  <PresentationFormat>On-screen Show (4:3)</PresentationFormat>
  <Paragraphs>455</Paragraphs>
  <Slides>60</Slides>
  <Notes>17</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60</vt:i4>
      </vt:variant>
    </vt:vector>
  </HeadingPairs>
  <TitlesOfParts>
    <vt:vector size="71" baseType="lpstr">
      <vt:lpstr>Arial</vt:lpstr>
      <vt:lpstr>Calibri</vt:lpstr>
      <vt:lpstr>Cambria Math</vt:lpstr>
      <vt:lpstr>Goudy Old Style</vt:lpstr>
      <vt:lpstr>Helvetica</vt:lpstr>
      <vt:lpstr>Impact</vt:lpstr>
      <vt:lpstr>Cover</vt:lpstr>
      <vt:lpstr>Sections</vt:lpstr>
      <vt:lpstr>Objectives</vt:lpstr>
      <vt:lpstr>Exposition</vt:lpstr>
      <vt:lpstr>Example</vt:lpstr>
      <vt:lpstr>Chemistry</vt:lpstr>
      <vt:lpstr>Metallurgy and the Chemistry of Metals</vt:lpstr>
      <vt:lpstr>24.1 Occurrence of Metals</vt:lpstr>
      <vt:lpstr>24.1 Occurrence of Metals (1)</vt:lpstr>
      <vt:lpstr>24.1 Occurrence of Metals (2)</vt:lpstr>
      <vt:lpstr>24.2 Metallurgical Processes</vt:lpstr>
      <vt:lpstr>24.2 Metallurgical Processes (1)</vt:lpstr>
      <vt:lpstr>24.2 Metallurgical Processes (2)</vt:lpstr>
      <vt:lpstr>24.2 Metallurgical Processes (3)</vt:lpstr>
      <vt:lpstr>24.2 Metallurgical Processes (4)</vt:lpstr>
      <vt:lpstr>24.2 Metallurgical Processes (5)</vt:lpstr>
      <vt:lpstr>24.2 Metallurgical Processes (6)</vt:lpstr>
      <vt:lpstr>24.2 Metallurgical Processes (7)</vt:lpstr>
      <vt:lpstr>24.2 Metallurgical Processes (8)</vt:lpstr>
      <vt:lpstr>24.2 Metallurgical Processes (9)</vt:lpstr>
      <vt:lpstr>24.2 Metallurgical Processes (10)</vt:lpstr>
      <vt:lpstr>24.2 Metallurgical Processes (11)</vt:lpstr>
      <vt:lpstr>24.2 Metallurgical Processes (12)</vt:lpstr>
      <vt:lpstr>24.2 Metallurgical Processes (13)</vt:lpstr>
      <vt:lpstr>24.2 Metallurgical Processes (14)</vt:lpstr>
      <vt:lpstr>24.2 Metallurgical Processes (15)</vt:lpstr>
      <vt:lpstr>24.2 Metallurgical Processes (16)</vt:lpstr>
      <vt:lpstr>24.2 Metallurgical Processes (17)</vt:lpstr>
      <vt:lpstr>24.3 Band Theory of Conductivity</vt:lpstr>
      <vt:lpstr>24.3 Band Theory of Conductivity (1)</vt:lpstr>
      <vt:lpstr>24.3 Band Theory of Conductivity (2)</vt:lpstr>
      <vt:lpstr>24.3 Band Theory of Conductivity (3)</vt:lpstr>
      <vt:lpstr>24.3 Band Theory of Conductivity (4)</vt:lpstr>
      <vt:lpstr>24.3 Band Theory of Conductivity (5)</vt:lpstr>
      <vt:lpstr>24.4 Periodic Trends in Metallic Properties</vt:lpstr>
      <vt:lpstr>24.4 Periodic Trends in Metallic Properties (1)</vt:lpstr>
      <vt:lpstr>24.4 Periodic Trends in Metallic Properties (2)</vt:lpstr>
      <vt:lpstr>24.4 Periodic Trends in Metallic Properties (3)</vt:lpstr>
      <vt:lpstr>24.5 The Alkali Metals</vt:lpstr>
      <vt:lpstr>24.5 The Alkali Metals (1)</vt:lpstr>
      <vt:lpstr>24.5 The Alkali Metals (2)</vt:lpstr>
      <vt:lpstr>24.5 The Alkali Metals (3)</vt:lpstr>
      <vt:lpstr>24.6 The Alkaline Earth Metals</vt:lpstr>
      <vt:lpstr>24.6 The Alkaline Earth Metals (1)</vt:lpstr>
      <vt:lpstr>24.6 The Alkaline Earth Metals (2)</vt:lpstr>
      <vt:lpstr>24.6 The Alkaline Earth Metals (3)</vt:lpstr>
      <vt:lpstr>24.7 Aluminum</vt:lpstr>
      <vt:lpstr>24.7 Aluminum (1)</vt:lpstr>
      <vt:lpstr>24.7 Aluminum (2)</vt:lpstr>
      <vt:lpstr>24.7 Aluminum (3)</vt:lpstr>
      <vt:lpstr>24.7 Aluminum (4)</vt:lpstr>
      <vt:lpstr>24.7 Aluminum (5)</vt:lpstr>
      <vt:lpstr>24.7 Aluminum (6)</vt:lpstr>
      <vt:lpstr>24.7 Aluminum (7)</vt:lpstr>
      <vt:lpstr>24.7 Aluminum (8)</vt:lpstr>
      <vt:lpstr>24.7 Aluminum (9)</vt:lpstr>
      <vt:lpstr>24.7 Aluminum (10)</vt:lpstr>
      <vt:lpstr>24.7 Aluminum (11)</vt:lpstr>
      <vt:lpstr>24.1 Occurrence of Metals (1) - Appendix</vt:lpstr>
      <vt:lpstr>24.2 Metallurgical Processes (10) - Appendix</vt:lpstr>
      <vt:lpstr>24.2 Metallurgical Processes (16) - Appendix</vt:lpstr>
      <vt:lpstr>24.2 Metallurgical Processes (17) - Appendix</vt:lpstr>
      <vt:lpstr>24.3 Band Theory of Conductivity (2) - Appendix</vt:lpstr>
      <vt:lpstr>24.3 Band Theory of Conductivity (4) - Appendix</vt:lpstr>
      <vt:lpstr>24.3 Band Theory of Conductivity (5) - 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Chemistry</dc:title>
  <dc:creator>Jon</dc:creator>
  <cp:lastModifiedBy>IVT_SYS13</cp:lastModifiedBy>
  <cp:revision>2134</cp:revision>
  <dcterms:created xsi:type="dcterms:W3CDTF">2012-08-06T19:10:39Z</dcterms:created>
  <dcterms:modified xsi:type="dcterms:W3CDTF">2019-02-02T04:28:38Z</dcterms:modified>
</cp:coreProperties>
</file>