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79"/>
  </p:notesMasterIdLst>
  <p:sldIdLst>
    <p:sldId id="352" r:id="rId6"/>
    <p:sldId id="287" r:id="rId7"/>
    <p:sldId id="288" r:id="rId8"/>
    <p:sldId id="289" r:id="rId9"/>
    <p:sldId id="290" r:id="rId10"/>
    <p:sldId id="291" r:id="rId11"/>
    <p:sldId id="292" r:id="rId12"/>
    <p:sldId id="293" r:id="rId13"/>
    <p:sldId id="294" r:id="rId14"/>
    <p:sldId id="295" r:id="rId15"/>
    <p:sldId id="296" r:id="rId16"/>
    <p:sldId id="353" r:id="rId17"/>
    <p:sldId id="298" r:id="rId18"/>
    <p:sldId id="299" r:id="rId19"/>
    <p:sldId id="300" r:id="rId20"/>
    <p:sldId id="301" r:id="rId21"/>
    <p:sldId id="302" r:id="rId22"/>
    <p:sldId id="303" r:id="rId23"/>
    <p:sldId id="304" r:id="rId24"/>
    <p:sldId id="305" r:id="rId25"/>
    <p:sldId id="306" r:id="rId26"/>
    <p:sldId id="311" r:id="rId27"/>
    <p:sldId id="307" r:id="rId28"/>
    <p:sldId id="308" r:id="rId29"/>
    <p:sldId id="309" r:id="rId30"/>
    <p:sldId id="310"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2" r:id="rId61"/>
    <p:sldId id="341" r:id="rId62"/>
    <p:sldId id="343" r:id="rId63"/>
    <p:sldId id="344" r:id="rId64"/>
    <p:sldId id="345" r:id="rId65"/>
    <p:sldId id="346" r:id="rId66"/>
    <p:sldId id="347" r:id="rId67"/>
    <p:sldId id="348" r:id="rId68"/>
    <p:sldId id="349" r:id="rId69"/>
    <p:sldId id="350" r:id="rId70"/>
    <p:sldId id="351" r:id="rId71"/>
    <p:sldId id="354" r:id="rId72"/>
    <p:sldId id="355" r:id="rId73"/>
    <p:sldId id="356" r:id="rId74"/>
    <p:sldId id="357" r:id="rId75"/>
    <p:sldId id="358" r:id="rId76"/>
    <p:sldId id="359" r:id="rId77"/>
    <p:sldId id="360" r:id="rId78"/>
  </p:sldIdLst>
  <p:sldSz cx="9144000" cy="6858000" type="screen4x3"/>
  <p:notesSz cx="6858000" cy="9144000"/>
  <p:custDataLst>
    <p:tags r:id="rId8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5"/>
    <a:srgbClr val="E2E3E5"/>
    <a:srgbClr val="000000"/>
    <a:srgbClr val="FFFFFF"/>
    <a:srgbClr val="6E7072"/>
    <a:srgbClr val="F3F5F5"/>
    <a:srgbClr val="4F74A7"/>
    <a:srgbClr val="CE171F"/>
    <a:srgbClr val="4F74C5"/>
    <a:srgbClr val="4F74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68" autoAdjust="0"/>
    <p:restoredTop sz="86347" autoAdjust="0"/>
  </p:normalViewPr>
  <p:slideViewPr>
    <p:cSldViewPr>
      <p:cViewPr varScale="1">
        <p:scale>
          <a:sx n="79" d="100"/>
          <a:sy n="79" d="100"/>
        </p:scale>
        <p:origin x="414" y="78"/>
      </p:cViewPr>
      <p:guideLst>
        <p:guide orient="horz" pos="2160"/>
        <p:guide pos="2880"/>
      </p:guideLst>
    </p:cSldViewPr>
  </p:slideViewPr>
  <p:outlineViewPr>
    <p:cViewPr>
      <p:scale>
        <a:sx n="33" d="100"/>
        <a:sy n="33" d="100"/>
      </p:scale>
      <p:origin x="0" y="-53940"/>
    </p:cViewPr>
  </p:outlineViewPr>
  <p:notesTextViewPr>
    <p:cViewPr>
      <p:scale>
        <a:sx n="66" d="100"/>
        <a:sy n="66"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2/2/2019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3621499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ADA039C-D281-4C96-885D-B226EED635FE}" type="slidenum">
              <a:rPr lang="en-US" smtClean="0"/>
              <a:t>12</a:t>
            </a:fld>
            <a:endParaRPr lang="en-US" dirty="0"/>
          </a:p>
        </p:txBody>
      </p:sp>
    </p:spTree>
    <p:extLst>
      <p:ext uri="{BB962C8B-B14F-4D97-AF65-F5344CB8AC3E}">
        <p14:creationId xmlns:p14="http://schemas.microsoft.com/office/powerpoint/2010/main" val="450166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ADA039C-D281-4C96-885D-B226EED635FE}" type="slidenum">
              <a:rPr lang="en-US" smtClean="0"/>
              <a:t>18</a:t>
            </a:fld>
            <a:endParaRPr lang="en-US" dirty="0"/>
          </a:p>
        </p:txBody>
      </p:sp>
    </p:spTree>
    <p:extLst>
      <p:ext uri="{BB962C8B-B14F-4D97-AF65-F5344CB8AC3E}">
        <p14:creationId xmlns:p14="http://schemas.microsoft.com/office/powerpoint/2010/main" val="4027219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ADA039C-D281-4C96-885D-B226EED635FE}" type="slidenum">
              <a:rPr lang="en-US" smtClean="0"/>
              <a:t>19</a:t>
            </a:fld>
            <a:endParaRPr lang="en-US" dirty="0"/>
          </a:p>
        </p:txBody>
      </p:sp>
    </p:spTree>
    <p:extLst>
      <p:ext uri="{BB962C8B-B14F-4D97-AF65-F5344CB8AC3E}">
        <p14:creationId xmlns:p14="http://schemas.microsoft.com/office/powerpoint/2010/main" val="1703717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9ADA039C-D281-4C96-885D-B226EED635FE}" type="slidenum">
              <a:rPr lang="en-US" smtClean="0"/>
              <a:t>25</a:t>
            </a:fld>
            <a:endParaRPr lang="en-US" dirty="0"/>
          </a:p>
        </p:txBody>
      </p:sp>
    </p:spTree>
    <p:extLst>
      <p:ext uri="{BB962C8B-B14F-4D97-AF65-F5344CB8AC3E}">
        <p14:creationId xmlns:p14="http://schemas.microsoft.com/office/powerpoint/2010/main" val="2214687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29</a:t>
            </a:fld>
            <a:endParaRPr lang="en-US" dirty="0"/>
          </a:p>
        </p:txBody>
      </p:sp>
    </p:spTree>
    <p:extLst>
      <p:ext uri="{BB962C8B-B14F-4D97-AF65-F5344CB8AC3E}">
        <p14:creationId xmlns:p14="http://schemas.microsoft.com/office/powerpoint/2010/main" val="1640801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Text Placeholder 4"/>
          <p:cNvSpPr>
            <a:spLocks noGrp="1"/>
          </p:cNvSpPr>
          <p:nvPr>
            <p:ph type="body" sz="quarter" idx="12"/>
          </p:nvPr>
        </p:nvSpPr>
        <p:spPr>
          <a:xfrm>
            <a:off x="838200" y="5867400"/>
            <a:ext cx="2895600" cy="457200"/>
          </a:xfrm>
          <a:prstGeom prst="rect">
            <a:avLst/>
          </a:prstGeom>
        </p:spPr>
        <p:txBody>
          <a:bodyPr/>
          <a:lstStyle>
            <a:lvl1pPr marL="0" indent="0">
              <a:buNone/>
              <a:defRPr/>
            </a:lvl1pPr>
          </a:lstStyle>
          <a:p>
            <a:pPr lvl="0"/>
            <a:r>
              <a:rPr lang="en-US" dirty="0"/>
              <a:t>Click to</a:t>
            </a:r>
          </a:p>
        </p:txBody>
      </p:sp>
      <p:sp>
        <p:nvSpPr>
          <p:cNvPr id="7" name="Text Placeholder 4"/>
          <p:cNvSpPr>
            <a:spLocks noGrp="1"/>
          </p:cNvSpPr>
          <p:nvPr>
            <p:ph type="body" sz="quarter" idx="13"/>
          </p:nvPr>
        </p:nvSpPr>
        <p:spPr>
          <a:xfrm>
            <a:off x="5105400" y="5867400"/>
            <a:ext cx="2895600" cy="457200"/>
          </a:xfrm>
          <a:prstGeom prst="rect">
            <a:avLst/>
          </a:prstGeom>
        </p:spPr>
        <p:txBody>
          <a:bodyPr/>
          <a:lstStyle>
            <a:lvl1pPr marL="0" indent="0">
              <a:buNone/>
              <a:defRPr/>
            </a:lvl1pPr>
          </a:lstStyle>
          <a:p>
            <a:pPr lvl="0"/>
            <a:r>
              <a:rPr lang="en-US" dirty="0"/>
              <a:t>Click to</a:t>
            </a:r>
          </a:p>
        </p:txBody>
      </p:sp>
    </p:spTree>
    <p:extLst>
      <p:ext uri="{BB962C8B-B14F-4D97-AF65-F5344CB8AC3E}">
        <p14:creationId xmlns:p14="http://schemas.microsoft.com/office/powerpoint/2010/main" val="68040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762000"/>
            <a:ext cx="7543800" cy="6858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5" name="Content Placeholder 4"/>
          <p:cNvSpPr>
            <a:spLocks noGrp="1"/>
          </p:cNvSpPr>
          <p:nvPr>
            <p:ph sz="quarter" idx="11"/>
          </p:nvPr>
        </p:nvSpPr>
        <p:spPr>
          <a:xfrm>
            <a:off x="838200" y="2362200"/>
            <a:ext cx="7696200" cy="533400"/>
          </a:xfrm>
          <a:prstGeom prst="rect">
            <a:avLst/>
          </a:prstGeom>
        </p:spPr>
        <p:txBody>
          <a:bodyPr/>
          <a:lstStyle>
            <a:lvl1pPr marL="0" indent="0">
              <a:buNone/>
              <a:defRPr/>
            </a:lvl1pPr>
          </a:lstStyle>
          <a:p>
            <a:pPr lvl="0"/>
            <a:endParaRPr lang="en-US" dirty="0"/>
          </a:p>
        </p:txBody>
      </p:sp>
      <p:sp>
        <p:nvSpPr>
          <p:cNvPr id="10" name="Content Placeholder 9"/>
          <p:cNvSpPr>
            <a:spLocks noGrp="1"/>
          </p:cNvSpPr>
          <p:nvPr>
            <p:ph sz="quarter" idx="12"/>
          </p:nvPr>
        </p:nvSpPr>
        <p:spPr>
          <a:xfrm>
            <a:off x="838200" y="1600200"/>
            <a:ext cx="7543800" cy="304800"/>
          </a:xfrm>
          <a:prstGeom prst="rect">
            <a:avLst/>
          </a:prstGeom>
        </p:spPr>
        <p:txBody>
          <a:bodyPr/>
          <a:lstStyle>
            <a:lvl1pPr marL="0" indent="0">
              <a:buNone/>
              <a:defRPr/>
            </a:lvl1pPr>
          </a:lstStyle>
          <a:p>
            <a:pPr lvl="0"/>
            <a:endParaRPr lang="en-US" dirty="0"/>
          </a:p>
        </p:txBody>
      </p:sp>
      <p:sp>
        <p:nvSpPr>
          <p:cNvPr id="12" name="Content Placeholder 11"/>
          <p:cNvSpPr>
            <a:spLocks noGrp="1"/>
          </p:cNvSpPr>
          <p:nvPr>
            <p:ph sz="quarter" idx="13"/>
          </p:nvPr>
        </p:nvSpPr>
        <p:spPr>
          <a:xfrm>
            <a:off x="838200" y="1981200"/>
            <a:ext cx="7696200" cy="3048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1894950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12192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Content Placeholder 4"/>
          <p:cNvSpPr>
            <a:spLocks noGrp="1"/>
          </p:cNvSpPr>
          <p:nvPr>
            <p:ph sz="quarter" idx="12"/>
          </p:nvPr>
        </p:nvSpPr>
        <p:spPr>
          <a:xfrm>
            <a:off x="838200" y="3429000"/>
            <a:ext cx="7696200" cy="25146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3265512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Content Placeholder 4"/>
          <p:cNvSpPr>
            <a:spLocks noGrp="1"/>
          </p:cNvSpPr>
          <p:nvPr>
            <p:ph sz="quarter" idx="12"/>
          </p:nvPr>
        </p:nvSpPr>
        <p:spPr>
          <a:xfrm>
            <a:off x="838200" y="5943600"/>
            <a:ext cx="7848600" cy="3810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778426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Content Placeholder 4"/>
          <p:cNvSpPr>
            <a:spLocks noGrp="1"/>
          </p:cNvSpPr>
          <p:nvPr>
            <p:ph sz="quarter" idx="12"/>
          </p:nvPr>
        </p:nvSpPr>
        <p:spPr>
          <a:xfrm>
            <a:off x="0" y="2438400"/>
            <a:ext cx="1752600" cy="3810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1937347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3" name="Title 2"/>
          <p:cNvSpPr>
            <a:spLocks noGrp="1"/>
          </p:cNvSpPr>
          <p:nvPr>
            <p:ph type="title"/>
          </p:nvPr>
        </p:nvSpPr>
        <p:spPr>
          <a:xfrm>
            <a:off x="628650" y="1"/>
            <a:ext cx="8134350" cy="457199"/>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5" name="Text Placeholder 4"/>
          <p:cNvSpPr>
            <a:spLocks noGrp="1"/>
          </p:cNvSpPr>
          <p:nvPr>
            <p:ph type="body" sz="quarter" idx="22" hasCustomPrompt="1"/>
          </p:nvPr>
        </p:nvSpPr>
        <p:spPr>
          <a:xfrm>
            <a:off x="0" y="685800"/>
            <a:ext cx="9144000" cy="533400"/>
          </a:xfrm>
          <a:prstGeom prst="rect">
            <a:avLst/>
          </a:prstGeom>
        </p:spPr>
        <p:txBody>
          <a:bodyPr/>
          <a:lstStyle>
            <a:lvl1pPr marL="0" indent="0">
              <a:buFontTx/>
              <a:buNone/>
              <a:defRPr>
                <a:latin typeface="Calibri" panose="020F0502020204030204" pitchFamily="34" charset="0"/>
              </a:defRPr>
            </a:lvl1pPr>
            <a:lvl2pPr marL="457200" indent="0">
              <a:buFontTx/>
              <a:buNone/>
              <a:defRPr/>
            </a:lvl2pPr>
            <a:lvl3pPr marL="914400" indent="0">
              <a:buFontTx/>
              <a:buNone/>
              <a:defRPr/>
            </a:lvl3pPr>
            <a:lvl4pPr marL="1371600" indent="0">
              <a:buFontTx/>
              <a:buNone/>
              <a:defRPr/>
            </a:lvl4pPr>
          </a:lstStyle>
          <a:p>
            <a:pPr lvl="0"/>
            <a:r>
              <a:rPr lang="en-IN" dirty="0">
                <a:latin typeface="Calibri" panose="020F0502020204030204" pitchFamily="34" charset="0"/>
              </a:rPr>
              <a:t>click</a:t>
            </a:r>
            <a:endParaRPr lang="en-IN" dirty="0"/>
          </a:p>
        </p:txBody>
      </p:sp>
      <p:sp>
        <p:nvSpPr>
          <p:cNvPr id="10" name="Table Placeholder 9"/>
          <p:cNvSpPr>
            <a:spLocks noGrp="1"/>
          </p:cNvSpPr>
          <p:nvPr>
            <p:ph type="tbl" sz="quarter" idx="23"/>
          </p:nvPr>
        </p:nvSpPr>
        <p:spPr>
          <a:xfrm>
            <a:off x="0" y="2133600"/>
            <a:ext cx="9144000" cy="4191000"/>
          </a:xfrm>
          <a:prstGeom prst="rect">
            <a:avLst/>
          </a:prstGeom>
        </p:spPr>
        <p:txBody>
          <a:bodyPr/>
          <a:lstStyle>
            <a:lvl1pPr marL="0" indent="0">
              <a:buNone/>
              <a:defRPr sz="2800"/>
            </a:lvl1pPr>
          </a:lstStyle>
          <a:p>
            <a:endParaRPr lang="en-IN" dirty="0"/>
          </a:p>
        </p:txBody>
      </p:sp>
      <p:sp>
        <p:nvSpPr>
          <p:cNvPr id="4" name="Content Placeholder 3"/>
          <p:cNvSpPr>
            <a:spLocks noGrp="1"/>
          </p:cNvSpPr>
          <p:nvPr>
            <p:ph sz="quarter" idx="24"/>
          </p:nvPr>
        </p:nvSpPr>
        <p:spPr>
          <a:xfrm>
            <a:off x="0" y="1447800"/>
            <a:ext cx="9144000" cy="381000"/>
          </a:xfrm>
          <a:prstGeom prst="rect">
            <a:avLst/>
          </a:prstGeom>
        </p:spPr>
        <p:txBody>
          <a:bodyPr/>
          <a:lstStyle>
            <a:lvl1pPr marL="0" indent="0">
              <a:buNone/>
              <a:defRPr/>
            </a:lvl1pPr>
          </a:lstStyle>
          <a:p>
            <a:pPr lvl="0"/>
            <a:endParaRPr lang="en-US" dirty="0"/>
          </a:p>
        </p:txBody>
      </p:sp>
      <p:sp>
        <p:nvSpPr>
          <p:cNvPr id="6" name="Content Placeholder 5"/>
          <p:cNvSpPr>
            <a:spLocks noGrp="1"/>
          </p:cNvSpPr>
          <p:nvPr>
            <p:ph sz="quarter" idx="25"/>
          </p:nvPr>
        </p:nvSpPr>
        <p:spPr>
          <a:xfrm>
            <a:off x="228600" y="1828800"/>
            <a:ext cx="8382000" cy="3048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10231281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1"/>
            <a:ext cx="7886700" cy="6096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able Placeholder 3"/>
          <p:cNvSpPr>
            <a:spLocks noGrp="1"/>
          </p:cNvSpPr>
          <p:nvPr>
            <p:ph type="tbl" sz="quarter" idx="22"/>
          </p:nvPr>
        </p:nvSpPr>
        <p:spPr>
          <a:xfrm>
            <a:off x="1066800" y="1600200"/>
            <a:ext cx="6705600" cy="3581400"/>
          </a:xfrm>
          <a:prstGeom prst="rect">
            <a:avLst/>
          </a:prstGeom>
        </p:spPr>
        <p:txBody>
          <a:bodyPr/>
          <a:lstStyle>
            <a:lvl1pPr marL="0" indent="0">
              <a:buNone/>
              <a:defRPr/>
            </a:lvl1pPr>
          </a:lstStyle>
          <a:p>
            <a:endParaRPr lang="en-IN" dirty="0"/>
          </a:p>
        </p:txBody>
      </p:sp>
      <p:sp>
        <p:nvSpPr>
          <p:cNvPr id="5" name="Text Placeholder 4"/>
          <p:cNvSpPr>
            <a:spLocks noGrp="1"/>
          </p:cNvSpPr>
          <p:nvPr>
            <p:ph type="body" sz="quarter" idx="23"/>
          </p:nvPr>
        </p:nvSpPr>
        <p:spPr>
          <a:xfrm>
            <a:off x="1752600" y="762000"/>
            <a:ext cx="6019800" cy="152400"/>
          </a:xfrm>
          <a:prstGeom prst="rect">
            <a:avLst/>
          </a:prstGeom>
        </p:spPr>
        <p:txBody>
          <a:bodyPr/>
          <a:lstStyle>
            <a:lvl1pPr marL="0" indent="0" algn="ctr">
              <a:buNone/>
              <a:defRPr sz="800"/>
            </a:lvl1pPr>
          </a:lstStyle>
          <a:p>
            <a:pPr lvl="0"/>
            <a:r>
              <a:rPr lang="en-US" dirty="0"/>
              <a:t>Click to edit Master text</a:t>
            </a:r>
          </a:p>
        </p:txBody>
      </p:sp>
      <p:sp>
        <p:nvSpPr>
          <p:cNvPr id="7" name="Text Placeholder 6"/>
          <p:cNvSpPr>
            <a:spLocks noGrp="1"/>
          </p:cNvSpPr>
          <p:nvPr>
            <p:ph type="body" sz="quarter" idx="24"/>
          </p:nvPr>
        </p:nvSpPr>
        <p:spPr>
          <a:xfrm>
            <a:off x="990600" y="990600"/>
            <a:ext cx="5867400" cy="457200"/>
          </a:xfrm>
          <a:prstGeom prst="rect">
            <a:avLst/>
          </a:prstGeom>
        </p:spPr>
        <p:txBody>
          <a:bodyPr/>
          <a:lstStyle>
            <a:lvl1pPr marL="0" indent="0">
              <a:buNone/>
              <a:defRPr sz="2000"/>
            </a:lvl1pPr>
          </a:lstStyle>
          <a:p>
            <a:pPr lvl="0"/>
            <a:r>
              <a:rPr lang="en-US" dirty="0"/>
              <a:t>Click to edit Master text</a:t>
            </a:r>
          </a:p>
        </p:txBody>
      </p:sp>
    </p:spTree>
    <p:extLst>
      <p:ext uri="{BB962C8B-B14F-4D97-AF65-F5344CB8AC3E}">
        <p14:creationId xmlns:p14="http://schemas.microsoft.com/office/powerpoint/2010/main" val="68126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2" name="Title 1"/>
          <p:cNvSpPr>
            <a:spLocks noGrp="1"/>
          </p:cNvSpPr>
          <p:nvPr>
            <p:ph type="title"/>
          </p:nvPr>
        </p:nvSpPr>
        <p:spPr>
          <a:xfrm>
            <a:off x="6477000" y="365125"/>
            <a:ext cx="2038350" cy="1325563"/>
          </a:xfrm>
          <a:prstGeom prst="rect">
            <a:avLst/>
          </a:prstGeom>
        </p:spPr>
        <p:txBody>
          <a:bodyPr/>
          <a:lstStyle>
            <a:lvl1pPr>
              <a:defRPr sz="2400">
                <a:latin typeface="+mn-lt"/>
              </a:defRPr>
            </a:lvl1pPr>
          </a:lstStyle>
          <a:p>
            <a:r>
              <a:rPr lang="en-US" dirty="0"/>
              <a:t>Click to edit Master title style</a:t>
            </a:r>
            <a:endParaRPr lang="en-IN" dirty="0"/>
          </a:p>
        </p:txBody>
      </p:sp>
      <p:sp>
        <p:nvSpPr>
          <p:cNvPr id="15" name="Text Placeholder 14"/>
          <p:cNvSpPr>
            <a:spLocks noGrp="1"/>
          </p:cNvSpPr>
          <p:nvPr>
            <p:ph type="body" sz="quarter" idx="21" hasCustomPrompt="1"/>
          </p:nvPr>
        </p:nvSpPr>
        <p:spPr>
          <a:xfrm>
            <a:off x="1371600" y="6553200"/>
            <a:ext cx="6629400" cy="152400"/>
          </a:xfrm>
          <a:prstGeom prst="rect">
            <a:avLst/>
          </a:prstGeom>
        </p:spPr>
        <p:txBody>
          <a:bodyPr/>
          <a:lstStyle>
            <a:lvl1pPr marL="0" indent="0">
              <a:buFontTx/>
              <a:buNone/>
              <a:defRPr sz="800"/>
            </a:lvl1pPr>
            <a:lvl2pPr marL="457200" indent="0">
              <a:buFontTx/>
              <a:buNone/>
              <a:defRPr sz="800"/>
            </a:lvl2pPr>
            <a:lvl3pPr marL="914400" indent="0">
              <a:buFontTx/>
              <a:buNone/>
              <a:defRPr sz="800"/>
            </a:lvl3pPr>
            <a:lvl4pPr marL="1371600" indent="0">
              <a:buFontTx/>
              <a:buNone/>
              <a:defRPr sz="800"/>
            </a:lvl4pPr>
            <a:lvl5pPr marL="1828800" indent="0">
              <a:buFontTx/>
              <a:buNone/>
              <a:defRPr sz="800"/>
            </a:lvl5pPr>
          </a:lstStyle>
          <a:p>
            <a:pPr algn="ctr"/>
            <a:r>
              <a:rPr lang="en-US" sz="800" dirty="0"/>
              <a:t>Copyright © McGraw-Hill Education. All rights reserved. No reproduction or distribution without the prior written consent of McGraw-Hill Education.</a:t>
            </a:r>
          </a:p>
        </p:txBody>
      </p:sp>
      <p:sp>
        <p:nvSpPr>
          <p:cNvPr id="4" name="Content Placeholder 3"/>
          <p:cNvSpPr>
            <a:spLocks noGrp="1"/>
          </p:cNvSpPr>
          <p:nvPr>
            <p:ph sz="quarter" idx="22"/>
          </p:nvPr>
        </p:nvSpPr>
        <p:spPr>
          <a:xfrm>
            <a:off x="6553200" y="3276600"/>
            <a:ext cx="1962150" cy="1219200"/>
          </a:xfrm>
          <a:prstGeom prst="rect">
            <a:avLst/>
          </a:prstGeom>
        </p:spPr>
        <p:txBody>
          <a:bodyPr/>
          <a:lstStyle>
            <a:lvl1pPr marL="0" indent="0">
              <a:buNone/>
              <a:defRPr/>
            </a:lvl1pPr>
          </a:lstStyle>
          <a:p>
            <a:pPr lvl="0"/>
            <a:endParaRPr lang="en-US" dirty="0"/>
          </a:p>
        </p:txBody>
      </p:sp>
      <p:sp>
        <p:nvSpPr>
          <p:cNvPr id="6" name="Content Placeholder 5"/>
          <p:cNvSpPr>
            <a:spLocks noGrp="1"/>
          </p:cNvSpPr>
          <p:nvPr>
            <p:ph sz="quarter" idx="23"/>
          </p:nvPr>
        </p:nvSpPr>
        <p:spPr>
          <a:xfrm>
            <a:off x="6553200" y="4953000"/>
            <a:ext cx="2057400" cy="1066800"/>
          </a:xfrm>
          <a:prstGeom prst="rect">
            <a:avLst/>
          </a:prstGeom>
        </p:spPr>
        <p:txBody>
          <a:bodyPr/>
          <a:lstStyle>
            <a:lvl1pPr marL="0" indent="0">
              <a:buNone/>
              <a:defRPr/>
            </a:lvl1pPr>
          </a:lstStyle>
          <a:p>
            <a:pPr lvl="0"/>
            <a:endParaRPr lang="en-US" dirty="0"/>
          </a:p>
        </p:txBody>
      </p:sp>
      <p:sp>
        <p:nvSpPr>
          <p:cNvPr id="5" name="Content Placeholder 4"/>
          <p:cNvSpPr>
            <a:spLocks noGrp="1"/>
          </p:cNvSpPr>
          <p:nvPr>
            <p:ph sz="quarter" idx="24"/>
          </p:nvPr>
        </p:nvSpPr>
        <p:spPr>
          <a:xfrm>
            <a:off x="6477000" y="2362200"/>
            <a:ext cx="2133600" cy="5334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1536557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xmlns="" val="20000"/>
                    </a:ext>
                  </a:extLst>
                </a:gridCol>
                <a:gridCol w="8065062">
                  <a:extLst>
                    <a:ext uri="{9D8B030D-6E8A-4147-A177-3AD203B41FA5}">
                      <a16:colId xmlns:a16="http://schemas.microsoft.com/office/drawing/2014/main" xmlns=""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2" name="Title 1"/>
          <p:cNvSpPr>
            <a:spLocks noGrp="1"/>
          </p:cNvSpPr>
          <p:nvPr>
            <p:ph type="title"/>
          </p:nvPr>
        </p:nvSpPr>
        <p:spPr>
          <a:xfrm>
            <a:off x="4038600" y="152400"/>
            <a:ext cx="4724400" cy="591312"/>
          </a:xfrm>
          <a:prstGeom prst="rect">
            <a:avLst/>
          </a:prstGeom>
        </p:spPr>
        <p:txBody>
          <a:bodyPr/>
          <a:lstStyle>
            <a:lvl1pPr algn="l">
              <a:defRPr sz="3200">
                <a:solidFill>
                  <a:schemeClr val="tx1"/>
                </a:solidFill>
                <a:latin typeface="Helvetica" panose="020B0604020202020204" pitchFamily="34" charset="0"/>
                <a:cs typeface="Helvetica" panose="020B0604020202020204" pitchFamily="34" charset="0"/>
              </a:defRPr>
            </a:lvl1pPr>
          </a:lstStyle>
          <a:p>
            <a:endParaRPr lang="en-IN" dirty="0"/>
          </a:p>
        </p:txBody>
      </p:sp>
      <p:sp>
        <p:nvSpPr>
          <p:cNvPr id="4" name="Text Placeholder 3"/>
          <p:cNvSpPr>
            <a:spLocks noGrp="1"/>
          </p:cNvSpPr>
          <p:nvPr>
            <p:ph type="body" sz="quarter" idx="22"/>
          </p:nvPr>
        </p:nvSpPr>
        <p:spPr>
          <a:xfrm>
            <a:off x="685800" y="2118360"/>
            <a:ext cx="8001000" cy="306324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 to</a:t>
            </a:r>
            <a:endParaRPr lang="en-IN" dirty="0"/>
          </a:p>
        </p:txBody>
      </p:sp>
      <p:sp>
        <p:nvSpPr>
          <p:cNvPr id="5" name="Content Placeholder 4"/>
          <p:cNvSpPr>
            <a:spLocks noGrp="1"/>
          </p:cNvSpPr>
          <p:nvPr>
            <p:ph sz="quarter" idx="23"/>
          </p:nvPr>
        </p:nvSpPr>
        <p:spPr>
          <a:xfrm>
            <a:off x="2590800" y="152400"/>
            <a:ext cx="1066800" cy="590550"/>
          </a:xfrm>
          <a:prstGeom prst="rect">
            <a:avLst/>
          </a:prstGeom>
        </p:spPr>
        <p:txBody>
          <a:bodyPr/>
          <a:lstStyle>
            <a:lvl1pPr marL="0" indent="0">
              <a:buNone/>
              <a:defRPr/>
            </a:lvl1pPr>
          </a:lstStyle>
          <a:p>
            <a:pPr lvl="0"/>
            <a:endParaRPr lang="en-US" dirty="0"/>
          </a:p>
        </p:txBody>
      </p:sp>
      <p:sp>
        <p:nvSpPr>
          <p:cNvPr id="7" name="Content Placeholder 6"/>
          <p:cNvSpPr>
            <a:spLocks noGrp="1"/>
          </p:cNvSpPr>
          <p:nvPr>
            <p:ph sz="quarter" idx="24" hasCustomPrompt="1"/>
          </p:nvPr>
        </p:nvSpPr>
        <p:spPr>
          <a:xfrm>
            <a:off x="114300" y="152400"/>
            <a:ext cx="2019300" cy="590550"/>
          </a:xfrm>
          <a:prstGeom prst="rect">
            <a:avLst/>
          </a:prstGeom>
        </p:spPr>
        <p:txBody>
          <a:bodyPr/>
          <a:lstStyle>
            <a:lvl1pPr marL="0" indent="0">
              <a:buNone/>
              <a:defRPr/>
            </a:lvl1pPr>
          </a:lstStyle>
          <a:p>
            <a:pPr lvl="0"/>
            <a:r>
              <a:rPr lang="en-IN" dirty="0"/>
              <a:t>CHAPTER</a:t>
            </a:r>
            <a:endParaRPr lang="en-US" dirty="0"/>
          </a:p>
        </p:txBody>
      </p:sp>
    </p:spTree>
    <p:extLst>
      <p:ext uri="{BB962C8B-B14F-4D97-AF65-F5344CB8AC3E}">
        <p14:creationId xmlns:p14="http://schemas.microsoft.com/office/powerpoint/2010/main" val="155637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xmlns=""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Tree>
    <p:extLst>
      <p:ext uri="{BB962C8B-B14F-4D97-AF65-F5344CB8AC3E}">
        <p14:creationId xmlns:p14="http://schemas.microsoft.com/office/powerpoint/2010/main" val="46346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04999"/>
            <a:ext cx="7543800" cy="6096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Text Placeholder 4"/>
          <p:cNvSpPr>
            <a:spLocks noGrp="1"/>
          </p:cNvSpPr>
          <p:nvPr>
            <p:ph type="body" sz="quarter" idx="12"/>
          </p:nvPr>
        </p:nvSpPr>
        <p:spPr>
          <a:xfrm>
            <a:off x="18143" y="2674255"/>
            <a:ext cx="2209800" cy="762000"/>
          </a:xfrm>
          <a:prstGeom prst="rect">
            <a:avLst/>
          </a:prstGeom>
        </p:spPr>
        <p:txBody>
          <a:bodyPr/>
          <a:lstStyle>
            <a:lvl1pPr marL="0" indent="0">
              <a:buNone/>
              <a:defRPr sz="2000"/>
            </a:lvl1pPr>
          </a:lstStyle>
          <a:p>
            <a:pPr lvl="0"/>
            <a:r>
              <a:rPr lang="en-US" dirty="0"/>
              <a:t>Click</a:t>
            </a:r>
          </a:p>
        </p:txBody>
      </p:sp>
      <p:sp>
        <p:nvSpPr>
          <p:cNvPr id="7" name="Text Placeholder 4"/>
          <p:cNvSpPr>
            <a:spLocks noGrp="1"/>
          </p:cNvSpPr>
          <p:nvPr>
            <p:ph type="body" sz="quarter" idx="13"/>
          </p:nvPr>
        </p:nvSpPr>
        <p:spPr>
          <a:xfrm>
            <a:off x="2249715" y="2666998"/>
            <a:ext cx="2209800" cy="762000"/>
          </a:xfrm>
          <a:prstGeom prst="rect">
            <a:avLst/>
          </a:prstGeom>
        </p:spPr>
        <p:txBody>
          <a:bodyPr/>
          <a:lstStyle>
            <a:lvl1pPr marL="0" indent="0">
              <a:buNone/>
              <a:defRPr sz="2000"/>
            </a:lvl1pPr>
          </a:lstStyle>
          <a:p>
            <a:pPr lvl="0"/>
            <a:r>
              <a:rPr lang="en-US" dirty="0"/>
              <a:t>Click</a:t>
            </a:r>
          </a:p>
        </p:txBody>
      </p:sp>
      <p:sp>
        <p:nvSpPr>
          <p:cNvPr id="8" name="Text Placeholder 4"/>
          <p:cNvSpPr>
            <a:spLocks noGrp="1"/>
          </p:cNvSpPr>
          <p:nvPr>
            <p:ph type="body" sz="quarter" idx="14"/>
          </p:nvPr>
        </p:nvSpPr>
        <p:spPr>
          <a:xfrm>
            <a:off x="4553857" y="2688765"/>
            <a:ext cx="2209800" cy="762000"/>
          </a:xfrm>
          <a:prstGeom prst="rect">
            <a:avLst/>
          </a:prstGeom>
        </p:spPr>
        <p:txBody>
          <a:bodyPr/>
          <a:lstStyle>
            <a:lvl1pPr marL="0" indent="0">
              <a:buNone/>
              <a:defRPr sz="2000"/>
            </a:lvl1pPr>
          </a:lstStyle>
          <a:p>
            <a:pPr lvl="0"/>
            <a:r>
              <a:rPr lang="en-US" dirty="0"/>
              <a:t>Click</a:t>
            </a:r>
          </a:p>
        </p:txBody>
      </p:sp>
      <p:sp>
        <p:nvSpPr>
          <p:cNvPr id="9" name="Text Placeholder 4"/>
          <p:cNvSpPr>
            <a:spLocks noGrp="1"/>
          </p:cNvSpPr>
          <p:nvPr>
            <p:ph type="body" sz="quarter" idx="15"/>
          </p:nvPr>
        </p:nvSpPr>
        <p:spPr>
          <a:xfrm>
            <a:off x="6897914" y="2688765"/>
            <a:ext cx="2209800" cy="762000"/>
          </a:xfrm>
          <a:prstGeom prst="rect">
            <a:avLst/>
          </a:prstGeom>
        </p:spPr>
        <p:txBody>
          <a:bodyPr/>
          <a:lstStyle>
            <a:lvl1pPr marL="0" indent="0">
              <a:buNone/>
              <a:defRPr sz="2000"/>
            </a:lvl1pPr>
          </a:lstStyle>
          <a:p>
            <a:pPr lvl="0"/>
            <a:r>
              <a:rPr lang="en-US" dirty="0"/>
              <a:t>Click</a:t>
            </a:r>
          </a:p>
        </p:txBody>
      </p:sp>
      <p:sp>
        <p:nvSpPr>
          <p:cNvPr id="10" name="Text Placeholder 4"/>
          <p:cNvSpPr>
            <a:spLocks noGrp="1"/>
          </p:cNvSpPr>
          <p:nvPr>
            <p:ph type="body" sz="quarter" idx="16"/>
          </p:nvPr>
        </p:nvSpPr>
        <p:spPr>
          <a:xfrm>
            <a:off x="54429" y="5167090"/>
            <a:ext cx="2209800" cy="762000"/>
          </a:xfrm>
          <a:prstGeom prst="rect">
            <a:avLst/>
          </a:prstGeom>
        </p:spPr>
        <p:txBody>
          <a:bodyPr/>
          <a:lstStyle>
            <a:lvl1pPr marL="0" indent="0">
              <a:buNone/>
              <a:defRPr sz="2000"/>
            </a:lvl1pPr>
          </a:lstStyle>
          <a:p>
            <a:pPr lvl="0"/>
            <a:r>
              <a:rPr lang="en-US" dirty="0"/>
              <a:t>Click</a:t>
            </a:r>
          </a:p>
        </p:txBody>
      </p:sp>
      <p:sp>
        <p:nvSpPr>
          <p:cNvPr id="11" name="Text Placeholder 4"/>
          <p:cNvSpPr>
            <a:spLocks noGrp="1"/>
          </p:cNvSpPr>
          <p:nvPr>
            <p:ph type="body" sz="quarter" idx="17"/>
          </p:nvPr>
        </p:nvSpPr>
        <p:spPr>
          <a:xfrm>
            <a:off x="2286001" y="5159833"/>
            <a:ext cx="2209800" cy="762000"/>
          </a:xfrm>
          <a:prstGeom prst="rect">
            <a:avLst/>
          </a:prstGeom>
        </p:spPr>
        <p:txBody>
          <a:bodyPr/>
          <a:lstStyle>
            <a:lvl1pPr marL="0" indent="0">
              <a:buNone/>
              <a:defRPr sz="2000"/>
            </a:lvl1pPr>
          </a:lstStyle>
          <a:p>
            <a:pPr lvl="0"/>
            <a:r>
              <a:rPr lang="en-US" dirty="0"/>
              <a:t>Click</a:t>
            </a:r>
          </a:p>
        </p:txBody>
      </p:sp>
      <p:sp>
        <p:nvSpPr>
          <p:cNvPr id="12" name="Text Placeholder 4"/>
          <p:cNvSpPr>
            <a:spLocks noGrp="1"/>
          </p:cNvSpPr>
          <p:nvPr>
            <p:ph type="body" sz="quarter" idx="18"/>
          </p:nvPr>
        </p:nvSpPr>
        <p:spPr>
          <a:xfrm>
            <a:off x="4590143" y="5181600"/>
            <a:ext cx="2209800" cy="762000"/>
          </a:xfrm>
          <a:prstGeom prst="rect">
            <a:avLst/>
          </a:prstGeom>
        </p:spPr>
        <p:txBody>
          <a:bodyPr/>
          <a:lstStyle>
            <a:lvl1pPr marL="0" indent="0">
              <a:buNone/>
              <a:defRPr sz="2000"/>
            </a:lvl1pPr>
          </a:lstStyle>
          <a:p>
            <a:pPr lvl="0"/>
            <a:r>
              <a:rPr lang="en-US" dirty="0"/>
              <a:t>Click</a:t>
            </a:r>
          </a:p>
        </p:txBody>
      </p:sp>
      <p:sp>
        <p:nvSpPr>
          <p:cNvPr id="13" name="Text Placeholder 4"/>
          <p:cNvSpPr>
            <a:spLocks noGrp="1"/>
          </p:cNvSpPr>
          <p:nvPr>
            <p:ph type="body" sz="quarter" idx="19"/>
          </p:nvPr>
        </p:nvSpPr>
        <p:spPr>
          <a:xfrm>
            <a:off x="6934200" y="5181600"/>
            <a:ext cx="2209800" cy="762000"/>
          </a:xfrm>
          <a:prstGeom prst="rect">
            <a:avLst/>
          </a:prstGeom>
        </p:spPr>
        <p:txBody>
          <a:bodyPr/>
          <a:lstStyle>
            <a:lvl1pPr marL="0" indent="0">
              <a:buNone/>
              <a:defRPr sz="2000"/>
            </a:lvl1pPr>
          </a:lstStyle>
          <a:p>
            <a:pPr lvl="0"/>
            <a:r>
              <a:rPr lang="en-US" dirty="0"/>
              <a:t>Click</a:t>
            </a:r>
          </a:p>
        </p:txBody>
      </p:sp>
    </p:spTree>
    <p:extLst>
      <p:ext uri="{BB962C8B-B14F-4D97-AF65-F5344CB8AC3E}">
        <p14:creationId xmlns:p14="http://schemas.microsoft.com/office/powerpoint/2010/main" val="2409093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5" name="Table Placeholder 4"/>
          <p:cNvSpPr>
            <a:spLocks noGrp="1"/>
          </p:cNvSpPr>
          <p:nvPr>
            <p:ph type="tbl" sz="quarter" idx="12"/>
          </p:nvPr>
        </p:nvSpPr>
        <p:spPr>
          <a:xfrm>
            <a:off x="1447800" y="2286000"/>
            <a:ext cx="5867400" cy="2971800"/>
          </a:xfrm>
          <a:prstGeom prst="rect">
            <a:avLst/>
          </a:prstGeom>
        </p:spPr>
        <p:txBody>
          <a:bodyPr/>
          <a:lstStyle/>
          <a:p>
            <a:endParaRPr lang="en-US" dirty="0"/>
          </a:p>
        </p:txBody>
      </p:sp>
      <p:sp>
        <p:nvSpPr>
          <p:cNvPr id="8" name="Text Placeholder 7"/>
          <p:cNvSpPr>
            <a:spLocks noGrp="1"/>
          </p:cNvSpPr>
          <p:nvPr>
            <p:ph type="body" sz="quarter" idx="13"/>
          </p:nvPr>
        </p:nvSpPr>
        <p:spPr>
          <a:xfrm>
            <a:off x="1828800" y="685800"/>
            <a:ext cx="5486400" cy="152400"/>
          </a:xfrm>
          <a:prstGeom prst="rect">
            <a:avLst/>
          </a:prstGeom>
        </p:spPr>
        <p:txBody>
          <a:bodyPr/>
          <a:lstStyle>
            <a:lvl1pPr marL="0" indent="0" algn="ctr">
              <a:buNone/>
              <a:defRPr sz="700"/>
            </a:lvl1pPr>
          </a:lstStyle>
          <a:p>
            <a:pPr lvl="0"/>
            <a:r>
              <a:rPr lang="en-US" dirty="0"/>
              <a:t>Click to edit Master</a:t>
            </a:r>
          </a:p>
        </p:txBody>
      </p:sp>
      <p:sp>
        <p:nvSpPr>
          <p:cNvPr id="10" name="Text Placeholder 9"/>
          <p:cNvSpPr>
            <a:spLocks noGrp="1"/>
          </p:cNvSpPr>
          <p:nvPr>
            <p:ph type="body" sz="quarter" idx="14"/>
          </p:nvPr>
        </p:nvSpPr>
        <p:spPr>
          <a:xfrm>
            <a:off x="1295400" y="1066800"/>
            <a:ext cx="5791200" cy="381000"/>
          </a:xfrm>
          <a:prstGeom prst="rect">
            <a:avLst/>
          </a:prstGeom>
        </p:spPr>
        <p:txBody>
          <a:bodyPr/>
          <a:lstStyle>
            <a:lvl1pPr marL="0" indent="0">
              <a:buNone/>
              <a:defRPr sz="2200"/>
            </a:lvl1pPr>
          </a:lstStyle>
          <a:p>
            <a:pPr lvl="0"/>
            <a:r>
              <a:rPr lang="en-US" dirty="0"/>
              <a:t>Click to edit Master text</a:t>
            </a:r>
          </a:p>
        </p:txBody>
      </p:sp>
    </p:spTree>
    <p:extLst>
      <p:ext uri="{BB962C8B-B14F-4D97-AF65-F5344CB8AC3E}">
        <p14:creationId xmlns:p14="http://schemas.microsoft.com/office/powerpoint/2010/main" val="3218843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Objectives">
    <p:spTree>
      <p:nvGrpSpPr>
        <p:cNvPr id="1" name=""/>
        <p:cNvGrpSpPr/>
        <p:nvPr/>
      </p:nvGrpSpPr>
      <p:grpSpPr>
        <a:xfrm>
          <a:off x="0" y="0"/>
          <a:ext cx="0" cy="0"/>
          <a:chOff x="0" y="0"/>
          <a:chExt cx="0" cy="0"/>
        </a:xfrm>
      </p:grpSpPr>
      <p:sp>
        <p:nvSpPr>
          <p:cNvPr id="2" name="Title 1"/>
          <p:cNvSpPr>
            <a:spLocks noGrp="1"/>
          </p:cNvSpPr>
          <p:nvPr>
            <p:ph type="title"/>
          </p:nvPr>
        </p:nvSpPr>
        <p:spPr>
          <a:xfrm>
            <a:off x="266700" y="1"/>
            <a:ext cx="8724900" cy="457200"/>
          </a:xfrm>
          <a:prstGeom prst="rect">
            <a:avLst/>
          </a:prstGeom>
        </p:spPr>
        <p:txBody>
          <a:bodyPr/>
          <a:lstStyle>
            <a:lvl1pPr>
              <a:defRPr sz="3200">
                <a:latin typeface="Calibri" panose="020F0502020204030204" pitchFamily="34" charset="0"/>
              </a:defRPr>
            </a:lvl1pPr>
          </a:lstStyle>
          <a:p>
            <a:r>
              <a:rPr lang="en-US" dirty="0"/>
              <a:t>Click to edit Master title style</a:t>
            </a:r>
            <a:endParaRPr lang="en-IN" dirty="0"/>
          </a:p>
        </p:txBody>
      </p:sp>
      <p:sp>
        <p:nvSpPr>
          <p:cNvPr id="4" name="Text Placeholder 3"/>
          <p:cNvSpPr>
            <a:spLocks noGrp="1"/>
          </p:cNvSpPr>
          <p:nvPr>
            <p:ph type="body" sz="quarter" idx="10" hasCustomPrompt="1"/>
          </p:nvPr>
        </p:nvSpPr>
        <p:spPr>
          <a:xfrm>
            <a:off x="838200" y="1981200"/>
            <a:ext cx="7543800" cy="3429000"/>
          </a:xfrm>
          <a:prstGeom prst="rect">
            <a:avLst/>
          </a:prstGeom>
        </p:spPr>
        <p:txBody>
          <a:bodyPr/>
          <a:lstStyle>
            <a:lvl1pPr marL="0" indent="0">
              <a:buNone/>
              <a:defRPr sz="2800"/>
            </a:lvl1pPr>
            <a:lvl2pPr marL="457200" indent="0">
              <a:buNone/>
              <a:defRPr sz="2800"/>
            </a:lvl2pPr>
            <a:lvl3pPr marL="914400" indent="0">
              <a:buNone/>
              <a:defRPr sz="2800"/>
            </a:lvl3pPr>
            <a:lvl4pPr marL="1371600" indent="0">
              <a:buNone/>
              <a:defRPr sz="2800"/>
            </a:lvl4pPr>
            <a:lvl5pPr marL="1828800" indent="0">
              <a:buNone/>
              <a:defRPr sz="2800"/>
            </a:lvl5pPr>
          </a:lstStyle>
          <a:p>
            <a:pPr lvl="0"/>
            <a:r>
              <a:rPr lang="en-US" dirty="0"/>
              <a:t>CLICK</a:t>
            </a:r>
            <a:endParaRPr lang="en-IN" dirty="0"/>
          </a:p>
        </p:txBody>
      </p:sp>
      <p:sp>
        <p:nvSpPr>
          <p:cNvPr id="6" name="Text Placeholder 5"/>
          <p:cNvSpPr>
            <a:spLocks noGrp="1"/>
          </p:cNvSpPr>
          <p:nvPr>
            <p:ph type="body" sz="quarter" idx="11" hasCustomPrompt="1"/>
          </p:nvPr>
        </p:nvSpPr>
        <p:spPr>
          <a:xfrm>
            <a:off x="3962400" y="1219200"/>
            <a:ext cx="1219200" cy="533400"/>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z="3200" b="1" dirty="0">
                <a:solidFill>
                  <a:srgbClr val="4F74A7"/>
                </a:solidFill>
              </a:rPr>
              <a:t>Topics</a:t>
            </a:r>
            <a:endParaRPr lang="en-IN" dirty="0"/>
          </a:p>
        </p:txBody>
      </p:sp>
      <p:sp>
        <p:nvSpPr>
          <p:cNvPr id="5" name="Text Placeholder 4"/>
          <p:cNvSpPr>
            <a:spLocks noGrp="1"/>
          </p:cNvSpPr>
          <p:nvPr>
            <p:ph type="body" sz="quarter" idx="12"/>
          </p:nvPr>
        </p:nvSpPr>
        <p:spPr>
          <a:xfrm>
            <a:off x="609600" y="5562600"/>
            <a:ext cx="7924800" cy="838200"/>
          </a:xfrm>
          <a:prstGeom prst="rect">
            <a:avLst/>
          </a:prstGeom>
        </p:spPr>
        <p:txBody>
          <a:bodyPr/>
          <a:lstStyle>
            <a:lvl1pPr marL="0" indent="0">
              <a:buNone/>
              <a:defRPr sz="2400"/>
            </a:lvl1pPr>
          </a:lstStyle>
          <a:p>
            <a:pPr lvl="0"/>
            <a:r>
              <a:rPr lang="en-US" dirty="0"/>
              <a:t>Click to edit Master</a:t>
            </a:r>
          </a:p>
        </p:txBody>
      </p:sp>
    </p:spTree>
    <p:extLst>
      <p:ext uri="{BB962C8B-B14F-4D97-AF65-F5344CB8AC3E}">
        <p14:creationId xmlns:p14="http://schemas.microsoft.com/office/powerpoint/2010/main" val="3837639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3.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5.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12" name="Rectangle 5"/>
          <p:cNvSpPr txBox="1">
            <a:spLocks noChangeArrowheads="1"/>
          </p:cNvSpPr>
          <p:nvPr userDrawn="1"/>
        </p:nvSpPr>
        <p:spPr bwMode="auto">
          <a:xfrm>
            <a:off x="7162800" y="6553200"/>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mj-lt"/>
                <a:cs typeface="Arial" panose="020B0604020202020204" pitchFamily="34" charset="0"/>
              </a:rPr>
              <a:pPr algn="r" fontAlgn="auto">
                <a:spcBef>
                  <a:spcPts val="0"/>
                </a:spcBef>
                <a:spcAft>
                  <a:spcPts val="0"/>
                </a:spcAft>
                <a:defRPr/>
              </a:pPr>
              <a:t>‹#›</a:t>
            </a:fld>
            <a:endParaRPr lang="en-US" sz="1800" b="0"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Rectangle 5"/>
          <p:cNvSpPr txBox="1">
            <a:spLocks noChangeArrowheads="1"/>
          </p:cNvSpPr>
          <p:nvPr userDrawn="1"/>
        </p:nvSpPr>
        <p:spPr bwMode="auto">
          <a:xfrm>
            <a:off x="7162800" y="65262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mj-lt"/>
                <a:cs typeface="Arial" panose="020B0604020202020204" pitchFamily="34" charset="0"/>
              </a:rPr>
              <a:pPr algn="r" fontAlgn="auto">
                <a:spcBef>
                  <a:spcPts val="0"/>
                </a:spcBef>
                <a:spcAft>
                  <a:spcPts val="0"/>
                </a:spcAft>
                <a:defRPr/>
              </a:pPr>
              <a:t>‹#›</a:t>
            </a:fld>
            <a:endParaRPr lang="en-US" sz="1800" b="0"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0" r:id="rId2"/>
    <p:sldLayoutId id="2147483710" r:id="rId3"/>
    <p:sldLayoutId id="2147483709" r:id="rId4"/>
    <p:sldLayoutId id="2147483708" r:id="rId5"/>
    <p:sldLayoutId id="2147483707" r:id="rId6"/>
    <p:sldLayoutId id="2147483706" r:id="rId7"/>
    <p:sldLayoutId id="2147483705" r:id="rId8"/>
    <p:sldLayoutId id="2147483704" r:id="rId9"/>
    <p:sldLayoutId id="2147483703"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Rectangle 5"/>
          <p:cNvSpPr txBox="1">
            <a:spLocks noChangeArrowheads="1"/>
          </p:cNvSpPr>
          <p:nvPr userDrawn="1"/>
        </p:nvSpPr>
        <p:spPr bwMode="auto">
          <a:xfrm>
            <a:off x="7162800" y="65262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mj-lt"/>
                <a:cs typeface="Arial" panose="020B0604020202020204" pitchFamily="34" charset="0"/>
              </a:rPr>
              <a:pPr algn="r" fontAlgn="auto">
                <a:spcBef>
                  <a:spcPts val="0"/>
                </a:spcBef>
                <a:spcAft>
                  <a:spcPts val="0"/>
                </a:spcAft>
                <a:defRPr/>
              </a:pPr>
              <a:t>‹#›</a:t>
            </a:fld>
            <a:endParaRPr lang="en-US" sz="1800" b="0"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2" r:id="rId2"/>
    <p:sldLayoutId id="2147483701"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11" name="TextBox 10"/>
          <p:cNvSpPr txBox="1"/>
          <p:nvPr/>
        </p:nvSpPr>
        <p:spPr>
          <a:xfrm>
            <a:off x="91613" y="220413"/>
            <a:ext cx="2956387" cy="523220"/>
          </a:xfrm>
          <a:prstGeom prst="rect">
            <a:avLst/>
          </a:prstGeom>
          <a:noFill/>
        </p:spPr>
        <p:txBody>
          <a:bodyPr wrap="none" rtlCol="0" anchor="ctr" anchorCtr="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a:t>
            </a:r>
          </a:p>
        </p:txBody>
      </p:sp>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7" name="Rectangle 5"/>
          <p:cNvSpPr txBox="1">
            <a:spLocks noChangeArrowheads="1"/>
          </p:cNvSpPr>
          <p:nvPr userDrawn="1"/>
        </p:nvSpPr>
        <p:spPr bwMode="auto">
          <a:xfrm>
            <a:off x="7162800" y="6526212"/>
            <a:ext cx="1782763" cy="179388"/>
          </a:xfrm>
          <a:prstGeom prst="rect">
            <a:avLst/>
          </a:prstGeom>
          <a:noFill/>
          <a:ln w="9525">
            <a:noFill/>
            <a:round/>
            <a:headEnd/>
            <a:tailEnd/>
          </a:ln>
          <a:effectLst/>
        </p:spPr>
        <p:txBody>
          <a:bodyPr lIns="0" tIns="0" rIns="0" bIns="0"/>
          <a:lstStyle>
            <a:lvl1pPr algn="ctr">
              <a:lnSpc>
                <a:spcPct val="102000"/>
              </a:lnSpc>
              <a:buFont typeface="Wingdings" charset="2"/>
              <a:buNone/>
              <a:tabLst>
                <a:tab pos="723900" algn="l"/>
                <a:tab pos="1447800" algn="l"/>
                <a:tab pos="2171700" algn="l"/>
              </a:tabLst>
              <a:defRPr sz="1600" b="1" dirty="0" smtClean="0">
                <a:solidFill>
                  <a:srgbClr val="0472BC"/>
                </a:solidFill>
                <a:latin typeface="+mj-lt"/>
                <a:ea typeface="+mn-ea"/>
                <a:cs typeface="Tahoma" pitchFamily="34" charset="0"/>
              </a:defRPr>
            </a:lvl1pPr>
          </a:lstStyle>
          <a:p>
            <a:pPr algn="r" fontAlgn="auto">
              <a:spcBef>
                <a:spcPts val="0"/>
              </a:spcBef>
              <a:spcAft>
                <a:spcPts val="0"/>
              </a:spcAft>
              <a:defRPr/>
            </a:pPr>
            <a:fld id="{52A3D1A6-B8BA-4574-9E0A-9B5ACD22CF89}" type="slidenum">
              <a:rPr lang="en-US" sz="1800" b="0" smtClean="0">
                <a:solidFill>
                  <a:schemeClr val="tx1"/>
                </a:solidFill>
                <a:latin typeface="+mj-lt"/>
                <a:cs typeface="Arial" panose="020B0604020202020204" pitchFamily="34" charset="0"/>
              </a:rPr>
              <a:pPr algn="r" fontAlgn="auto">
                <a:spcBef>
                  <a:spcPts val="0"/>
                </a:spcBef>
                <a:spcAft>
                  <a:spcPts val="0"/>
                </a:spcAft>
                <a:defRPr/>
              </a:pPr>
              <a:t>‹#›</a:t>
            </a:fld>
            <a:endParaRPr lang="en-US" sz="1800" b="0" dirty="0">
              <a:solidFill>
                <a:schemeClr val="tx1"/>
              </a:solidFill>
              <a:latin typeface="+mj-lt"/>
              <a:cs typeface="Arial" panose="020B0604020202020204" pitchFamily="34" charset="0"/>
            </a:endParaRPr>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16.png"/><Relationship Id="rId7" Type="http://schemas.openxmlformats.org/officeDocument/2006/relationships/image" Target="../media/image20.emf"/><Relationship Id="rId2" Type="http://schemas.openxmlformats.org/officeDocument/2006/relationships/image" Target="../media/image12.png"/><Relationship Id="rId1" Type="http://schemas.openxmlformats.org/officeDocument/2006/relationships/slideLayout" Target="../slideLayouts/slideLayout17.xml"/><Relationship Id="rId6" Type="http://schemas.openxmlformats.org/officeDocument/2006/relationships/image" Target="../media/image19.emf"/><Relationship Id="rId11" Type="http://schemas.openxmlformats.org/officeDocument/2006/relationships/image" Target="../media/image24.emf"/><Relationship Id="rId5" Type="http://schemas.openxmlformats.org/officeDocument/2006/relationships/image" Target="../media/image18.emf"/><Relationship Id="rId10" Type="http://schemas.openxmlformats.org/officeDocument/2006/relationships/image" Target="../media/image23.emf"/><Relationship Id="rId4" Type="http://schemas.openxmlformats.org/officeDocument/2006/relationships/image" Target="../media/image17.emf"/><Relationship Id="rId9" Type="http://schemas.openxmlformats.org/officeDocument/2006/relationships/image" Target="../media/image22.emf"/></Relationships>
</file>

<file path=ppt/slides/_rels/slide23.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7.emf"/><Relationship Id="rId5" Type="http://schemas.openxmlformats.org/officeDocument/2006/relationships/image" Target="../media/image28.png"/><Relationship Id="rId4" Type="http://schemas.openxmlformats.org/officeDocument/2006/relationships/image" Target="../media/image26.emf"/></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60.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35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6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8" Type="http://schemas.openxmlformats.org/officeDocument/2006/relationships/image" Target="../media/image42.emf"/><Relationship Id="rId3" Type="http://schemas.openxmlformats.org/officeDocument/2006/relationships/image" Target="../media/image37.emf"/><Relationship Id="rId7" Type="http://schemas.openxmlformats.org/officeDocument/2006/relationships/image" Target="../media/image41.emf"/><Relationship Id="rId2" Type="http://schemas.openxmlformats.org/officeDocument/2006/relationships/image" Target="../media/image42.png"/><Relationship Id="rId1" Type="http://schemas.openxmlformats.org/officeDocument/2006/relationships/slideLayout" Target="../slideLayouts/slideLayout8.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60.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80.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90.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58.png"/><Relationship Id="rId7" Type="http://schemas.openxmlformats.org/officeDocument/2006/relationships/image" Target="../media/image47.emf"/><Relationship Id="rId2" Type="http://schemas.openxmlformats.org/officeDocument/2006/relationships/image" Target="../media/image55.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50.emf"/><Relationship Id="rId4" Type="http://schemas.openxmlformats.org/officeDocument/2006/relationships/image" Target="../media/image59.png"/><Relationship Id="rId9" Type="http://schemas.openxmlformats.org/officeDocument/2006/relationships/image" Target="../media/image49.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0.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jp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552825" y="990600"/>
            <a:ext cx="2038350" cy="517175"/>
          </a:xfrm>
        </p:spPr>
        <p:txBody>
          <a:bodyPr/>
          <a:lstStyle/>
          <a:p>
            <a:pPr>
              <a:spcBef>
                <a:spcPts val="600"/>
              </a:spcBef>
            </a:pPr>
            <a:r>
              <a:rPr lang="en-US" i="1" dirty="0">
                <a:solidFill>
                  <a:schemeClr val="accent1">
                    <a:lumMod val="75000"/>
                  </a:schemeClr>
                </a:solidFill>
              </a:rPr>
              <a:t>Chemistry</a:t>
            </a:r>
            <a:endParaRPr lang="en-IN" dirty="0"/>
          </a:p>
        </p:txBody>
      </p:sp>
      <p:sp>
        <p:nvSpPr>
          <p:cNvPr id="6" name="Content Placeholder 5"/>
          <p:cNvSpPr>
            <a:spLocks noGrp="1"/>
          </p:cNvSpPr>
          <p:nvPr>
            <p:ph sz="quarter" idx="24"/>
          </p:nvPr>
        </p:nvSpPr>
        <p:spPr>
          <a:xfrm>
            <a:off x="3505200" y="1676400"/>
            <a:ext cx="2133600" cy="533400"/>
          </a:xfrm>
        </p:spPr>
        <p:txBody>
          <a:bodyPr/>
          <a:lstStyle/>
          <a:p>
            <a:r>
              <a:rPr lang="en-US" sz="2400" b="1" dirty="0">
                <a:solidFill>
                  <a:schemeClr val="accent1">
                    <a:lumMod val="75000"/>
                  </a:schemeClr>
                </a:solidFill>
                <a:latin typeface="Calibri" panose="020F0502020204030204" pitchFamily="34" charset="0"/>
                <a:cs typeface="Calibri" panose="020F0502020204030204" pitchFamily="34" charset="0"/>
              </a:rPr>
              <a:t>Fifth Edition</a:t>
            </a:r>
            <a:endParaRPr lang="en-US" dirty="0"/>
          </a:p>
        </p:txBody>
      </p:sp>
      <p:sp>
        <p:nvSpPr>
          <p:cNvPr id="3" name="Content Placeholder 2"/>
          <p:cNvSpPr>
            <a:spLocks noGrp="1"/>
          </p:cNvSpPr>
          <p:nvPr>
            <p:ph sz="quarter" idx="22"/>
          </p:nvPr>
        </p:nvSpPr>
        <p:spPr>
          <a:xfrm>
            <a:off x="3009900" y="2181726"/>
            <a:ext cx="3124200" cy="2209800"/>
          </a:xfrm>
        </p:spPr>
        <p:txBody>
          <a:bodyPr/>
          <a:lstStyle/>
          <a:p>
            <a:pPr algn="ctr">
              <a:lnSpc>
                <a:spcPts val="5300"/>
              </a:lnSpc>
              <a:spcBef>
                <a:spcPts val="0"/>
              </a:spcBef>
            </a:pPr>
            <a:r>
              <a:rPr lang="en-US" sz="2400" dirty="0">
                <a:solidFill>
                  <a:schemeClr val="accent1">
                    <a:lumMod val="75000"/>
                  </a:schemeClr>
                </a:solidFill>
              </a:rPr>
              <a:t>Julia Burdge</a:t>
            </a:r>
            <a:br>
              <a:rPr lang="en-US" sz="2400" dirty="0">
                <a:solidFill>
                  <a:schemeClr val="accent1">
                    <a:lumMod val="75000"/>
                  </a:schemeClr>
                </a:solidFill>
              </a:rPr>
            </a:br>
            <a:r>
              <a:rPr lang="en-US" sz="2400" b="1" dirty="0">
                <a:solidFill>
                  <a:schemeClr val="accent1">
                    <a:lumMod val="75000"/>
                  </a:schemeClr>
                </a:solidFill>
              </a:rPr>
              <a:t>Lecture PowerPoints</a:t>
            </a:r>
            <a:br>
              <a:rPr lang="en-US" sz="2400" b="1" dirty="0">
                <a:solidFill>
                  <a:schemeClr val="accent1">
                    <a:lumMod val="75000"/>
                  </a:schemeClr>
                </a:solidFill>
              </a:rPr>
            </a:br>
            <a:r>
              <a:rPr lang="en-US" sz="2400" dirty="0">
                <a:solidFill>
                  <a:schemeClr val="accent1">
                    <a:lumMod val="75000"/>
                  </a:schemeClr>
                </a:solidFill>
              </a:rPr>
              <a:t>Chapter 25</a:t>
            </a:r>
            <a:endParaRPr lang="en-US" sz="2400" dirty="0">
              <a:solidFill>
                <a:schemeClr val="tx2"/>
              </a:solidFill>
            </a:endParaRPr>
          </a:p>
        </p:txBody>
      </p:sp>
      <p:sp>
        <p:nvSpPr>
          <p:cNvPr id="4" name="Content Placeholder 3"/>
          <p:cNvSpPr>
            <a:spLocks noGrp="1"/>
          </p:cNvSpPr>
          <p:nvPr>
            <p:ph sz="quarter" idx="23"/>
          </p:nvPr>
        </p:nvSpPr>
        <p:spPr>
          <a:xfrm>
            <a:off x="3115001" y="4435825"/>
            <a:ext cx="2913998" cy="1066800"/>
          </a:xfrm>
        </p:spPr>
        <p:txBody>
          <a:bodyPr/>
          <a:lstStyle/>
          <a:p>
            <a:r>
              <a:rPr lang="en-US" sz="2400" dirty="0">
                <a:solidFill>
                  <a:schemeClr val="tx2"/>
                </a:solidFill>
              </a:rPr>
              <a:t>Nonmetallic Elements and Their Compounds</a:t>
            </a:r>
            <a:endParaRPr lang="en-US" sz="2400" dirty="0">
              <a:latin typeface="Calibri" panose="020F0502020204030204" pitchFamily="34" charset="0"/>
              <a:cs typeface="Calibri" panose="020F0502020204030204" pitchFamily="34" charset="0"/>
            </a:endParaRPr>
          </a:p>
        </p:txBody>
      </p:sp>
      <p:pic>
        <p:nvPicPr>
          <p:cNvPr id="19"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13"/>
          <p:cNvSpPr>
            <a:spLocks noGrp="1"/>
          </p:cNvSpPr>
          <p:nvPr>
            <p:ph type="body" sz="quarter" idx="21"/>
          </p:nvPr>
        </p:nvSpPr>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15149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(3)</a:t>
            </a:r>
            <a:endParaRPr lang="en-IN" dirty="0">
              <a:solidFill>
                <a:srgbClr val="CE171F"/>
              </a:solidFill>
            </a:endParaRPr>
          </a:p>
        </p:txBody>
      </p:sp>
      <p:sp>
        <p:nvSpPr>
          <p:cNvPr id="16" name="Text Placeholder 15"/>
          <p:cNvSpPr>
            <a:spLocks noGrp="1"/>
          </p:cNvSpPr>
          <p:nvPr>
            <p:ph type="body" sz="quarter" idx="10"/>
          </p:nvPr>
        </p:nvSpPr>
        <p:spPr>
          <a:xfrm>
            <a:off x="0" y="1085850"/>
            <a:ext cx="3505200" cy="666750"/>
          </a:xfrm>
        </p:spPr>
        <p:txBody>
          <a:bodyPr/>
          <a:lstStyle/>
          <a:p>
            <a:r>
              <a:rPr lang="en-US" dirty="0">
                <a:solidFill>
                  <a:srgbClr val="4F74A7"/>
                </a:solidFill>
                <a:latin typeface="Calibri" panose="020F0502020204030204" pitchFamily="34" charset="0"/>
                <a:cs typeface="Helvetica" panose="020B0604020202020204" pitchFamily="34" charset="0"/>
              </a:rPr>
              <a:t>Binary Hydrides</a:t>
            </a:r>
          </a:p>
        </p:txBody>
      </p:sp>
      <p:pic>
        <p:nvPicPr>
          <p:cNvPr id="14" name="Picture 13" descr="The physical and chemical properties of these compounds change from ionic to covalent across a given period.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850" y="1600200"/>
            <a:ext cx="7332299" cy="4736592"/>
          </a:xfrm>
          <a:prstGeom prst="rect">
            <a:avLst/>
          </a:prstGeom>
        </p:spPr>
      </p:pic>
    </p:spTree>
    <p:extLst>
      <p:ext uri="{BB962C8B-B14F-4D97-AF65-F5344CB8AC3E}">
        <p14:creationId xmlns:p14="http://schemas.microsoft.com/office/powerpoint/2010/main" val="3294043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(4)</a:t>
            </a:r>
            <a:endParaRPr lang="en-IN" dirty="0">
              <a:solidFill>
                <a:srgbClr val="CE171F"/>
              </a:solidFill>
            </a:endParaRPr>
          </a:p>
        </p:txBody>
      </p:sp>
      <p:sp>
        <p:nvSpPr>
          <p:cNvPr id="17" name="Text Placeholder 16"/>
          <p:cNvSpPr>
            <a:spLocks noGrp="1"/>
          </p:cNvSpPr>
          <p:nvPr>
            <p:ph type="body" sz="quarter" idx="11"/>
          </p:nvPr>
        </p:nvSpPr>
        <p:spPr>
          <a:xfrm>
            <a:off x="0" y="1143000"/>
            <a:ext cx="4914900" cy="533400"/>
          </a:xfrm>
        </p:spPr>
        <p:txBody>
          <a:bodyPr/>
          <a:lstStyle/>
          <a:p>
            <a:r>
              <a:rPr lang="en-US" sz="2800" dirty="0">
                <a:solidFill>
                  <a:srgbClr val="4F74A7"/>
                </a:solidFill>
                <a:latin typeface="Calibri" panose="020F0502020204030204" pitchFamily="34" charset="0"/>
                <a:cs typeface="Helvetica" panose="020B0604020202020204" pitchFamily="34" charset="0"/>
              </a:rPr>
              <a:t>Isotopes of Hydrogen</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595020"/>
                <a:ext cx="9144000" cy="4958179"/>
              </a:xfrm>
            </p:spPr>
            <p:txBody>
              <a:bodyPr/>
              <a:lstStyle/>
              <a:p>
                <a:pPr>
                  <a:spcAft>
                    <a:spcPts val="1500"/>
                  </a:spcAft>
                </a:pPr>
                <a:r>
                  <a:rPr lang="en-US" dirty="0"/>
                  <a:t>Hydrogen has three isotopes:</a:t>
                </a:r>
              </a:p>
              <a:p>
                <a:pPr>
                  <a:spcAft>
                    <a:spcPts val="1800"/>
                  </a:spcAft>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IN" b="0" i="1" smtClean="0">
                              <a:latin typeface="Cambria Math" panose="02040503050406030204" pitchFamily="18" charset="0"/>
                            </a:rPr>
                            <m:t>1</m:t>
                          </m:r>
                        </m:sub>
                        <m:sup>
                          <m:r>
                            <a:rPr lang="en-IN" b="0" i="1" smtClean="0">
                              <a:latin typeface="Cambria Math" panose="02040503050406030204" pitchFamily="18" charset="0"/>
                            </a:rPr>
                            <m:t>1</m:t>
                          </m:r>
                        </m:sup>
                        <m:e>
                          <m:r>
                            <m:rPr>
                              <m:sty m:val="p"/>
                            </m:rPr>
                            <a:rPr lang="en-IN" b="0" i="0" smtClean="0">
                              <a:latin typeface="Cambria Math" panose="02040503050406030204" pitchFamily="18" charset="0"/>
                            </a:rPr>
                            <m:t>H</m:t>
                          </m:r>
                        </m:e>
                      </m:sPre>
                      <m:r>
                        <a:rPr lang="en-IN" b="0" i="1" smtClean="0">
                          <a:latin typeface="Cambria Math" panose="02040503050406030204" pitchFamily="18" charset="0"/>
                        </a:rPr>
                        <m:t> </m:t>
                      </m:r>
                      <m:r>
                        <a:rPr lang="en-IN" b="0" i="0" smtClean="0">
                          <a:latin typeface="Cambria Math" panose="02040503050406030204" pitchFamily="18" charset="0"/>
                        </a:rPr>
                        <m:t>(</m:t>
                      </m:r>
                      <m:r>
                        <m:rPr>
                          <m:sty m:val="p"/>
                        </m:rPr>
                        <a:rPr lang="en-IN" b="0" i="0" smtClean="0">
                          <a:latin typeface="Cambria Math" panose="02040503050406030204" pitchFamily="18" charset="0"/>
                        </a:rPr>
                        <m:t>hydrogen</m:t>
                      </m:r>
                      <m:r>
                        <a:rPr lang="en-IN" b="0" i="0" smtClean="0">
                          <a:latin typeface="Cambria Math" panose="02040503050406030204" pitchFamily="18" charset="0"/>
                        </a:rPr>
                        <m:t>)</m:t>
                      </m:r>
                    </m:oMath>
                  </m:oMathPara>
                </a14:m>
                <a:endParaRPr lang="en-US" dirty="0"/>
              </a:p>
              <a:p>
                <a:pPr>
                  <a:spcAft>
                    <a:spcPts val="1800"/>
                  </a:spcAft>
                </a:pPr>
                <a14:m>
                  <m:oMathPara xmlns:m="http://schemas.openxmlformats.org/officeDocument/2006/math">
                    <m:oMathParaPr>
                      <m:jc m:val="centerGroup"/>
                    </m:oMathParaPr>
                    <m:oMath xmlns:m="http://schemas.openxmlformats.org/officeDocument/2006/math">
                      <m:sPre>
                        <m:sPrePr>
                          <m:ctrlPr>
                            <a:rPr lang="en-US" i="1">
                              <a:latin typeface="Cambria Math" panose="02040503050406030204" pitchFamily="18" charset="0"/>
                            </a:rPr>
                          </m:ctrlPr>
                        </m:sPrePr>
                        <m:sub>
                          <m:r>
                            <a:rPr lang="en-IN" i="1">
                              <a:latin typeface="Cambria Math" panose="02040503050406030204" pitchFamily="18" charset="0"/>
                            </a:rPr>
                            <m:t>1</m:t>
                          </m:r>
                        </m:sub>
                        <m:sup>
                          <m:r>
                            <a:rPr lang="en-IN" b="0" i="1" smtClean="0">
                              <a:latin typeface="Cambria Math" panose="02040503050406030204" pitchFamily="18" charset="0"/>
                            </a:rPr>
                            <m:t>2</m:t>
                          </m:r>
                        </m:sup>
                        <m:e>
                          <m:r>
                            <m:rPr>
                              <m:sty m:val="p"/>
                            </m:rPr>
                            <a:rPr lang="en-IN">
                              <a:latin typeface="Cambria Math" panose="02040503050406030204" pitchFamily="18" charset="0"/>
                            </a:rPr>
                            <m:t>H</m:t>
                          </m:r>
                        </m:e>
                      </m:sPre>
                      <m:r>
                        <a:rPr lang="en-IN" i="1">
                          <a:latin typeface="Cambria Math" panose="02040503050406030204" pitchFamily="18" charset="0"/>
                        </a:rPr>
                        <m:t> </m:t>
                      </m:r>
                      <m:r>
                        <a:rPr lang="en-IN">
                          <a:latin typeface="Cambria Math" panose="02040503050406030204" pitchFamily="18" charset="0"/>
                        </a:rPr>
                        <m:t>(</m:t>
                      </m:r>
                      <m:r>
                        <m:rPr>
                          <m:sty m:val="p"/>
                        </m:rPr>
                        <a:rPr lang="en-IN" b="0" i="0" smtClean="0">
                          <a:latin typeface="Cambria Math" panose="02040503050406030204" pitchFamily="18" charset="0"/>
                        </a:rPr>
                        <m:t>deuterium</m:t>
                      </m:r>
                      <m:r>
                        <a:rPr lang="en-IN" b="0" i="0" smtClean="0">
                          <a:latin typeface="Cambria Math" panose="02040503050406030204" pitchFamily="18" charset="0"/>
                        </a:rPr>
                        <m:t>, </m:t>
                      </m:r>
                      <m:r>
                        <m:rPr>
                          <m:sty m:val="p"/>
                        </m:rPr>
                        <a:rPr lang="en-IN" b="0" i="0" smtClean="0">
                          <a:latin typeface="Cambria Math" panose="02040503050406030204" pitchFamily="18" charset="0"/>
                        </a:rPr>
                        <m:t>symbol</m:t>
                      </m:r>
                      <m:r>
                        <a:rPr lang="en-IN" b="0" i="0" smtClean="0">
                          <a:latin typeface="Cambria Math" panose="02040503050406030204" pitchFamily="18" charset="0"/>
                        </a:rPr>
                        <m:t> </m:t>
                      </m:r>
                      <m:r>
                        <m:rPr>
                          <m:sty m:val="p"/>
                        </m:rPr>
                        <a:rPr lang="en-IN" b="0" i="0" smtClean="0">
                          <a:latin typeface="Cambria Math" panose="02040503050406030204" pitchFamily="18" charset="0"/>
                        </a:rPr>
                        <m:t>D</m:t>
                      </m:r>
                      <m:r>
                        <a:rPr lang="en-IN">
                          <a:latin typeface="Cambria Math" panose="02040503050406030204" pitchFamily="18" charset="0"/>
                        </a:rPr>
                        <m:t>)</m:t>
                      </m:r>
                    </m:oMath>
                  </m:oMathPara>
                </a14:m>
                <a:endParaRPr lang="en-US" dirty="0"/>
              </a:p>
              <a:p>
                <a:pPr>
                  <a:spcBef>
                    <a:spcPts val="0"/>
                  </a:spcBef>
                  <a:spcAft>
                    <a:spcPts val="700"/>
                  </a:spcAft>
                </a:pPr>
                <a14:m>
                  <m:oMathPara xmlns:m="http://schemas.openxmlformats.org/officeDocument/2006/math">
                    <m:oMathParaPr>
                      <m:jc m:val="centerGroup"/>
                    </m:oMathParaPr>
                    <m:oMath xmlns:m="http://schemas.openxmlformats.org/officeDocument/2006/math">
                      <m:sPre>
                        <m:sPrePr>
                          <m:ctrlPr>
                            <a:rPr lang="en-US" i="1">
                              <a:latin typeface="Cambria Math" panose="02040503050406030204" pitchFamily="18" charset="0"/>
                            </a:rPr>
                          </m:ctrlPr>
                        </m:sPrePr>
                        <m:sub>
                          <m:r>
                            <a:rPr lang="en-IN" i="1">
                              <a:latin typeface="Cambria Math" panose="02040503050406030204" pitchFamily="18" charset="0"/>
                            </a:rPr>
                            <m:t>1</m:t>
                          </m:r>
                        </m:sub>
                        <m:sup>
                          <m:r>
                            <a:rPr lang="en-IN" b="0" i="1" smtClean="0">
                              <a:latin typeface="Cambria Math" panose="02040503050406030204" pitchFamily="18" charset="0"/>
                            </a:rPr>
                            <m:t>3</m:t>
                          </m:r>
                        </m:sup>
                        <m:e>
                          <m:r>
                            <m:rPr>
                              <m:sty m:val="p"/>
                            </m:rPr>
                            <a:rPr lang="en-IN">
                              <a:latin typeface="Cambria Math" panose="02040503050406030204" pitchFamily="18" charset="0"/>
                            </a:rPr>
                            <m:t>H</m:t>
                          </m:r>
                        </m:e>
                      </m:sPre>
                      <m:r>
                        <a:rPr lang="en-IN" i="1">
                          <a:latin typeface="Cambria Math" panose="02040503050406030204" pitchFamily="18" charset="0"/>
                        </a:rPr>
                        <m:t> </m:t>
                      </m:r>
                      <m:r>
                        <a:rPr lang="en-IN">
                          <a:latin typeface="Cambria Math" panose="02040503050406030204" pitchFamily="18" charset="0"/>
                        </a:rPr>
                        <m:t>(</m:t>
                      </m:r>
                      <m:r>
                        <m:rPr>
                          <m:sty m:val="p"/>
                        </m:rPr>
                        <a:rPr lang="en-IN" b="0" i="0" smtClean="0">
                          <a:latin typeface="Cambria Math" panose="02040503050406030204" pitchFamily="18" charset="0"/>
                        </a:rPr>
                        <m:t>tritium</m:t>
                      </m:r>
                      <m:r>
                        <a:rPr lang="en-IN">
                          <a:latin typeface="Cambria Math" panose="02040503050406030204" pitchFamily="18" charset="0"/>
                        </a:rPr>
                        <m:t>, </m:t>
                      </m:r>
                      <m:r>
                        <m:rPr>
                          <m:sty m:val="p"/>
                        </m:rPr>
                        <a:rPr lang="en-IN">
                          <a:latin typeface="Cambria Math" panose="02040503050406030204" pitchFamily="18" charset="0"/>
                        </a:rPr>
                        <m:t>symbol</m:t>
                      </m:r>
                      <m:r>
                        <a:rPr lang="en-IN">
                          <a:latin typeface="Cambria Math" panose="02040503050406030204" pitchFamily="18" charset="0"/>
                        </a:rPr>
                        <m:t> </m:t>
                      </m:r>
                      <m:r>
                        <m:rPr>
                          <m:sty m:val="p"/>
                        </m:rPr>
                        <a:rPr lang="en-IN" b="0" i="0" smtClean="0">
                          <a:latin typeface="Cambria Math" panose="02040503050406030204" pitchFamily="18" charset="0"/>
                        </a:rPr>
                        <m:t>T</m:t>
                      </m:r>
                      <m:r>
                        <a:rPr lang="en-IN">
                          <a:latin typeface="Cambria Math" panose="02040503050406030204" pitchFamily="18" charset="0"/>
                        </a:rPr>
                        <m:t>)</m:t>
                      </m:r>
                    </m:oMath>
                  </m:oMathPara>
                </a14:m>
                <a:endParaRPr lang="en-US" dirty="0"/>
              </a:p>
              <a:p>
                <a:pPr>
                  <a:spcAft>
                    <a:spcPts val="2800"/>
                  </a:spcAft>
                </a:pPr>
                <a:r>
                  <a:rPr lang="en-US" dirty="0"/>
                  <a:t>The natural abundances of the stable hydrogen isotopes are hydrogen, 99.985 percent; and deuterium, 0.015 percent.</a:t>
                </a:r>
              </a:p>
              <a:p>
                <a:r>
                  <a:rPr lang="en-US" dirty="0"/>
                  <a:t>Tritium is a radioactive isotope with a half-life of about 12.5 years.</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595020"/>
                <a:ext cx="9144000" cy="4958179"/>
              </a:xfrm>
              <a:blipFill rotWithShape="0">
                <a:blip r:embed="rId2"/>
                <a:stretch>
                  <a:fillRect l="-1333" t="-1230"/>
                </a:stretch>
              </a:blipFill>
            </p:spPr>
            <p:txBody>
              <a:bodyPr/>
              <a:lstStyle/>
              <a:p>
                <a:r>
                  <a:rPr lang="en-US">
                    <a:noFill/>
                  </a:rPr>
                  <a:t> </a:t>
                </a:r>
              </a:p>
            </p:txBody>
          </p:sp>
        </mc:Fallback>
      </mc:AlternateContent>
    </p:spTree>
    <p:extLst>
      <p:ext uri="{BB962C8B-B14F-4D97-AF65-F5344CB8AC3E}">
        <p14:creationId xmlns:p14="http://schemas.microsoft.com/office/powerpoint/2010/main" val="649430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(5)</a:t>
            </a:r>
            <a:endParaRPr lang="en-IN" dirty="0">
              <a:solidFill>
                <a:srgbClr val="CE171F"/>
              </a:solidFill>
            </a:endParaRPr>
          </a:p>
        </p:txBody>
      </p:sp>
      <p:sp>
        <p:nvSpPr>
          <p:cNvPr id="17" name="Text Placeholder 16"/>
          <p:cNvSpPr>
            <a:spLocks noGrp="1"/>
          </p:cNvSpPr>
          <p:nvPr>
            <p:ph type="body" sz="quarter" idx="10"/>
          </p:nvPr>
        </p:nvSpPr>
        <p:spPr>
          <a:xfrm>
            <a:off x="0" y="1129077"/>
            <a:ext cx="7543800" cy="713647"/>
          </a:xfrm>
        </p:spPr>
        <p:txBody>
          <a:bodyPr/>
          <a:lstStyle/>
          <a:p>
            <a:r>
              <a:rPr lang="en-US" dirty="0">
                <a:solidFill>
                  <a:srgbClr val="4F74A7"/>
                </a:solidFill>
                <a:latin typeface="Calibri" panose="020F0502020204030204" pitchFamily="34" charset="0"/>
                <a:cs typeface="Helvetica" panose="020B0604020202020204" pitchFamily="34" charset="0"/>
              </a:rPr>
              <a:t>Isotopes of Hydrogen</a:t>
            </a:r>
          </a:p>
        </p:txBody>
      </p:sp>
      <p:sp>
        <p:nvSpPr>
          <p:cNvPr id="13" name="Content Placeholder 12"/>
          <p:cNvSpPr>
            <a:spLocks noGrp="1"/>
          </p:cNvSpPr>
          <p:nvPr>
            <p:ph sz="quarter" idx="12"/>
          </p:nvPr>
        </p:nvSpPr>
        <p:spPr>
          <a:xfrm>
            <a:off x="457200" y="2133600"/>
            <a:ext cx="7543800" cy="304800"/>
          </a:xfrm>
        </p:spPr>
        <p:txBody>
          <a:bodyPr/>
          <a:lstStyle/>
          <a:p>
            <a:pPr defTabSz="1316038"/>
            <a:r>
              <a:rPr lang="en-US" sz="1700" b="1" dirty="0"/>
              <a:t>TABLE 25.1	</a:t>
            </a:r>
            <a:r>
              <a:rPr lang="en-US" sz="1700" dirty="0"/>
              <a:t>Properties of H</a:t>
            </a:r>
            <a:r>
              <a:rPr lang="en-US" sz="1700" baseline="-25000" dirty="0"/>
              <a:t>2</a:t>
            </a:r>
            <a:r>
              <a:rPr lang="en-US" sz="1700" dirty="0"/>
              <a:t>0 and D</a:t>
            </a:r>
            <a:r>
              <a:rPr lang="en-US" sz="1700" baseline="-25000" dirty="0"/>
              <a:t>2</a:t>
            </a:r>
            <a:r>
              <a:rPr lang="en-US" sz="1700" dirty="0"/>
              <a:t>0</a:t>
            </a:r>
          </a:p>
        </p:txBody>
      </p:sp>
      <p:graphicFrame>
        <p:nvGraphicFramePr>
          <p:cNvPr id="18" name="Content Placeholder 17"/>
          <p:cNvGraphicFramePr>
            <a:graphicFrameLocks noGrp="1"/>
          </p:cNvGraphicFramePr>
          <p:nvPr>
            <p:ph sz="quarter" idx="11"/>
            <p:extLst>
              <p:ext uri="{D42A27DB-BD31-4B8C-83A1-F6EECF244321}">
                <p14:modId xmlns:p14="http://schemas.microsoft.com/office/powerpoint/2010/main" val="629642168"/>
              </p:ext>
            </p:extLst>
          </p:nvPr>
        </p:nvGraphicFramePr>
        <p:xfrm>
          <a:off x="381000" y="2505200"/>
          <a:ext cx="7696200" cy="2066800"/>
        </p:xfrm>
        <a:graphic>
          <a:graphicData uri="http://schemas.openxmlformats.org/drawingml/2006/table">
            <a:tbl>
              <a:tblPr firstRow="1" bandRow="1">
                <a:tableStyleId>{5C22544A-7EE6-4342-B048-85BDC9FD1C3A}</a:tableStyleId>
              </a:tblPr>
              <a:tblGrid>
                <a:gridCol w="2565400">
                  <a:extLst>
                    <a:ext uri="{9D8B030D-6E8A-4147-A177-3AD203B41FA5}">
                      <a16:colId xmlns:a16="http://schemas.microsoft.com/office/drawing/2014/main" xmlns="" val="20000"/>
                    </a:ext>
                  </a:extLst>
                </a:gridCol>
                <a:gridCol w="2565400">
                  <a:extLst>
                    <a:ext uri="{9D8B030D-6E8A-4147-A177-3AD203B41FA5}">
                      <a16:colId xmlns:a16="http://schemas.microsoft.com/office/drawing/2014/main" xmlns="" val="20001"/>
                    </a:ext>
                  </a:extLst>
                </a:gridCol>
                <a:gridCol w="2565400">
                  <a:extLst>
                    <a:ext uri="{9D8B030D-6E8A-4147-A177-3AD203B41FA5}">
                      <a16:colId xmlns:a16="http://schemas.microsoft.com/office/drawing/2014/main" xmlns="" val="20002"/>
                    </a:ext>
                  </a:extLst>
                </a:gridCol>
              </a:tblGrid>
              <a:tr h="370840">
                <a:tc>
                  <a:txBody>
                    <a:bodyPr/>
                    <a:lstStyle/>
                    <a:p>
                      <a:pPr marL="0" marR="0" algn="ctr">
                        <a:lnSpc>
                          <a:spcPct val="107000"/>
                        </a:lnSpc>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Property</a:t>
                      </a: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H</a:t>
                      </a:r>
                      <a:r>
                        <a:rPr lang="en-US" sz="1600" b="1" baseline="-25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a:t>
                      </a:r>
                      <a:r>
                        <a:rPr lang="en-US" sz="16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a:t>
                      </a: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marL="0" marR="0" algn="ctr">
                        <a:lnSpc>
                          <a:spcPct val="107000"/>
                        </a:lnSpc>
                        <a:spcBef>
                          <a:spcPts val="0"/>
                        </a:spcBef>
                        <a:spcAft>
                          <a:spcPts val="0"/>
                        </a:spcAft>
                      </a:pPr>
                      <a:r>
                        <a:rPr lang="en-US" sz="16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a:t>
                      </a:r>
                      <a:r>
                        <a:rPr lang="en-US" sz="1600" b="1" baseline="-250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2</a:t>
                      </a:r>
                      <a:r>
                        <a:rPr lang="en-US" sz="1600" b="1" dirty="0">
                          <a:solidFill>
                            <a:schemeClr val="tx1"/>
                          </a:solidFill>
                          <a:effectLst/>
                          <a:latin typeface="Calibri" panose="020F0502020204030204" pitchFamily="34" charset="0"/>
                          <a:ea typeface="Calibri" panose="020F0502020204030204" pitchFamily="34" charset="0"/>
                          <a:cs typeface="Calibri" panose="020F0502020204030204" pitchFamily="34" charset="0"/>
                        </a:rPr>
                        <a:t>0</a:t>
                      </a: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0"/>
                  </a:ext>
                </a:extLst>
              </a:tr>
              <a:tr h="370840">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Molar mass (g/mol)</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18.02</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20.03</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5F5"/>
                    </a:solidFill>
                  </a:tcPr>
                </a:tc>
                <a:extLst>
                  <a:ext uri="{0D108BD9-81ED-4DB2-BD59-A6C34878D82A}">
                    <a16:rowId xmlns:a16="http://schemas.microsoft.com/office/drawing/2014/main" xmlns="" val="10001"/>
                  </a:ext>
                </a:extLst>
              </a:tr>
              <a:tr h="370840">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Melting point (°C)</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0</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3.8</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extLst>
                  <a:ext uri="{0D108BD9-81ED-4DB2-BD59-A6C34878D82A}">
                    <a16:rowId xmlns:a16="http://schemas.microsoft.com/office/drawing/2014/main" xmlns="" val="10002"/>
                  </a:ext>
                </a:extLst>
              </a:tr>
              <a:tr h="370840">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Boiling point (°C)</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100</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101.4</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extLst>
                  <a:ext uri="{0D108BD9-81ED-4DB2-BD59-A6C34878D82A}">
                    <a16:rowId xmlns:a16="http://schemas.microsoft.com/office/drawing/2014/main" xmlns="" val="10003"/>
                  </a:ext>
                </a:extLst>
              </a:tr>
              <a:tr h="370840">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Density at 4°C (g/cm</a:t>
                      </a:r>
                      <a:r>
                        <a:rPr lang="en-US" sz="2600" b="0" baseline="30000" dirty="0">
                          <a:effectLst/>
                          <a:latin typeface="AngsanaUPC" panose="02020603050405020304" pitchFamily="18" charset="-34"/>
                          <a:ea typeface="AngsanaUPC" panose="02020603050405020304" pitchFamily="18" charset="-34"/>
                          <a:cs typeface="Times New Roman" panose="02020603050405020304" pitchFamily="18" charset="0"/>
                        </a:rPr>
                        <a:t>3</a:t>
                      </a: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1.000</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tc>
                  <a:txBody>
                    <a:bodyPr/>
                    <a:lstStyle/>
                    <a:p>
                      <a:pPr marL="0" marR="0" algn="ctr">
                        <a:lnSpc>
                          <a:spcPct val="107000"/>
                        </a:lnSpc>
                        <a:spcBef>
                          <a:spcPts val="0"/>
                        </a:spcBef>
                        <a:spcAft>
                          <a:spcPts val="0"/>
                        </a:spcAft>
                      </a:pPr>
                      <a:r>
                        <a:rPr lang="en-US" sz="2600" b="0" dirty="0">
                          <a:effectLst/>
                          <a:latin typeface="AngsanaUPC" panose="02020603050405020304" pitchFamily="18" charset="-34"/>
                          <a:ea typeface="AngsanaUPC" panose="02020603050405020304" pitchFamily="18" charset="-34"/>
                          <a:cs typeface="Times New Roman" panose="02020603050405020304" pitchFamily="18" charset="0"/>
                        </a:rPr>
                        <a:t>1.108</a:t>
                      </a:r>
                      <a:endParaRPr lang="en-US" sz="11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5F5"/>
                    </a:solidFill>
                  </a:tcPr>
                </a:tc>
                <a:extLst>
                  <a:ext uri="{0D108BD9-81ED-4DB2-BD59-A6C34878D82A}">
                    <a16:rowId xmlns:a16="http://schemas.microsoft.com/office/drawing/2014/main" xmlns="" val="10004"/>
                  </a:ext>
                </a:extLst>
              </a:tr>
            </a:tbl>
          </a:graphicData>
        </a:graphic>
      </p:graphicFrame>
      <p:sp>
        <p:nvSpPr>
          <p:cNvPr id="15" name="Content Placeholder 14"/>
          <p:cNvSpPr>
            <a:spLocks noGrp="1"/>
          </p:cNvSpPr>
          <p:nvPr>
            <p:ph sz="quarter" idx="13"/>
          </p:nvPr>
        </p:nvSpPr>
        <p:spPr>
          <a:xfrm>
            <a:off x="1662953" y="1981200"/>
            <a:ext cx="6324600" cy="157100"/>
          </a:xfrm>
        </p:spPr>
        <p:txBody>
          <a:bodyPr/>
          <a:lstStyle/>
          <a:p>
            <a:r>
              <a:rPr lang="en-US" sz="900" dirty="0"/>
              <a:t>Copyright © The McGraw-Hill Companies, Inc. Permission required for reproduction or display</a:t>
            </a:r>
          </a:p>
        </p:txBody>
      </p:sp>
    </p:spTree>
    <p:extLst>
      <p:ext uri="{BB962C8B-B14F-4D97-AF65-F5344CB8AC3E}">
        <p14:creationId xmlns:p14="http://schemas.microsoft.com/office/powerpoint/2010/main" val="3424250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(6)</a:t>
            </a:r>
            <a:endParaRPr lang="en-IN" dirty="0">
              <a:solidFill>
                <a:srgbClr val="CE171F"/>
              </a:solidFill>
            </a:endParaRPr>
          </a:p>
        </p:txBody>
      </p:sp>
      <p:sp>
        <p:nvSpPr>
          <p:cNvPr id="16" name="Text Placeholder 15"/>
          <p:cNvSpPr>
            <a:spLocks noGrp="1"/>
          </p:cNvSpPr>
          <p:nvPr>
            <p:ph type="body" sz="quarter" idx="11"/>
          </p:nvPr>
        </p:nvSpPr>
        <p:spPr>
          <a:xfrm>
            <a:off x="0" y="1129396"/>
            <a:ext cx="5181600" cy="560609"/>
          </a:xfrm>
        </p:spPr>
        <p:txBody>
          <a:bodyPr/>
          <a:lstStyle/>
          <a:p>
            <a:r>
              <a:rPr lang="en-US" sz="2800" dirty="0">
                <a:solidFill>
                  <a:srgbClr val="4F74A7"/>
                </a:solidFill>
                <a:latin typeface="Calibri" panose="020F0502020204030204" pitchFamily="34" charset="0"/>
                <a:cs typeface="Helvetica" panose="020B0604020202020204" pitchFamily="34" charset="0"/>
              </a:rPr>
              <a:t>Isotopes of Hydrogen</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0"/>
              </p:nvPr>
            </p:nvSpPr>
            <p:spPr>
              <a:xfrm>
                <a:off x="0" y="1676400"/>
                <a:ext cx="8991600" cy="3429000"/>
              </a:xfrm>
            </p:spPr>
            <p:txBody>
              <a:bodyPr/>
              <a:lstStyle/>
              <a:p>
                <a:pPr>
                  <a:spcAft>
                    <a:spcPts val="1500"/>
                  </a:spcAft>
                </a:pPr>
                <a:r>
                  <a:rPr lang="en-US" i="1" dirty="0"/>
                  <a:t>Kinetic isotope effect: </a:t>
                </a:r>
              </a:p>
              <a:p>
                <a:pPr defTabSz="1008063">
                  <a:lnSpc>
                    <a:spcPct val="150000"/>
                  </a:lnSpc>
                </a:pPr>
                <a:r>
                  <a:rPr lang="en-IN" b="0" spc="1000" dirty="0"/>
                  <a:t> </a:t>
                </a:r>
                <a14:m>
                  <m:oMath xmlns:m="http://schemas.openxmlformats.org/officeDocument/2006/math">
                    <m:r>
                      <m:rPr>
                        <m:sty m:val="p"/>
                      </m:rPr>
                      <a:rPr lang="en-IN" sz="2400" b="0" i="0" smtClean="0">
                        <a:latin typeface="Cambria Math" panose="02040503050406030204" pitchFamily="18" charset="0"/>
                      </a:rPr>
                      <m:t>CH</m:t>
                    </m:r>
                    <m:r>
                      <a:rPr lang="en-IN" sz="2400" b="0" i="0" baseline="-25000" smtClean="0">
                        <a:latin typeface="Cambria Math" panose="02040503050406030204" pitchFamily="18" charset="0"/>
                      </a:rPr>
                      <m:t>3</m:t>
                    </m:r>
                    <m:r>
                      <m:rPr>
                        <m:sty m:val="p"/>
                      </m:rPr>
                      <a:rPr lang="en-IN" sz="2400" b="0" i="0" smtClean="0">
                        <a:latin typeface="Cambria Math" panose="02040503050406030204" pitchFamily="18" charset="0"/>
                      </a:rPr>
                      <m:t>COOH</m:t>
                    </m:r>
                    <m:r>
                      <a:rPr lang="en-IN" sz="2400" b="0" i="0" smtClean="0">
                        <a:latin typeface="Cambria Math" panose="02040503050406030204" pitchFamily="18" charset="0"/>
                      </a:rPr>
                      <m:t>(</m:t>
                    </m:r>
                    <m:r>
                      <a:rPr lang="en-IN" sz="2400" b="0" i="1" smtClean="0">
                        <a:latin typeface="Cambria Math" panose="02040503050406030204" pitchFamily="18" charset="0"/>
                      </a:rPr>
                      <m:t>𝑎𝑞</m:t>
                    </m:r>
                    <m:r>
                      <a:rPr lang="en-IN" sz="2400" b="0" i="0" smtClean="0">
                        <a:latin typeface="Cambria Math" panose="02040503050406030204" pitchFamily="18" charset="0"/>
                      </a:rPr>
                      <m:t>)</m:t>
                    </m:r>
                    <m:r>
                      <a:rPr lang="en-IN" sz="2400" i="1">
                        <a:latin typeface="Cambria Math" panose="02040503050406030204" pitchFamily="18" charset="0"/>
                        <a:ea typeface="Cambria Math" panose="02040503050406030204" pitchFamily="18" charset="0"/>
                      </a:rPr>
                      <m:t>⇄</m:t>
                    </m:r>
                  </m:oMath>
                </a14:m>
                <a:r>
                  <a:rPr lang="en-US" sz="2400" dirty="0"/>
                  <a:t> </a:t>
                </a:r>
                <a14:m>
                  <m:oMath xmlns:m="http://schemas.openxmlformats.org/officeDocument/2006/math">
                    <m:sSub>
                      <m:sSubPr>
                        <m:ctrlPr>
                          <a:rPr lang="en-US" sz="2400" i="1" dirty="0" smtClean="0">
                            <a:latin typeface="Cambria Math" panose="02040503050406030204" pitchFamily="18" charset="0"/>
                          </a:rPr>
                        </m:ctrlPr>
                      </m:sSubPr>
                      <m:e>
                        <m:r>
                          <m:rPr>
                            <m:sty m:val="p"/>
                          </m:rPr>
                          <a:rPr lang="en-US" sz="2400" b="0" i="0" dirty="0" smtClean="0">
                            <a:latin typeface="Cambria Math" panose="02040503050406030204" pitchFamily="18" charset="0"/>
                          </a:rPr>
                          <m:t>CH</m:t>
                        </m:r>
                      </m:e>
                      <m:sub>
                        <m:r>
                          <a:rPr lang="en-US" sz="2400" b="0" i="0" dirty="0" smtClean="0">
                            <a:latin typeface="Cambria Math" panose="02040503050406030204" pitchFamily="18" charset="0"/>
                          </a:rPr>
                          <m:t>3</m:t>
                        </m:r>
                      </m:sub>
                    </m:sSub>
                    <m:r>
                      <m:rPr>
                        <m:sty m:val="p"/>
                      </m:rPr>
                      <a:rPr lang="en-US" sz="2400" b="0" i="0" dirty="0" smtClean="0">
                        <a:latin typeface="Cambria Math" panose="02040503050406030204" pitchFamily="18" charset="0"/>
                      </a:rPr>
                      <m:t>COO</m:t>
                    </m:r>
                    <m:d>
                      <m:dPr>
                        <m:ctrlPr>
                          <a:rPr lang="en-US" sz="2400" b="0" i="1" dirty="0" smtClean="0">
                            <a:latin typeface="Cambria Math" panose="02040503050406030204" pitchFamily="18" charset="0"/>
                          </a:rPr>
                        </m:ctrlPr>
                      </m:dPr>
                      <m:e>
                        <m:r>
                          <a:rPr lang="en-US" sz="2400" b="0" i="1" dirty="0" smtClean="0">
                            <a:latin typeface="Cambria Math" panose="02040503050406030204" pitchFamily="18" charset="0"/>
                          </a:rPr>
                          <m:t>𝑎𝑞</m:t>
                        </m:r>
                      </m:e>
                    </m:d>
                    <m:r>
                      <a:rPr lang="en-US" sz="2400" b="0" i="1" dirty="0" smtClean="0">
                        <a:latin typeface="Cambria Math" panose="02040503050406030204" pitchFamily="18" charset="0"/>
                        <a:ea typeface="Cambria Math" panose="02040503050406030204" pitchFamily="18" charset="0"/>
                      </a:rPr>
                      <m:t>+</m:t>
                    </m:r>
                    <m:sSup>
                      <m:sSupPr>
                        <m:ctrlPr>
                          <a:rPr lang="en-US" sz="2400" b="0" i="1" dirty="0" smtClean="0">
                            <a:latin typeface="Cambria Math" panose="02040503050406030204" pitchFamily="18" charset="0"/>
                            <a:ea typeface="Cambria Math" panose="02040503050406030204" pitchFamily="18" charset="0"/>
                          </a:rPr>
                        </m:ctrlPr>
                      </m:sSupPr>
                      <m:e>
                        <m:r>
                          <m:rPr>
                            <m:sty m:val="p"/>
                          </m:rPr>
                          <a:rPr lang="en-US" sz="2400" b="0" i="0" dirty="0" smtClean="0">
                            <a:latin typeface="Cambria Math" panose="02040503050406030204" pitchFamily="18" charset="0"/>
                            <a:ea typeface="Cambria Math" panose="02040503050406030204" pitchFamily="18" charset="0"/>
                          </a:rPr>
                          <m:t>H</m:t>
                        </m:r>
                      </m:e>
                      <m:sup>
                        <m:r>
                          <a:rPr lang="en-US" sz="2400" b="0" i="0" dirty="0" smtClean="0">
                            <a:latin typeface="Cambria Math" panose="02040503050406030204" pitchFamily="18" charset="0"/>
                            <a:ea typeface="Cambria Math" panose="02040503050406030204" pitchFamily="18" charset="0"/>
                          </a:rPr>
                          <m:t>+</m:t>
                        </m:r>
                      </m:sup>
                    </m:sSup>
                    <m:d>
                      <m:dPr>
                        <m:ctrlPr>
                          <a:rPr lang="en-US" sz="2400" b="0" i="1" dirty="0" smtClean="0">
                            <a:latin typeface="Cambria Math" panose="02040503050406030204" pitchFamily="18" charset="0"/>
                            <a:ea typeface="Cambria Math" panose="02040503050406030204" pitchFamily="18" charset="0"/>
                          </a:rPr>
                        </m:ctrlPr>
                      </m:dPr>
                      <m:e>
                        <m:r>
                          <a:rPr lang="en-US" sz="2400" b="0" i="1" dirty="0" smtClean="0">
                            <a:latin typeface="Cambria Math" panose="02040503050406030204" pitchFamily="18" charset="0"/>
                            <a:ea typeface="Cambria Math" panose="02040503050406030204" pitchFamily="18" charset="0"/>
                          </a:rPr>
                          <m:t>𝑎𝑞</m:t>
                        </m:r>
                      </m:e>
                    </m:d>
                  </m:oMath>
                </a14:m>
                <a:r>
                  <a:rPr lang="en-IN" sz="2400" spc="1000" dirty="0"/>
                  <a:t>	</a:t>
                </a:r>
                <a14:m>
                  <m:oMath xmlns:m="http://schemas.openxmlformats.org/officeDocument/2006/math">
                    <m:sSub>
                      <m:sSubPr>
                        <m:ctrlPr>
                          <a:rPr lang="en-US" sz="2400" i="1" dirty="0">
                            <a:latin typeface="Cambria Math" panose="02040503050406030204" pitchFamily="18" charset="0"/>
                            <a:ea typeface="Cambria Math" panose="02040503050406030204" pitchFamily="18" charset="0"/>
                          </a:rPr>
                        </m:ctrlPr>
                      </m:sSubPr>
                      <m:e>
                        <m:r>
                          <a:rPr lang="en-US" sz="2400" i="1" dirty="0">
                            <a:latin typeface="Cambria Math" panose="02040503050406030204" pitchFamily="18" charset="0"/>
                            <a:ea typeface="Cambria Math" panose="02040503050406030204" pitchFamily="18" charset="0"/>
                          </a:rPr>
                          <m:t>𝐾</m:t>
                        </m:r>
                      </m:e>
                      <m:sub>
                        <m:r>
                          <a:rPr lang="en-US" sz="2400" i="1" dirty="0">
                            <a:latin typeface="Cambria Math" panose="02040503050406030204" pitchFamily="18" charset="0"/>
                            <a:ea typeface="Cambria Math" panose="02040503050406030204" pitchFamily="18" charset="0"/>
                          </a:rPr>
                          <m:t>𝑎</m:t>
                        </m:r>
                      </m:sub>
                    </m:sSub>
                    <m:r>
                      <a:rPr lang="en-US" sz="2400" i="1" dirty="0">
                        <a:latin typeface="Cambria Math" panose="02040503050406030204" pitchFamily="18" charset="0"/>
                        <a:ea typeface="Cambria Math" panose="02040503050406030204" pitchFamily="18" charset="0"/>
                      </a:rPr>
                      <m:t>=1.8 × </m:t>
                    </m:r>
                    <m:sSup>
                      <m:sSupPr>
                        <m:ctrlPr>
                          <a:rPr lang="en-US" sz="2400" i="1" dirty="0">
                            <a:latin typeface="Cambria Math" panose="02040503050406030204" pitchFamily="18" charset="0"/>
                            <a:ea typeface="Cambria Math" panose="02040503050406030204" pitchFamily="18" charset="0"/>
                          </a:rPr>
                        </m:ctrlPr>
                      </m:sSupPr>
                      <m:e>
                        <m:r>
                          <a:rPr lang="en-US" sz="2400" i="1" dirty="0">
                            <a:latin typeface="Cambria Math" panose="02040503050406030204" pitchFamily="18" charset="0"/>
                            <a:ea typeface="Cambria Math" panose="02040503050406030204" pitchFamily="18" charset="0"/>
                          </a:rPr>
                          <m:t>10</m:t>
                        </m:r>
                      </m:e>
                      <m:sup>
                        <m:r>
                          <a:rPr lang="en-US" sz="2400" i="1" dirty="0">
                            <a:latin typeface="Cambria Math" panose="02040503050406030204" pitchFamily="18" charset="0"/>
                            <a:ea typeface="Cambria Math" panose="02040503050406030204" pitchFamily="18" charset="0"/>
                          </a:rPr>
                          <m:t>−5</m:t>
                        </m:r>
                      </m:sup>
                    </m:sSup>
                  </m:oMath>
                </a14:m>
                <a:endParaRPr lang="en-IN" sz="2400" spc="1000" dirty="0"/>
              </a:p>
              <a:p>
                <a:pPr marL="233363">
                  <a:lnSpc>
                    <a:spcPct val="150000"/>
                  </a:lnSpc>
                  <a:tabLst>
                    <a:tab pos="6051550" algn="l"/>
                  </a:tabLst>
                </a:pPr>
                <a14:m>
                  <m:oMath xmlns:m="http://schemas.openxmlformats.org/officeDocument/2006/math">
                    <m:r>
                      <m:rPr>
                        <m:sty m:val="p"/>
                      </m:rPr>
                      <a:rPr lang="en-IN" sz="2400">
                        <a:latin typeface="Cambria Math" panose="02040503050406030204" pitchFamily="18" charset="0"/>
                      </a:rPr>
                      <m:t>CH</m:t>
                    </m:r>
                    <m:r>
                      <a:rPr lang="en-IN" sz="2400" baseline="-25000">
                        <a:latin typeface="Cambria Math" panose="02040503050406030204" pitchFamily="18" charset="0"/>
                      </a:rPr>
                      <m:t>3</m:t>
                    </m:r>
                    <m:r>
                      <m:rPr>
                        <m:sty m:val="p"/>
                      </m:rPr>
                      <a:rPr lang="en-IN" sz="2400">
                        <a:latin typeface="Cambria Math" panose="02040503050406030204" pitchFamily="18" charset="0"/>
                      </a:rPr>
                      <m:t>COO</m:t>
                    </m:r>
                    <m:r>
                      <m:rPr>
                        <m:sty m:val="p"/>
                      </m:rPr>
                      <a:rPr lang="en-IN" sz="2400" b="0" i="0" smtClean="0">
                        <a:latin typeface="Cambria Math" panose="02040503050406030204" pitchFamily="18" charset="0"/>
                      </a:rPr>
                      <m:t>D</m:t>
                    </m:r>
                    <m:r>
                      <a:rPr lang="en-IN" sz="2400">
                        <a:latin typeface="Cambria Math" panose="02040503050406030204" pitchFamily="18" charset="0"/>
                      </a:rPr>
                      <m:t>(</m:t>
                    </m:r>
                    <m:r>
                      <a:rPr lang="en-IN" sz="2400" i="1">
                        <a:latin typeface="Cambria Math" panose="02040503050406030204" pitchFamily="18" charset="0"/>
                      </a:rPr>
                      <m:t>𝑎𝑞</m:t>
                    </m:r>
                    <m:r>
                      <a:rPr lang="en-IN" sz="2400">
                        <a:latin typeface="Cambria Math" panose="02040503050406030204" pitchFamily="18" charset="0"/>
                      </a:rPr>
                      <m:t>)</m:t>
                    </m:r>
                    <m:r>
                      <a:rPr lang="en-IN" sz="2400" i="1">
                        <a:latin typeface="Cambria Math" panose="02040503050406030204" pitchFamily="18" charset="0"/>
                        <a:ea typeface="Cambria Math" panose="02040503050406030204" pitchFamily="18" charset="0"/>
                      </a:rPr>
                      <m:t>⇄</m:t>
                    </m:r>
                  </m:oMath>
                </a14:m>
                <a:r>
                  <a:rPr lang="en-US" sz="2400" dirty="0"/>
                  <a:t> </a:t>
                </a:r>
                <a14:m>
                  <m:oMath xmlns:m="http://schemas.openxmlformats.org/officeDocument/2006/math">
                    <m:sSub>
                      <m:sSubPr>
                        <m:ctrlPr>
                          <a:rPr lang="en-US" sz="2400" i="1" dirty="0" smtClean="0">
                            <a:latin typeface="Cambria Math" panose="02040503050406030204" pitchFamily="18" charset="0"/>
                          </a:rPr>
                        </m:ctrlPr>
                      </m:sSubPr>
                      <m:e>
                        <m:r>
                          <m:rPr>
                            <m:sty m:val="p"/>
                          </m:rPr>
                          <a:rPr lang="en-US" sz="2400" b="0" i="0" dirty="0" smtClean="0">
                            <a:latin typeface="Cambria Math" panose="02040503050406030204" pitchFamily="18" charset="0"/>
                          </a:rPr>
                          <m:t>CH</m:t>
                        </m:r>
                      </m:e>
                      <m:sub>
                        <m:r>
                          <a:rPr lang="en-US" sz="2400" b="0" i="0" dirty="0" smtClean="0">
                            <a:latin typeface="Cambria Math" panose="02040503050406030204" pitchFamily="18" charset="0"/>
                          </a:rPr>
                          <m:t>3</m:t>
                        </m:r>
                      </m:sub>
                    </m:sSub>
                    <m:r>
                      <m:rPr>
                        <m:sty m:val="p"/>
                      </m:rPr>
                      <a:rPr lang="en-US" sz="2400" b="0" i="0" dirty="0" smtClean="0">
                        <a:latin typeface="Cambria Math" panose="02040503050406030204" pitchFamily="18" charset="0"/>
                      </a:rPr>
                      <m:t>COO</m:t>
                    </m:r>
                    <m:d>
                      <m:dPr>
                        <m:ctrlPr>
                          <a:rPr lang="en-US" sz="2400" b="0" i="1" dirty="0" smtClean="0">
                            <a:latin typeface="Cambria Math" panose="02040503050406030204" pitchFamily="18" charset="0"/>
                          </a:rPr>
                        </m:ctrlPr>
                      </m:dPr>
                      <m:e>
                        <m:r>
                          <a:rPr lang="en-US" sz="2400" b="0" i="1" dirty="0" smtClean="0">
                            <a:latin typeface="Cambria Math" panose="02040503050406030204" pitchFamily="18" charset="0"/>
                          </a:rPr>
                          <m:t>𝑎𝑞</m:t>
                        </m:r>
                      </m:e>
                    </m:d>
                    <m:r>
                      <a:rPr lang="en-US" sz="2400" dirty="0">
                        <a:latin typeface="Cambria Math" panose="02040503050406030204" pitchFamily="18" charset="0"/>
                        <a:ea typeface="Cambria Math" panose="02040503050406030204" pitchFamily="18" charset="0"/>
                      </a:rPr>
                      <m:t>+</m:t>
                    </m:r>
                    <m:sSup>
                      <m:sSupPr>
                        <m:ctrlPr>
                          <a:rPr lang="en-US" sz="2400" i="1" dirty="0" smtClean="0">
                            <a:latin typeface="Cambria Math" panose="02040503050406030204" pitchFamily="18" charset="0"/>
                            <a:ea typeface="Cambria Math" panose="02040503050406030204" pitchFamily="18" charset="0"/>
                          </a:rPr>
                        </m:ctrlPr>
                      </m:sSupPr>
                      <m:e>
                        <m:r>
                          <m:rPr>
                            <m:sty m:val="p"/>
                          </m:rPr>
                          <a:rPr lang="en-US" sz="2400" b="0" i="0" dirty="0" smtClean="0">
                            <a:latin typeface="Cambria Math" panose="02040503050406030204" pitchFamily="18" charset="0"/>
                            <a:ea typeface="Cambria Math" panose="02040503050406030204" pitchFamily="18" charset="0"/>
                          </a:rPr>
                          <m:t>D</m:t>
                        </m:r>
                      </m:e>
                      <m:sup>
                        <m:r>
                          <a:rPr lang="en-US" sz="2400" b="0" i="1" dirty="0" smtClean="0">
                            <a:latin typeface="Cambria Math" panose="02040503050406030204" pitchFamily="18" charset="0"/>
                            <a:ea typeface="Cambria Math" panose="02040503050406030204" pitchFamily="18" charset="0"/>
                          </a:rPr>
                          <m:t>+</m:t>
                        </m:r>
                      </m:sup>
                    </m:sSup>
                    <m:d>
                      <m:dPr>
                        <m:ctrlPr>
                          <a:rPr lang="en-US" sz="2400" i="1" dirty="0" smtClean="0">
                            <a:latin typeface="Cambria Math" panose="02040503050406030204" pitchFamily="18" charset="0"/>
                            <a:ea typeface="Cambria Math" panose="02040503050406030204" pitchFamily="18" charset="0"/>
                          </a:rPr>
                        </m:ctrlPr>
                      </m:dPr>
                      <m:e>
                        <m:r>
                          <a:rPr lang="en-US" sz="2400" b="0" i="1" dirty="0" smtClean="0">
                            <a:latin typeface="Cambria Math" panose="02040503050406030204" pitchFamily="18" charset="0"/>
                            <a:ea typeface="Cambria Math" panose="02040503050406030204" pitchFamily="18" charset="0"/>
                          </a:rPr>
                          <m:t>𝑎𝑞</m:t>
                        </m:r>
                      </m:e>
                    </m:d>
                  </m:oMath>
                </a14:m>
                <a:r>
                  <a:rPr lang="en-US" sz="2400" baseline="30000" dirty="0"/>
                  <a:t>	</a:t>
                </a:r>
                <a14:m>
                  <m:oMath xmlns:m="http://schemas.openxmlformats.org/officeDocument/2006/math">
                    <m:sSub>
                      <m:sSubPr>
                        <m:ctrlPr>
                          <a:rPr lang="en-US" sz="2400" i="1" dirty="0">
                            <a:latin typeface="Cambria Math" panose="02040503050406030204" pitchFamily="18" charset="0"/>
                            <a:ea typeface="Cambria Math" panose="02040503050406030204" pitchFamily="18" charset="0"/>
                          </a:rPr>
                        </m:ctrlPr>
                      </m:sSubPr>
                      <m:e>
                        <m:r>
                          <a:rPr lang="en-US" sz="2400" i="1" dirty="0">
                            <a:latin typeface="Cambria Math" panose="02040503050406030204" pitchFamily="18" charset="0"/>
                            <a:ea typeface="Cambria Math" panose="02040503050406030204" pitchFamily="18" charset="0"/>
                          </a:rPr>
                          <m:t>𝐾</m:t>
                        </m:r>
                      </m:e>
                      <m:sub>
                        <m:r>
                          <a:rPr lang="en-US" sz="2400" i="1" dirty="0">
                            <a:latin typeface="Cambria Math" panose="02040503050406030204" pitchFamily="18" charset="0"/>
                            <a:ea typeface="Cambria Math" panose="02040503050406030204" pitchFamily="18" charset="0"/>
                          </a:rPr>
                          <m:t>𝑎</m:t>
                        </m:r>
                      </m:sub>
                    </m:sSub>
                    <m:r>
                      <a:rPr lang="en-US" sz="2400" i="1" dirty="0">
                        <a:latin typeface="Cambria Math" panose="02040503050406030204" pitchFamily="18" charset="0"/>
                        <a:ea typeface="Cambria Math" panose="02040503050406030204" pitchFamily="18" charset="0"/>
                      </a:rPr>
                      <m:t>=6 × </m:t>
                    </m:r>
                    <m:sSup>
                      <m:sSupPr>
                        <m:ctrlPr>
                          <a:rPr lang="en-US" sz="2400" i="1" dirty="0">
                            <a:latin typeface="Cambria Math" panose="02040503050406030204" pitchFamily="18" charset="0"/>
                            <a:ea typeface="Cambria Math" panose="02040503050406030204" pitchFamily="18" charset="0"/>
                          </a:rPr>
                        </m:ctrlPr>
                      </m:sSupPr>
                      <m:e>
                        <m:r>
                          <a:rPr lang="en-US" sz="2400" i="1" dirty="0">
                            <a:latin typeface="Cambria Math" panose="02040503050406030204" pitchFamily="18" charset="0"/>
                            <a:ea typeface="Cambria Math" panose="02040503050406030204" pitchFamily="18" charset="0"/>
                          </a:rPr>
                          <m:t>10</m:t>
                        </m:r>
                      </m:e>
                      <m:sup>
                        <m:r>
                          <a:rPr lang="en-US" sz="2400" b="0" i="1" dirty="0" smtClean="0">
                            <a:latin typeface="Cambria Math" panose="02040503050406030204" pitchFamily="18" charset="0"/>
                            <a:ea typeface="Cambria Math" panose="02040503050406030204" pitchFamily="18" charset="0"/>
                          </a:rPr>
                          <m:t>−6</m:t>
                        </m:r>
                      </m:sup>
                    </m:sSup>
                  </m:oMath>
                </a14:m>
                <a:endParaRPr lang="en-US" sz="2400" baseline="30000"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10"/>
              </p:nvPr>
            </p:nvSpPr>
            <p:spPr>
              <a:xfrm>
                <a:off x="0" y="1676400"/>
                <a:ext cx="8991600" cy="3429000"/>
              </a:xfrm>
              <a:blipFill>
                <a:blip r:embed="rId2"/>
                <a:stretch>
                  <a:fillRect l="-1356" t="-1599"/>
                </a:stretch>
              </a:blipFill>
            </p:spPr>
            <p:txBody>
              <a:bodyPr/>
              <a:lstStyle/>
              <a:p>
                <a:r>
                  <a:rPr lang="en-US">
                    <a:noFill/>
                  </a:rPr>
                  <a:t> </a:t>
                </a:r>
              </a:p>
            </p:txBody>
          </p:sp>
        </mc:Fallback>
      </mc:AlternateContent>
    </p:spTree>
    <p:extLst>
      <p:ext uri="{BB962C8B-B14F-4D97-AF65-F5344CB8AC3E}">
        <p14:creationId xmlns:p14="http://schemas.microsoft.com/office/powerpoint/2010/main" val="8846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(7)</a:t>
            </a:r>
            <a:endParaRPr lang="en-IN" dirty="0">
              <a:solidFill>
                <a:srgbClr val="CE171F"/>
              </a:solidFill>
            </a:endParaRPr>
          </a:p>
        </p:txBody>
      </p:sp>
      <p:sp>
        <p:nvSpPr>
          <p:cNvPr id="17" name="Text Placeholder 16"/>
          <p:cNvSpPr>
            <a:spLocks noGrp="1"/>
          </p:cNvSpPr>
          <p:nvPr>
            <p:ph type="body" sz="quarter" idx="11"/>
          </p:nvPr>
        </p:nvSpPr>
        <p:spPr>
          <a:xfrm>
            <a:off x="0" y="1123762"/>
            <a:ext cx="5181600" cy="571877"/>
          </a:xfrm>
        </p:spPr>
        <p:txBody>
          <a:bodyPr/>
          <a:lstStyle/>
          <a:p>
            <a:r>
              <a:rPr lang="en-US" sz="2800" dirty="0">
                <a:solidFill>
                  <a:srgbClr val="4F74A7"/>
                </a:solidFill>
                <a:latin typeface="Calibri" panose="020F0502020204030204" pitchFamily="34" charset="0"/>
                <a:cs typeface="Helvetica" panose="020B0604020202020204" pitchFamily="34" charset="0"/>
              </a:rPr>
              <a:t>Hydrogenation</a:t>
            </a:r>
          </a:p>
        </p:txBody>
      </p:sp>
      <p:sp>
        <p:nvSpPr>
          <p:cNvPr id="16" name="Text Placeholder 15"/>
          <p:cNvSpPr>
            <a:spLocks noGrp="1"/>
          </p:cNvSpPr>
          <p:nvPr>
            <p:ph type="body" sz="quarter" idx="10"/>
          </p:nvPr>
        </p:nvSpPr>
        <p:spPr>
          <a:xfrm>
            <a:off x="0" y="1647825"/>
            <a:ext cx="8877300" cy="1019175"/>
          </a:xfrm>
        </p:spPr>
        <p:txBody>
          <a:bodyPr/>
          <a:lstStyle/>
          <a:p>
            <a:r>
              <a:rPr lang="en-US" i="1" dirty="0"/>
              <a:t>Hydrogenation </a:t>
            </a:r>
            <a:r>
              <a:rPr lang="en-US" dirty="0"/>
              <a:t>is the addition of hydrogen to compounds containing multiple bonds.</a:t>
            </a:r>
            <a:endParaRPr lang="en-IN" dirty="0"/>
          </a:p>
        </p:txBody>
      </p:sp>
      <p:pic>
        <p:nvPicPr>
          <p:cNvPr id="4098" name="Picture 2" descr="H2 can be added to ethylene. This converts the double bond in ethylene with a single bond, and adds both H atoms to make etha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9675" y="2590800"/>
            <a:ext cx="671512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8545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(8)</a:t>
            </a:r>
            <a:endParaRPr lang="en-IN" dirty="0">
              <a:solidFill>
                <a:srgbClr val="CE171F"/>
              </a:solidFill>
            </a:endParaRPr>
          </a:p>
        </p:txBody>
      </p:sp>
      <p:sp>
        <p:nvSpPr>
          <p:cNvPr id="17" name="Text Placeholder 16"/>
          <p:cNvSpPr>
            <a:spLocks noGrp="1"/>
          </p:cNvSpPr>
          <p:nvPr>
            <p:ph type="body" sz="quarter" idx="11"/>
          </p:nvPr>
        </p:nvSpPr>
        <p:spPr>
          <a:xfrm>
            <a:off x="0" y="1072055"/>
            <a:ext cx="5029200" cy="522890"/>
          </a:xfrm>
        </p:spPr>
        <p:txBody>
          <a:bodyPr/>
          <a:lstStyle/>
          <a:p>
            <a:r>
              <a:rPr lang="en-US" sz="2800" dirty="0">
                <a:solidFill>
                  <a:srgbClr val="4F74A7"/>
                </a:solidFill>
                <a:latin typeface="Calibri" panose="020F0502020204030204" pitchFamily="34" charset="0"/>
                <a:cs typeface="Helvetica" panose="020B0604020202020204" pitchFamily="34" charset="0"/>
              </a:rPr>
              <a:t>The Hydrogen Economy</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00200"/>
                <a:ext cx="8763000" cy="3429000"/>
              </a:xfrm>
            </p:spPr>
            <p:txBody>
              <a:bodyPr/>
              <a:lstStyle/>
              <a:p>
                <a:pPr>
                  <a:spcAft>
                    <a:spcPts val="2500"/>
                  </a:spcAft>
                </a:pPr>
                <a:r>
                  <a:rPr lang="en-US" dirty="0"/>
                  <a:t>Hydrogen gas could replace gasoline to power automobiles (after considerable modification of the engine) or be used with oxygen gas in fuel cells to generate electricity. </a:t>
                </a:r>
              </a:p>
              <a:p>
                <a:pPr algn="ctr"/>
                <a14:m>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a14:m>
                <a:r>
                  <a:rPr lang="en-US" dirty="0"/>
                  <a:t> </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00200"/>
                <a:ext cx="8763000" cy="3429000"/>
              </a:xfrm>
              <a:blipFill>
                <a:blip r:embed="rId2"/>
                <a:stretch>
                  <a:fillRect l="-1391" t="-1779" r="-1252"/>
                </a:stretch>
              </a:blipFill>
            </p:spPr>
            <p:txBody>
              <a:bodyPr/>
              <a:lstStyle/>
              <a:p>
                <a:r>
                  <a:rPr lang="en-US">
                    <a:noFill/>
                  </a:rPr>
                  <a:t> </a:t>
                </a:r>
              </a:p>
            </p:txBody>
          </p:sp>
        </mc:Fallback>
      </mc:AlternateContent>
    </p:spTree>
    <p:extLst>
      <p:ext uri="{BB962C8B-B14F-4D97-AF65-F5344CB8AC3E}">
        <p14:creationId xmlns:p14="http://schemas.microsoft.com/office/powerpoint/2010/main" val="3516576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a:t>
            </a:r>
            <a:endParaRPr lang="en-IN" dirty="0">
              <a:solidFill>
                <a:srgbClr val="CE171F"/>
              </a:solidFill>
            </a:endParaRPr>
          </a:p>
        </p:txBody>
      </p:sp>
      <p:sp>
        <p:nvSpPr>
          <p:cNvPr id="16" name="Text Placeholder 15"/>
          <p:cNvSpPr>
            <a:spLocks noGrp="1"/>
          </p:cNvSpPr>
          <p:nvPr>
            <p:ph type="body" sz="quarter" idx="11"/>
          </p:nvPr>
        </p:nvSpPr>
        <p:spPr>
          <a:xfrm>
            <a:off x="3962400" y="1219200"/>
            <a:ext cx="1219200" cy="533400"/>
          </a:xfrm>
        </p:spPr>
        <p:txBody>
          <a:bodyPr/>
          <a:lstStyle/>
          <a:p>
            <a:pPr algn="ctr">
              <a:spcBef>
                <a:spcPts val="0"/>
              </a:spcBef>
            </a:pPr>
            <a:r>
              <a:rPr lang="en-IN" b="1" dirty="0">
                <a:solidFill>
                  <a:srgbClr val="4F74A7"/>
                </a:solidFill>
              </a:rPr>
              <a:t>Topics</a:t>
            </a:r>
          </a:p>
        </p:txBody>
      </p:sp>
      <p:sp>
        <p:nvSpPr>
          <p:cNvPr id="17" name="Text Placeholder 16"/>
          <p:cNvSpPr>
            <a:spLocks noGrp="1"/>
          </p:cNvSpPr>
          <p:nvPr>
            <p:ph type="body" sz="quarter" idx="10"/>
          </p:nvPr>
        </p:nvSpPr>
        <p:spPr>
          <a:xfrm>
            <a:off x="3886200" y="1896920"/>
            <a:ext cx="1371600" cy="549561"/>
          </a:xfrm>
        </p:spPr>
        <p:txBody>
          <a:bodyPr/>
          <a:lstStyle/>
          <a:p>
            <a:pPr algn="ctr"/>
            <a:r>
              <a:rPr lang="en-IN" dirty="0"/>
              <a:t>Carbon</a:t>
            </a:r>
          </a:p>
        </p:txBody>
      </p:sp>
    </p:spTree>
    <p:extLst>
      <p:ext uri="{BB962C8B-B14F-4D97-AF65-F5344CB8AC3E}">
        <p14:creationId xmlns:p14="http://schemas.microsoft.com/office/powerpoint/2010/main" val="1477026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 (1)</a:t>
            </a:r>
            <a:endParaRPr lang="en-IN" dirty="0">
              <a:solidFill>
                <a:srgbClr val="CE171F"/>
              </a:solidFill>
            </a:endParaRPr>
          </a:p>
        </p:txBody>
      </p:sp>
      <p:sp>
        <p:nvSpPr>
          <p:cNvPr id="4" name="Content Placeholder 3"/>
          <p:cNvSpPr>
            <a:spLocks noGrp="1"/>
          </p:cNvSpPr>
          <p:nvPr>
            <p:ph sz="quarter" idx="12"/>
          </p:nvPr>
        </p:nvSpPr>
        <p:spPr>
          <a:xfrm>
            <a:off x="0" y="1143000"/>
            <a:ext cx="1752600" cy="381000"/>
          </a:xfrm>
        </p:spPr>
        <p:txBody>
          <a:bodyPr/>
          <a:lstStyle/>
          <a:p>
            <a:r>
              <a:rPr lang="en-US" sz="2800" dirty="0">
                <a:solidFill>
                  <a:srgbClr val="4F74A7"/>
                </a:solidFill>
              </a:rPr>
              <a:t>Carbon</a:t>
            </a:r>
          </a:p>
        </p:txBody>
      </p:sp>
      <p:pic>
        <p:nvPicPr>
          <p:cNvPr id="15" name="Picture 14" descr="The phase diagram of carbon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115" y="1143000"/>
            <a:ext cx="5420070" cy="5029200"/>
          </a:xfrm>
          <a:prstGeom prst="rect">
            <a:avLst/>
          </a:prstGeom>
          <a:ln>
            <a:noFill/>
          </a:ln>
          <a:effectLst/>
        </p:spPr>
      </p:pic>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762000" y="5638801"/>
                <a:ext cx="8153400" cy="533399"/>
              </a:xfrm>
              <a:solidFill>
                <a:schemeClr val="bg1"/>
              </a:solidFill>
            </p:spPr>
            <p:txBody>
              <a:bodyPr/>
              <a:lstStyle/>
              <a:p>
                <a14:m>
                  <m:oMath xmlns:m="http://schemas.openxmlformats.org/officeDocument/2006/math">
                    <m:r>
                      <m:rPr>
                        <m:sty m:val="p"/>
                      </m:rPr>
                      <a:rPr lang="en-IN" b="0" i="0" smtClean="0">
                        <a:latin typeface="Cambria Math" panose="02040503050406030204" pitchFamily="18" charset="0"/>
                      </a:rPr>
                      <m:t>C</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diamond</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m:t>
                    </m:r>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graphite</m:t>
                    </m:r>
                    <m:r>
                      <a:rPr lang="en-IN" b="0" i="0" smtClean="0">
                        <a:latin typeface="Cambria Math" panose="02040503050406030204" pitchFamily="18" charset="0"/>
                        <a:ea typeface="Cambria Math" panose="02040503050406030204" pitchFamily="18" charset="0"/>
                      </a:rPr>
                      <m:t>)</m:t>
                    </m:r>
                  </m:oMath>
                </a14:m>
                <a:r>
                  <a:rPr lang="en-IN" dirty="0"/>
                  <a:t> 	</a:t>
                </a:r>
                <a14:m>
                  <m:oMath xmlns:m="http://schemas.openxmlformats.org/officeDocument/2006/math">
                    <m:r>
                      <a:rPr lang="en-IN" i="1" dirty="0" smtClean="0">
                        <a:latin typeface="Cambria Math" panose="02040503050406030204" pitchFamily="18" charset="0"/>
                        <a:ea typeface="Cambria Math" panose="02040503050406030204" pitchFamily="18" charset="0"/>
                      </a:rPr>
                      <m:t>∆</m:t>
                    </m:r>
                    <m:sSup>
                      <m:sSupPr>
                        <m:ctrlPr>
                          <a:rPr lang="en-IN" b="0" i="1" dirty="0" smtClean="0">
                            <a:latin typeface="Cambria Math" panose="02040503050406030204" pitchFamily="18" charset="0"/>
                            <a:ea typeface="Cambria Math" panose="02040503050406030204" pitchFamily="18" charset="0"/>
                          </a:rPr>
                        </m:ctrlPr>
                      </m:sSupPr>
                      <m:e>
                        <m:r>
                          <a:rPr lang="en-IN" b="0" i="1" dirty="0" smtClean="0">
                            <a:latin typeface="Cambria Math" panose="02040503050406030204" pitchFamily="18" charset="0"/>
                            <a:ea typeface="Cambria Math" panose="02040503050406030204" pitchFamily="18" charset="0"/>
                          </a:rPr>
                          <m:t>𝐺</m:t>
                        </m:r>
                      </m:e>
                      <m:sup>
                        <m:r>
                          <m:rPr>
                            <m:sty m:val="p"/>
                          </m:rPr>
                          <a:rPr lang="en-IN" b="0" i="0" dirty="0" smtClean="0">
                            <a:latin typeface="Cambria Math" panose="02040503050406030204" pitchFamily="18" charset="0"/>
                            <a:ea typeface="Cambria Math" panose="02040503050406030204" pitchFamily="18" charset="0"/>
                          </a:rPr>
                          <m:t>O</m:t>
                        </m:r>
                      </m:sup>
                    </m:sSup>
                    <m:r>
                      <a:rPr lang="en-IN" b="0" i="1" dirty="0" smtClean="0">
                        <a:latin typeface="Cambria Math" panose="02040503050406030204" pitchFamily="18" charset="0"/>
                        <a:ea typeface="Cambria Math" panose="02040503050406030204" pitchFamily="18" charset="0"/>
                      </a:rPr>
                      <m:t>=−</m:t>
                    </m:r>
                    <m:r>
                      <a:rPr lang="en-IN" b="0" i="0" dirty="0" smtClean="0">
                        <a:latin typeface="Cambria Math" panose="02040503050406030204" pitchFamily="18" charset="0"/>
                        <a:ea typeface="Cambria Math" panose="02040503050406030204" pitchFamily="18" charset="0"/>
                      </a:rPr>
                      <m:t>2.87 </m:t>
                    </m:r>
                    <m:r>
                      <m:rPr>
                        <m:sty m:val="p"/>
                      </m:rPr>
                      <a:rPr lang="en-IN" b="0" i="0" dirty="0" smtClean="0">
                        <a:latin typeface="Cambria Math" panose="02040503050406030204" pitchFamily="18" charset="0"/>
                        <a:ea typeface="Cambria Math" panose="02040503050406030204" pitchFamily="18" charset="0"/>
                      </a:rPr>
                      <m:t>kJ</m:t>
                    </m:r>
                    <m:r>
                      <a:rPr lang="en-IN" b="0" i="0" dirty="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mol</m:t>
                    </m:r>
                  </m:oMath>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762000" y="5638801"/>
                <a:ext cx="8153400" cy="533399"/>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32760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 (2)</a:t>
            </a:r>
            <a:endParaRPr lang="en-IN" dirty="0">
              <a:solidFill>
                <a:srgbClr val="CE171F"/>
              </a:solidFill>
            </a:endParaRPr>
          </a:p>
        </p:txBody>
      </p:sp>
      <p:sp>
        <p:nvSpPr>
          <p:cNvPr id="17" name="Text Placeholder 16"/>
          <p:cNvSpPr>
            <a:spLocks noGrp="1"/>
          </p:cNvSpPr>
          <p:nvPr>
            <p:ph type="body" sz="quarter" idx="11"/>
          </p:nvPr>
        </p:nvSpPr>
        <p:spPr>
          <a:xfrm>
            <a:off x="0" y="1143000"/>
            <a:ext cx="1524000" cy="533400"/>
          </a:xfrm>
        </p:spPr>
        <p:txBody>
          <a:bodyPr/>
          <a:lstStyle/>
          <a:p>
            <a:r>
              <a:rPr lang="en-US" sz="2800" dirty="0">
                <a:solidFill>
                  <a:srgbClr val="4F74A7"/>
                </a:solidFill>
                <a:latin typeface="Calibri" panose="020F0502020204030204" pitchFamily="34" charset="0"/>
                <a:cs typeface="Helvetica" panose="020B0604020202020204" pitchFamily="34" charset="0"/>
              </a:rPr>
              <a:t>Carbon</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600200"/>
                <a:ext cx="8534400" cy="4267200"/>
              </a:xfrm>
            </p:spPr>
            <p:txBody>
              <a:bodyPr/>
              <a:lstStyle/>
              <a:p>
                <a:r>
                  <a:rPr lang="en-US" dirty="0"/>
                  <a:t>Carbides</a:t>
                </a:r>
              </a:p>
              <a:p>
                <a:pPr marL="360000">
                  <a:spcBef>
                    <a:spcPts val="1800"/>
                  </a:spcBef>
                </a:pPr>
                <a:r>
                  <a:rPr lang="en-IN" b="0" dirty="0"/>
                  <a:t>	</a:t>
                </a:r>
                <a14:m>
                  <m:oMath xmlns:m="http://schemas.openxmlformats.org/officeDocument/2006/math">
                    <m:sSubSup>
                      <m:sSubSupPr>
                        <m:ctrlPr>
                          <a:rPr lang="en-IN" b="0" i="1" smtClean="0">
                            <a:latin typeface="Cambria Math" panose="02040503050406030204" pitchFamily="18" charset="0"/>
                          </a:rPr>
                        </m:ctrlPr>
                      </m:sSubSupPr>
                      <m:e>
                        <m:r>
                          <m:rPr>
                            <m:sty m:val="p"/>
                          </m:rPr>
                          <a:rPr lang="en-IN" b="0" i="0" smtClean="0">
                            <a:latin typeface="Cambria Math" panose="02040503050406030204" pitchFamily="18" charset="0"/>
                          </a:rPr>
                          <m:t>C</m:t>
                        </m:r>
                      </m:e>
                      <m:sub>
                        <m:r>
                          <a:rPr lang="en-IN" b="0" i="1" smtClean="0">
                            <a:latin typeface="Cambria Math" panose="02040503050406030204" pitchFamily="18" charset="0"/>
                          </a:rPr>
                          <m:t>2</m:t>
                        </m:r>
                      </m:sub>
                      <m:sup>
                        <m:r>
                          <a:rPr lang="en-IN" b="0" i="1" smtClean="0">
                            <a:latin typeface="Cambria Math" panose="02040503050406030204" pitchFamily="18" charset="0"/>
                          </a:rPr>
                          <m:t>2−</m:t>
                        </m:r>
                      </m:sup>
                    </m:sSub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𝑙</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oMath>
                </a14:m>
                <a:r>
                  <a:rPr lang="en-US" dirty="0"/>
                  <a:t> </a:t>
                </a:r>
                <a14:m>
                  <m:oMath xmlns:m="http://schemas.openxmlformats.org/officeDocument/2006/math">
                    <m:r>
                      <a:rPr lang="en-IN" b="0" i="1" dirty="0" smtClean="0">
                        <a:latin typeface="Cambria Math" panose="02040503050406030204" pitchFamily="18" charset="0"/>
                      </a:rPr>
                      <m:t>2</m:t>
                    </m:r>
                    <m:r>
                      <m:rPr>
                        <m:sty m:val="p"/>
                      </m:rPr>
                      <a:rPr lang="en-IN" b="0" i="0" dirty="0" smtClean="0">
                        <a:latin typeface="Cambria Math" panose="02040503050406030204" pitchFamily="18" charset="0"/>
                      </a:rPr>
                      <m:t>O</m:t>
                    </m:r>
                    <m:sSup>
                      <m:sSupPr>
                        <m:ctrlPr>
                          <a:rPr lang="en-IN" b="0" i="1" dirty="0" smtClean="0">
                            <a:latin typeface="Cambria Math" panose="02040503050406030204" pitchFamily="18" charset="0"/>
                          </a:rPr>
                        </m:ctrlPr>
                      </m:sSupPr>
                      <m:e>
                        <m:r>
                          <m:rPr>
                            <m:sty m:val="p"/>
                          </m:rPr>
                          <a:rPr lang="en-IN" b="0" i="0" dirty="0" smtClean="0">
                            <a:latin typeface="Cambria Math" panose="02040503050406030204" pitchFamily="18" charset="0"/>
                          </a:rPr>
                          <m:t>H</m:t>
                        </m:r>
                      </m:e>
                      <m:sup>
                        <m:r>
                          <a:rPr lang="en-IN" b="0" i="1" dirty="0" smtClean="0">
                            <a:latin typeface="Cambria Math" panose="02040503050406030204" pitchFamily="18" charset="0"/>
                          </a:rPr>
                          <m:t>−</m:t>
                        </m:r>
                      </m:sup>
                    </m:sSup>
                    <m:r>
                      <a:rPr lang="en-IN" b="0" i="1" dirty="0" smtClean="0">
                        <a:latin typeface="Cambria Math" panose="02040503050406030204" pitchFamily="18" charset="0"/>
                      </a:rPr>
                      <m:t>(</m:t>
                    </m:r>
                    <m:r>
                      <a:rPr lang="en-IN" b="0" i="1" dirty="0" smtClean="0">
                        <a:latin typeface="Cambria Math" panose="02040503050406030204" pitchFamily="18" charset="0"/>
                      </a:rPr>
                      <m:t>𝑎𝑞</m:t>
                    </m:r>
                    <m:r>
                      <a:rPr lang="en-IN" b="0" i="1" dirty="0" smtClean="0">
                        <a:latin typeface="Cambria Math" panose="02040503050406030204" pitchFamily="18" charset="0"/>
                      </a:rPr>
                      <m:t>)</m:t>
                    </m:r>
                    <m:r>
                      <a:rPr lang="en-US" dirty="0">
                        <a:latin typeface="Cambria Math" panose="02040503050406030204" pitchFamily="18" charset="0"/>
                        <a:ea typeface="Cambria Math" panose="02040503050406030204" pitchFamily="18" charset="0"/>
                      </a:rPr>
                      <m:t>+</m:t>
                    </m:r>
                    <m:sSub>
                      <m:sSubPr>
                        <m:ctrlPr>
                          <a:rPr lang="en-US"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C</m:t>
                        </m:r>
                      </m:e>
                      <m:sub>
                        <m:r>
                          <a:rPr lang="en-US" b="0" i="0" dirty="0" smtClean="0">
                            <a:latin typeface="Cambria Math" panose="02040503050406030204" pitchFamily="18" charset="0"/>
                            <a:ea typeface="Cambria Math" panose="02040503050406030204" pitchFamily="18" charset="0"/>
                          </a:rPr>
                          <m:t>2</m:t>
                        </m:r>
                      </m:sub>
                    </m:sSub>
                    <m:sSub>
                      <m:sSubPr>
                        <m:ctrlPr>
                          <a:rPr lang="en-US"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H</m:t>
                        </m:r>
                      </m:e>
                      <m:sub>
                        <m:r>
                          <a:rPr lang="en-US" b="0" i="0" dirty="0" smtClean="0">
                            <a:latin typeface="Cambria Math" panose="02040503050406030204" pitchFamily="18" charset="0"/>
                            <a:ea typeface="Cambria Math" panose="02040503050406030204" pitchFamily="18" charset="0"/>
                          </a:rPr>
                          <m:t>2</m:t>
                        </m:r>
                      </m:sub>
                    </m:sSub>
                    <m:d>
                      <m:dPr>
                        <m:ctrlPr>
                          <a:rPr lang="en-US" i="1" dirty="0" smtClean="0">
                            <a:latin typeface="Cambria Math" panose="02040503050406030204" pitchFamily="18" charset="0"/>
                            <a:ea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𝑔</m:t>
                        </m:r>
                      </m:e>
                    </m:d>
                  </m:oMath>
                </a14:m>
                <a:r>
                  <a:rPr lang="en-US" dirty="0"/>
                  <a:t> </a:t>
                </a:r>
              </a:p>
              <a:p>
                <a:pPr marL="360000">
                  <a:spcBef>
                    <a:spcPts val="1800"/>
                  </a:spcBef>
                  <a:spcAft>
                    <a:spcPts val="4000"/>
                  </a:spcAft>
                </a:pPr>
                <a:r>
                  <a:rPr lang="en-IN" dirty="0"/>
                  <a:t>	</a:t>
                </a:r>
                <a14:m>
                  <m:oMath xmlns:m="http://schemas.openxmlformats.org/officeDocument/2006/math">
                    <m:sSup>
                      <m:sSupPr>
                        <m:ctrlPr>
                          <a:rPr lang="en-IN" i="1" smtClean="0">
                            <a:latin typeface="Cambria Math" panose="02040503050406030204" pitchFamily="18" charset="0"/>
                          </a:rPr>
                        </m:ctrlPr>
                      </m:sSupPr>
                      <m:e>
                        <m:r>
                          <m:rPr>
                            <m:sty m:val="p"/>
                          </m:rPr>
                          <a:rPr lang="en-IN" b="0" i="0" smtClean="0">
                            <a:latin typeface="Cambria Math" panose="02040503050406030204" pitchFamily="18" charset="0"/>
                          </a:rPr>
                          <m:t>C</m:t>
                        </m:r>
                      </m:e>
                      <m:sup>
                        <m:r>
                          <a:rPr lang="en-IN" b="0" i="1" smtClean="0">
                            <a:latin typeface="Cambria Math" panose="02040503050406030204" pitchFamily="18" charset="0"/>
                          </a:rPr>
                          <m:t>4−</m:t>
                        </m:r>
                      </m:sup>
                    </m:sSup>
                    <m:r>
                      <a:rPr lang="en-IN" b="0" i="1" smtClean="0">
                        <a:latin typeface="Cambria Math" panose="02040503050406030204" pitchFamily="18" charset="0"/>
                      </a:rPr>
                      <m:t>(</m:t>
                    </m:r>
                    <m:r>
                      <a:rPr lang="en-IN" b="0" i="1" smtClean="0">
                        <a:latin typeface="Cambria Math" panose="02040503050406030204" pitchFamily="18" charset="0"/>
                      </a:rPr>
                      <m:t>𝑎𝑞</m:t>
                    </m:r>
                    <m:r>
                      <a:rPr lang="en-IN" b="0" i="1" smtClean="0">
                        <a:latin typeface="Cambria Math" panose="02040503050406030204" pitchFamily="18" charset="0"/>
                      </a:rPr>
                      <m:t>)</m:t>
                    </m:r>
                    <m:r>
                      <a:rPr lang="en-IN">
                        <a:latin typeface="Cambria Math" panose="02040503050406030204" pitchFamily="18" charset="0"/>
                      </a:rPr>
                      <m:t>+</m:t>
                    </m:r>
                    <m:r>
                      <a:rPr lang="en-IN" b="0" i="0" smtClean="0">
                        <a:latin typeface="Cambria Math" panose="02040503050406030204" pitchFamily="18" charset="0"/>
                      </a:rPr>
                      <m:t>4</m:t>
                    </m:r>
                    <m:r>
                      <m:rPr>
                        <m:sty m:val="p"/>
                      </m:rPr>
                      <a:rPr lang="en-IN">
                        <a:latin typeface="Cambria Math" panose="02040503050406030204" pitchFamily="18" charset="0"/>
                      </a:rPr>
                      <m:t>H</m:t>
                    </m:r>
                    <m:r>
                      <a:rPr lang="en-IN" baseline="-25000">
                        <a:latin typeface="Cambria Math" panose="02040503050406030204" pitchFamily="18" charset="0"/>
                      </a:rPr>
                      <m:t>2</m:t>
                    </m:r>
                    <m:r>
                      <m:rPr>
                        <m:sty m:val="p"/>
                      </m:rPr>
                      <a:rPr lang="en-IN">
                        <a:latin typeface="Cambria Math" panose="02040503050406030204" pitchFamily="18" charset="0"/>
                      </a:rPr>
                      <m:t>O</m:t>
                    </m:r>
                    <m:r>
                      <a:rPr lang="en-IN">
                        <a:latin typeface="Cambria Math" panose="02040503050406030204" pitchFamily="18" charset="0"/>
                      </a:rPr>
                      <m:t>(</m:t>
                    </m:r>
                    <m:r>
                      <a:rPr lang="en-IN" i="1">
                        <a:latin typeface="Cambria Math" panose="02040503050406030204" pitchFamily="18" charset="0"/>
                      </a:rPr>
                      <m:t>𝑙</m:t>
                    </m:r>
                    <m:r>
                      <a:rPr lang="en-IN">
                        <a:latin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oMath>
                </a14:m>
                <a:r>
                  <a:rPr lang="en-US" dirty="0"/>
                  <a:t> </a:t>
                </a:r>
                <a14:m>
                  <m:oMath xmlns:m="http://schemas.openxmlformats.org/officeDocument/2006/math">
                    <m:r>
                      <a:rPr lang="en-IN" i="1" dirty="0" smtClean="0">
                        <a:latin typeface="Cambria Math" panose="02040503050406030204" pitchFamily="18" charset="0"/>
                      </a:rPr>
                      <m:t>4</m:t>
                    </m:r>
                    <m:r>
                      <m:rPr>
                        <m:sty m:val="p"/>
                      </m:rPr>
                      <a:rPr lang="en-IN" dirty="0">
                        <a:latin typeface="Cambria Math" panose="02040503050406030204" pitchFamily="18" charset="0"/>
                      </a:rPr>
                      <m:t>O</m:t>
                    </m:r>
                    <m:sSup>
                      <m:sSupPr>
                        <m:ctrlPr>
                          <a:rPr lang="en-IN" i="1" dirty="0">
                            <a:latin typeface="Cambria Math" panose="02040503050406030204" pitchFamily="18" charset="0"/>
                          </a:rPr>
                        </m:ctrlPr>
                      </m:sSupPr>
                      <m:e>
                        <m:r>
                          <m:rPr>
                            <m:sty m:val="p"/>
                          </m:rPr>
                          <a:rPr lang="en-IN" dirty="0">
                            <a:latin typeface="Cambria Math" panose="02040503050406030204" pitchFamily="18" charset="0"/>
                          </a:rPr>
                          <m:t>H</m:t>
                        </m:r>
                      </m:e>
                      <m:sup>
                        <m:r>
                          <a:rPr lang="en-IN" i="1" dirty="0">
                            <a:latin typeface="Cambria Math" panose="02040503050406030204" pitchFamily="18" charset="0"/>
                          </a:rPr>
                          <m:t>−</m:t>
                        </m:r>
                      </m:sup>
                    </m:sSup>
                    <m:r>
                      <a:rPr lang="en-IN" i="1" dirty="0">
                        <a:latin typeface="Cambria Math" panose="02040503050406030204" pitchFamily="18" charset="0"/>
                      </a:rPr>
                      <m:t>(</m:t>
                    </m:r>
                    <m:r>
                      <a:rPr lang="en-IN" i="1" dirty="0">
                        <a:latin typeface="Cambria Math" panose="02040503050406030204" pitchFamily="18" charset="0"/>
                      </a:rPr>
                      <m:t>𝑎𝑞</m:t>
                    </m:r>
                    <m:r>
                      <a:rPr lang="en-IN" i="1" dirty="0">
                        <a:latin typeface="Cambria Math" panose="02040503050406030204" pitchFamily="18" charset="0"/>
                      </a:rPr>
                      <m:t>)+</m:t>
                    </m:r>
                    <m:sSub>
                      <m:sSubPr>
                        <m:ctrlPr>
                          <a:rPr lang="en-IN"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CH</m:t>
                        </m:r>
                      </m:e>
                      <m:sub>
                        <m:r>
                          <a:rPr lang="en-US" b="0" i="1" dirty="0" smtClean="0">
                            <a:latin typeface="Cambria Math" panose="02040503050406030204" pitchFamily="18" charset="0"/>
                            <a:ea typeface="Cambria Math" panose="02040503050406030204" pitchFamily="18" charset="0"/>
                          </a:rPr>
                          <m:t>4</m:t>
                        </m:r>
                      </m:sub>
                    </m:sSub>
                    <m:d>
                      <m:dPr>
                        <m:ctrlPr>
                          <a:rPr lang="en-IN" i="1" dirty="0" smtClean="0">
                            <a:latin typeface="Cambria Math" panose="02040503050406030204" pitchFamily="18" charset="0"/>
                            <a:ea typeface="Cambria Math" panose="02040503050406030204" pitchFamily="18" charset="0"/>
                          </a:rPr>
                        </m:ctrlPr>
                      </m:dPr>
                      <m:e>
                        <m:r>
                          <a:rPr lang="en-US" b="0" i="1" dirty="0" smtClean="0">
                            <a:latin typeface="Cambria Math" panose="02040503050406030204" pitchFamily="18" charset="0"/>
                            <a:ea typeface="Cambria Math" panose="02040503050406030204" pitchFamily="18" charset="0"/>
                          </a:rPr>
                          <m:t>𝑔</m:t>
                        </m:r>
                      </m:e>
                    </m:d>
                  </m:oMath>
                </a14:m>
                <a:r>
                  <a:rPr lang="en-US" dirty="0"/>
                  <a:t> </a:t>
                </a:r>
              </a:p>
              <a:p>
                <a:pPr>
                  <a:spcBef>
                    <a:spcPts val="1800"/>
                  </a:spcBef>
                  <a:spcAft>
                    <a:spcPts val="1800"/>
                  </a:spcAft>
                </a:pPr>
                <a:r>
                  <a:rPr lang="en-US" dirty="0"/>
                  <a:t>Silicon carbide (SiC) is called </a:t>
                </a:r>
                <a:r>
                  <a:rPr lang="en-US" i="1" dirty="0"/>
                  <a:t>carborundum :</a:t>
                </a:r>
                <a:endParaRPr lang="en-US" dirty="0"/>
              </a:p>
              <a:p>
                <a:pPr>
                  <a:spcBef>
                    <a:spcPts val="600"/>
                  </a:spcBef>
                  <a:spcAft>
                    <a:spcPts val="1800"/>
                  </a:spcAft>
                  <a:tabLst>
                    <a:tab pos="1428750" algn="l"/>
                  </a:tabLst>
                </a:pPr>
                <a:r>
                  <a:rPr lang="en-US" b="0" dirty="0"/>
                  <a:t>	</a:t>
                </a:r>
                <a14:m>
                  <m:oMath xmlns:m="http://schemas.openxmlformats.org/officeDocument/2006/math">
                    <m:r>
                      <m:rPr>
                        <m:sty m:val="p"/>
                      </m:rPr>
                      <a:rPr lang="en-IN" b="0" i="0" smtClean="0">
                        <a:latin typeface="Cambria Math" panose="02040503050406030204" pitchFamily="18" charset="0"/>
                      </a:rPr>
                      <m:t>SiO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+3</m:t>
                    </m:r>
                    <m:r>
                      <m:rPr>
                        <m:sty m:val="p"/>
                      </m:rPr>
                      <a:rPr lang="en-IN" b="0" i="0" smtClean="0">
                        <a:latin typeface="Cambria Math" panose="02040503050406030204" pitchFamily="18" charset="0"/>
                      </a:rPr>
                      <m:t>C</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SiC</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a14:m>
                <a:r>
                  <a:rPr lang="en-IN" dirty="0"/>
                  <a:t> </a:t>
                </a:r>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600200"/>
                <a:ext cx="8534400" cy="4267200"/>
              </a:xfrm>
              <a:blipFill rotWithShape="0">
                <a:blip r:embed="rId3"/>
                <a:stretch>
                  <a:fillRect l="-1429" t="-1429"/>
                </a:stretch>
              </a:blipFill>
            </p:spPr>
            <p:txBody>
              <a:bodyPr/>
              <a:lstStyle/>
              <a:p>
                <a:r>
                  <a:rPr lang="en-US">
                    <a:noFill/>
                  </a:rPr>
                  <a:t> </a:t>
                </a:r>
              </a:p>
            </p:txBody>
          </p:sp>
        </mc:Fallback>
      </mc:AlternateContent>
    </p:spTree>
    <p:extLst>
      <p:ext uri="{BB962C8B-B14F-4D97-AF65-F5344CB8AC3E}">
        <p14:creationId xmlns:p14="http://schemas.microsoft.com/office/powerpoint/2010/main" val="4234986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 (3)</a:t>
            </a:r>
            <a:endParaRPr lang="en-IN" dirty="0">
              <a:solidFill>
                <a:srgbClr val="CE171F"/>
              </a:solidFill>
            </a:endParaRPr>
          </a:p>
        </p:txBody>
      </p:sp>
      <p:sp>
        <p:nvSpPr>
          <p:cNvPr id="17" name="Text Placeholder 16"/>
          <p:cNvSpPr>
            <a:spLocks noGrp="1"/>
          </p:cNvSpPr>
          <p:nvPr>
            <p:ph type="body" sz="quarter" idx="11"/>
          </p:nvPr>
        </p:nvSpPr>
        <p:spPr>
          <a:xfrm>
            <a:off x="36576" y="1069441"/>
            <a:ext cx="1676400" cy="528119"/>
          </a:xfrm>
        </p:spPr>
        <p:txBody>
          <a:bodyPr/>
          <a:lstStyle/>
          <a:p>
            <a:r>
              <a:rPr lang="en-US" sz="2800" dirty="0">
                <a:solidFill>
                  <a:srgbClr val="4F74A7"/>
                </a:solidFill>
                <a:latin typeface="Calibri" panose="020F0502020204030204" pitchFamily="34" charset="0"/>
                <a:cs typeface="Helvetica" panose="020B0604020202020204" pitchFamily="34" charset="0"/>
              </a:rPr>
              <a:t>Carbon</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30480" y="1600200"/>
                <a:ext cx="9113520" cy="4419600"/>
              </a:xfrm>
            </p:spPr>
            <p:txBody>
              <a:bodyPr/>
              <a:lstStyle/>
              <a:p>
                <a:r>
                  <a:rPr lang="en-US" dirty="0">
                    <a:solidFill>
                      <a:prstClr val="black"/>
                    </a:solidFill>
                  </a:rPr>
                  <a:t>Cyanide</a:t>
                </a:r>
              </a:p>
              <a:p>
                <a:pPr indent="400050" defTabSz="871538">
                  <a:spcAft>
                    <a:spcPts val="2500"/>
                  </a:spcAft>
                  <a:tabLst>
                    <a:tab pos="3486150" algn="l"/>
                  </a:tabLst>
                </a:pPr>
                <a14:m>
                  <m:oMathPara xmlns:m="http://schemas.openxmlformats.org/officeDocument/2006/math">
                    <m:oMathParaPr>
                      <m:jc m:val="centerGroup"/>
                    </m:oMathParaPr>
                    <m:oMath xmlns:m="http://schemas.openxmlformats.org/officeDocument/2006/math">
                      <m:r>
                        <a:rPr lang="en-IN" b="0" i="0" smtClean="0">
                          <a:solidFill>
                            <a:prstClr val="black"/>
                          </a:solidFill>
                          <a:latin typeface="Cambria Math" panose="02040503050406030204" pitchFamily="18" charset="0"/>
                        </a:rPr>
                        <m:t>:</m:t>
                      </m:r>
                      <m:r>
                        <m:rPr>
                          <m:sty m:val="p"/>
                        </m:rPr>
                        <a:rPr lang="en-IN" b="0" i="0" smtClean="0">
                          <a:solidFill>
                            <a:prstClr val="black"/>
                          </a:solidFill>
                          <a:latin typeface="Cambria Math" panose="02040503050406030204" pitchFamily="18" charset="0"/>
                        </a:rPr>
                        <m:t>C</m:t>
                      </m:r>
                      <m:r>
                        <a:rPr lang="en-IN" b="0" i="1" smtClean="0">
                          <a:solidFill>
                            <a:prstClr val="black"/>
                          </a:solidFill>
                          <a:latin typeface="Cambria Math" panose="02040503050406030204" pitchFamily="18" charset="0"/>
                          <a:ea typeface="Cambria Math" panose="02040503050406030204" pitchFamily="18" charset="0"/>
                        </a:rPr>
                        <m:t>≡</m:t>
                      </m:r>
                      <m:sSup>
                        <m:sSupPr>
                          <m:ctrlPr>
                            <a:rPr lang="en-IN" b="0" i="1" smtClean="0">
                              <a:solidFill>
                                <a:prstClr val="black"/>
                              </a:solidFill>
                              <a:latin typeface="Cambria Math" panose="02040503050406030204" pitchFamily="18" charset="0"/>
                            </a:rPr>
                          </m:ctrlPr>
                        </m:sSupPr>
                        <m:e>
                          <m:r>
                            <m:rPr>
                              <m:sty m:val="p"/>
                            </m:rPr>
                            <a:rPr lang="en-IN" b="0" i="0" smtClean="0">
                              <a:solidFill>
                                <a:prstClr val="black"/>
                              </a:solidFill>
                              <a:latin typeface="Cambria Math" panose="02040503050406030204" pitchFamily="18" charset="0"/>
                            </a:rPr>
                            <m:t>N</m:t>
                          </m:r>
                          <m:r>
                            <a:rPr lang="en-IN" b="0" i="1" smtClean="0">
                              <a:solidFill>
                                <a:prstClr val="black"/>
                              </a:solidFill>
                              <a:latin typeface="Cambria Math" panose="02040503050406030204" pitchFamily="18" charset="0"/>
                            </a:rPr>
                            <m:t>:</m:t>
                          </m:r>
                        </m:e>
                        <m:sup>
                          <m:r>
                            <a:rPr lang="en-IN" b="0" i="1" smtClean="0">
                              <a:solidFill>
                                <a:prstClr val="black"/>
                              </a:solidFill>
                              <a:latin typeface="Cambria Math" panose="02040503050406030204" pitchFamily="18" charset="0"/>
                            </a:rPr>
                            <m:t>−</m:t>
                          </m:r>
                        </m:sup>
                      </m:sSup>
                    </m:oMath>
                  </m:oMathPara>
                </a14:m>
                <a:endParaRPr lang="en-US" baseline="30000" dirty="0">
                  <a:solidFill>
                    <a:prstClr val="black"/>
                  </a:solidFill>
                </a:endParaRPr>
              </a:p>
              <a:p>
                <a:pPr marL="685800">
                  <a:spcAft>
                    <a:spcPts val="5400"/>
                  </a:spcAft>
                  <a:tabLst>
                    <a:tab pos="114300" algn="l"/>
                    <a:tab pos="400050" algn="l"/>
                  </a:tabLs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NaCN</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HCl</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NaCl</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HCN</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IN" dirty="0"/>
              </a:p>
              <a:p>
                <a14:m>
                  <m:oMath xmlns:m="http://schemas.openxmlformats.org/officeDocument/2006/math">
                    <m:r>
                      <a:rPr lang="en-IN" b="0" i="1" smtClean="0">
                        <a:latin typeface="Cambria Math" panose="02040503050406030204" pitchFamily="18" charset="0"/>
                      </a:rPr>
                      <m:t>4</m:t>
                    </m:r>
                    <m:r>
                      <m:rPr>
                        <m:sty m:val="p"/>
                      </m:rPr>
                      <a:rPr lang="en-IN" b="0" i="0" smtClean="0">
                        <a:latin typeface="Cambria Math" panose="02040503050406030204" pitchFamily="18" charset="0"/>
                      </a:rPr>
                      <m:t>Au</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+8</m:t>
                    </m:r>
                    <m:r>
                      <m:rPr>
                        <m:sty m:val="p"/>
                      </m:rPr>
                      <a:rPr lang="en-IN" b="0" i="0" smtClean="0">
                        <a:latin typeface="Cambria Math" panose="02040503050406030204" pitchFamily="18" charset="0"/>
                      </a:rPr>
                      <m:t>C</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N</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sSub>
                      <m:sSubPr>
                        <m:ctrlPr>
                          <a:rPr lang="en-IN"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a14:m>
                <a:r>
                  <a:rPr lang="en-IN" dirty="0"/>
                  <a:t> </a:t>
                </a:r>
                <a14:m>
                  <m:oMath xmlns:m="http://schemas.openxmlformats.org/officeDocument/2006/math">
                    <m:r>
                      <a:rPr lang="en-IN" i="1" smtClean="0">
                        <a:latin typeface="Cambria Math" panose="02040503050406030204" pitchFamily="18" charset="0"/>
                        <a:ea typeface="Cambria Math" panose="02040503050406030204" pitchFamily="18" charset="0"/>
                      </a:rPr>
                      <m:t>⟶</m:t>
                    </m:r>
                  </m:oMath>
                </a14:m>
                <a:endParaRPr lang="en-IN" dirty="0"/>
              </a:p>
              <a:p>
                <a:pPr marL="4229100" indent="-228600">
                  <a:spcAft>
                    <a:spcPts val="3600"/>
                  </a:spcAft>
                  <a:tabLst>
                    <a:tab pos="4229100" algn="l"/>
                  </a:tabLst>
                </a:pPr>
                <a14:m>
                  <m:oMath xmlns:m="http://schemas.openxmlformats.org/officeDocument/2006/math">
                    <m:r>
                      <a:rPr lang="en-IN" b="0" i="0" smtClean="0">
                        <a:latin typeface="Cambria Math" panose="02040503050406030204" pitchFamily="18" charset="0"/>
                      </a:rPr>
                      <m:t>4</m:t>
                    </m:r>
                    <m:d>
                      <m:dPr>
                        <m:begChr m:val="["/>
                        <m:endChr m:val="]"/>
                        <m:ctrlPr>
                          <a:rPr lang="en-IN" b="0" i="1" smtClean="0">
                            <a:latin typeface="Cambria Math" panose="02040503050406030204" pitchFamily="18" charset="0"/>
                          </a:rPr>
                        </m:ctrlPr>
                      </m:dPr>
                      <m:e>
                        <m:r>
                          <m:rPr>
                            <m:sty m:val="p"/>
                          </m:rPr>
                          <a:rPr lang="en-IN" b="0" i="0" smtClean="0">
                            <a:latin typeface="Cambria Math" panose="02040503050406030204" pitchFamily="18" charset="0"/>
                          </a:rPr>
                          <m:t>Au</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CN</m:t>
                            </m:r>
                          </m:e>
                        </m:d>
                        <m:r>
                          <a:rPr lang="en-IN" b="0" i="0" baseline="-25000" smtClean="0">
                            <a:latin typeface="Cambria Math" panose="02040503050406030204" pitchFamily="18" charset="0"/>
                          </a:rPr>
                          <m:t>2</m:t>
                        </m:r>
                      </m:e>
                    </m:d>
                    <m:r>
                      <a:rPr lang="en-IN" b="0" i="0" baseline="30000" smtClean="0">
                        <a:latin typeface="Cambria Math" panose="02040503050406030204" pitchFamily="18" charset="0"/>
                      </a:rPr>
                      <m:t>−</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+4</m:t>
                    </m:r>
                    <m:r>
                      <m:rPr>
                        <m:sty m:val="p"/>
                      </m:rPr>
                      <a:rPr lang="en-IN" b="0" i="0" smtClean="0">
                        <a:latin typeface="Cambria Math" panose="02040503050406030204" pitchFamily="18" charset="0"/>
                      </a:rPr>
                      <m:t>O</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US" b="0" i="1" smtClean="0">
                            <a:latin typeface="Cambria Math" panose="02040503050406030204" pitchFamily="18" charset="0"/>
                          </a:rPr>
                          <m:t>𝑎𝑞</m:t>
                        </m:r>
                      </m:e>
                    </m:d>
                  </m:oMath>
                </a14:m>
                <a:r>
                  <a:rPr lang="en-IN" baseline="30000" dirty="0"/>
                  <a:t> </a:t>
                </a:r>
                <a:endParaRPr lang="en-IN" dirty="0"/>
              </a:p>
              <a:p>
                <a:pPr marL="228600" indent="-228600">
                  <a:spcBef>
                    <a:spcPts val="1200"/>
                  </a:spcBef>
                </a:pPr>
                <a14:m>
                  <m:oMathPara xmlns:m="http://schemas.openxmlformats.org/officeDocument/2006/math">
                    <m:oMathParaPr>
                      <m:jc m:val="left"/>
                    </m:oMathParaPr>
                    <m:oMath xmlns:m="http://schemas.openxmlformats.org/officeDocument/2006/math">
                      <m:r>
                        <m:rPr>
                          <m:sty m:val="p"/>
                        </m:rPr>
                        <a:rPr lang="en-IN" b="0" i="0" smtClean="0">
                          <a:latin typeface="Cambria Math" panose="02040503050406030204" pitchFamily="18" charset="0"/>
                        </a:rPr>
                        <m:t>Zn</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r>
                        <m:rPr>
                          <m:sty m:val="p"/>
                        </m:rPr>
                        <a:rPr lang="en-IN" b="0" i="0" smtClean="0">
                          <a:latin typeface="Cambria Math" panose="02040503050406030204" pitchFamily="18" charset="0"/>
                        </a:rPr>
                        <m:t>Au</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CN</m:t>
                          </m:r>
                        </m:e>
                      </m:d>
                      <m:r>
                        <a:rPr lang="en-IN" b="0" i="0" baseline="-25000" smtClean="0">
                          <a:latin typeface="Cambria Math" panose="02040503050406030204" pitchFamily="18" charset="0"/>
                        </a:rPr>
                        <m:t>2</m:t>
                      </m:r>
                      <m:sSup>
                        <m:sSupPr>
                          <m:ctrlPr>
                            <a:rPr lang="en-IN" b="0" i="1" smtClean="0">
                              <a:latin typeface="Cambria Math" panose="02040503050406030204" pitchFamily="18" charset="0"/>
                            </a:rPr>
                          </m:ctrlPr>
                        </m:sSupPr>
                        <m:e>
                          <m:r>
                            <a:rPr lang="en-IN" b="0" i="1" smtClean="0">
                              <a:latin typeface="Cambria Math" panose="02040503050406030204" pitchFamily="18" charset="0"/>
                            </a:rPr>
                            <m:t>]</m:t>
                          </m:r>
                        </m:e>
                        <m:sup>
                          <m:r>
                            <a:rPr lang="en-IN" b="0" i="1" smtClean="0">
                              <a:latin typeface="Cambria Math" panose="02040503050406030204" pitchFamily="18" charset="0"/>
                            </a:rPr>
                            <m:t>−</m:t>
                          </m:r>
                        </m:sup>
                      </m:sSup>
                      <m:r>
                        <a:rPr lang="en-IN" b="0" i="1" smtClean="0">
                          <a:latin typeface="Cambria Math" panose="02040503050406030204" pitchFamily="18" charset="0"/>
                        </a:rPr>
                        <m:t>(</m:t>
                      </m:r>
                      <m:r>
                        <a:rPr lang="en-IN" b="0" i="1" smtClean="0">
                          <a:latin typeface="Cambria Math" panose="02040503050406030204" pitchFamily="18" charset="0"/>
                        </a:rPr>
                        <m:t>𝑎𝑞</m:t>
                      </m:r>
                      <m:r>
                        <a:rPr lang="en-IN" b="0" i="1" smtClean="0">
                          <a:latin typeface="Cambria Math" panose="02040503050406030204" pitchFamily="18" charset="0"/>
                        </a:rPr>
                        <m:t>)</m:t>
                      </m:r>
                      <m:r>
                        <a:rPr lang="en-IN" dirty="0" smtClean="0">
                          <a:latin typeface="Cambria Math" panose="02040503050406030204" pitchFamily="18" charset="0"/>
                          <a:ea typeface="Cambria Math" panose="02040503050406030204" pitchFamily="18" charset="0"/>
                        </a:rPr>
                        <m:t>⟶</m:t>
                      </m:r>
                      <m:r>
                        <a:rPr lang="en-IN" b="0" i="0" dirty="0" smtClean="0">
                          <a:latin typeface="Cambria Math" panose="02040503050406030204" pitchFamily="18" charset="0"/>
                          <a:ea typeface="Cambria Math" panose="02040503050406030204" pitchFamily="18" charset="0"/>
                        </a:rPr>
                        <m:t>[</m:t>
                      </m:r>
                      <m:r>
                        <m:rPr>
                          <m:sty m:val="p"/>
                        </m:rPr>
                        <a:rPr lang="en-IN" dirty="0">
                          <a:latin typeface="Cambria Math" panose="02040503050406030204" pitchFamily="18" charset="0"/>
                          <a:ea typeface="Cambria Math" panose="02040503050406030204" pitchFamily="18" charset="0"/>
                        </a:rPr>
                        <m:t>Zn</m:t>
                      </m:r>
                      <m:d>
                        <m:dPr>
                          <m:ctrlPr>
                            <a:rPr lang="en-IN" i="1" dirty="0">
                              <a:latin typeface="Cambria Math" panose="02040503050406030204" pitchFamily="18" charset="0"/>
                              <a:ea typeface="Cambria Math" panose="02040503050406030204" pitchFamily="18" charset="0"/>
                            </a:rPr>
                          </m:ctrlPr>
                        </m:dPr>
                        <m:e>
                          <m:r>
                            <m:rPr>
                              <m:sty m:val="p"/>
                            </m:rPr>
                            <a:rPr lang="en-IN" dirty="0">
                              <a:latin typeface="Cambria Math" panose="02040503050406030204" pitchFamily="18" charset="0"/>
                              <a:ea typeface="Cambria Math" panose="02040503050406030204" pitchFamily="18" charset="0"/>
                            </a:rPr>
                            <m:t>CN</m:t>
                          </m:r>
                        </m:e>
                      </m:d>
                      <m:r>
                        <a:rPr lang="en-IN" b="0" i="1" baseline="-25000" dirty="0" smtClean="0">
                          <a:latin typeface="Cambria Math" panose="02040503050406030204" pitchFamily="18" charset="0"/>
                          <a:ea typeface="Cambria Math" panose="02040503050406030204" pitchFamily="18" charset="0"/>
                        </a:rPr>
                        <m:t>4</m:t>
                      </m:r>
                      <m:sSup>
                        <m:sSupPr>
                          <m:ctrlPr>
                            <a:rPr lang="en-IN" b="0" i="1" dirty="0" smtClean="0">
                              <a:latin typeface="Cambria Math" panose="02040503050406030204" pitchFamily="18" charset="0"/>
                              <a:ea typeface="Cambria Math" panose="02040503050406030204" pitchFamily="18" charset="0"/>
                            </a:rPr>
                          </m:ctrlPr>
                        </m:sSupPr>
                        <m:e>
                          <m:r>
                            <a:rPr lang="en-IN" b="0" i="1" dirty="0" smtClean="0">
                              <a:latin typeface="Cambria Math" panose="02040503050406030204" pitchFamily="18" charset="0"/>
                              <a:ea typeface="Cambria Math" panose="02040503050406030204" pitchFamily="18" charset="0"/>
                            </a:rPr>
                            <m:t>]</m:t>
                          </m:r>
                        </m:e>
                        <m:sup>
                          <m:r>
                            <a:rPr lang="en-IN" b="0" i="1" dirty="0" smtClean="0">
                              <a:latin typeface="Cambria Math" panose="02040503050406030204" pitchFamily="18" charset="0"/>
                              <a:ea typeface="Cambria Math" panose="02040503050406030204" pitchFamily="18" charset="0"/>
                            </a:rPr>
                            <m:t>2−</m:t>
                          </m:r>
                        </m:sup>
                      </m:sSup>
                      <m:d>
                        <m:dPr>
                          <m:ctrlPr>
                            <a:rPr lang="en-IN" b="0" i="1" dirty="0" smtClean="0">
                              <a:latin typeface="Cambria Math" panose="02040503050406030204" pitchFamily="18" charset="0"/>
                              <a:ea typeface="Cambria Math" panose="02040503050406030204" pitchFamily="18" charset="0"/>
                            </a:rPr>
                          </m:ctrlPr>
                        </m:dPr>
                        <m:e>
                          <m:r>
                            <a:rPr lang="en-IN" b="0" i="1" dirty="0" smtClean="0">
                              <a:latin typeface="Cambria Math" panose="02040503050406030204" pitchFamily="18" charset="0"/>
                              <a:ea typeface="Cambria Math" panose="02040503050406030204" pitchFamily="18" charset="0"/>
                            </a:rPr>
                            <m:t>𝑎𝑞</m:t>
                          </m:r>
                        </m:e>
                      </m:d>
                      <m:r>
                        <a:rPr lang="en-IN" b="0" i="1" dirty="0" smtClean="0">
                          <a:latin typeface="Cambria Math" panose="02040503050406030204" pitchFamily="18" charset="0"/>
                          <a:ea typeface="Cambria Math" panose="02040503050406030204" pitchFamily="18" charset="0"/>
                        </a:rPr>
                        <m:t>+2</m:t>
                      </m:r>
                      <m:r>
                        <m:rPr>
                          <m:sty m:val="p"/>
                        </m:rPr>
                        <a:rPr lang="en-IN" b="0" i="0" dirty="0" smtClean="0">
                          <a:latin typeface="Cambria Math" panose="02040503050406030204" pitchFamily="18" charset="0"/>
                          <a:ea typeface="Cambria Math" panose="02040503050406030204" pitchFamily="18" charset="0"/>
                        </a:rPr>
                        <m:t>Au</m:t>
                      </m:r>
                      <m:r>
                        <a:rPr lang="en-IN" b="0" i="0" dirty="0" smtClean="0">
                          <a:latin typeface="Cambria Math" panose="02040503050406030204" pitchFamily="18" charset="0"/>
                          <a:ea typeface="Cambria Math" panose="02040503050406030204" pitchFamily="18" charset="0"/>
                        </a:rPr>
                        <m:t>(</m:t>
                      </m:r>
                      <m:r>
                        <a:rPr lang="en-IN" b="0" i="1" dirty="0" smtClean="0">
                          <a:latin typeface="Cambria Math" panose="02040503050406030204" pitchFamily="18" charset="0"/>
                          <a:ea typeface="Cambria Math" panose="02040503050406030204" pitchFamily="18" charset="0"/>
                        </a:rPr>
                        <m:t>𝑠</m:t>
                      </m:r>
                      <m:r>
                        <a:rPr lang="en-IN" b="0" i="0" dirty="0" smtClean="0">
                          <a:latin typeface="Cambria Math" panose="02040503050406030204" pitchFamily="18" charset="0"/>
                          <a:ea typeface="Cambria Math" panose="02040503050406030204" pitchFamily="18" charset="0"/>
                        </a:rPr>
                        <m:t>)</m:t>
                      </m:r>
                    </m:oMath>
                  </m:oMathPara>
                </a14:m>
                <a:endParaRPr lang="en-IN" baseline="30000"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30480" y="1600200"/>
                <a:ext cx="9113520" cy="4419600"/>
              </a:xfrm>
              <a:blipFill>
                <a:blip r:embed="rId3"/>
                <a:stretch>
                  <a:fillRect l="-1338" t="-1379"/>
                </a:stretch>
              </a:blipFill>
            </p:spPr>
            <p:txBody>
              <a:bodyPr/>
              <a:lstStyle/>
              <a:p>
                <a:r>
                  <a:rPr lang="en-US">
                    <a:noFill/>
                  </a:rPr>
                  <a:t> </a:t>
                </a:r>
              </a:p>
            </p:txBody>
          </p:sp>
        </mc:Fallback>
      </mc:AlternateContent>
    </p:spTree>
    <p:extLst>
      <p:ext uri="{BB962C8B-B14F-4D97-AF65-F5344CB8AC3E}">
        <p14:creationId xmlns:p14="http://schemas.microsoft.com/office/powerpoint/2010/main" val="1087050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4"/>
          </p:nvPr>
        </p:nvSpPr>
        <p:spPr>
          <a:xfrm>
            <a:off x="76200" y="152400"/>
            <a:ext cx="2286000" cy="609600"/>
          </a:xfrm>
        </p:spPr>
        <p:txBody>
          <a:bodyPr/>
          <a:lstStyle/>
          <a:p>
            <a:r>
              <a:rPr lang="en-US" dirty="0">
                <a:solidFill>
                  <a:schemeClr val="bg1"/>
                </a:solidFill>
                <a:latin typeface="Helvetica" panose="020B0604020202020204" pitchFamily="34" charset="0"/>
                <a:cs typeface="Helvetica" panose="020B0604020202020204" pitchFamily="34" charset="0"/>
              </a:rPr>
              <a:t>CHAPTER</a:t>
            </a:r>
          </a:p>
        </p:txBody>
      </p:sp>
      <p:sp>
        <p:nvSpPr>
          <p:cNvPr id="2" name="Content Placeholder 1"/>
          <p:cNvSpPr>
            <a:spLocks noGrp="1"/>
          </p:cNvSpPr>
          <p:nvPr>
            <p:ph sz="quarter" idx="23"/>
          </p:nvPr>
        </p:nvSpPr>
        <p:spPr>
          <a:xfrm>
            <a:off x="2286000" y="0"/>
            <a:ext cx="1066800" cy="990600"/>
          </a:xfrm>
        </p:spPr>
        <p:txBody>
          <a:bodyPr/>
          <a:lstStyle/>
          <a:p>
            <a:r>
              <a:rPr lang="en-US" sz="6000" dirty="0">
                <a:solidFill>
                  <a:srgbClr val="6E7072"/>
                </a:solidFill>
                <a:latin typeface="Helvetica" panose="020B0604020202020204" pitchFamily="34" charset="0"/>
                <a:cs typeface="Helvetica" panose="020B0604020202020204" pitchFamily="34" charset="0"/>
              </a:rPr>
              <a:t>25</a:t>
            </a:r>
            <a:endParaRPr lang="en-US" dirty="0">
              <a:solidFill>
                <a:srgbClr val="6E7072"/>
              </a:solidFill>
            </a:endParaRPr>
          </a:p>
        </p:txBody>
      </p:sp>
      <p:sp>
        <p:nvSpPr>
          <p:cNvPr id="15" name="Title 14"/>
          <p:cNvSpPr>
            <a:spLocks noGrp="1"/>
          </p:cNvSpPr>
          <p:nvPr>
            <p:ph type="title"/>
          </p:nvPr>
        </p:nvSpPr>
        <p:spPr>
          <a:xfrm>
            <a:off x="3429000" y="0"/>
            <a:ext cx="5715000" cy="1705356"/>
          </a:xfrm>
        </p:spPr>
        <p:txBody>
          <a:bodyPr/>
          <a:lstStyle/>
          <a:p>
            <a:pPr>
              <a:spcBef>
                <a:spcPts val="0"/>
              </a:spcBef>
            </a:pPr>
            <a:r>
              <a:rPr lang="en-US" dirty="0"/>
              <a:t>Nonmetallic Elements and Their Compounds </a:t>
            </a:r>
            <a:endParaRPr lang="en-IN" b="1" dirty="0">
              <a:solidFill>
                <a:schemeClr val="tx1"/>
              </a:solidFill>
            </a:endParaRPr>
          </a:p>
        </p:txBody>
      </p:sp>
      <p:sp>
        <p:nvSpPr>
          <p:cNvPr id="16" name="Text Placeholder 15"/>
          <p:cNvSpPr>
            <a:spLocks noGrp="1"/>
          </p:cNvSpPr>
          <p:nvPr>
            <p:ph type="body" sz="quarter" idx="22"/>
          </p:nvPr>
        </p:nvSpPr>
        <p:spPr>
          <a:xfrm>
            <a:off x="533400" y="1905000"/>
            <a:ext cx="8001000" cy="2667000"/>
          </a:xfrm>
        </p:spPr>
        <p:txBody>
          <a:bodyPr/>
          <a:lstStyle/>
          <a:p>
            <a:pPr defTabSz="801688">
              <a:spcBef>
                <a:spcPts val="0"/>
              </a:spcBef>
            </a:pPr>
            <a:r>
              <a:rPr lang="en-US" dirty="0">
                <a:solidFill>
                  <a:srgbClr val="CC0000"/>
                </a:solidFill>
              </a:rPr>
              <a:t>25.1</a:t>
            </a:r>
            <a:r>
              <a:rPr lang="en-US" dirty="0"/>
              <a:t>	General Properties of Nonmetals</a:t>
            </a:r>
          </a:p>
          <a:p>
            <a:pPr defTabSz="801688">
              <a:spcBef>
                <a:spcPts val="0"/>
              </a:spcBef>
            </a:pPr>
            <a:r>
              <a:rPr lang="en-IN" dirty="0">
                <a:solidFill>
                  <a:srgbClr val="CC0000"/>
                </a:solidFill>
              </a:rPr>
              <a:t>25.2</a:t>
            </a:r>
            <a:r>
              <a:rPr lang="en-IN" dirty="0"/>
              <a:t>	</a:t>
            </a:r>
            <a:r>
              <a:rPr lang="en-US" dirty="0"/>
              <a:t>Hydrogen</a:t>
            </a:r>
          </a:p>
          <a:p>
            <a:pPr defTabSz="801688">
              <a:spcBef>
                <a:spcPts val="0"/>
              </a:spcBef>
            </a:pPr>
            <a:r>
              <a:rPr lang="en-US" dirty="0">
                <a:solidFill>
                  <a:srgbClr val="CC0000"/>
                </a:solidFill>
              </a:rPr>
              <a:t>25.3</a:t>
            </a:r>
            <a:r>
              <a:rPr lang="en-US" dirty="0"/>
              <a:t>	Carbon</a:t>
            </a:r>
          </a:p>
          <a:p>
            <a:pPr>
              <a:spcBef>
                <a:spcPts val="0"/>
              </a:spcBef>
              <a:tabLst>
                <a:tab pos="801688" algn="l"/>
              </a:tabLst>
            </a:pPr>
            <a:r>
              <a:rPr lang="en-US" dirty="0">
                <a:solidFill>
                  <a:srgbClr val="CC0000"/>
                </a:solidFill>
              </a:rPr>
              <a:t>25.4</a:t>
            </a:r>
            <a:r>
              <a:rPr lang="en-US" dirty="0"/>
              <a:t>	Nitrogen and Phosphorus</a:t>
            </a:r>
          </a:p>
          <a:p>
            <a:pPr defTabSz="801688">
              <a:spcBef>
                <a:spcPts val="0"/>
              </a:spcBef>
            </a:pPr>
            <a:r>
              <a:rPr lang="en-US" dirty="0">
                <a:solidFill>
                  <a:srgbClr val="CC0000"/>
                </a:solidFill>
              </a:rPr>
              <a:t>25.5	</a:t>
            </a:r>
            <a:r>
              <a:rPr lang="en-US" dirty="0"/>
              <a:t>Oxygen and Sulfur</a:t>
            </a:r>
          </a:p>
          <a:p>
            <a:pPr defTabSz="801688">
              <a:spcBef>
                <a:spcPts val="0"/>
              </a:spcBef>
            </a:pPr>
            <a:r>
              <a:rPr lang="en-US" dirty="0">
                <a:solidFill>
                  <a:srgbClr val="CC0000"/>
                </a:solidFill>
              </a:rPr>
              <a:t>25.6	</a:t>
            </a:r>
            <a:r>
              <a:rPr lang="en-US" dirty="0"/>
              <a:t>The Halogens</a:t>
            </a:r>
            <a:endParaRPr lang="en-US" dirty="0">
              <a:solidFill>
                <a:srgbClr val="CC0000"/>
              </a:solidFill>
            </a:endParaRP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 (4)</a:t>
            </a:r>
            <a:endParaRPr lang="en-IN" dirty="0">
              <a:solidFill>
                <a:srgbClr val="CE171F"/>
              </a:solidFill>
            </a:endParaRPr>
          </a:p>
        </p:txBody>
      </p:sp>
      <p:sp>
        <p:nvSpPr>
          <p:cNvPr id="17" name="Text Placeholder 16"/>
          <p:cNvSpPr>
            <a:spLocks noGrp="1"/>
          </p:cNvSpPr>
          <p:nvPr>
            <p:ph type="body" sz="quarter" idx="11"/>
          </p:nvPr>
        </p:nvSpPr>
        <p:spPr>
          <a:xfrm>
            <a:off x="0" y="1066799"/>
            <a:ext cx="1600200" cy="1143001"/>
          </a:xfrm>
        </p:spPr>
        <p:txBody>
          <a:bodyPr/>
          <a:lstStyle/>
          <a:p>
            <a:pPr>
              <a:spcAft>
                <a:spcPts val="600"/>
              </a:spcAft>
            </a:pPr>
            <a:r>
              <a:rPr lang="en-US" sz="2800" dirty="0">
                <a:solidFill>
                  <a:srgbClr val="4F74A7"/>
                </a:solidFill>
                <a:latin typeface="Calibri" panose="020F0502020204030204" pitchFamily="34" charset="0"/>
                <a:cs typeface="Helvetica" panose="020B0604020202020204" pitchFamily="34" charset="0"/>
              </a:rPr>
              <a:t>Carbon</a:t>
            </a:r>
          </a:p>
          <a:p>
            <a:pPr>
              <a:spcBef>
                <a:spcPts val="0"/>
              </a:spcBef>
              <a:spcAft>
                <a:spcPts val="6000"/>
              </a:spcAft>
            </a:pPr>
            <a:r>
              <a:rPr lang="en-IN" sz="2800" dirty="0"/>
              <a:t>Oxides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2133601"/>
                <a:ext cx="9067800" cy="3505200"/>
              </a:xfrm>
            </p:spPr>
            <p:txBody>
              <a:bodyPr/>
              <a:lstStyle/>
              <a:p>
                <a:pPr algn="ctr">
                  <a:spcBef>
                    <a:spcPts val="2000"/>
                  </a:spcBef>
                  <a:spcAft>
                    <a:spcPts val="24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C</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IN" dirty="0"/>
              </a:p>
              <a:p>
                <a:pPr marL="400050">
                  <a:tabLst>
                    <a:tab pos="5486400" algn="l"/>
                  </a:tabLst>
                </a:pPr>
                <a14:m>
                  <m:oMath xmlns:m="http://schemas.openxmlformats.org/officeDocument/2006/math">
                    <m:r>
                      <a:rPr lang="en-IN" i="1">
                        <a:latin typeface="Cambria Math" panose="02040503050406030204" pitchFamily="18" charset="0"/>
                      </a:rPr>
                      <m:t>2</m:t>
                    </m:r>
                    <m:r>
                      <m:rPr>
                        <m:sty m:val="p"/>
                      </m:rPr>
                      <a:rPr lang="en-IN">
                        <a:latin typeface="Cambria Math" panose="02040503050406030204" pitchFamily="18" charset="0"/>
                      </a:rPr>
                      <m:t>C</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𝑔</m:t>
                    </m:r>
                    <m:r>
                      <a:rPr lang="en-IN" b="0" i="0" smtClean="0">
                        <a:latin typeface="Cambria Math" panose="02040503050406030204" pitchFamily="18" charset="0"/>
                      </a:rPr>
                      <m:t>)+</m:t>
                    </m:r>
                    <m:r>
                      <m:rPr>
                        <m:sty m:val="p"/>
                      </m:rPr>
                      <a:rPr lang="en-IN">
                        <a:latin typeface="Cambria Math" panose="02040503050406030204" pitchFamily="18" charset="0"/>
                      </a:rPr>
                      <m:t>O</m:t>
                    </m:r>
                    <m:r>
                      <a:rPr lang="en-IN" baseline="-25000">
                        <a:latin typeface="Cambria Math" panose="02040503050406030204" pitchFamily="18" charset="0"/>
                      </a:rPr>
                      <m:t>2</m:t>
                    </m:r>
                    <m:r>
                      <a:rPr lang="en-IN">
                        <a:latin typeface="Cambria Math" panose="02040503050406030204" pitchFamily="18" charset="0"/>
                      </a:rPr>
                      <m:t>(</m:t>
                    </m:r>
                    <m:r>
                      <a:rPr lang="en-IN" i="1">
                        <a:latin typeface="Cambria Math" panose="02040503050406030204" pitchFamily="18" charset="0"/>
                      </a:rPr>
                      <m:t>𝑔</m:t>
                    </m:r>
                    <m:r>
                      <a:rPr lang="en-IN">
                        <a:latin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CO</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a14:m>
                <a:r>
                  <a:rPr lang="en-IN" dirty="0"/>
                  <a:t> 	</a:t>
                </a:r>
                <a14:m>
                  <m:oMath xmlns:m="http://schemas.openxmlformats.org/officeDocument/2006/math">
                    <m:r>
                      <a:rPr lang="en-US">
                        <a:latin typeface="Cambria Math" panose="02040503050406030204" pitchFamily="18" charset="0"/>
                        <a:ea typeface="Cambria Math" panose="02040503050406030204" pitchFamily="18" charset="0"/>
                      </a:rPr>
                      <m:t> </m:t>
                    </m:r>
                    <m:r>
                      <a:rPr lang="en-IN" i="1" smtClean="0">
                        <a:latin typeface="Cambria Math" panose="02040503050406030204" pitchFamily="18" charset="0"/>
                        <a:ea typeface="Cambria Math" panose="02040503050406030204" pitchFamily="18" charset="0"/>
                      </a:rPr>
                      <m:t>∆</m:t>
                    </m:r>
                    <m:sSup>
                      <m:sSupPr>
                        <m:ctrlPr>
                          <a:rPr lang="en-IN" i="1" smtClean="0">
                            <a:latin typeface="Cambria Math" panose="02040503050406030204" pitchFamily="18" charset="0"/>
                            <a:ea typeface="Cambria Math" panose="02040503050406030204" pitchFamily="18" charset="0"/>
                          </a:rPr>
                        </m:ctrlPr>
                      </m:sSupPr>
                      <m:e>
                        <m:r>
                          <m:rPr>
                            <m:sty m:val="p"/>
                          </m:rPr>
                          <a:rPr lang="en-IN" b="0" i="0" smtClean="0">
                            <a:latin typeface="Cambria Math" panose="02040503050406030204" pitchFamily="18" charset="0"/>
                            <a:ea typeface="Cambria Math" panose="02040503050406030204" pitchFamily="18" charset="0"/>
                          </a:rPr>
                          <m:t>H</m:t>
                        </m:r>
                      </m:e>
                      <m:sup>
                        <m:r>
                          <a:rPr lang="en-IN"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m:t>
                        </m:r>
                      </m:sup>
                    </m:sSup>
                    <m:r>
                      <a:rPr lang="en-IN"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556 </m:t>
                    </m:r>
                    <m:r>
                      <m:rPr>
                        <m:sty m:val="p"/>
                      </m:rPr>
                      <a:rPr lang="en-US" b="0" i="0" smtClean="0">
                        <a:latin typeface="Cambria Math" panose="02040503050406030204" pitchFamily="18" charset="0"/>
                        <a:ea typeface="Cambria Math" panose="02040503050406030204" pitchFamily="18" charset="0"/>
                      </a:rPr>
                      <m:t>kJ</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2133601"/>
                <a:ext cx="9067800" cy="35052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24125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a:t>
            </a:r>
            <a:endParaRPr lang="en-IN" dirty="0">
              <a:solidFill>
                <a:srgbClr val="CE171F"/>
              </a:solidFill>
            </a:endParaRPr>
          </a:p>
        </p:txBody>
      </p:sp>
      <p:sp>
        <p:nvSpPr>
          <p:cNvPr id="16" name="Text Placeholder 15"/>
          <p:cNvSpPr>
            <a:spLocks noGrp="1"/>
          </p:cNvSpPr>
          <p:nvPr>
            <p:ph type="body" sz="quarter" idx="11"/>
          </p:nvPr>
        </p:nvSpPr>
        <p:spPr/>
        <p:txBody>
          <a:bodyPr/>
          <a:lstStyle/>
          <a:p>
            <a:pPr algn="ctr"/>
            <a:r>
              <a:rPr lang="en-IN" b="1" dirty="0">
                <a:solidFill>
                  <a:srgbClr val="4F74A7"/>
                </a:solidFill>
              </a:rPr>
              <a:t>Topics</a:t>
            </a:r>
          </a:p>
        </p:txBody>
      </p:sp>
      <p:sp>
        <p:nvSpPr>
          <p:cNvPr id="17" name="Text Placeholder 16"/>
          <p:cNvSpPr>
            <a:spLocks noGrp="1"/>
          </p:cNvSpPr>
          <p:nvPr>
            <p:ph type="body" sz="quarter" idx="10"/>
          </p:nvPr>
        </p:nvSpPr>
        <p:spPr>
          <a:xfrm>
            <a:off x="838200" y="1828800"/>
            <a:ext cx="7543800" cy="1447800"/>
          </a:xfrm>
        </p:spPr>
        <p:txBody>
          <a:bodyPr/>
          <a:lstStyle/>
          <a:p>
            <a:pPr algn="ctr" fontAlgn="t">
              <a:spcBef>
                <a:spcPts val="0"/>
              </a:spcBef>
            </a:pPr>
            <a:r>
              <a:rPr lang="en-US" dirty="0"/>
              <a:t>Nitrogen</a:t>
            </a:r>
            <a:endParaRPr lang="en-IN" dirty="0"/>
          </a:p>
          <a:p>
            <a:pPr algn="ctr" fontAlgn="t">
              <a:spcBef>
                <a:spcPts val="0"/>
              </a:spcBef>
            </a:pPr>
            <a:r>
              <a:rPr lang="en-US" dirty="0"/>
              <a:t>Phosphorus</a:t>
            </a:r>
            <a:endParaRPr lang="en-IN" dirty="0"/>
          </a:p>
        </p:txBody>
      </p:sp>
    </p:spTree>
    <p:extLst>
      <p:ext uri="{BB962C8B-B14F-4D97-AF65-F5344CB8AC3E}">
        <p14:creationId xmlns:p14="http://schemas.microsoft.com/office/powerpoint/2010/main" val="40107273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304800" y="0"/>
            <a:ext cx="7886700" cy="609600"/>
          </a:xfrm>
        </p:spPr>
        <p:txBody>
          <a:bodyPr/>
          <a:lstStyle/>
          <a:p>
            <a:pPr algn="l">
              <a:tabLst>
                <a:tab pos="1143000" algn="l"/>
              </a:tabLst>
            </a:pPr>
            <a:r>
              <a:rPr lang="en-US" dirty="0">
                <a:solidFill>
                  <a:schemeClr val="bg1"/>
                </a:solidFill>
                <a:latin typeface="Calibri"/>
              </a:rPr>
              <a:t>25.4	</a:t>
            </a:r>
            <a:r>
              <a:rPr lang="en-US" dirty="0">
                <a:solidFill>
                  <a:srgbClr val="CE171F"/>
                </a:solidFill>
                <a:latin typeface="Calibri"/>
              </a:rPr>
              <a:t>Nitrogen and Phosphorus (1)</a:t>
            </a:r>
            <a:endParaRPr lang="en-IN" dirty="0">
              <a:solidFill>
                <a:srgbClr val="CE171F"/>
              </a:solidFill>
            </a:endParaRPr>
          </a:p>
        </p:txBody>
      </p:sp>
      <p:sp>
        <p:nvSpPr>
          <p:cNvPr id="4" name="Text Placeholder 3"/>
          <p:cNvSpPr>
            <a:spLocks noGrp="1"/>
          </p:cNvSpPr>
          <p:nvPr>
            <p:ph type="body" sz="quarter" idx="24"/>
          </p:nvPr>
        </p:nvSpPr>
        <p:spPr>
          <a:xfrm>
            <a:off x="381000" y="698796"/>
            <a:ext cx="5791200" cy="371475"/>
          </a:xfrm>
        </p:spPr>
        <p:txBody>
          <a:bodyPr/>
          <a:lstStyle/>
          <a:p>
            <a:r>
              <a:rPr lang="en-US" sz="2200" b="1" dirty="0"/>
              <a:t>TABLE 25.2</a:t>
            </a:r>
            <a:r>
              <a:rPr lang="en-US" sz="2200" dirty="0"/>
              <a:t> </a:t>
            </a:r>
            <a:r>
              <a:rPr lang="en-US" dirty="0"/>
              <a:t>Common Compounds of Nitrogen</a:t>
            </a:r>
          </a:p>
        </p:txBody>
      </p:sp>
      <mc:AlternateContent xmlns:mc="http://schemas.openxmlformats.org/markup-compatibility/2006" xmlns:a14="http://schemas.microsoft.com/office/drawing/2010/main">
        <mc:Choice Requires="a14">
          <p:graphicFrame>
            <p:nvGraphicFramePr>
              <p:cNvPr id="5" name="Table Placeholder 4"/>
              <p:cNvGraphicFramePr>
                <a:graphicFrameLocks noGrp="1"/>
              </p:cNvGraphicFramePr>
              <p:nvPr>
                <p:ph type="tbl" sz="quarter" idx="22"/>
                <p:extLst>
                  <p:ext uri="{D42A27DB-BD31-4B8C-83A1-F6EECF244321}">
                    <p14:modId xmlns:p14="http://schemas.microsoft.com/office/powerpoint/2010/main" val="1598540806"/>
                  </p:ext>
                </p:extLst>
              </p:nvPr>
            </p:nvGraphicFramePr>
            <p:xfrm>
              <a:off x="457200" y="1083267"/>
              <a:ext cx="8229600" cy="5165133"/>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xmlns="" val="20000"/>
                        </a:ext>
                      </a:extLst>
                    </a:gridCol>
                    <a:gridCol w="2514600">
                      <a:extLst>
                        <a:ext uri="{9D8B030D-6E8A-4147-A177-3AD203B41FA5}">
                          <a16:colId xmlns:a16="http://schemas.microsoft.com/office/drawing/2014/main" xmlns="" val="20001"/>
                        </a:ext>
                      </a:extLst>
                    </a:gridCol>
                    <a:gridCol w="1447800">
                      <a:extLst>
                        <a:ext uri="{9D8B030D-6E8A-4147-A177-3AD203B41FA5}">
                          <a16:colId xmlns:a16="http://schemas.microsoft.com/office/drawing/2014/main" xmlns="" val="20002"/>
                        </a:ext>
                      </a:extLst>
                    </a:gridCol>
                    <a:gridCol w="2286000">
                      <a:extLst>
                        <a:ext uri="{9D8B030D-6E8A-4147-A177-3AD203B41FA5}">
                          <a16:colId xmlns:a16="http://schemas.microsoft.com/office/drawing/2014/main" xmlns="" val="20003"/>
                        </a:ext>
                      </a:extLst>
                    </a:gridCol>
                  </a:tblGrid>
                  <a:tr h="379674">
                    <a:tc>
                      <a:txBody>
                        <a:bodyPr/>
                        <a:lstStyle/>
                        <a:p>
                          <a:pPr algn="ctr"/>
                          <a:r>
                            <a:rPr lang="en-US" sz="1800" b="1" kern="1200" dirty="0">
                              <a:solidFill>
                                <a:schemeClr val="tx1"/>
                              </a:solidFill>
                              <a:effectLst/>
                              <a:latin typeface="+mn-lt"/>
                              <a:ea typeface="+mn-ea"/>
                              <a:cs typeface="+mn-cs"/>
                            </a:rPr>
                            <a:t>Oxidation Number</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Compound</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Formula</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Structure</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0"/>
                      </a:ext>
                    </a:extLst>
                  </a:tr>
                  <a:tr h="594459">
                    <a:tc>
                      <a:txBody>
                        <a:bodyPr/>
                        <a:lstStyle/>
                        <a:p>
                          <a:pPr algn="ctr"/>
                          <a:r>
                            <a:rPr lang="en-US" dirty="0">
                              <a:solidFill>
                                <a:srgbClr val="000000"/>
                              </a:solidFill>
                            </a:rPr>
                            <a:t>-3</a:t>
                          </a: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Ammonia</a:t>
                          </a:r>
                          <a:endParaRPr lang="en-US" dirty="0">
                            <a:solidFill>
                              <a:srgbClr val="000000"/>
                            </a:solidFill>
                          </a:endParaRP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NH</m:t>
                                    </m:r>
                                  </m:e>
                                  <m:sub>
                                    <m:r>
                                      <a:rPr lang="en-US" b="0" i="1" smtClean="0">
                                        <a:solidFill>
                                          <a:srgbClr val="000000"/>
                                        </a:solidFill>
                                        <a:latin typeface="Cambria Math" panose="02040503050406030204" pitchFamily="18" charset="0"/>
                                      </a:rPr>
                                      <m:t>3</m:t>
                                    </m:r>
                                  </m:sub>
                                </m:sSub>
                              </m:oMath>
                            </m:oMathPara>
                          </a14:m>
                          <a:endParaRPr lang="en-US" dirty="0">
                            <a:solidFill>
                              <a:srgbClr val="000000"/>
                            </a:solidFill>
                          </a:endParaRP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1"/>
                      </a:ext>
                    </a:extLst>
                  </a:tr>
                  <a:tr h="609600">
                    <a:tc>
                      <a:txBody>
                        <a:bodyPr/>
                        <a:lstStyle/>
                        <a:p>
                          <a:pPr algn="ctr"/>
                          <a:r>
                            <a:rPr lang="en-US" dirty="0">
                              <a:solidFill>
                                <a:srgbClr val="000000"/>
                              </a:solidFill>
                            </a:rPr>
                            <a:t>-2</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Hydrazine</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m:t>
                                    </m:r>
                                  </m:e>
                                  <m:sub>
                                    <m:r>
                                      <a:rPr lang="en-US" b="0" i="1" smtClean="0">
                                        <a:solidFill>
                                          <a:srgbClr val="000000"/>
                                        </a:solidFill>
                                        <a:latin typeface="Cambria Math" panose="02040503050406030204" pitchFamily="18" charset="0"/>
                                      </a:rPr>
                                      <m:t>2</m:t>
                                    </m:r>
                                  </m:sub>
                                </m:sSub>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H</m:t>
                                    </m:r>
                                  </m:e>
                                  <m:sub>
                                    <m:r>
                                      <a:rPr lang="en-US" b="0" i="1" smtClean="0">
                                        <a:solidFill>
                                          <a:srgbClr val="000000"/>
                                        </a:solidFill>
                                        <a:latin typeface="Cambria Math" panose="02040503050406030204" pitchFamily="18" charset="0"/>
                                      </a:rPr>
                                      <m:t>4</m:t>
                                    </m:r>
                                  </m:sub>
                                </m:sSub>
                              </m:oMath>
                            </m:oMathPara>
                          </a14:m>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2"/>
                      </a:ext>
                    </a:extLst>
                  </a:tr>
                  <a:tr h="685800">
                    <a:tc>
                      <a:txBody>
                        <a:bodyPr/>
                        <a:lstStyle/>
                        <a:p>
                          <a:pPr algn="ctr"/>
                          <a:r>
                            <a:rPr lang="en-US" dirty="0">
                              <a:solidFill>
                                <a:srgbClr val="000000"/>
                              </a:solidFill>
                            </a:rPr>
                            <a:t>-1</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Hydroxylamine</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NH</m:t>
                                    </m:r>
                                  </m:e>
                                  <m:sub>
                                    <m:r>
                                      <a:rPr lang="en-US" b="0" i="1" smtClean="0">
                                        <a:solidFill>
                                          <a:srgbClr val="000000"/>
                                        </a:solidFill>
                                        <a:latin typeface="Cambria Math" panose="02040503050406030204" pitchFamily="18" charset="0"/>
                                      </a:rPr>
                                      <m:t>2</m:t>
                                    </m:r>
                                  </m:sub>
                                </m:sSub>
                                <m:r>
                                  <m:rPr>
                                    <m:nor/>
                                  </m:rPr>
                                  <a:rPr lang="en-US" b="0" i="0" smtClean="0">
                                    <a:solidFill>
                                      <a:srgbClr val="000000"/>
                                    </a:solidFill>
                                    <a:latin typeface="Cambria Math" panose="02040503050406030204" pitchFamily="18" charset="0"/>
                                  </a:rPr>
                                  <m:t>OH</m:t>
                                </m:r>
                              </m:oMath>
                            </m:oMathPara>
                          </a14:m>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3"/>
                      </a:ext>
                    </a:extLst>
                  </a:tr>
                  <a:tr h="457200">
                    <a:tc>
                      <a:txBody>
                        <a:bodyPr/>
                        <a:lstStyle/>
                        <a:p>
                          <a:pPr algn="ctr"/>
                          <a:r>
                            <a:rPr lang="en-US" dirty="0">
                              <a:solidFill>
                                <a:srgbClr val="000000"/>
                              </a:solidFill>
                            </a:rPr>
                            <a:t>0</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Nitrogen (for reference)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m:t>
                                    </m:r>
                                  </m:e>
                                  <m:sub>
                                    <m:r>
                                      <a:rPr lang="en-US" b="0" i="1" smtClean="0">
                                        <a:solidFill>
                                          <a:srgbClr val="000000"/>
                                        </a:solidFill>
                                        <a:latin typeface="Cambria Math" panose="02040503050406030204" pitchFamily="18" charset="0"/>
                                      </a:rPr>
                                      <m:t>2</m:t>
                                    </m:r>
                                  </m:sub>
                                </m:sSub>
                              </m:oMath>
                            </m:oMathPara>
                          </a14:m>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4"/>
                      </a:ext>
                    </a:extLst>
                  </a:tr>
                  <a:tr h="457200">
                    <a:tc>
                      <a:txBody>
                        <a:bodyPr/>
                        <a:lstStyle/>
                        <a:p>
                          <a:pPr algn="ctr"/>
                          <a:r>
                            <a:rPr lang="en-US" dirty="0">
                              <a:solidFill>
                                <a:srgbClr val="000000"/>
                              </a:solidFill>
                            </a:rPr>
                            <a:t>+1</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Nitrous 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m:t>
                                    </m:r>
                                  </m:e>
                                  <m:sub>
                                    <m:r>
                                      <a:rPr lang="en-US" b="0" i="1" smtClean="0">
                                        <a:solidFill>
                                          <a:srgbClr val="000000"/>
                                        </a:solidFill>
                                        <a:latin typeface="Cambria Math" panose="02040503050406030204" pitchFamily="18" charset="0"/>
                                      </a:rPr>
                                      <m:t>2</m:t>
                                    </m:r>
                                  </m:sub>
                                </m:sSub>
                                <m:r>
                                  <m:rPr>
                                    <m:nor/>
                                  </m:rPr>
                                  <a:rPr lang="en-US" b="0" i="0" smtClean="0">
                                    <a:solidFill>
                                      <a:srgbClr val="000000"/>
                                    </a:solidFill>
                                    <a:latin typeface="Cambria Math" panose="02040503050406030204" pitchFamily="18" charset="0"/>
                                  </a:rPr>
                                  <m:t>O</m:t>
                                </m:r>
                              </m:oMath>
                            </m:oMathPara>
                          </a14:m>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5"/>
                      </a:ext>
                    </a:extLst>
                  </a:tr>
                  <a:tr h="457200">
                    <a:tc>
                      <a:txBody>
                        <a:bodyPr/>
                        <a:lstStyle/>
                        <a:p>
                          <a:pPr algn="ctr"/>
                          <a:r>
                            <a:rPr lang="en-US" dirty="0">
                              <a:solidFill>
                                <a:srgbClr val="000000"/>
                              </a:solidFill>
                            </a:rPr>
                            <a:t>+2</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Nitric 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r>
                                  <m:rPr>
                                    <m:nor/>
                                  </m:rPr>
                                  <a:rPr lang="en-US" b="0" i="0" smtClean="0">
                                    <a:solidFill>
                                      <a:srgbClr val="000000"/>
                                    </a:solidFill>
                                    <a:latin typeface="Cambria Math" panose="02040503050406030204" pitchFamily="18" charset="0"/>
                                  </a:rPr>
                                  <m:t>NO</m:t>
                                </m:r>
                              </m:oMath>
                            </m:oMathPara>
                          </a14:m>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6"/>
                      </a:ext>
                    </a:extLst>
                  </a:tr>
                  <a:tr h="457200">
                    <a:tc>
                      <a:txBody>
                        <a:bodyPr/>
                        <a:lstStyle/>
                        <a:p>
                          <a:pPr algn="ctr"/>
                          <a:r>
                            <a:rPr lang="en-US" dirty="0">
                              <a:solidFill>
                                <a:srgbClr val="000000"/>
                              </a:solidFill>
                            </a:rPr>
                            <a:t>+3</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Nitrous acid</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HNO</m:t>
                                    </m:r>
                                  </m:e>
                                  <m:sub>
                                    <m:r>
                                      <a:rPr lang="en-US" b="0" i="1" smtClean="0">
                                        <a:solidFill>
                                          <a:srgbClr val="000000"/>
                                        </a:solidFill>
                                        <a:latin typeface="Cambria Math" panose="02040503050406030204" pitchFamily="18" charset="0"/>
                                      </a:rPr>
                                      <m:t>2</m:t>
                                    </m:r>
                                  </m:sub>
                                </m:sSub>
                              </m:oMath>
                            </m:oMathPara>
                          </a14:m>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7"/>
                      </a:ext>
                    </a:extLst>
                  </a:tr>
                  <a:tr h="533400">
                    <a:tc>
                      <a:txBody>
                        <a:bodyPr/>
                        <a:lstStyle/>
                        <a:p>
                          <a:pPr algn="ctr"/>
                          <a:r>
                            <a:rPr lang="en-US" dirty="0">
                              <a:solidFill>
                                <a:srgbClr val="000000"/>
                              </a:solidFill>
                            </a:rPr>
                            <a:t>+4</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Nitrogen dioxide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NO</m:t>
                                    </m:r>
                                  </m:e>
                                  <m:sub>
                                    <m:r>
                                      <a:rPr lang="en-US" b="0" i="1" smtClean="0">
                                        <a:solidFill>
                                          <a:srgbClr val="000000"/>
                                        </a:solidFill>
                                        <a:latin typeface="Cambria Math" panose="02040503050406030204" pitchFamily="18" charset="0"/>
                                      </a:rPr>
                                      <m:t>2</m:t>
                                    </m:r>
                                  </m:sub>
                                </m:sSub>
                              </m:oMath>
                            </m:oMathPara>
                          </a14:m>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8"/>
                      </a:ext>
                    </a:extLst>
                  </a:tr>
                  <a:tr h="533400">
                    <a:tc>
                      <a:txBody>
                        <a:bodyPr/>
                        <a:lstStyle/>
                        <a:p>
                          <a:pPr algn="ctr"/>
                          <a:r>
                            <a:rPr lang="en-US" dirty="0">
                              <a:solidFill>
                                <a:srgbClr val="000000"/>
                              </a:solidFill>
                            </a:rPr>
                            <a:t>+5</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Nitric acid</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000000"/>
                                        </a:solidFill>
                                        <a:latin typeface="Cambria Math" panose="02040503050406030204" pitchFamily="18" charset="0"/>
                                      </a:rPr>
                                    </m:ctrlPr>
                                  </m:sSubPr>
                                  <m:e>
                                    <m:r>
                                      <m:rPr>
                                        <m:nor/>
                                      </m:rPr>
                                      <a:rPr lang="en-US" b="0" i="0" smtClean="0">
                                        <a:solidFill>
                                          <a:srgbClr val="000000"/>
                                        </a:solidFill>
                                        <a:latin typeface="Cambria Math" panose="02040503050406030204" pitchFamily="18" charset="0"/>
                                      </a:rPr>
                                      <m:t>HNO</m:t>
                                    </m:r>
                                  </m:e>
                                  <m:sub>
                                    <m:r>
                                      <a:rPr lang="en-US" b="0" i="1" smtClean="0">
                                        <a:solidFill>
                                          <a:srgbClr val="000000"/>
                                        </a:solidFill>
                                        <a:latin typeface="Cambria Math" panose="02040503050406030204" pitchFamily="18" charset="0"/>
                                      </a:rPr>
                                      <m:t>3</m:t>
                                    </m:r>
                                  </m:sub>
                                </m:sSub>
                              </m:oMath>
                            </m:oMathPara>
                          </a14:m>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9"/>
                      </a:ext>
                    </a:extLst>
                  </a:tr>
                </a:tbl>
              </a:graphicData>
            </a:graphic>
          </p:graphicFrame>
        </mc:Choice>
        <mc:Fallback xmlns="">
          <p:graphicFrame>
            <p:nvGraphicFramePr>
              <p:cNvPr id="5" name="Table Placeholder 4"/>
              <p:cNvGraphicFramePr>
                <a:graphicFrameLocks noGrp="1"/>
              </p:cNvGraphicFramePr>
              <p:nvPr>
                <p:ph type="tbl" sz="quarter" idx="22"/>
                <p:extLst>
                  <p:ext uri="{D42A27DB-BD31-4B8C-83A1-F6EECF244321}">
                    <p14:modId xmlns:p14="http://schemas.microsoft.com/office/powerpoint/2010/main" val="1598540806"/>
                  </p:ext>
                </p:extLst>
              </p:nvPr>
            </p:nvGraphicFramePr>
            <p:xfrm>
              <a:off x="457200" y="1083267"/>
              <a:ext cx="8229600" cy="5165133"/>
            </p:xfrm>
            <a:graphic>
              <a:graphicData uri="http://schemas.openxmlformats.org/drawingml/2006/table">
                <a:tbl>
                  <a:tblPr firstRow="1" bandRow="1">
                    <a:tableStyleId>{5C22544A-7EE6-4342-B048-85BDC9FD1C3A}</a:tableStyleId>
                  </a:tblPr>
                  <a:tblGrid>
                    <a:gridCol w="19812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379674">
                    <a:tc>
                      <a:txBody>
                        <a:bodyPr/>
                        <a:lstStyle/>
                        <a:p>
                          <a:pPr algn="ctr"/>
                          <a:r>
                            <a:rPr lang="en-US" sz="1800" b="1" kern="1200" dirty="0">
                              <a:solidFill>
                                <a:schemeClr val="tx1"/>
                              </a:solidFill>
                              <a:effectLst/>
                              <a:latin typeface="+mn-lt"/>
                              <a:ea typeface="+mn-ea"/>
                              <a:cs typeface="+mn-cs"/>
                            </a:rPr>
                            <a:t>Oxidation Number</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Compound</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Formula</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Structure</a:t>
                          </a:r>
                          <a:endParaRPr lang="en-US" dirty="0">
                            <a:solidFill>
                              <a:schemeClr val="tx1"/>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0000"/>
                      </a:ext>
                    </a:extLst>
                  </a:tr>
                  <a:tr h="594459">
                    <a:tc>
                      <a:txBody>
                        <a:bodyPr/>
                        <a:lstStyle/>
                        <a:p>
                          <a:pPr algn="ctr"/>
                          <a:r>
                            <a:rPr lang="en-US" dirty="0">
                              <a:solidFill>
                                <a:srgbClr val="000000"/>
                              </a:solidFill>
                            </a:rPr>
                            <a:t>-3</a:t>
                          </a: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Ammonia</a:t>
                          </a:r>
                          <a:endParaRPr lang="en-US" dirty="0">
                            <a:solidFill>
                              <a:srgbClr val="000000"/>
                            </a:solidFill>
                          </a:endParaRP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67347" r="-159072" b="-702041"/>
                          </a:stretch>
                        </a:blipFill>
                      </a:tcPr>
                    </a:tc>
                    <a:tc>
                      <a:txBody>
                        <a:bodyPr/>
                        <a:lstStyle/>
                        <a:p>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1"/>
                      </a:ext>
                    </a:extLst>
                  </a:tr>
                  <a:tr h="609600">
                    <a:tc>
                      <a:txBody>
                        <a:bodyPr/>
                        <a:lstStyle/>
                        <a:p>
                          <a:pPr algn="ctr"/>
                          <a:r>
                            <a:rPr lang="en-US" dirty="0">
                              <a:solidFill>
                                <a:srgbClr val="000000"/>
                              </a:solidFill>
                            </a:rPr>
                            <a:t>-2</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Hydrazine</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164000" r="-159072" b="-588000"/>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2"/>
                      </a:ext>
                    </a:extLst>
                  </a:tr>
                  <a:tr h="685800">
                    <a:tc>
                      <a:txBody>
                        <a:bodyPr/>
                        <a:lstStyle/>
                        <a:p>
                          <a:pPr algn="ctr"/>
                          <a:r>
                            <a:rPr lang="en-US" dirty="0">
                              <a:solidFill>
                                <a:srgbClr val="000000"/>
                              </a:solidFill>
                            </a:rPr>
                            <a:t>-1</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Hydroxylamine</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233628" r="-159072" b="-420354"/>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3"/>
                      </a:ext>
                    </a:extLst>
                  </a:tr>
                  <a:tr h="457200">
                    <a:tc>
                      <a:txBody>
                        <a:bodyPr/>
                        <a:lstStyle/>
                        <a:p>
                          <a:pPr algn="ctr"/>
                          <a:r>
                            <a:rPr lang="en-US" dirty="0">
                              <a:solidFill>
                                <a:srgbClr val="000000"/>
                              </a:solidFill>
                            </a:rPr>
                            <a:t>0</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Nitrogen (for reference)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502667" r="-159072" b="-533333"/>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4"/>
                      </a:ext>
                    </a:extLst>
                  </a:tr>
                  <a:tr h="457200">
                    <a:tc>
                      <a:txBody>
                        <a:bodyPr/>
                        <a:lstStyle/>
                        <a:p>
                          <a:pPr algn="ctr"/>
                          <a:r>
                            <a:rPr lang="en-US" dirty="0">
                              <a:solidFill>
                                <a:srgbClr val="000000"/>
                              </a:solidFill>
                            </a:rPr>
                            <a:t>+1</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Nitrous 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602667" r="-159072" b="-433333"/>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5"/>
                      </a:ext>
                    </a:extLst>
                  </a:tr>
                  <a:tr h="457200">
                    <a:tc>
                      <a:txBody>
                        <a:bodyPr/>
                        <a:lstStyle/>
                        <a:p>
                          <a:pPr algn="ctr"/>
                          <a:r>
                            <a:rPr lang="en-US" dirty="0">
                              <a:solidFill>
                                <a:srgbClr val="000000"/>
                              </a:solidFill>
                            </a:rPr>
                            <a:t>+2</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Nitric 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702667" r="-159072" b="-333333"/>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6"/>
                      </a:ext>
                    </a:extLst>
                  </a:tr>
                  <a:tr h="457200">
                    <a:tc>
                      <a:txBody>
                        <a:bodyPr/>
                        <a:lstStyle/>
                        <a:p>
                          <a:pPr algn="ctr"/>
                          <a:r>
                            <a:rPr lang="en-US" dirty="0">
                              <a:solidFill>
                                <a:srgbClr val="000000"/>
                              </a:solidFill>
                            </a:rPr>
                            <a:t>+3</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Nitrous acid</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802667" r="-159072" b="-233333"/>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7"/>
                      </a:ext>
                    </a:extLst>
                  </a:tr>
                  <a:tr h="533400">
                    <a:tc>
                      <a:txBody>
                        <a:bodyPr/>
                        <a:lstStyle/>
                        <a:p>
                          <a:pPr algn="ctr"/>
                          <a:r>
                            <a:rPr lang="en-US" dirty="0">
                              <a:solidFill>
                                <a:srgbClr val="000000"/>
                              </a:solidFill>
                            </a:rPr>
                            <a:t>+4</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Nitrogen dioxide</a:t>
                          </a:r>
                          <a:endParaRPr lang="en-US" dirty="0">
                            <a:solidFill>
                              <a:srgbClr val="000000"/>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2"/>
                          <a:stretch>
                            <a:fillRect l="-311392" t="-778161" r="-159072" b="-101149"/>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8"/>
                      </a:ext>
                    </a:extLst>
                  </a:tr>
                  <a:tr h="533400">
                    <a:tc>
                      <a:txBody>
                        <a:bodyPr/>
                        <a:lstStyle/>
                        <a:p>
                          <a:pPr algn="ctr"/>
                          <a:r>
                            <a:rPr lang="en-US" dirty="0">
                              <a:solidFill>
                                <a:srgbClr val="000000"/>
                              </a:solidFill>
                            </a:rPr>
                            <a:t>+5</a:t>
                          </a: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rgbClr val="000000"/>
                              </a:solidFill>
                              <a:effectLst/>
                              <a:latin typeface="+mn-lt"/>
                              <a:ea typeface="+mn-ea"/>
                              <a:cs typeface="+mn-cs"/>
                            </a:rPr>
                            <a:t>Nitric acid</a:t>
                          </a:r>
                          <a:endParaRPr lang="en-US" dirty="0">
                            <a:solidFill>
                              <a:srgbClr val="000000"/>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311392" t="-868182" r="-159072"/>
                          </a:stretch>
                        </a:blipFill>
                      </a:tcPr>
                    </a:tc>
                    <a:tc>
                      <a:txBody>
                        <a:bodyPr/>
                        <a:lstStyle/>
                        <a:p>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9"/>
                      </a:ext>
                    </a:extLst>
                  </a:tr>
                </a:tbl>
              </a:graphicData>
            </a:graphic>
          </p:graphicFrame>
        </mc:Fallback>
      </mc:AlternateContent>
      <p:pic>
        <p:nvPicPr>
          <p:cNvPr id="6" name="Picture 5" descr="NH3: Central N single bonded to 3 H atoms."/>
          <p:cNvPicPr>
            <a:picLocks noChangeAspect="1"/>
          </p:cNvPicPr>
          <p:nvPr/>
        </p:nvPicPr>
        <p:blipFill>
          <a:blip r:embed="rId3"/>
          <a:stretch>
            <a:fillRect/>
          </a:stretch>
        </p:blipFill>
        <p:spPr>
          <a:xfrm>
            <a:off x="7007414" y="1502186"/>
            <a:ext cx="824166" cy="537180"/>
          </a:xfrm>
          <a:prstGeom prst="rect">
            <a:avLst/>
          </a:prstGeom>
        </p:spPr>
      </p:pic>
      <p:pic>
        <p:nvPicPr>
          <p:cNvPr id="7" name="Picture 6" descr="N2H4: 2 N atoms single bonded, each single bonded to 2 H atoms."/>
          <p:cNvPicPr>
            <a:picLocks noChangeAspect="1"/>
          </p:cNvPicPr>
          <p:nvPr/>
        </p:nvPicPr>
        <p:blipFill>
          <a:blip r:embed="rId4"/>
          <a:stretch>
            <a:fillRect/>
          </a:stretch>
        </p:blipFill>
        <p:spPr>
          <a:xfrm>
            <a:off x="6858000" y="2080245"/>
            <a:ext cx="1143000" cy="548347"/>
          </a:xfrm>
          <a:prstGeom prst="rect">
            <a:avLst/>
          </a:prstGeom>
        </p:spPr>
      </p:pic>
      <p:pic>
        <p:nvPicPr>
          <p:cNvPr id="8" name="Picture 7" descr="NH2OH: NH2 group bonded to hydroxyl group."/>
          <p:cNvPicPr>
            <a:picLocks noChangeAspect="1"/>
          </p:cNvPicPr>
          <p:nvPr/>
        </p:nvPicPr>
        <p:blipFill>
          <a:blip r:embed="rId5"/>
          <a:stretch>
            <a:fillRect/>
          </a:stretch>
        </p:blipFill>
        <p:spPr>
          <a:xfrm>
            <a:off x="6870191" y="2732534"/>
            <a:ext cx="1207010" cy="579055"/>
          </a:xfrm>
          <a:prstGeom prst="rect">
            <a:avLst/>
          </a:prstGeom>
        </p:spPr>
      </p:pic>
      <p:pic>
        <p:nvPicPr>
          <p:cNvPr id="9" name="Picture 8" descr="N2: 2 N atoms triple bonded."/>
          <p:cNvPicPr>
            <a:picLocks noChangeAspect="1"/>
          </p:cNvPicPr>
          <p:nvPr/>
        </p:nvPicPr>
        <p:blipFill>
          <a:blip r:embed="rId6"/>
          <a:stretch>
            <a:fillRect/>
          </a:stretch>
        </p:blipFill>
        <p:spPr>
          <a:xfrm>
            <a:off x="7136716" y="3463153"/>
            <a:ext cx="645802" cy="229435"/>
          </a:xfrm>
          <a:prstGeom prst="rect">
            <a:avLst/>
          </a:prstGeom>
        </p:spPr>
      </p:pic>
      <p:pic>
        <p:nvPicPr>
          <p:cNvPr id="10" name="Picture 9" descr="N2O: 2triple bonded N atoms, one single bonded to O."/>
          <p:cNvPicPr>
            <a:picLocks noChangeAspect="1"/>
          </p:cNvPicPr>
          <p:nvPr/>
        </p:nvPicPr>
        <p:blipFill>
          <a:blip r:embed="rId7"/>
          <a:stretch>
            <a:fillRect/>
          </a:stretch>
        </p:blipFill>
        <p:spPr>
          <a:xfrm>
            <a:off x="6995473" y="3901598"/>
            <a:ext cx="960572" cy="289836"/>
          </a:xfrm>
          <a:prstGeom prst="rect">
            <a:avLst/>
          </a:prstGeom>
        </p:spPr>
      </p:pic>
      <p:pic>
        <p:nvPicPr>
          <p:cNvPr id="11" name="Picture 10" descr="NO: An N double bonded to an O."/>
          <p:cNvPicPr>
            <a:picLocks noChangeAspect="1"/>
          </p:cNvPicPr>
          <p:nvPr/>
        </p:nvPicPr>
        <p:blipFill>
          <a:blip r:embed="rId8"/>
          <a:stretch>
            <a:fillRect/>
          </a:stretch>
        </p:blipFill>
        <p:spPr>
          <a:xfrm>
            <a:off x="7116105" y="4356659"/>
            <a:ext cx="673296" cy="270948"/>
          </a:xfrm>
          <a:prstGeom prst="rect">
            <a:avLst/>
          </a:prstGeom>
        </p:spPr>
      </p:pic>
      <p:pic>
        <p:nvPicPr>
          <p:cNvPr id="12" name="Picture 11" descr="HNO2: O double bonded to N which is bonded to a hydroxyl group."/>
          <p:cNvPicPr>
            <a:picLocks noChangeAspect="1"/>
          </p:cNvPicPr>
          <p:nvPr/>
        </p:nvPicPr>
        <p:blipFill>
          <a:blip r:embed="rId9"/>
          <a:stretch>
            <a:fillRect/>
          </a:stretch>
        </p:blipFill>
        <p:spPr>
          <a:xfrm>
            <a:off x="6877051" y="4819808"/>
            <a:ext cx="1257300" cy="282094"/>
          </a:xfrm>
          <a:prstGeom prst="rect">
            <a:avLst/>
          </a:prstGeom>
        </p:spPr>
      </p:pic>
      <p:pic>
        <p:nvPicPr>
          <p:cNvPr id="13" name="Picture 12" descr="NO2: A central N single bonded to an O and double bonded to another."/>
          <p:cNvPicPr>
            <a:picLocks noChangeAspect="1"/>
          </p:cNvPicPr>
          <p:nvPr/>
        </p:nvPicPr>
        <p:blipFill>
          <a:blip r:embed="rId10"/>
          <a:stretch>
            <a:fillRect/>
          </a:stretch>
        </p:blipFill>
        <p:spPr>
          <a:xfrm>
            <a:off x="7021101" y="5303396"/>
            <a:ext cx="905190" cy="271701"/>
          </a:xfrm>
          <a:prstGeom prst="rect">
            <a:avLst/>
          </a:prstGeom>
        </p:spPr>
      </p:pic>
      <p:pic>
        <p:nvPicPr>
          <p:cNvPr id="15" name="Picture 14" descr="HNO3: A central N single bonded to an O and double bonded to another. Also bound to a hydroxyl group."/>
          <p:cNvPicPr>
            <a:picLocks noChangeAspect="1"/>
          </p:cNvPicPr>
          <p:nvPr/>
        </p:nvPicPr>
        <p:blipFill>
          <a:blip r:embed="rId11"/>
          <a:stretch>
            <a:fillRect/>
          </a:stretch>
        </p:blipFill>
        <p:spPr>
          <a:xfrm>
            <a:off x="6785611" y="5753076"/>
            <a:ext cx="1592580" cy="518911"/>
          </a:xfrm>
          <a:prstGeom prst="rect">
            <a:avLst/>
          </a:prstGeom>
        </p:spPr>
      </p:pic>
      <p:sp>
        <p:nvSpPr>
          <p:cNvPr id="3" name="Text Placeholder 2"/>
          <p:cNvSpPr>
            <a:spLocks noGrp="1"/>
          </p:cNvSpPr>
          <p:nvPr>
            <p:ph type="body" sz="quarter" idx="23"/>
          </p:nvPr>
        </p:nvSpPr>
        <p:spPr>
          <a:xfrm>
            <a:off x="1605136" y="561598"/>
            <a:ext cx="6019800" cy="152400"/>
          </a:xfrm>
        </p:spPr>
        <p:txBody>
          <a:bodyPr/>
          <a:lstStyle/>
          <a:p>
            <a:r>
              <a:rPr lang="en-US" sz="700" b="1" dirty="0"/>
              <a:t>Copyright © The McGraw-Hill Companies, Inc. Permission required for reproduction or display</a:t>
            </a:r>
            <a:endParaRPr lang="en-US" sz="700" dirty="0"/>
          </a:p>
        </p:txBody>
      </p:sp>
    </p:spTree>
    <p:extLst>
      <p:ext uri="{BB962C8B-B14F-4D97-AF65-F5344CB8AC3E}">
        <p14:creationId xmlns:p14="http://schemas.microsoft.com/office/powerpoint/2010/main" val="40524514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(2)</a:t>
            </a:r>
            <a:endParaRPr lang="en-IN" dirty="0">
              <a:solidFill>
                <a:srgbClr val="CE171F"/>
              </a:solidFill>
            </a:endParaRPr>
          </a:p>
        </p:txBody>
      </p:sp>
      <p:sp>
        <p:nvSpPr>
          <p:cNvPr id="16" name="Text Placeholder 15"/>
          <p:cNvSpPr>
            <a:spLocks noGrp="1"/>
          </p:cNvSpPr>
          <p:nvPr>
            <p:ph type="body" sz="quarter" idx="11"/>
          </p:nvPr>
        </p:nvSpPr>
        <p:spPr>
          <a:xfrm>
            <a:off x="0" y="1143000"/>
            <a:ext cx="5624002" cy="533400"/>
          </a:xfrm>
        </p:spPr>
        <p:txBody>
          <a:bodyPr/>
          <a:lstStyle/>
          <a:p>
            <a:r>
              <a:rPr lang="en-US" sz="2800" dirty="0">
                <a:solidFill>
                  <a:srgbClr val="4F74A7"/>
                </a:solidFill>
                <a:latin typeface="Calibri" panose="020F0502020204030204" pitchFamily="34" charset="0"/>
                <a:cs typeface="Helvetica" panose="020B0604020202020204" pitchFamily="34" charset="0"/>
              </a:rPr>
              <a:t>Nitrogen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4800600"/>
              </a:xfrm>
            </p:spPr>
            <p:txBody>
              <a:bodyPr/>
              <a:lstStyle/>
              <a:p>
                <a:r>
                  <a:rPr lang="en-US" sz="3200" dirty="0"/>
                  <a:t>Hydrides</a:t>
                </a:r>
              </a:p>
              <a:p>
                <a:pPr>
                  <a:spcBef>
                    <a:spcPts val="0"/>
                  </a:spcBef>
                  <a:spcAft>
                    <a:spcPts val="1200"/>
                  </a:spcAft>
                </a:pPr>
                <a:r>
                  <a:rPr lang="en-US" sz="3200" dirty="0"/>
                  <a:t>	Ammonia</a:t>
                </a:r>
              </a:p>
              <a:p>
                <a:pPr indent="571500">
                  <a:spcAft>
                    <a:spcPts val="1500"/>
                  </a:spcAft>
                  <a:tabLst>
                    <a:tab pos="342900" algn="l"/>
                  </a:tabLst>
                </a:pPr>
                <a14:m>
                  <m:oMathPara xmlns:m="http://schemas.openxmlformats.org/officeDocument/2006/math">
                    <m:oMathParaPr>
                      <m:jc m:val="centerGroup"/>
                    </m:oMathParaPr>
                    <m:oMath xmlns:m="http://schemas.openxmlformats.org/officeDocument/2006/math">
                      <m:r>
                        <m:rPr>
                          <m:sty m:val="p"/>
                        </m:rPr>
                        <a:rPr lang="en-IN" sz="2600" b="0" i="0" smtClean="0">
                          <a:latin typeface="Cambria Math" panose="02040503050406030204" pitchFamily="18" charset="0"/>
                        </a:rPr>
                        <m:t>NH</m:t>
                      </m:r>
                      <m:r>
                        <a:rPr lang="en-IN" sz="2600" b="0" i="0" baseline="-25000" smtClean="0">
                          <a:latin typeface="Cambria Math" panose="02040503050406030204" pitchFamily="18" charset="0"/>
                        </a:rPr>
                        <m:t>4</m:t>
                      </m:r>
                      <m:r>
                        <m:rPr>
                          <m:sty m:val="p"/>
                        </m:rPr>
                        <a:rPr lang="en-IN" sz="2600" b="0" i="0" smtClean="0">
                          <a:latin typeface="Cambria Math" panose="02040503050406030204" pitchFamily="18" charset="0"/>
                        </a:rPr>
                        <m:t>Cl</m:t>
                      </m:r>
                      <m:d>
                        <m:dPr>
                          <m:ctrlPr>
                            <a:rPr lang="en-IN" sz="2600" b="0" i="1" smtClean="0">
                              <a:latin typeface="Cambria Math" panose="02040503050406030204" pitchFamily="18" charset="0"/>
                            </a:rPr>
                          </m:ctrlPr>
                        </m:dPr>
                        <m:e>
                          <m:r>
                            <a:rPr lang="en-IN" sz="2600" b="0" i="1" smtClean="0">
                              <a:latin typeface="Cambria Math" panose="02040503050406030204" pitchFamily="18" charset="0"/>
                            </a:rPr>
                            <m:t>𝑎𝑞</m:t>
                          </m:r>
                        </m:e>
                      </m:d>
                      <m:r>
                        <a:rPr lang="en-IN" sz="2600" b="0" i="0" smtClean="0">
                          <a:latin typeface="Cambria Math" panose="02040503050406030204" pitchFamily="18" charset="0"/>
                        </a:rPr>
                        <m:t>+</m:t>
                      </m:r>
                      <m:r>
                        <m:rPr>
                          <m:sty m:val="p"/>
                        </m:rPr>
                        <a:rPr lang="en-IN" sz="2600" b="0" i="0" smtClean="0">
                          <a:latin typeface="Cambria Math" panose="02040503050406030204" pitchFamily="18" charset="0"/>
                        </a:rPr>
                        <m:t>NaOH</m:t>
                      </m:r>
                      <m:r>
                        <a:rPr lang="en-IN" sz="2600" b="0" i="0" smtClean="0">
                          <a:latin typeface="Cambria Math" panose="02040503050406030204" pitchFamily="18" charset="0"/>
                        </a:rPr>
                        <m:t>(</m:t>
                      </m:r>
                      <m:r>
                        <a:rPr lang="en-IN" sz="2600" b="0" i="1" smtClean="0">
                          <a:latin typeface="Cambria Math" panose="02040503050406030204" pitchFamily="18" charset="0"/>
                        </a:rPr>
                        <m:t>𝑎𝑞</m:t>
                      </m:r>
                      <m:r>
                        <a:rPr lang="en-IN" sz="2600" b="0" i="0" smtClean="0">
                          <a:latin typeface="Cambria Math" panose="02040503050406030204" pitchFamily="18" charset="0"/>
                        </a:rPr>
                        <m:t>)</m:t>
                      </m:r>
                      <m:r>
                        <a:rPr lang="en-IN"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NaCl</m:t>
                      </m:r>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𝑎𝑞</m:t>
                          </m:r>
                        </m:e>
                      </m:d>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H</m:t>
                          </m:r>
                        </m:e>
                        <m:sub>
                          <m:r>
                            <a:rPr lang="en-US" sz="2600" b="0" i="0" smtClean="0">
                              <a:latin typeface="Cambria Math" panose="02040503050406030204" pitchFamily="18" charset="0"/>
                              <a:ea typeface="Cambria Math" panose="02040503050406030204" pitchFamily="18" charset="0"/>
                            </a:rPr>
                            <m:t>2</m:t>
                          </m:r>
                        </m:sub>
                      </m:sSub>
                      <m:r>
                        <m:rPr>
                          <m:sty m:val="p"/>
                        </m:rPr>
                        <a:rPr lang="en-US" sz="2600" b="0" i="0" smtClean="0">
                          <a:latin typeface="Cambria Math" panose="02040503050406030204" pitchFamily="18" charset="0"/>
                          <a:ea typeface="Cambria Math" panose="02040503050406030204" pitchFamily="18" charset="0"/>
                        </a:rPr>
                        <m:t>O</m:t>
                      </m:r>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𝑙</m:t>
                          </m:r>
                        </m:e>
                      </m:d>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NH</m:t>
                          </m:r>
                        </m:e>
                        <m:sub>
                          <m:r>
                            <a:rPr lang="en-US" sz="2600" b="0" i="0" smtClean="0">
                              <a:latin typeface="Cambria Math" panose="02040503050406030204" pitchFamily="18" charset="0"/>
                              <a:ea typeface="Cambria Math" panose="02040503050406030204" pitchFamily="18" charset="0"/>
                            </a:rPr>
                            <m:t>3</m:t>
                          </m:r>
                        </m:sub>
                      </m:sSub>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𝑔</m:t>
                          </m:r>
                        </m:e>
                      </m:d>
                    </m:oMath>
                  </m:oMathPara>
                </a14:m>
                <a:endParaRPr lang="en-US" sz="2600" dirty="0"/>
              </a:p>
              <a:p>
                <a:pPr>
                  <a:spcBef>
                    <a:spcPts val="7200"/>
                  </a:spcBef>
                  <a:spcAft>
                    <a:spcPts val="2400"/>
                  </a:spcAft>
                </a:pPr>
                <a:r>
                  <a:rPr lang="en-US" sz="3200" dirty="0"/>
                  <a:t>	Autoionization</a:t>
                </a:r>
              </a:p>
              <a:p>
                <a:pPr>
                  <a:spcBef>
                    <a:spcPts val="3600"/>
                  </a:spcBef>
                  <a:spcAft>
                    <a:spcPts val="1500"/>
                  </a:spcAft>
                </a:pPr>
                <a14:m>
                  <m:oMathPara xmlns:m="http://schemas.openxmlformats.org/officeDocument/2006/math">
                    <m:oMathParaPr>
                      <m:jc m:val="centerGroup"/>
                    </m:oMathParaPr>
                    <m:oMath xmlns:m="http://schemas.openxmlformats.org/officeDocument/2006/math">
                      <m:r>
                        <a:rPr lang="en-IN" sz="3200" b="0" i="0" smtClean="0">
                          <a:latin typeface="Cambria Math" panose="02040503050406030204" pitchFamily="18" charset="0"/>
                        </a:rPr>
                        <m:t>2</m:t>
                      </m:r>
                      <m:r>
                        <m:rPr>
                          <m:sty m:val="p"/>
                        </m:rPr>
                        <a:rPr lang="en-IN" sz="3200" b="0" i="0" smtClean="0">
                          <a:latin typeface="Cambria Math" panose="02040503050406030204" pitchFamily="18" charset="0"/>
                        </a:rPr>
                        <m:t>NH</m:t>
                      </m:r>
                      <m:r>
                        <a:rPr lang="en-IN" sz="3200" b="0" i="0" baseline="-25000" smtClean="0">
                          <a:latin typeface="Cambria Math" panose="02040503050406030204" pitchFamily="18" charset="0"/>
                        </a:rPr>
                        <m:t>3</m:t>
                      </m:r>
                      <m:d>
                        <m:dPr>
                          <m:ctrlPr>
                            <a:rPr lang="en-IN" sz="3200" b="0" i="1" baseline="-25000" smtClean="0">
                              <a:latin typeface="Cambria Math" panose="02040503050406030204" pitchFamily="18" charset="0"/>
                            </a:rPr>
                          </m:ctrlPr>
                        </m:dPr>
                        <m:e>
                          <m:r>
                            <a:rPr lang="en-IN" sz="3200" b="0" i="1" smtClean="0">
                              <a:latin typeface="Cambria Math" panose="02040503050406030204" pitchFamily="18" charset="0"/>
                            </a:rPr>
                            <m:t>𝑙</m:t>
                          </m:r>
                        </m:e>
                      </m:d>
                      <m:r>
                        <a:rPr lang="en-IN" sz="3200" i="1">
                          <a:latin typeface="Cambria Math" panose="02040503050406030204" pitchFamily="18" charset="0"/>
                          <a:ea typeface="Cambria Math" panose="02040503050406030204" pitchFamily="18" charset="0"/>
                        </a:rPr>
                        <m:t>⇌</m:t>
                      </m:r>
                      <m:sSubSup>
                        <m:sSubSupPr>
                          <m:ctrlPr>
                            <a:rPr lang="en-IN" sz="3200" i="1" smtClean="0">
                              <a:latin typeface="Cambria Math" panose="02040503050406030204" pitchFamily="18" charset="0"/>
                              <a:ea typeface="Cambria Math" panose="02040503050406030204" pitchFamily="18" charset="0"/>
                            </a:rPr>
                          </m:ctrlPr>
                        </m:sSubSupPr>
                        <m:e>
                          <m:r>
                            <m:rPr>
                              <m:sty m:val="p"/>
                            </m:rPr>
                            <a:rPr lang="en-IN" sz="3200" b="0" i="0" smtClean="0">
                              <a:latin typeface="Cambria Math" panose="02040503050406030204" pitchFamily="18" charset="0"/>
                              <a:ea typeface="Cambria Math" panose="02040503050406030204" pitchFamily="18" charset="0"/>
                            </a:rPr>
                            <m:t>NH</m:t>
                          </m:r>
                        </m:e>
                        <m:sub>
                          <m:r>
                            <a:rPr lang="en-IN" sz="3200" b="0" i="1" smtClean="0">
                              <a:latin typeface="Cambria Math" panose="02040503050406030204" pitchFamily="18" charset="0"/>
                              <a:ea typeface="Cambria Math" panose="02040503050406030204" pitchFamily="18" charset="0"/>
                            </a:rPr>
                            <m:t>4</m:t>
                          </m:r>
                        </m:sub>
                        <m:sup>
                          <m:r>
                            <a:rPr lang="en-IN" sz="3200" b="0" i="1" smtClean="0">
                              <a:latin typeface="Cambria Math" panose="02040503050406030204" pitchFamily="18" charset="0"/>
                              <a:ea typeface="Cambria Math" panose="02040503050406030204" pitchFamily="18" charset="0"/>
                            </a:rPr>
                            <m:t>+</m:t>
                          </m:r>
                        </m:sup>
                      </m:sSubSup>
                      <m:r>
                        <a:rPr lang="en-IN" sz="3200" b="0" i="1" smtClean="0">
                          <a:latin typeface="Cambria Math" panose="02040503050406030204" pitchFamily="18" charset="0"/>
                          <a:ea typeface="Cambria Math" panose="02040503050406030204" pitchFamily="18" charset="0"/>
                        </a:rPr>
                        <m:t>+</m:t>
                      </m:r>
                      <m:sSubSup>
                        <m:sSubSupPr>
                          <m:ctrlPr>
                            <a:rPr lang="en-IN" sz="3200" i="1" smtClean="0">
                              <a:latin typeface="Cambria Math" panose="02040503050406030204" pitchFamily="18" charset="0"/>
                              <a:ea typeface="Cambria Math" panose="02040503050406030204" pitchFamily="18" charset="0"/>
                            </a:rPr>
                          </m:ctrlPr>
                        </m:sSubSupPr>
                        <m:e>
                          <m:r>
                            <m:rPr>
                              <m:sty m:val="p"/>
                            </m:rPr>
                            <a:rPr lang="en-IN" sz="3200" b="0" i="0" smtClean="0">
                              <a:latin typeface="Cambria Math" panose="02040503050406030204" pitchFamily="18" charset="0"/>
                              <a:ea typeface="Cambria Math" panose="02040503050406030204" pitchFamily="18" charset="0"/>
                            </a:rPr>
                            <m:t>NH</m:t>
                          </m:r>
                        </m:e>
                        <m:sub>
                          <m:r>
                            <a:rPr lang="en-IN" sz="3200" b="0" i="1" smtClean="0">
                              <a:latin typeface="Cambria Math" panose="02040503050406030204" pitchFamily="18" charset="0"/>
                              <a:ea typeface="Cambria Math" panose="02040503050406030204" pitchFamily="18" charset="0"/>
                            </a:rPr>
                            <m:t>2</m:t>
                          </m:r>
                        </m:sub>
                        <m:sup>
                          <m:r>
                            <a:rPr lang="en-IN" sz="3200" b="0" i="1" smtClean="0">
                              <a:latin typeface="Cambria Math" panose="02040503050406030204" pitchFamily="18" charset="0"/>
                              <a:ea typeface="Cambria Math" panose="02040503050406030204" pitchFamily="18" charset="0"/>
                            </a:rPr>
                            <m:t>−</m:t>
                          </m:r>
                        </m:sup>
                      </m:sSubSup>
                    </m:oMath>
                  </m:oMathPara>
                </a14:m>
                <a:endParaRPr lang="en-IN" sz="3200" i="1" dirty="0">
                  <a:latin typeface="Cambria Math" panose="02040503050406030204" pitchFamily="18" charset="0"/>
                  <a:ea typeface="Cambria Math" panose="02040503050406030204" pitchFamily="18" charset="0"/>
                </a:endParaRPr>
              </a:p>
              <a:p>
                <a:pPr>
                  <a:spcBef>
                    <a:spcPts val="0"/>
                  </a:spcBef>
                </a:pPr>
                <a14:m>
                  <m:oMathPara xmlns:m="http://schemas.openxmlformats.org/officeDocument/2006/math">
                    <m:oMathParaPr>
                      <m:jc m:val="centerGroup"/>
                    </m:oMathParaPr>
                    <m:oMath xmlns:m="http://schemas.openxmlformats.org/officeDocument/2006/math">
                      <m:r>
                        <m:rPr>
                          <m:sty m:val="p"/>
                        </m:rPr>
                        <a:rPr lang="en-IN" sz="3200">
                          <a:latin typeface="Cambria Math" panose="02040503050406030204" pitchFamily="18" charset="0"/>
                        </a:rPr>
                        <m:t>NH</m:t>
                      </m:r>
                      <m:r>
                        <a:rPr lang="en-IN" sz="3200" baseline="-25000">
                          <a:latin typeface="Cambria Math" panose="02040503050406030204" pitchFamily="18" charset="0"/>
                        </a:rPr>
                        <m:t>3</m:t>
                      </m:r>
                      <m:d>
                        <m:dPr>
                          <m:ctrlPr>
                            <a:rPr lang="en-IN" sz="3200" i="1" baseline="-25000">
                              <a:latin typeface="Cambria Math" panose="02040503050406030204" pitchFamily="18" charset="0"/>
                            </a:rPr>
                          </m:ctrlPr>
                        </m:dPr>
                        <m:e>
                          <m:r>
                            <a:rPr lang="en-IN" sz="3200" i="1">
                              <a:latin typeface="Cambria Math" panose="02040503050406030204" pitchFamily="18" charset="0"/>
                            </a:rPr>
                            <m:t>𝑙</m:t>
                          </m:r>
                        </m:e>
                      </m:d>
                      <m:r>
                        <a:rPr lang="en-IN" sz="3200" i="1">
                          <a:latin typeface="Cambria Math" panose="02040503050406030204" pitchFamily="18" charset="0"/>
                          <a:ea typeface="Cambria Math" panose="02040503050406030204" pitchFamily="18" charset="0"/>
                        </a:rPr>
                        <m:t>⇌</m:t>
                      </m:r>
                      <m:r>
                        <m:rPr>
                          <m:sty m:val="p"/>
                        </m:rPr>
                        <a:rPr lang="en-IN" sz="3200" b="0" i="0" smtClean="0">
                          <a:latin typeface="Cambria Math" panose="02040503050406030204" pitchFamily="18" charset="0"/>
                          <a:ea typeface="Cambria Math" panose="02040503050406030204" pitchFamily="18" charset="0"/>
                        </a:rPr>
                        <m:t>H</m:t>
                      </m:r>
                      <m:r>
                        <a:rPr lang="en-IN" sz="3200" b="0" i="1" baseline="30000" smtClean="0">
                          <a:latin typeface="Cambria Math" panose="02040503050406030204" pitchFamily="18" charset="0"/>
                          <a:ea typeface="Cambria Math" panose="02040503050406030204" pitchFamily="18" charset="0"/>
                        </a:rPr>
                        <m:t>+</m:t>
                      </m:r>
                      <m:r>
                        <a:rPr lang="en-IN" sz="3200" i="1">
                          <a:latin typeface="Cambria Math" panose="02040503050406030204" pitchFamily="18" charset="0"/>
                          <a:ea typeface="Cambria Math" panose="02040503050406030204" pitchFamily="18" charset="0"/>
                        </a:rPr>
                        <m:t>+</m:t>
                      </m:r>
                      <m:sSubSup>
                        <m:sSubSupPr>
                          <m:ctrlPr>
                            <a:rPr lang="en-IN" sz="3200" i="1">
                              <a:latin typeface="Cambria Math" panose="02040503050406030204" pitchFamily="18" charset="0"/>
                              <a:ea typeface="Cambria Math" panose="02040503050406030204" pitchFamily="18" charset="0"/>
                            </a:rPr>
                          </m:ctrlPr>
                        </m:sSubSupPr>
                        <m:e>
                          <m:r>
                            <m:rPr>
                              <m:sty m:val="p"/>
                            </m:rPr>
                            <a:rPr lang="en-IN" sz="3200">
                              <a:latin typeface="Cambria Math" panose="02040503050406030204" pitchFamily="18" charset="0"/>
                              <a:ea typeface="Cambria Math" panose="02040503050406030204" pitchFamily="18" charset="0"/>
                            </a:rPr>
                            <m:t>NH</m:t>
                          </m:r>
                        </m:e>
                        <m:sub>
                          <m:r>
                            <a:rPr lang="en-IN" sz="3200" i="1">
                              <a:latin typeface="Cambria Math" panose="02040503050406030204" pitchFamily="18" charset="0"/>
                              <a:ea typeface="Cambria Math" panose="02040503050406030204" pitchFamily="18" charset="0"/>
                            </a:rPr>
                            <m:t>2</m:t>
                          </m:r>
                        </m:sub>
                        <m:sup>
                          <m:r>
                            <a:rPr lang="en-IN" sz="3200" i="1">
                              <a:latin typeface="Cambria Math" panose="02040503050406030204" pitchFamily="18" charset="0"/>
                              <a:ea typeface="Cambria Math" panose="02040503050406030204" pitchFamily="18" charset="0"/>
                            </a:rPr>
                            <m:t>−</m:t>
                          </m:r>
                        </m:sup>
                      </m:sSubSup>
                    </m:oMath>
                  </m:oMathPara>
                </a14:m>
                <a:endParaRPr lang="en-US" sz="32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4800600"/>
              </a:xfrm>
              <a:blipFill>
                <a:blip r:embed="rId2"/>
                <a:stretch>
                  <a:fillRect l="-1667" t="-1652"/>
                </a:stretch>
              </a:blipFill>
            </p:spPr>
            <p:txBody>
              <a:bodyPr/>
              <a:lstStyle/>
              <a:p>
                <a:r>
                  <a:rPr lang="en-US">
                    <a:noFill/>
                  </a:rPr>
                  <a:t> </a:t>
                </a:r>
              </a:p>
            </p:txBody>
          </p:sp>
        </mc:Fallback>
      </mc:AlternateContent>
    </p:spTree>
    <p:extLst>
      <p:ext uri="{BB962C8B-B14F-4D97-AF65-F5344CB8AC3E}">
        <p14:creationId xmlns:p14="http://schemas.microsoft.com/office/powerpoint/2010/main" val="13881618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(3)</a:t>
            </a:r>
            <a:endParaRPr lang="en-IN" dirty="0">
              <a:solidFill>
                <a:srgbClr val="CE171F"/>
              </a:solidFill>
            </a:endParaRPr>
          </a:p>
        </p:txBody>
      </p:sp>
      <p:sp>
        <p:nvSpPr>
          <p:cNvPr id="16" name="Text Placeholder 15"/>
          <p:cNvSpPr>
            <a:spLocks noGrp="1"/>
          </p:cNvSpPr>
          <p:nvPr>
            <p:ph type="body" sz="quarter" idx="11"/>
          </p:nvPr>
        </p:nvSpPr>
        <p:spPr>
          <a:xfrm>
            <a:off x="0" y="1066800"/>
            <a:ext cx="1774905" cy="533400"/>
          </a:xfrm>
        </p:spPr>
        <p:txBody>
          <a:bodyPr/>
          <a:lstStyle/>
          <a:p>
            <a:r>
              <a:rPr lang="en-US" sz="2800" dirty="0">
                <a:solidFill>
                  <a:srgbClr val="4F74A7"/>
                </a:solidFill>
                <a:latin typeface="Calibri" panose="020F0502020204030204" pitchFamily="34" charset="0"/>
                <a:cs typeface="Helvetica" panose="020B0604020202020204" pitchFamily="34" charset="0"/>
              </a:rPr>
              <a:t>Nitrogen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524000"/>
                <a:ext cx="8991600" cy="4876800"/>
              </a:xfrm>
            </p:spPr>
            <p:txBody>
              <a:bodyPr/>
              <a:lstStyle/>
              <a:p>
                <a:r>
                  <a:rPr lang="en-US" sz="3200" dirty="0">
                    <a:solidFill>
                      <a:prstClr val="black"/>
                    </a:solidFill>
                  </a:rPr>
                  <a:t>Hydrides</a:t>
                </a:r>
              </a:p>
              <a:p>
                <a:pPr>
                  <a:spcBef>
                    <a:spcPts val="0"/>
                  </a:spcBef>
                  <a:spcAft>
                    <a:spcPts val="14000"/>
                  </a:spcAft>
                </a:pPr>
                <a:r>
                  <a:rPr lang="en-US" sz="3200" dirty="0">
                    <a:solidFill>
                      <a:prstClr val="black"/>
                    </a:solidFill>
                  </a:rPr>
                  <a:t>	Hydrazine</a:t>
                </a:r>
              </a:p>
              <a:p>
                <a:pPr>
                  <a:spcBef>
                    <a:spcPts val="4800"/>
                  </a:spcBef>
                  <a:tabLst>
                    <a:tab pos="5886450" algn="l"/>
                  </a:tabLst>
                </a:pPr>
                <a14:m>
                  <m:oMath xmlns:m="http://schemas.openxmlformats.org/officeDocument/2006/math">
                    <m:r>
                      <m:rPr>
                        <m:sty m:val="p"/>
                      </m:rPr>
                      <a:rPr lang="en-IN" sz="2400" i="0">
                        <a:solidFill>
                          <a:prstClr val="black"/>
                        </a:solidFill>
                        <a:latin typeface="Cambria Math" panose="02040503050406030204" pitchFamily="18" charset="0"/>
                      </a:rPr>
                      <m:t>N</m:t>
                    </m:r>
                    <m:r>
                      <m:rPr>
                        <m:nor/>
                      </m:rPr>
                      <a:rPr lang="en-US" sz="2400" baseline="-25000" dirty="0">
                        <a:solidFill>
                          <a:prstClr val="black"/>
                        </a:solidFill>
                      </a:rPr>
                      <m:t>2</m:t>
                    </m:r>
                    <m:r>
                      <m:rPr>
                        <m:nor/>
                      </m:rPr>
                      <a:rPr lang="en-US" sz="2400" dirty="0">
                        <a:solidFill>
                          <a:prstClr val="black"/>
                        </a:solidFill>
                      </a:rPr>
                      <m:t>H</m:t>
                    </m:r>
                    <m:r>
                      <m:rPr>
                        <m:nor/>
                      </m:rPr>
                      <a:rPr lang="en-IN" sz="2400" b="0" i="0" baseline="-25000" dirty="0" smtClean="0">
                        <a:solidFill>
                          <a:prstClr val="black"/>
                        </a:solidFill>
                      </a:rPr>
                      <m:t>4</m:t>
                    </m:r>
                    <m:r>
                      <m:rPr>
                        <m:nor/>
                      </m:rPr>
                      <a:rPr lang="en-US" sz="2400" dirty="0">
                        <a:solidFill>
                          <a:prstClr val="black"/>
                        </a:solidFill>
                      </a:rPr>
                      <m:t>(</m:t>
                    </m:r>
                    <m:r>
                      <a:rPr lang="en-US" sz="2400" i="1" dirty="0">
                        <a:solidFill>
                          <a:prstClr val="black"/>
                        </a:solidFill>
                        <a:latin typeface="Cambria Math" panose="02040503050406030204" pitchFamily="18" charset="0"/>
                        <a:ea typeface="Cambria Math" panose="02040503050406030204" pitchFamily="18" charset="0"/>
                      </a:rPr>
                      <m:t>𝑙</m:t>
                    </m:r>
                    <m:r>
                      <m:rPr>
                        <m:nor/>
                      </m:rPr>
                      <a:rPr lang="en-US" sz="2400" dirty="0">
                        <a:solidFill>
                          <a:prstClr val="black"/>
                        </a:solidFill>
                      </a:rPr>
                      <m:t>) + </m:t>
                    </m:r>
                    <m:r>
                      <m:rPr>
                        <m:nor/>
                      </m:rPr>
                      <a:rPr lang="en-US" sz="2400" dirty="0">
                        <a:solidFill>
                          <a:prstClr val="black"/>
                        </a:solidFill>
                      </a:rPr>
                      <m:t>O</m:t>
                    </m:r>
                    <m:r>
                      <m:rPr>
                        <m:nor/>
                      </m:rPr>
                      <a:rPr lang="en-US" sz="2400" baseline="-25000" dirty="0">
                        <a:solidFill>
                          <a:prstClr val="black"/>
                        </a:solidFill>
                      </a:rPr>
                      <m:t>2</m:t>
                    </m:r>
                    <m:r>
                      <m:rPr>
                        <m:nor/>
                      </m:rPr>
                      <a:rPr lang="en-US" sz="2400" dirty="0">
                        <a:solidFill>
                          <a:prstClr val="black"/>
                        </a:solidFill>
                      </a:rPr>
                      <m:t>(</m:t>
                    </m:r>
                    <m:r>
                      <m:rPr>
                        <m:nor/>
                      </m:rPr>
                      <a:rPr lang="en-US" sz="2400" i="1" dirty="0">
                        <a:solidFill>
                          <a:prstClr val="black"/>
                        </a:solidFill>
                      </a:rPr>
                      <m:t>g</m:t>
                    </m:r>
                    <m:r>
                      <m:rPr>
                        <m:nor/>
                      </m:rPr>
                      <a:rPr lang="en-US" sz="2400" dirty="0">
                        <a:solidFill>
                          <a:prstClr val="black"/>
                        </a:solidFill>
                      </a:rPr>
                      <m:t>)</m:t>
                    </m:r>
                    <m:r>
                      <a:rPr lang="en-US" sz="2400" i="1" dirty="0" smtClean="0">
                        <a:solidFill>
                          <a:prstClr val="black"/>
                        </a:solidFill>
                        <a:latin typeface="Cambria Math" panose="02040503050406030204" pitchFamily="18" charset="0"/>
                        <a:ea typeface="Cambria Math" panose="02040503050406030204" pitchFamily="18" charset="0"/>
                      </a:rPr>
                      <m:t>⟶</m:t>
                    </m:r>
                    <m:sSub>
                      <m:sSubPr>
                        <m:ctrlPr>
                          <a:rPr lang="en-US" sz="2400" i="1" dirty="0" smtClean="0">
                            <a:solidFill>
                              <a:prstClr val="black"/>
                            </a:solidFill>
                            <a:latin typeface="Cambria Math" panose="02040503050406030204" pitchFamily="18" charset="0"/>
                            <a:ea typeface="Cambria Math" panose="02040503050406030204" pitchFamily="18" charset="0"/>
                          </a:rPr>
                        </m:ctrlPr>
                      </m:sSubPr>
                      <m:e>
                        <m:r>
                          <m:rPr>
                            <m:sty m:val="p"/>
                          </m:rPr>
                          <a:rPr lang="en-US" sz="2400" b="0" i="0" dirty="0" smtClean="0">
                            <a:solidFill>
                              <a:prstClr val="black"/>
                            </a:solidFill>
                            <a:latin typeface="Cambria Math" panose="02040503050406030204" pitchFamily="18" charset="0"/>
                            <a:ea typeface="Cambria Math" panose="02040503050406030204" pitchFamily="18" charset="0"/>
                          </a:rPr>
                          <m:t>N</m:t>
                        </m:r>
                      </m:e>
                      <m:sub>
                        <m:r>
                          <a:rPr lang="en-US" sz="2400" b="0" i="1" dirty="0" smtClean="0">
                            <a:solidFill>
                              <a:prstClr val="black"/>
                            </a:solidFill>
                            <a:latin typeface="Cambria Math" panose="02040503050406030204" pitchFamily="18" charset="0"/>
                            <a:ea typeface="Cambria Math" panose="02040503050406030204" pitchFamily="18" charset="0"/>
                          </a:rPr>
                          <m:t>2</m:t>
                        </m:r>
                      </m:sub>
                    </m:sSub>
                    <m:d>
                      <m:dPr>
                        <m:ctrlPr>
                          <a:rPr lang="en-US" sz="2400" i="1" dirty="0" smtClean="0">
                            <a:solidFill>
                              <a:prstClr val="black"/>
                            </a:solidFill>
                            <a:latin typeface="Cambria Math" panose="02040503050406030204" pitchFamily="18" charset="0"/>
                            <a:ea typeface="Cambria Math" panose="02040503050406030204" pitchFamily="18" charset="0"/>
                          </a:rPr>
                        </m:ctrlPr>
                      </m:dPr>
                      <m:e>
                        <m:r>
                          <a:rPr lang="en-US" sz="2400" b="0" i="1" dirty="0" smtClean="0">
                            <a:solidFill>
                              <a:prstClr val="black"/>
                            </a:solidFill>
                            <a:latin typeface="Cambria Math" panose="02040503050406030204" pitchFamily="18" charset="0"/>
                            <a:ea typeface="Cambria Math" panose="02040503050406030204" pitchFamily="18" charset="0"/>
                          </a:rPr>
                          <m:t>𝑔</m:t>
                        </m:r>
                      </m:e>
                    </m:d>
                    <m:r>
                      <a:rPr lang="en-US" sz="2400" i="1" dirty="0" smtClean="0">
                        <a:solidFill>
                          <a:prstClr val="black"/>
                        </a:solidFill>
                        <a:latin typeface="Cambria Math" panose="02040503050406030204" pitchFamily="18" charset="0"/>
                        <a:ea typeface="Cambria Math" panose="02040503050406030204" pitchFamily="18" charset="0"/>
                      </a:rPr>
                      <m:t>+</m:t>
                    </m:r>
                    <m:sSub>
                      <m:sSubPr>
                        <m:ctrlPr>
                          <a:rPr lang="en-US" sz="2400" i="1" dirty="0" smtClean="0">
                            <a:solidFill>
                              <a:prstClr val="black"/>
                            </a:solidFill>
                            <a:latin typeface="Cambria Math" panose="02040503050406030204" pitchFamily="18" charset="0"/>
                            <a:ea typeface="Cambria Math" panose="02040503050406030204" pitchFamily="18" charset="0"/>
                          </a:rPr>
                        </m:ctrlPr>
                      </m:sSubPr>
                      <m:e>
                        <m:r>
                          <a:rPr lang="en-US" sz="2400" b="0" i="1" dirty="0" smtClean="0">
                            <a:solidFill>
                              <a:prstClr val="black"/>
                            </a:solidFill>
                            <a:latin typeface="Cambria Math" panose="02040503050406030204" pitchFamily="18" charset="0"/>
                            <a:ea typeface="Cambria Math" panose="02040503050406030204" pitchFamily="18" charset="0"/>
                          </a:rPr>
                          <m:t>2</m:t>
                        </m:r>
                        <m:r>
                          <m:rPr>
                            <m:sty m:val="p"/>
                          </m:rPr>
                          <a:rPr lang="en-US" sz="2400" b="0" i="0" dirty="0" smtClean="0">
                            <a:solidFill>
                              <a:prstClr val="black"/>
                            </a:solidFill>
                            <a:latin typeface="Cambria Math" panose="02040503050406030204" pitchFamily="18" charset="0"/>
                            <a:ea typeface="Cambria Math" panose="02040503050406030204" pitchFamily="18" charset="0"/>
                          </a:rPr>
                          <m:t>H</m:t>
                        </m:r>
                      </m:e>
                      <m:sub>
                        <m:r>
                          <a:rPr lang="en-US" sz="2400" b="0" i="1" dirty="0" smtClean="0">
                            <a:solidFill>
                              <a:prstClr val="black"/>
                            </a:solidFill>
                            <a:latin typeface="Cambria Math" panose="02040503050406030204" pitchFamily="18" charset="0"/>
                            <a:ea typeface="Cambria Math" panose="02040503050406030204" pitchFamily="18" charset="0"/>
                          </a:rPr>
                          <m:t>2</m:t>
                        </m:r>
                      </m:sub>
                    </m:sSub>
                    <m:r>
                      <m:rPr>
                        <m:sty m:val="p"/>
                      </m:rPr>
                      <a:rPr lang="en-US" sz="2400" b="0" i="0" dirty="0" smtClean="0">
                        <a:solidFill>
                          <a:prstClr val="black"/>
                        </a:solidFill>
                        <a:latin typeface="Cambria Math" panose="02040503050406030204" pitchFamily="18" charset="0"/>
                        <a:ea typeface="Cambria Math" panose="02040503050406030204" pitchFamily="18" charset="0"/>
                      </a:rPr>
                      <m:t>O</m:t>
                    </m:r>
                    <m:d>
                      <m:dPr>
                        <m:ctrlPr>
                          <a:rPr lang="en-US" sz="2400" b="0" i="1" dirty="0" smtClean="0">
                            <a:solidFill>
                              <a:prstClr val="black"/>
                            </a:solidFill>
                            <a:latin typeface="Cambria Math" panose="02040503050406030204" pitchFamily="18" charset="0"/>
                            <a:ea typeface="Cambria Math" panose="02040503050406030204" pitchFamily="18" charset="0"/>
                          </a:rPr>
                        </m:ctrlPr>
                      </m:dPr>
                      <m:e>
                        <m:r>
                          <a:rPr lang="en-US" sz="2400" b="0" i="1" dirty="0" smtClean="0">
                            <a:solidFill>
                              <a:prstClr val="black"/>
                            </a:solidFill>
                            <a:latin typeface="Cambria Math" panose="02040503050406030204" pitchFamily="18" charset="0"/>
                            <a:ea typeface="Cambria Math" panose="02040503050406030204" pitchFamily="18" charset="0"/>
                          </a:rPr>
                          <m:t>𝑙</m:t>
                        </m:r>
                      </m:e>
                    </m:d>
                  </m:oMath>
                </a14:m>
                <a:r>
                  <a:rPr lang="en-US" sz="2400" dirty="0">
                    <a:solidFill>
                      <a:prstClr val="black"/>
                    </a:solidFill>
                  </a:rPr>
                  <a:t> 	</a:t>
                </a:r>
                <a14:m>
                  <m:oMath xmlns:m="http://schemas.openxmlformats.org/officeDocument/2006/math">
                    <m:r>
                      <m:rPr>
                        <m:sty m:val="p"/>
                      </m:rPr>
                      <a:rPr lang="el-GR" sz="2400" i="1" dirty="0" smtClean="0">
                        <a:solidFill>
                          <a:prstClr val="black"/>
                        </a:solidFill>
                        <a:latin typeface="Cambria Math" panose="02040503050406030204" pitchFamily="18" charset="0"/>
                        <a:ea typeface="Cambria Math" panose="02040503050406030204" pitchFamily="18" charset="0"/>
                      </a:rPr>
                      <m:t>Δ</m:t>
                    </m:r>
                    <m:sSup>
                      <m:sSupPr>
                        <m:ctrlPr>
                          <a:rPr lang="el-GR" sz="2400" i="1" dirty="0" smtClean="0">
                            <a:solidFill>
                              <a:prstClr val="black"/>
                            </a:solidFill>
                            <a:latin typeface="Cambria Math" panose="02040503050406030204" pitchFamily="18" charset="0"/>
                            <a:ea typeface="Cambria Math" panose="02040503050406030204" pitchFamily="18" charset="0"/>
                          </a:rPr>
                        </m:ctrlPr>
                      </m:sSupPr>
                      <m:e>
                        <m:r>
                          <a:rPr lang="en-US" sz="2400" b="0" i="1" dirty="0" smtClean="0">
                            <a:solidFill>
                              <a:prstClr val="black"/>
                            </a:solidFill>
                            <a:latin typeface="Cambria Math" panose="02040503050406030204" pitchFamily="18" charset="0"/>
                            <a:ea typeface="Cambria Math" panose="02040503050406030204" pitchFamily="18" charset="0"/>
                          </a:rPr>
                          <m:t>𝐻</m:t>
                        </m:r>
                      </m:e>
                      <m:sup>
                        <m:r>
                          <a:rPr lang="en-US" sz="2400" b="0" i="1" dirty="0" smtClean="0">
                            <a:solidFill>
                              <a:prstClr val="black"/>
                            </a:solidFill>
                            <a:latin typeface="Cambria Math" panose="02040503050406030204" pitchFamily="18" charset="0"/>
                            <a:ea typeface="Cambria Math" panose="02040503050406030204" pitchFamily="18" charset="0"/>
                          </a:rPr>
                          <m:t>0</m:t>
                        </m:r>
                      </m:sup>
                    </m:sSup>
                    <m:r>
                      <a:rPr lang="el-GR" sz="2400" i="1" dirty="0" smtClean="0">
                        <a:solidFill>
                          <a:prstClr val="black"/>
                        </a:solidFill>
                        <a:latin typeface="Cambria Math" panose="02040503050406030204" pitchFamily="18" charset="0"/>
                        <a:ea typeface="Cambria Math" panose="02040503050406030204" pitchFamily="18" charset="0"/>
                      </a:rPr>
                      <m:t>=−</m:t>
                    </m:r>
                    <m:r>
                      <a:rPr lang="en-US" sz="2400" b="0" i="1" dirty="0" smtClean="0">
                        <a:solidFill>
                          <a:prstClr val="black"/>
                        </a:solidFill>
                        <a:latin typeface="Cambria Math" panose="02040503050406030204" pitchFamily="18" charset="0"/>
                        <a:ea typeface="Cambria Math" panose="02040503050406030204" pitchFamily="18" charset="0"/>
                      </a:rPr>
                      <m:t>666.6 </m:t>
                    </m:r>
                    <m:r>
                      <m:rPr>
                        <m:sty m:val="p"/>
                      </m:rPr>
                      <a:rPr lang="en-US" sz="2400" b="0" i="0" dirty="0" smtClean="0">
                        <a:solidFill>
                          <a:prstClr val="black"/>
                        </a:solidFill>
                        <a:latin typeface="Cambria Math" panose="02040503050406030204" pitchFamily="18" charset="0"/>
                        <a:ea typeface="Cambria Math" panose="02040503050406030204" pitchFamily="18" charset="0"/>
                      </a:rPr>
                      <m:t>kJ</m:t>
                    </m:r>
                    <m:r>
                      <a:rPr lang="en-US" sz="2400" b="0" i="1" dirty="0" smtClean="0">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prstClr val="black"/>
                        </a:solidFill>
                        <a:latin typeface="Cambria Math" panose="02040503050406030204" pitchFamily="18" charset="0"/>
                        <a:ea typeface="Cambria Math" panose="02040503050406030204" pitchFamily="18" charset="0"/>
                      </a:rPr>
                      <m:t>mol</m:t>
                    </m:r>
                  </m:oMath>
                </a14:m>
                <a:endParaRPr lang="en-US" sz="2400" dirty="0">
                  <a:solidFill>
                    <a:prstClr val="black"/>
                  </a:solidFill>
                </a:endParaRP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524000"/>
                <a:ext cx="8991600" cy="4876800"/>
              </a:xfrm>
              <a:blipFill>
                <a:blip r:embed="rId2"/>
                <a:stretch>
                  <a:fillRect l="-1695" t="-1625"/>
                </a:stretch>
              </a:blipFill>
            </p:spPr>
            <p:txBody>
              <a:bodyPr/>
              <a:lstStyle/>
              <a:p>
                <a:r>
                  <a:rPr lang="en-US">
                    <a:noFill/>
                  </a:rPr>
                  <a:t> </a:t>
                </a:r>
              </a:p>
            </p:txBody>
          </p:sp>
        </mc:Fallback>
      </mc:AlternateContent>
      <p:pic>
        <p:nvPicPr>
          <p:cNvPr id="11266" name="Picture 2" descr="Hydrazine is composed of two single bonded N atoms. Each N is bonded to two H ato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4725" y="2819400"/>
            <a:ext cx="204787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1018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tabLst>
                <a:tab pos="1257300" algn="l"/>
              </a:tabLst>
            </a:pPr>
            <a:r>
              <a:rPr lang="en-US" dirty="0">
                <a:solidFill>
                  <a:schemeClr val="bg1"/>
                </a:solidFill>
                <a:latin typeface="Calibri"/>
              </a:rPr>
              <a:t>25.4	</a:t>
            </a:r>
            <a:r>
              <a:rPr lang="en-US" dirty="0">
                <a:solidFill>
                  <a:srgbClr val="CE171F"/>
                </a:solidFill>
                <a:latin typeface="Calibri"/>
              </a:rPr>
              <a:t>Nitrogen and Phosphorus (4)</a:t>
            </a:r>
            <a:endParaRPr lang="en-IN" dirty="0">
              <a:solidFill>
                <a:srgbClr val="CE171F"/>
              </a:solidFill>
            </a:endParaRPr>
          </a:p>
        </p:txBody>
      </p:sp>
      <p:sp>
        <p:nvSpPr>
          <p:cNvPr id="17" name="Text Placeholder 16"/>
          <p:cNvSpPr>
            <a:spLocks noGrp="1"/>
          </p:cNvSpPr>
          <p:nvPr>
            <p:ph type="body" sz="quarter" idx="11"/>
          </p:nvPr>
        </p:nvSpPr>
        <p:spPr>
          <a:xfrm>
            <a:off x="0" y="1079744"/>
            <a:ext cx="1447800" cy="507512"/>
          </a:xfrm>
        </p:spPr>
        <p:txBody>
          <a:bodyPr/>
          <a:lstStyle/>
          <a:p>
            <a:pPr>
              <a:spcBef>
                <a:spcPts val="0"/>
              </a:spcBef>
            </a:pPr>
            <a:r>
              <a:rPr lang="en-US" sz="2800" dirty="0">
                <a:solidFill>
                  <a:srgbClr val="4F74A7"/>
                </a:solidFill>
                <a:latin typeface="Calibri" panose="020F0502020204030204" pitchFamily="34" charset="0"/>
                <a:cs typeface="Helvetica" panose="020B0604020202020204" pitchFamily="34" charset="0"/>
              </a:rPr>
              <a:t>Nitrogen</a:t>
            </a:r>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10"/>
              </p:nvPr>
            </p:nvSpPr>
            <p:spPr>
              <a:xfrm>
                <a:off x="0" y="1524000"/>
                <a:ext cx="9144000" cy="3429000"/>
              </a:xfrm>
            </p:spPr>
            <p:txBody>
              <a:bodyPr/>
              <a:lstStyle/>
              <a:p>
                <a:r>
                  <a:rPr lang="en-IN" sz="3200" dirty="0"/>
                  <a:t>Oxides</a:t>
                </a:r>
                <a:endParaRPr lang="en-IN" sz="3200" b="0" i="0" dirty="0"/>
              </a:p>
              <a:p>
                <a:pPr indent="566738" algn="ctr">
                  <a:spcBef>
                    <a:spcPts val="0"/>
                  </a:spcBef>
                  <a:spcAft>
                    <a:spcPts val="22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NH</m:t>
                      </m:r>
                      <m:r>
                        <a:rPr lang="en-IN" b="0" i="0" baseline="-25000" smtClean="0">
                          <a:latin typeface="Cambria Math" panose="02040503050406030204" pitchFamily="18" charset="0"/>
                        </a:rPr>
                        <m:t>4</m:t>
                      </m:r>
                      <m:r>
                        <m:rPr>
                          <m:sty m:val="p"/>
                        </m:rPr>
                        <a:rPr lang="en-IN" b="0" i="0" smtClean="0">
                          <a:latin typeface="Cambria Math" panose="02040503050406030204" pitchFamily="18" charset="0"/>
                        </a:rPr>
                        <m:t>NO</m:t>
                      </m:r>
                      <m:r>
                        <a:rPr lang="en-US" b="0" i="0" baseline="-25000" smtClean="0">
                          <a:latin typeface="Cambria Math" panose="02040503050406030204" pitchFamily="18" charset="0"/>
                        </a:rPr>
                        <m:t>3</m:t>
                      </m:r>
                      <m:r>
                        <a:rPr lang="en-US" b="0" i="0" smtClean="0">
                          <a:latin typeface="Cambria Math" panose="02040503050406030204" pitchFamily="18" charset="0"/>
                        </a:rPr>
                        <m:t>(</m:t>
                      </m:r>
                      <m:r>
                        <a:rPr lang="en-US" b="0" i="1" smtClean="0">
                          <a:latin typeface="Cambria Math" panose="02040503050406030204" pitchFamily="18" charset="0"/>
                        </a:rPr>
                        <m:t>𝑠</m:t>
                      </m:r>
                      <m:r>
                        <a:rPr lang="en-US"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m:t>
                      </m:r>
                      <m:r>
                        <m:rPr>
                          <m:nor/>
                        </m:rPr>
                        <a:rPr lang="en-IN" dirty="0"/>
                        <m:t>N</m:t>
                      </m:r>
                      <m:r>
                        <m:rPr>
                          <m:nor/>
                        </m:rPr>
                        <a:rPr lang="en-IN" baseline="-25000" dirty="0"/>
                        <m:t>2</m:t>
                      </m:r>
                      <m:r>
                        <m:rPr>
                          <m:nor/>
                        </m:rPr>
                        <a:rPr lang="en-IN" dirty="0"/>
                        <m:t>O</m:t>
                      </m:r>
                      <m:r>
                        <m:rPr>
                          <m:nor/>
                        </m:rPr>
                        <a:rPr lang="en-IN" dirty="0"/>
                        <m:t>(</m:t>
                      </m:r>
                      <m:r>
                        <m:rPr>
                          <m:nor/>
                        </m:rPr>
                        <a:rPr lang="en-IN" i="1" dirty="0"/>
                        <m:t>g</m:t>
                      </m:r>
                      <m:r>
                        <m:rPr>
                          <m:nor/>
                        </m:rPr>
                        <a:rPr lang="en-IN" dirty="0"/>
                        <m:t>) + 2</m:t>
                      </m:r>
                      <m:r>
                        <m:rPr>
                          <m:nor/>
                        </m:rPr>
                        <a:rPr lang="en-IN" dirty="0"/>
                        <m:t>H</m:t>
                      </m:r>
                      <m:r>
                        <m:rPr>
                          <m:nor/>
                        </m:rPr>
                        <a:rPr lang="en-IN" baseline="-25000" dirty="0"/>
                        <m:t>2</m:t>
                      </m:r>
                      <m:r>
                        <m:rPr>
                          <m:nor/>
                        </m:rPr>
                        <a:rPr lang="en-IN" dirty="0"/>
                        <m:t>O</m:t>
                      </m:r>
                      <m:r>
                        <m:rPr>
                          <m:nor/>
                        </m:rPr>
                        <a:rPr lang="en-IN" dirty="0"/>
                        <m:t>(</m:t>
                      </m:r>
                      <m:r>
                        <m:rPr>
                          <m:nor/>
                        </m:rPr>
                        <a:rPr lang="en-IN" i="1" dirty="0"/>
                        <m:t>g</m:t>
                      </m:r>
                      <m:r>
                        <m:rPr>
                          <m:nor/>
                        </m:rPr>
                        <a:rPr lang="en-IN" dirty="0"/>
                        <m:t>)</m:t>
                      </m:r>
                    </m:oMath>
                  </m:oMathPara>
                </a14:m>
                <a:endParaRPr lang="en-IN" dirty="0"/>
              </a:p>
              <a:p>
                <a:pPr marL="2235200" indent="-1030288" algn="ctr">
                  <a:spcBef>
                    <a:spcPts val="0"/>
                  </a:spcBef>
                  <a:spcAft>
                    <a:spcPts val="1800"/>
                  </a:spcAft>
                </a:pPr>
                <a14:m>
                  <m:oMathPara xmlns:m="http://schemas.openxmlformats.org/officeDocument/2006/math">
                    <m:oMathParaPr>
                      <m:jc m:val="centerGroup"/>
                    </m:oMathParaPr>
                    <m:oMath xmlns:m="http://schemas.openxmlformats.org/officeDocument/2006/math">
                      <m:r>
                        <a:rPr lang="en-IN">
                          <a:latin typeface="Cambria Math" panose="02040503050406030204" pitchFamily="18" charset="0"/>
                        </a:rPr>
                        <m:t>2</m:t>
                      </m:r>
                      <m:r>
                        <m:rPr>
                          <m:sty m:val="p"/>
                        </m:rPr>
                        <a:rPr lang="en-IN">
                          <a:latin typeface="Cambria Math" panose="02040503050406030204" pitchFamily="18" charset="0"/>
                        </a:rPr>
                        <m:t>N</m:t>
                      </m:r>
                      <m:r>
                        <a:rPr lang="en-IN" baseline="-25000">
                          <a:latin typeface="Cambria Math" panose="02040503050406030204" pitchFamily="18" charset="0"/>
                        </a:rPr>
                        <m:t>2</m:t>
                      </m:r>
                      <m:r>
                        <m:rPr>
                          <m:sty m:val="p"/>
                        </m:rPr>
                        <a:rPr lang="en-IN">
                          <a:latin typeface="Cambria Math" panose="02040503050406030204" pitchFamily="18" charset="0"/>
                        </a:rPr>
                        <m:t>O</m:t>
                      </m:r>
                      <m:r>
                        <a:rPr lang="en-IN">
                          <a:latin typeface="Cambria Math" panose="02040503050406030204" pitchFamily="18" charset="0"/>
                        </a:rPr>
                        <m:t>(</m:t>
                      </m:r>
                      <m:r>
                        <a:rPr lang="en-IN" i="1">
                          <a:latin typeface="Cambria Math" panose="02040503050406030204" pitchFamily="18" charset="0"/>
                        </a:rPr>
                        <m:t>𝑔</m:t>
                      </m:r>
                      <m:r>
                        <a:rPr lang="en-IN">
                          <a:latin typeface="Cambria Math" panose="02040503050406030204" pitchFamily="18" charset="0"/>
                        </a:rPr>
                        <m:t>)</m:t>
                      </m:r>
                      <m:r>
                        <a:rPr lang="en-IN" i="1">
                          <a:latin typeface="Cambria Math" panose="02040503050406030204" pitchFamily="18" charset="0"/>
                          <a:ea typeface="Cambria Math" panose="02040503050406030204" pitchFamily="18" charset="0"/>
                        </a:rPr>
                        <m:t>→</m:t>
                      </m:r>
                      <m:r>
                        <m:rPr>
                          <m:nor/>
                        </m:rPr>
                        <a:rPr lang="en-IN">
                          <a:latin typeface="Cambria Math" panose="02040503050406030204" pitchFamily="18" charset="0"/>
                          <a:ea typeface="Cambria Math" panose="02040503050406030204" pitchFamily="18" charset="0"/>
                        </a:rPr>
                        <m:t>2</m:t>
                      </m:r>
                      <m:r>
                        <m:rPr>
                          <m:nor/>
                        </m:rPr>
                        <a:rPr lang="en-IN" dirty="0"/>
                        <m:t>N</m:t>
                      </m:r>
                      <m:r>
                        <m:rPr>
                          <m:nor/>
                        </m:rPr>
                        <a:rPr lang="en-IN" baseline="-25000" dirty="0"/>
                        <m:t>2</m:t>
                      </m:r>
                      <m:r>
                        <m:rPr>
                          <m:nor/>
                        </m:rPr>
                        <a:rPr lang="en-IN" dirty="0"/>
                        <m:t>(</m:t>
                      </m:r>
                      <m:r>
                        <m:rPr>
                          <m:nor/>
                        </m:rPr>
                        <a:rPr lang="en-IN" i="1" dirty="0"/>
                        <m:t>g</m:t>
                      </m:r>
                      <m:r>
                        <m:rPr>
                          <m:nor/>
                        </m:rPr>
                        <a:rPr lang="en-IN" dirty="0"/>
                        <m:t>) + </m:t>
                      </m:r>
                      <m:r>
                        <m:rPr>
                          <m:nor/>
                        </m:rPr>
                        <a:rPr lang="en-IN" dirty="0"/>
                        <m:t>O</m:t>
                      </m:r>
                      <m:r>
                        <m:rPr>
                          <m:nor/>
                        </m:rPr>
                        <a:rPr lang="en-IN" baseline="-25000" dirty="0"/>
                        <m:t>2</m:t>
                      </m:r>
                      <m:r>
                        <m:rPr>
                          <m:nor/>
                        </m:rPr>
                        <a:rPr lang="en-IN" dirty="0"/>
                        <m:t>(</m:t>
                      </m:r>
                      <m:r>
                        <m:rPr>
                          <m:nor/>
                        </m:rPr>
                        <a:rPr lang="en-IN" i="1" dirty="0"/>
                        <m:t>g</m:t>
                      </m:r>
                      <m:r>
                        <m:rPr>
                          <m:nor/>
                        </m:rPr>
                        <a:rPr lang="en-IN" dirty="0"/>
                        <m:t>)</m:t>
                      </m:r>
                    </m:oMath>
                  </m:oMathPara>
                </a14:m>
                <a:endParaRPr lang="en-IN" dirty="0"/>
              </a:p>
              <a:p>
                <a:pPr marL="228600" indent="177800" defTabSz="1143000">
                  <a:spcBef>
                    <a:spcPts val="2400"/>
                  </a:spcBef>
                  <a:spcAft>
                    <a:spcPts val="2200"/>
                  </a:spcAft>
                  <a:tabLst>
                    <a:tab pos="4114800" algn="l"/>
                    <a:tab pos="4914900" algn="l"/>
                    <a:tab pos="5138738" algn="l"/>
                  </a:tabLst>
                </a:pPr>
                <a14:m>
                  <m:oMath xmlns:m="http://schemas.openxmlformats.org/officeDocument/2006/math">
                    <m:r>
                      <m:rPr>
                        <m:sty m:val="p"/>
                      </m:rPr>
                      <a:rPr lang="en-IN" b="0" i="0" smtClean="0">
                        <a:latin typeface="Cambria Math" panose="02040503050406030204" pitchFamily="18" charset="0"/>
                      </a:rPr>
                      <m:t>N</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US" b="0" i="1" smtClean="0">
                            <a:latin typeface="Cambria Math" panose="02040503050406030204" pitchFamily="18" charset="0"/>
                          </a:rPr>
                          <m:t>𝑔</m:t>
                        </m:r>
                      </m:e>
                    </m:d>
                    <m:r>
                      <a:rPr lang="en-IN" i="1">
                        <a:latin typeface="Cambria Math" panose="02040503050406030204" pitchFamily="18" charset="0"/>
                        <a:ea typeface="Cambria Math" panose="02040503050406030204" pitchFamily="18" charset="0"/>
                      </a:rPr>
                      <m:t>⇆</m:t>
                    </m:r>
                    <m:r>
                      <m:rPr>
                        <m:nor/>
                      </m:rPr>
                      <a:rPr lang="en-IN" dirty="0"/>
                      <m:t>2</m:t>
                    </m:r>
                    <m:r>
                      <m:rPr>
                        <m:nor/>
                      </m:rPr>
                      <a:rPr lang="en-IN" dirty="0"/>
                      <m:t>NO</m:t>
                    </m:r>
                    <m:r>
                      <m:rPr>
                        <m:nor/>
                      </m:rPr>
                      <a:rPr lang="en-IN" dirty="0"/>
                      <m:t>(</m:t>
                    </m:r>
                    <m:r>
                      <m:rPr>
                        <m:nor/>
                      </m:rPr>
                      <a:rPr lang="en-IN" i="1" dirty="0"/>
                      <m:t>g</m:t>
                    </m:r>
                    <m:r>
                      <m:rPr>
                        <m:nor/>
                      </m:rPr>
                      <a:rPr lang="en-IN" dirty="0"/>
                      <m:t>)</m:t>
                    </m:r>
                  </m:oMath>
                </a14:m>
                <a:r>
                  <a:rPr lang="en-IN" dirty="0"/>
                  <a:t>		</a:t>
                </a:r>
                <a14:m>
                  <m:oMath xmlns:m="http://schemas.openxmlformats.org/officeDocument/2006/math">
                    <m:r>
                      <m:rPr>
                        <m:sty m:val="p"/>
                      </m:rPr>
                      <a:rPr lang="el-GR" i="1" smtClean="0">
                        <a:latin typeface="Cambria Math" panose="02040503050406030204" pitchFamily="18" charset="0"/>
                        <a:ea typeface="Cambria Math" panose="02040503050406030204" pitchFamily="18" charset="0"/>
                      </a:rPr>
                      <m:t>Δ</m:t>
                    </m:r>
                    <m:sSup>
                      <m:sSupPr>
                        <m:ctrlPr>
                          <a:rPr lang="el-GR" i="1" smtClean="0">
                            <a:latin typeface="Cambria Math" panose="02040503050406030204" pitchFamily="18" charset="0"/>
                            <a:ea typeface="Cambria Math" panose="02040503050406030204" pitchFamily="18" charset="0"/>
                          </a:rPr>
                        </m:ctrlPr>
                      </m:sSupPr>
                      <m:e>
                        <m:r>
                          <a:rPr lang="en-IN" b="0" i="1" smtClean="0">
                            <a:latin typeface="Cambria Math" panose="02040503050406030204" pitchFamily="18" charset="0"/>
                            <a:ea typeface="Cambria Math" panose="02040503050406030204" pitchFamily="18" charset="0"/>
                          </a:rPr>
                          <m:t>𝐺</m:t>
                        </m:r>
                      </m:e>
                      <m:sup>
                        <m:r>
                          <a:rPr lang="el-GR" i="1" smtClean="0">
                            <a:latin typeface="Cambria Math" panose="02040503050406030204" pitchFamily="18" charset="0"/>
                            <a:ea typeface="Cambria Math" panose="02040503050406030204" pitchFamily="18" charset="0"/>
                          </a:rPr>
                          <m:t>°</m:t>
                        </m:r>
                      </m:sup>
                    </m:sSup>
                    <m:r>
                      <a:rPr lang="el-GR"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173.4 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a14:m>
                <a:endParaRPr lang="en-IN" dirty="0"/>
              </a:p>
              <a:p>
                <a:pPr indent="115888">
                  <a:spcBef>
                    <a:spcPts val="1800"/>
                  </a:spcBef>
                  <a:spcAft>
                    <a:spcPts val="3600"/>
                  </a:spcAft>
                </a:pPr>
                <a14:m>
                  <m:oMath xmlns:m="http://schemas.openxmlformats.org/officeDocument/2006/math">
                    <m:r>
                      <a:rPr lang="en-IN" b="0" i="1" smtClean="0">
                        <a:latin typeface="Cambria Math" panose="02040503050406030204" pitchFamily="18" charset="0"/>
                      </a:rPr>
                      <m:t>3</m:t>
                    </m:r>
                    <m:r>
                      <m:rPr>
                        <m:sty m:val="p"/>
                      </m:rPr>
                      <a:rPr lang="en-IN" b="0" i="0" smtClean="0">
                        <a:latin typeface="Cambria Math" panose="02040503050406030204" pitchFamily="18" charset="0"/>
                      </a:rPr>
                      <m:t>Cu</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+8</m:t>
                    </m:r>
                    <m:r>
                      <m:rPr>
                        <m:sty m:val="p"/>
                      </m:rPr>
                      <a:rPr lang="en-IN" b="0" i="0" smtClean="0">
                        <a:latin typeface="Cambria Math" panose="02040503050406030204" pitchFamily="18" charset="0"/>
                      </a:rPr>
                      <m:t>HNO</m:t>
                    </m:r>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 </m:t>
                    </m:r>
                    <m:r>
                      <a:rPr lang="en-IN" b="0" i="1" smtClean="0">
                        <a:latin typeface="Cambria Math" panose="02040503050406030204" pitchFamily="18" charset="0"/>
                        <a:ea typeface="Cambria Math" panose="02040503050406030204" pitchFamily="18" charset="0"/>
                      </a:rPr>
                      <m:t>→</m:t>
                    </m:r>
                    <m:r>
                      <m:rPr>
                        <m:nor/>
                      </m:rPr>
                      <a:rPr lang="en-IN" dirty="0"/>
                      <m:t>3</m:t>
                    </m:r>
                    <m:r>
                      <m:rPr>
                        <m:nor/>
                      </m:rPr>
                      <a:rPr lang="en-IN" dirty="0"/>
                      <m:t>Cu</m:t>
                    </m:r>
                    <m:r>
                      <m:rPr>
                        <m:nor/>
                      </m:rPr>
                      <a:rPr lang="en-IN" dirty="0"/>
                      <m:t>(</m:t>
                    </m:r>
                    <m:r>
                      <m:rPr>
                        <m:nor/>
                      </m:rPr>
                      <a:rPr lang="en-IN" dirty="0"/>
                      <m:t>NO</m:t>
                    </m:r>
                    <m:r>
                      <m:rPr>
                        <m:nor/>
                      </m:rPr>
                      <a:rPr lang="en-IN" baseline="-25000" dirty="0"/>
                      <m:t>3</m:t>
                    </m:r>
                    <m:r>
                      <m:rPr>
                        <m:nor/>
                      </m:rPr>
                      <a:rPr lang="en-IN" dirty="0"/>
                      <m:t>)</m:t>
                    </m:r>
                    <m:r>
                      <m:rPr>
                        <m:nor/>
                      </m:rPr>
                      <a:rPr lang="en-IN" baseline="-25000" dirty="0"/>
                      <m:t>2</m:t>
                    </m:r>
                    <m:r>
                      <m:rPr>
                        <m:nor/>
                      </m:rPr>
                      <a:rPr lang="en-IN" dirty="0"/>
                      <m:t>(</m:t>
                    </m:r>
                    <m:r>
                      <m:rPr>
                        <m:nor/>
                      </m:rPr>
                      <a:rPr lang="en-IN" i="1" dirty="0"/>
                      <m:t>aq</m:t>
                    </m:r>
                    <m:r>
                      <m:rPr>
                        <m:nor/>
                      </m:rPr>
                      <a:rPr lang="en-IN" dirty="0"/>
                      <m:t>) + 4</m:t>
                    </m:r>
                    <m:r>
                      <m:rPr>
                        <m:nor/>
                      </m:rPr>
                      <a:rPr lang="en-IN" dirty="0"/>
                      <m:t>H</m:t>
                    </m:r>
                    <m:r>
                      <m:rPr>
                        <m:nor/>
                      </m:rPr>
                      <a:rPr lang="en-IN" baseline="-25000" dirty="0"/>
                      <m:t>2</m:t>
                    </m:r>
                    <m:r>
                      <m:rPr>
                        <m:nor/>
                      </m:rPr>
                      <a:rPr lang="en-IN" dirty="0"/>
                      <m:t>O</m:t>
                    </m:r>
                    <m:r>
                      <m:rPr>
                        <m:nor/>
                      </m:rPr>
                      <a:rPr lang="en-IN" dirty="0"/>
                      <m:t>(</m:t>
                    </m:r>
                    <m:r>
                      <m:rPr>
                        <m:nor/>
                      </m:rPr>
                      <a:rPr lang="en-IN" i="1" dirty="0"/>
                      <m:t>l</m:t>
                    </m:r>
                    <m:r>
                      <m:rPr>
                        <m:nor/>
                      </m:rPr>
                      <a:rPr lang="en-IN" dirty="0"/>
                      <m:t>) + 2</m:t>
                    </m:r>
                    <m:r>
                      <m:rPr>
                        <m:nor/>
                      </m:rPr>
                      <a:rPr lang="en-IN" dirty="0"/>
                      <m:t>NO</m:t>
                    </m:r>
                    <m:r>
                      <m:rPr>
                        <m:nor/>
                      </m:rPr>
                      <a:rPr lang="en-IN" dirty="0" smtClean="0"/>
                      <m:t>(</m:t>
                    </m:r>
                    <m:r>
                      <m:rPr>
                        <m:nor/>
                      </m:rPr>
                      <a:rPr lang="en-IN" i="1" dirty="0"/>
                      <m:t>g</m:t>
                    </m:r>
                    <m:r>
                      <m:rPr>
                        <m:nor/>
                      </m:rPr>
                      <a:rPr lang="en-IN" dirty="0" smtClean="0"/>
                      <m:t>)</m:t>
                    </m:r>
                  </m:oMath>
                </a14:m>
                <a:r>
                  <a:rPr lang="en-IN" dirty="0"/>
                  <a:t>	</a:t>
                </a:r>
                <a:endParaRPr lang="en-IN" sz="2400" dirty="0"/>
              </a:p>
            </p:txBody>
          </p:sp>
        </mc:Choice>
        <mc:Fallback xmlns="">
          <p:sp>
            <p:nvSpPr>
              <p:cNvPr id="19" name="Text Placeholder 18"/>
              <p:cNvSpPr>
                <a:spLocks noGrp="1" noRot="1" noChangeAspect="1" noMove="1" noResize="1" noEditPoints="1" noAdjustHandles="1" noChangeArrowheads="1" noChangeShapeType="1" noTextEdit="1"/>
              </p:cNvSpPr>
              <p:nvPr>
                <p:ph type="body" sz="quarter" idx="10"/>
              </p:nvPr>
            </p:nvSpPr>
            <p:spPr>
              <a:xfrm>
                <a:off x="0" y="1524000"/>
                <a:ext cx="9144000" cy="3429000"/>
              </a:xfrm>
              <a:blipFill rotWithShape="0">
                <a:blip r:embed="rId3"/>
                <a:stretch>
                  <a:fillRect l="-1667" t="-2309" b="-4085"/>
                </a:stretch>
              </a:blipFill>
            </p:spPr>
            <p:txBody>
              <a:bodyPr/>
              <a:lstStyle/>
              <a:p>
                <a:r>
                  <a:rPr lang="en-US">
                    <a:noFill/>
                  </a:rPr>
                  <a:t> </a:t>
                </a:r>
              </a:p>
            </p:txBody>
          </p:sp>
        </mc:Fallback>
      </mc:AlternateContent>
      <p:pic>
        <p:nvPicPr>
          <p:cNvPr id="4" name="Picture 3" descr="The unpaired electron can be represented with the nitrogen atom in one resonance structure."/>
          <p:cNvPicPr>
            <a:picLocks noChangeAspect="1"/>
          </p:cNvPicPr>
          <p:nvPr/>
        </p:nvPicPr>
        <p:blipFill>
          <a:blip r:embed="rId4"/>
          <a:stretch>
            <a:fillRect/>
          </a:stretch>
        </p:blipFill>
        <p:spPr>
          <a:xfrm>
            <a:off x="1466849" y="5640810"/>
            <a:ext cx="971551" cy="437211"/>
          </a:xfrm>
          <a:prstGeom prst="rect">
            <a:avLst/>
          </a:prstGeom>
        </p:spPr>
      </p:pic>
      <mc:AlternateContent xmlns:mc="http://schemas.openxmlformats.org/markup-compatibility/2006" xmlns:a14="http://schemas.microsoft.com/office/drawing/2010/main">
        <mc:Choice Requires="a14">
          <p:sp>
            <p:nvSpPr>
              <p:cNvPr id="2" name="Text Placeholder 1"/>
              <p:cNvSpPr>
                <a:spLocks noGrp="1"/>
              </p:cNvSpPr>
              <p:nvPr>
                <p:ph type="body" sz="quarter" idx="12"/>
              </p:nvPr>
            </p:nvSpPr>
            <p:spPr>
              <a:xfrm>
                <a:off x="2895600" y="5562600"/>
                <a:ext cx="674594" cy="457200"/>
              </a:xfrm>
            </p:spPr>
            <p:txBody>
              <a:bodyPr/>
              <a:lstStyle/>
              <a:p>
                <a:pPr/>
                <a14:m>
                  <m:oMathPara xmlns:m="http://schemas.openxmlformats.org/officeDocument/2006/math">
                    <m:oMathParaPr>
                      <m:jc m:val="center"/>
                    </m:oMathParaPr>
                    <m:oMath xmlns:m="http://schemas.openxmlformats.org/officeDocument/2006/math">
                      <m:r>
                        <a:rPr lang="en-US"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12"/>
              </p:nvPr>
            </p:nvSpPr>
            <p:spPr>
              <a:xfrm>
                <a:off x="2895600" y="5562600"/>
                <a:ext cx="674594" cy="457200"/>
              </a:xfrm>
              <a:blipFill rotWithShape="0">
                <a:blip r:embed="rId5"/>
                <a:stretch>
                  <a:fillRect/>
                </a:stretch>
              </a:blipFill>
            </p:spPr>
            <p:txBody>
              <a:bodyPr/>
              <a:lstStyle/>
              <a:p>
                <a:r>
                  <a:rPr lang="en-US">
                    <a:noFill/>
                  </a:rPr>
                  <a:t> </a:t>
                </a:r>
              </a:p>
            </p:txBody>
          </p:sp>
        </mc:Fallback>
      </mc:AlternateContent>
      <p:pic>
        <p:nvPicPr>
          <p:cNvPr id="5" name="Picture 4" descr="or with the oxygen atom in another resonance structure."/>
          <p:cNvPicPr>
            <a:picLocks noChangeAspect="1"/>
          </p:cNvPicPr>
          <p:nvPr/>
        </p:nvPicPr>
        <p:blipFill>
          <a:blip r:embed="rId6"/>
          <a:stretch>
            <a:fillRect/>
          </a:stretch>
        </p:blipFill>
        <p:spPr>
          <a:xfrm>
            <a:off x="3878291" y="5581490"/>
            <a:ext cx="1303309" cy="496900"/>
          </a:xfrm>
          <a:prstGeom prst="rect">
            <a:avLst/>
          </a:prstGeom>
        </p:spPr>
      </p:pic>
      <p:sp>
        <p:nvSpPr>
          <p:cNvPr id="3" name="Text Placeholder 2"/>
          <p:cNvSpPr>
            <a:spLocks noGrp="1"/>
          </p:cNvSpPr>
          <p:nvPr>
            <p:ph type="body" sz="quarter" idx="13"/>
          </p:nvPr>
        </p:nvSpPr>
        <p:spPr>
          <a:xfrm>
            <a:off x="5334000" y="5593187"/>
            <a:ext cx="2240541" cy="502813"/>
          </a:xfrm>
        </p:spPr>
        <p:txBody>
          <a:bodyPr/>
          <a:lstStyle/>
          <a:p>
            <a:r>
              <a:rPr lang="en-IN" sz="2800" dirty="0"/>
              <a:t>paramagnetic</a:t>
            </a:r>
          </a:p>
        </p:txBody>
      </p:sp>
    </p:spTree>
    <p:extLst>
      <p:ext uri="{BB962C8B-B14F-4D97-AF65-F5344CB8AC3E}">
        <p14:creationId xmlns:p14="http://schemas.microsoft.com/office/powerpoint/2010/main" val="2908084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tabLst>
                <a:tab pos="1257300" algn="l"/>
              </a:tabLst>
            </a:pPr>
            <a:r>
              <a:rPr lang="en-US" dirty="0">
                <a:solidFill>
                  <a:schemeClr val="bg1"/>
                </a:solidFill>
                <a:latin typeface="Calibri"/>
              </a:rPr>
              <a:t>25.4	</a:t>
            </a:r>
            <a:r>
              <a:rPr lang="en-US" dirty="0">
                <a:solidFill>
                  <a:srgbClr val="CE171F"/>
                </a:solidFill>
                <a:latin typeface="Calibri"/>
              </a:rPr>
              <a:t>Nitrogen and Phosphorus (5)</a:t>
            </a:r>
            <a:endParaRPr lang="en-IN" dirty="0">
              <a:solidFill>
                <a:srgbClr val="CE171F"/>
              </a:solidFill>
            </a:endParaRPr>
          </a:p>
        </p:txBody>
      </p:sp>
      <p:sp>
        <p:nvSpPr>
          <p:cNvPr id="18" name="Text Placeholder 17"/>
          <p:cNvSpPr>
            <a:spLocks noGrp="1"/>
          </p:cNvSpPr>
          <p:nvPr>
            <p:ph type="body" sz="quarter" idx="11"/>
          </p:nvPr>
        </p:nvSpPr>
        <p:spPr>
          <a:xfrm>
            <a:off x="0" y="1085850"/>
            <a:ext cx="5029200" cy="1047750"/>
          </a:xfrm>
        </p:spPr>
        <p:txBody>
          <a:bodyPr/>
          <a:lstStyle/>
          <a:p>
            <a:pPr>
              <a:spcBef>
                <a:spcPts val="0"/>
              </a:spcBef>
            </a:pPr>
            <a:r>
              <a:rPr lang="en-US" sz="2800" dirty="0">
                <a:solidFill>
                  <a:srgbClr val="4F74A7"/>
                </a:solidFill>
                <a:latin typeface="Calibri" panose="020F0502020204030204" pitchFamily="34" charset="0"/>
                <a:cs typeface="Helvetica" panose="020B0604020202020204" pitchFamily="34" charset="0"/>
              </a:rPr>
              <a:t>Nitrogen</a:t>
            </a:r>
          </a:p>
          <a:p>
            <a:pPr>
              <a:spcBef>
                <a:spcPts val="0"/>
              </a:spcBef>
            </a:pPr>
            <a:r>
              <a:rPr lang="en-IN" dirty="0"/>
              <a:t>Oxides</a:t>
            </a:r>
          </a:p>
        </p:txBody>
      </p:sp>
      <p:pic>
        <p:nvPicPr>
          <p:cNvPr id="15" name="Picture 14" descr="Copper reacts with concentrated nitric acid to produce NO2 ga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7073" y="76200"/>
            <a:ext cx="2103365" cy="3459615"/>
          </a:xfrm>
          <a:prstGeom prst="rect">
            <a:avLst/>
          </a:prstGeom>
        </p:spPr>
      </p:pic>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3535815"/>
                <a:ext cx="9067800" cy="2788785"/>
              </a:xfrm>
            </p:spPr>
            <p:txBody>
              <a:bodyPr/>
              <a:lstStyle/>
              <a:p>
                <a:pPr>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Cu</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+4</m:t>
                      </m:r>
                      <m:r>
                        <m:rPr>
                          <m:sty m:val="p"/>
                        </m:rPr>
                        <a:rPr lang="en-IN" b="0" i="0" smtClean="0">
                          <a:latin typeface="Cambria Math" panose="02040503050406030204" pitchFamily="18" charset="0"/>
                        </a:rPr>
                        <m:t>HNO</m:t>
                      </m:r>
                      <m:r>
                        <a:rPr lang="en-IN" b="0" i="0" baseline="-25000" smtClean="0">
                          <a:latin typeface="Cambria Math" panose="02040503050406030204" pitchFamily="18" charset="0"/>
                        </a:rPr>
                        <m:t>3</m:t>
                      </m:r>
                      <m:d>
                        <m:dPr>
                          <m:ctrlPr>
                            <a:rPr lang="en-IN" b="0" i="1" baseline="-25000"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nor/>
                        </m:rPr>
                        <a:rPr lang="en-IN" dirty="0"/>
                        <m:t>Cu</m:t>
                      </m:r>
                      <m:r>
                        <m:rPr>
                          <m:nor/>
                        </m:rPr>
                        <a:rPr lang="en-IN" dirty="0"/>
                        <m:t>(</m:t>
                      </m:r>
                      <m:r>
                        <m:rPr>
                          <m:nor/>
                        </m:rPr>
                        <a:rPr lang="en-IN" dirty="0"/>
                        <m:t>NO</m:t>
                      </m:r>
                      <m:r>
                        <m:rPr>
                          <m:nor/>
                        </m:rPr>
                        <a:rPr lang="en-IN" baseline="-25000" dirty="0"/>
                        <m:t>3</m:t>
                      </m:r>
                      <m:r>
                        <m:rPr>
                          <m:nor/>
                        </m:rPr>
                        <a:rPr lang="en-IN" dirty="0"/>
                        <m:t>)</m:t>
                      </m:r>
                      <m:r>
                        <m:rPr>
                          <m:nor/>
                        </m:rPr>
                        <a:rPr lang="en-IN" baseline="-25000" dirty="0"/>
                        <m:t>2</m:t>
                      </m:r>
                      <m:r>
                        <m:rPr>
                          <m:nor/>
                        </m:rPr>
                        <a:rPr lang="en-IN" dirty="0"/>
                        <m:t>(</m:t>
                      </m:r>
                      <m:r>
                        <m:rPr>
                          <m:nor/>
                        </m:rPr>
                        <a:rPr lang="en-IN" i="1" dirty="0"/>
                        <m:t>aq</m:t>
                      </m:r>
                      <m:r>
                        <m:rPr>
                          <m:nor/>
                        </m:rPr>
                        <a:rPr lang="en-IN" dirty="0"/>
                        <m:t>)+ 2</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m:rPr>
                          <m:nor/>
                        </m:rPr>
                        <a:rPr lang="en-IN" dirty="0"/>
                        <m:t> + 2</m:t>
                      </m:r>
                      <m:r>
                        <m:rPr>
                          <m:nor/>
                        </m:rPr>
                        <a:rPr lang="en-IN" dirty="0"/>
                        <m:t>NO</m:t>
                      </m:r>
                      <m:r>
                        <m:rPr>
                          <m:nor/>
                        </m:rPr>
                        <a:rPr lang="en-IN" baseline="-25000" dirty="0"/>
                        <m:t>2</m:t>
                      </m:r>
                      <m:r>
                        <m:rPr>
                          <m:nor/>
                        </m:rPr>
                        <a:rPr lang="en-IN" dirty="0"/>
                        <m:t>(</m:t>
                      </m:r>
                      <m:r>
                        <m:rPr>
                          <m:nor/>
                        </m:rPr>
                        <a:rPr lang="en-IN" i="1" dirty="0"/>
                        <m:t>g</m:t>
                      </m:r>
                      <m:r>
                        <m:rPr>
                          <m:nor/>
                        </m:rPr>
                        <a:rPr lang="en-IN" dirty="0"/>
                        <m:t>)</m:t>
                      </m:r>
                    </m:oMath>
                  </m:oMathPara>
                </a14:m>
                <a:endParaRPr lang="en-IN" dirty="0"/>
              </a:p>
              <a:p>
                <a:pPr>
                  <a:spcAft>
                    <a:spcPts val="2800"/>
                  </a:spcAft>
                </a:pPr>
                <a14:m>
                  <m:oMathPara xmlns:m="http://schemas.openxmlformats.org/officeDocument/2006/math">
                    <m:oMathParaPr>
                      <m:jc m:val="centerGroup"/>
                    </m:oMathParaPr>
                    <m:oMath xmlns:m="http://schemas.openxmlformats.org/officeDocument/2006/math">
                      <m:r>
                        <a:rPr lang="en-IN" smtClean="0">
                          <a:latin typeface="Cambria Math" panose="02040503050406030204" pitchFamily="18" charset="0"/>
                        </a:rPr>
                        <m:t>2</m:t>
                      </m:r>
                      <m:r>
                        <m:rPr>
                          <m:sty m:val="p"/>
                        </m:rPr>
                        <a:rPr lang="en-IN" b="0" i="0" smtClean="0">
                          <a:latin typeface="Cambria Math" panose="02040503050406030204" pitchFamily="18" charset="0"/>
                        </a:rPr>
                        <m:t>NO</m:t>
                      </m:r>
                      <m:r>
                        <a:rPr lang="en-IN" b="0" i="0" baseline="-25000" smtClean="0">
                          <a:latin typeface="Cambria Math" panose="02040503050406030204" pitchFamily="18" charset="0"/>
                        </a:rPr>
                        <m:t>2</m:t>
                      </m:r>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N</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4</m:t>
                      </m:r>
                    </m:oMath>
                  </m:oMathPara>
                </a14:m>
                <a:endParaRPr lang="en-IN" baseline="-25000" dirty="0"/>
              </a:p>
              <a:p>
                <a:pPr algn="ctr">
                  <a:spcAft>
                    <a:spcPts val="2400"/>
                  </a:spcAft>
                </a:pPr>
                <a14:m>
                  <m:oMathPara xmlns:m="http://schemas.openxmlformats.org/officeDocument/2006/math">
                    <m:oMathParaPr>
                      <m:jc m:val="centerGroup"/>
                    </m:oMathParaPr>
                    <m:oMath xmlns:m="http://schemas.openxmlformats.org/officeDocument/2006/math">
                      <m:r>
                        <a:rPr lang="en-IN" smtClean="0">
                          <a:latin typeface="Cambria Math" panose="02040503050406030204" pitchFamily="18" charset="0"/>
                        </a:rPr>
                        <m:t>2</m:t>
                      </m:r>
                      <m:r>
                        <m:rPr>
                          <m:sty m:val="p"/>
                        </m:rPr>
                        <a:rPr lang="en-IN" b="0" i="0" smtClean="0">
                          <a:latin typeface="Cambria Math" panose="02040503050406030204" pitchFamily="18" charset="0"/>
                        </a:rPr>
                        <m:t>NO</m:t>
                      </m:r>
                      <m:r>
                        <a:rPr lang="en-IN" b="0" i="0" baseline="-25000" smtClean="0">
                          <a:latin typeface="Cambria Math" panose="02040503050406030204" pitchFamily="18" charset="0"/>
                        </a:rPr>
                        <m:t>2</m:t>
                      </m:r>
                      <m:d>
                        <m:dPr>
                          <m:ctrlPr>
                            <a:rPr lang="en-IN" i="1">
                              <a:latin typeface="Cambria Math" panose="02040503050406030204" pitchFamily="18" charset="0"/>
                            </a:rPr>
                          </m:ctrlPr>
                        </m:dPr>
                        <m:e>
                          <m:r>
                            <a:rPr lang="en-IN" b="0" i="1" smtClean="0">
                              <a:latin typeface="Cambria Math" panose="02040503050406030204" pitchFamily="18" charset="0"/>
                            </a:rPr>
                            <m:t>𝑔</m:t>
                          </m:r>
                        </m:e>
                      </m:d>
                      <m:r>
                        <a:rPr lang="en-IN">
                          <a:latin typeface="Cambria Math" panose="02040503050406030204" pitchFamily="18" charset="0"/>
                        </a:rPr>
                        <m:t>+</m:t>
                      </m:r>
                      <m:r>
                        <m:rPr>
                          <m:sty m:val="p"/>
                        </m:rPr>
                        <a:rPr lang="en-IN">
                          <a:latin typeface="Cambria Math" panose="02040503050406030204" pitchFamily="18" charset="0"/>
                        </a:rPr>
                        <m:t>H</m:t>
                      </m:r>
                      <m:r>
                        <a:rPr lang="en-IN" b="0" i="0" baseline="-25000" smtClean="0">
                          <a:latin typeface="Cambria Math" panose="02040503050406030204" pitchFamily="18" charset="0"/>
                        </a:rPr>
                        <m:t>2</m:t>
                      </m:r>
                      <m:r>
                        <m:rPr>
                          <m:sty m:val="p"/>
                        </m:rPr>
                        <a:rPr lang="en-IN">
                          <a:latin typeface="Cambria Math" panose="02040503050406030204" pitchFamily="18" charset="0"/>
                        </a:rPr>
                        <m:t>O</m:t>
                      </m:r>
                      <m:d>
                        <m:dPr>
                          <m:ctrlPr>
                            <a:rPr lang="en-IN" i="1">
                              <a:latin typeface="Cambria Math" panose="02040503050406030204" pitchFamily="18" charset="0"/>
                            </a:rPr>
                          </m:ctrlPr>
                        </m:dPr>
                        <m:e>
                          <m:r>
                            <a:rPr lang="en-IN" b="0" i="1" smtClean="0">
                              <a:latin typeface="Cambria Math" panose="02040503050406030204" pitchFamily="18" charset="0"/>
                            </a:rPr>
                            <m:t>𝑙</m:t>
                          </m:r>
                        </m:e>
                      </m:d>
                      <m:r>
                        <a:rPr lang="en-IN"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HN</m:t>
                      </m:r>
                      <m:r>
                        <m:rPr>
                          <m:nor/>
                        </m:rPr>
                        <a:rPr lang="en-IN" dirty="0"/>
                        <m:t>O</m:t>
                      </m:r>
                      <m:r>
                        <m:rPr>
                          <m:nor/>
                        </m:rPr>
                        <a:rPr lang="en-IN" baseline="-25000" dirty="0"/>
                        <m:t>2</m:t>
                      </m:r>
                      <m:r>
                        <m:rPr>
                          <m:nor/>
                        </m:rPr>
                        <a:rPr lang="en-IN" dirty="0"/>
                        <m:t>(</m:t>
                      </m:r>
                      <m:r>
                        <m:rPr>
                          <m:nor/>
                        </m:rPr>
                        <a:rPr lang="en-IN" i="1" dirty="0"/>
                        <m:t>aq</m:t>
                      </m:r>
                      <m:r>
                        <m:rPr>
                          <m:nor/>
                        </m:rPr>
                        <a:rPr lang="en-IN" dirty="0"/>
                        <m:t>)+ </m:t>
                      </m:r>
                      <m:r>
                        <m:rPr>
                          <m:nor/>
                        </m:rPr>
                        <a:rPr lang="en-IN" dirty="0"/>
                        <m:t>HNO</m:t>
                      </m:r>
                      <m:r>
                        <m:rPr>
                          <m:nor/>
                        </m:rPr>
                        <a:rPr lang="en-IN" baseline="-25000" dirty="0"/>
                        <m:t>3</m:t>
                      </m:r>
                      <m:r>
                        <m:rPr>
                          <m:nor/>
                        </m:rPr>
                        <a:rPr lang="en-IN" dirty="0"/>
                        <m:t>(</m:t>
                      </m:r>
                      <m:r>
                        <m:rPr>
                          <m:nor/>
                        </m:rPr>
                        <a:rPr lang="en-IN" i="1" dirty="0" err="1"/>
                        <m:t>aq</m:t>
                      </m:r>
                      <m:r>
                        <m:rPr>
                          <m:nor/>
                        </m:rPr>
                        <a:rPr lang="en-IN" dirty="0"/>
                        <m:t>)</m:t>
                      </m:r>
                    </m:oMath>
                  </m:oMathPara>
                </a14:m>
                <a:endParaRPr lang="en-IN" dirty="0"/>
              </a:p>
              <a:p>
                <a:pPr algn="ctr">
                  <a:spcAft>
                    <a:spcPts val="1800"/>
                  </a:spcAft>
                </a:pPr>
                <a14:m>
                  <m:oMathPara xmlns:m="http://schemas.openxmlformats.org/officeDocument/2006/math">
                    <m:oMathParaPr>
                      <m:jc m:val="centerGroup"/>
                    </m:oMathParaPr>
                    <m:oMath xmlns:m="http://schemas.openxmlformats.org/officeDocument/2006/math">
                      <m:r>
                        <a:rPr lang="en-IN" smtClean="0">
                          <a:latin typeface="Cambria Math" panose="02040503050406030204" pitchFamily="18" charset="0"/>
                        </a:rPr>
                        <m:t>4</m:t>
                      </m:r>
                      <m:r>
                        <m:rPr>
                          <m:sty m:val="p"/>
                        </m:rPr>
                        <a:rPr lang="en-IN" b="0" i="0" smtClean="0">
                          <a:latin typeface="Cambria Math" panose="02040503050406030204" pitchFamily="18" charset="0"/>
                        </a:rPr>
                        <m:t>H</m:t>
                      </m:r>
                      <m:r>
                        <m:rPr>
                          <m:sty m:val="p"/>
                        </m:rPr>
                        <a:rPr lang="en-IN">
                          <a:latin typeface="Cambria Math" panose="02040503050406030204" pitchFamily="18" charset="0"/>
                        </a:rPr>
                        <m:t>NO</m:t>
                      </m:r>
                      <m:r>
                        <a:rPr lang="en-IN" b="0" i="1" baseline="-25000" smtClean="0">
                          <a:latin typeface="Cambria Math" panose="02040503050406030204" pitchFamily="18" charset="0"/>
                        </a:rPr>
                        <m:t>3</m:t>
                      </m:r>
                      <m:d>
                        <m:dPr>
                          <m:ctrlPr>
                            <a:rPr lang="en-IN" i="1">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4</m:t>
                      </m:r>
                      <m:r>
                        <m:rPr>
                          <m:sty m:val="p"/>
                        </m:rPr>
                        <a:rPr lang="en-IN">
                          <a:latin typeface="Cambria Math" panose="02040503050406030204" pitchFamily="18" charset="0"/>
                          <a:ea typeface="Cambria Math" panose="02040503050406030204" pitchFamily="18" charset="0"/>
                        </a:rPr>
                        <m:t>N</m:t>
                      </m:r>
                      <m:r>
                        <m:rPr>
                          <m:nor/>
                        </m:rPr>
                        <a:rPr lang="en-IN" dirty="0"/>
                        <m:t>O</m:t>
                      </m:r>
                      <m:r>
                        <m:rPr>
                          <m:nor/>
                        </m:rPr>
                        <a:rPr lang="en-IN" baseline="-25000" dirty="0"/>
                        <m:t>2</m:t>
                      </m:r>
                      <m:r>
                        <m:rPr>
                          <m:nor/>
                        </m:rPr>
                        <a:rPr lang="en-IN" dirty="0"/>
                        <m:t>(</m:t>
                      </m:r>
                      <m:r>
                        <m:rPr>
                          <m:nor/>
                        </m:rPr>
                        <a:rPr lang="en-IN" b="0" i="1" dirty="0" smtClean="0"/>
                        <m:t>g</m:t>
                      </m:r>
                      <m:r>
                        <m:rPr>
                          <m:nor/>
                        </m:rPr>
                        <a:rPr lang="en-IN" dirty="0"/>
                        <m:t>)</m:t>
                      </m:r>
                      <m:r>
                        <m:rPr>
                          <m:nor/>
                        </m:rPr>
                        <a:rPr lang="en-IN" b="0" i="0" dirty="0" smtClean="0"/>
                        <m:t> </m:t>
                      </m:r>
                      <m:r>
                        <m:rPr>
                          <m:nor/>
                        </m:rPr>
                        <a:rPr lang="en-IN" dirty="0"/>
                        <m:t>+ </m:t>
                      </m:r>
                      <m:r>
                        <m:rPr>
                          <m:nor/>
                        </m:rPr>
                        <a:rPr lang="en-IN" b="0" i="0" dirty="0" smtClean="0"/>
                        <m:t>2</m:t>
                      </m:r>
                      <m:r>
                        <m:rPr>
                          <m:nor/>
                        </m:rPr>
                        <a:rPr lang="en-IN" dirty="0"/>
                        <m:t>H</m:t>
                      </m:r>
                      <m:r>
                        <m:rPr>
                          <m:nor/>
                        </m:rPr>
                        <a:rPr lang="en-IN" b="0" i="0" baseline="-25000" dirty="0" smtClean="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m:rPr>
                          <m:nor/>
                        </m:rPr>
                        <a:rPr lang="en-IN" b="0" i="0" dirty="0" smtClean="0"/>
                        <m:t> +</m:t>
                      </m:r>
                      <m:r>
                        <m:rPr>
                          <m:nor/>
                        </m:rPr>
                        <a:rPr lang="en-IN" dirty="0"/>
                        <m:t>O</m:t>
                      </m:r>
                      <m:r>
                        <m:rPr>
                          <m:nor/>
                        </m:rPr>
                        <a:rPr lang="en-IN" baseline="-25000" dirty="0"/>
                        <m:t>2</m:t>
                      </m:r>
                      <m:r>
                        <m:rPr>
                          <m:nor/>
                        </m:rPr>
                        <a:rPr lang="en-IN" dirty="0"/>
                        <m:t>(</m:t>
                      </m:r>
                      <m:r>
                        <m:rPr>
                          <m:nor/>
                        </m:rPr>
                        <a:rPr lang="en-IN" i="1" dirty="0"/>
                        <m:t>g</m:t>
                      </m:r>
                      <m:r>
                        <m:rPr>
                          <m:nor/>
                        </m:rPr>
                        <a:rPr lang="en-IN" dirty="0"/>
                        <m:t>)</m:t>
                      </m:r>
                    </m:oMath>
                  </m:oMathPara>
                </a14:m>
                <a:endParaRPr lang="en-IN" baseline="-25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3535815"/>
                <a:ext cx="9067800" cy="2788785"/>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55635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57300" algn="l"/>
              </a:tabLst>
            </a:pPr>
            <a:r>
              <a:rPr lang="en-US" dirty="0">
                <a:solidFill>
                  <a:schemeClr val="bg1"/>
                </a:solidFill>
                <a:latin typeface="Calibri"/>
              </a:rPr>
              <a:t>25.4	</a:t>
            </a:r>
            <a:r>
              <a:rPr lang="en-US" dirty="0">
                <a:solidFill>
                  <a:srgbClr val="CE171F"/>
                </a:solidFill>
                <a:latin typeface="Calibri"/>
              </a:rPr>
              <a:t>Nitrogen and Phosphorus (6)</a:t>
            </a:r>
            <a:endParaRPr lang="en-IN" dirty="0">
              <a:solidFill>
                <a:srgbClr val="CE171F"/>
              </a:solidFill>
            </a:endParaRPr>
          </a:p>
        </p:txBody>
      </p:sp>
      <p:sp>
        <p:nvSpPr>
          <p:cNvPr id="16" name="Text Placeholder 15"/>
          <p:cNvSpPr>
            <a:spLocks noGrp="1"/>
          </p:cNvSpPr>
          <p:nvPr>
            <p:ph type="body" sz="quarter" idx="11"/>
          </p:nvPr>
        </p:nvSpPr>
        <p:spPr>
          <a:xfrm>
            <a:off x="0" y="1029792"/>
            <a:ext cx="1985962" cy="875208"/>
          </a:xfrm>
        </p:spPr>
        <p:txBody>
          <a:bodyPr/>
          <a:lstStyle/>
          <a:p>
            <a:r>
              <a:rPr lang="en-US" sz="2800" dirty="0">
                <a:solidFill>
                  <a:srgbClr val="4F74A7"/>
                </a:solidFill>
                <a:latin typeface="Calibri" panose="020F0502020204030204" pitchFamily="34" charset="0"/>
                <a:cs typeface="Helvetica" panose="020B0604020202020204" pitchFamily="34" charset="0"/>
              </a:rPr>
              <a:t>Nitrogen</a:t>
            </a:r>
          </a:p>
          <a:p>
            <a:pPr>
              <a:spcBef>
                <a:spcPts val="0"/>
              </a:spcBef>
            </a:pPr>
            <a:r>
              <a:rPr lang="en-IN" dirty="0"/>
              <a:t>Oxides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981200"/>
                <a:ext cx="9144000" cy="4114800"/>
              </a:xfrm>
            </p:spPr>
            <p:txBody>
              <a:bodyPr/>
              <a:lstStyle/>
              <a:p>
                <a:pPr/>
                <a14:m>
                  <m:oMathPara xmlns:m="http://schemas.openxmlformats.org/officeDocument/2006/math">
                    <m:oMathParaPr>
                      <m:jc m:val="left"/>
                    </m:oMathParaPr>
                    <m:oMath xmlns:m="http://schemas.openxmlformats.org/officeDocument/2006/math">
                      <m:r>
                        <a:rPr lang="en-IN" sz="2600" b="0" i="0" smtClean="0">
                          <a:latin typeface="Cambria Math" panose="02040503050406030204" pitchFamily="18" charset="0"/>
                        </a:rPr>
                        <m:t>4</m:t>
                      </m:r>
                      <m:r>
                        <m:rPr>
                          <m:sty m:val="p"/>
                        </m:rPr>
                        <a:rPr lang="en-IN" sz="2600" b="0" i="0" smtClean="0">
                          <a:latin typeface="Cambria Math" panose="02040503050406030204" pitchFamily="18" charset="0"/>
                        </a:rPr>
                        <m:t>Zn</m:t>
                      </m:r>
                      <m:d>
                        <m:dPr>
                          <m:ctrlPr>
                            <a:rPr lang="en-IN" sz="2600" b="0" i="1" smtClean="0">
                              <a:latin typeface="Cambria Math" panose="02040503050406030204" pitchFamily="18" charset="0"/>
                            </a:rPr>
                          </m:ctrlPr>
                        </m:dPr>
                        <m:e>
                          <m:r>
                            <a:rPr lang="en-IN" sz="2600" b="0" i="1" smtClean="0">
                              <a:latin typeface="Cambria Math" panose="02040503050406030204" pitchFamily="18" charset="0"/>
                            </a:rPr>
                            <m:t>𝑠</m:t>
                          </m:r>
                        </m:e>
                      </m:d>
                      <m:r>
                        <a:rPr lang="en-IN" sz="2600" b="0" i="0" smtClean="0">
                          <a:latin typeface="Cambria Math" panose="02040503050406030204" pitchFamily="18" charset="0"/>
                        </a:rPr>
                        <m:t>+10</m:t>
                      </m:r>
                      <m:sSup>
                        <m:sSupPr>
                          <m:ctrlPr>
                            <a:rPr lang="en-IN" sz="2600" b="0" i="1" smtClean="0">
                              <a:latin typeface="Cambria Math" panose="02040503050406030204" pitchFamily="18" charset="0"/>
                            </a:rPr>
                          </m:ctrlPr>
                        </m:sSupPr>
                        <m:e>
                          <m:r>
                            <m:rPr>
                              <m:sty m:val="p"/>
                            </m:rPr>
                            <a:rPr lang="en-IN" sz="2600" b="0" i="0" smtClean="0">
                              <a:latin typeface="Cambria Math" panose="02040503050406030204" pitchFamily="18" charset="0"/>
                            </a:rPr>
                            <m:t>H</m:t>
                          </m:r>
                        </m:e>
                        <m:sup>
                          <m:r>
                            <a:rPr lang="en-IN" sz="2600" b="0" i="1" smtClean="0">
                              <a:latin typeface="Cambria Math" panose="02040503050406030204" pitchFamily="18" charset="0"/>
                            </a:rPr>
                            <m:t>+</m:t>
                          </m:r>
                        </m:sup>
                      </m:sSup>
                      <m:d>
                        <m:dPr>
                          <m:ctrlPr>
                            <a:rPr lang="en-IN" sz="2600" b="0" i="1" smtClean="0">
                              <a:latin typeface="Cambria Math" panose="02040503050406030204" pitchFamily="18" charset="0"/>
                            </a:rPr>
                          </m:ctrlPr>
                        </m:dPr>
                        <m:e>
                          <m:r>
                            <a:rPr lang="en-IN" sz="2600" b="0" i="1" smtClean="0">
                              <a:latin typeface="Cambria Math" panose="02040503050406030204" pitchFamily="18" charset="0"/>
                            </a:rPr>
                            <m:t>𝑎𝑞</m:t>
                          </m:r>
                        </m:e>
                      </m:d>
                      <m:r>
                        <a:rPr lang="en-IN" sz="2600" b="0" i="1" smtClean="0">
                          <a:latin typeface="Cambria Math" panose="02040503050406030204" pitchFamily="18" charset="0"/>
                        </a:rPr>
                        <m:t>+</m:t>
                      </m:r>
                      <m:r>
                        <m:rPr>
                          <m:sty m:val="p"/>
                        </m:rPr>
                        <a:rPr lang="en-IN" sz="2600" b="0" i="0" smtClean="0">
                          <a:latin typeface="Cambria Math" panose="02040503050406030204" pitchFamily="18" charset="0"/>
                        </a:rPr>
                        <m:t>N</m:t>
                      </m:r>
                      <m:sSubSup>
                        <m:sSubSupPr>
                          <m:ctrlPr>
                            <a:rPr lang="en-IN" sz="2600" b="0" i="1" smtClean="0">
                              <a:latin typeface="Cambria Math" panose="02040503050406030204" pitchFamily="18" charset="0"/>
                            </a:rPr>
                          </m:ctrlPr>
                        </m:sSubSupPr>
                        <m:e>
                          <m:r>
                            <m:rPr>
                              <m:sty m:val="p"/>
                            </m:rPr>
                            <a:rPr lang="en-IN" sz="2600" b="0" i="0" smtClean="0">
                              <a:latin typeface="Cambria Math" panose="02040503050406030204" pitchFamily="18" charset="0"/>
                            </a:rPr>
                            <m:t>O</m:t>
                          </m:r>
                        </m:e>
                        <m:sub>
                          <m:r>
                            <a:rPr lang="en-IN" sz="2600" b="0" i="1" smtClean="0">
                              <a:latin typeface="Cambria Math" panose="02040503050406030204" pitchFamily="18" charset="0"/>
                            </a:rPr>
                            <m:t>3</m:t>
                          </m:r>
                        </m:sub>
                        <m:sup>
                          <m:r>
                            <a:rPr lang="en-IN" sz="2600" b="0" i="1" smtClean="0">
                              <a:latin typeface="Cambria Math" panose="02040503050406030204" pitchFamily="18" charset="0"/>
                            </a:rPr>
                            <m:t>−</m:t>
                          </m:r>
                        </m:sup>
                      </m:sSubSup>
                      <m:r>
                        <a:rPr lang="en-IN" sz="2600" b="0" i="1" smtClean="0">
                          <a:latin typeface="Cambria Math" panose="02040503050406030204" pitchFamily="18" charset="0"/>
                        </a:rPr>
                        <m:t>(</m:t>
                      </m:r>
                      <m:r>
                        <a:rPr lang="en-IN" sz="2600" b="0" i="1" smtClean="0">
                          <a:latin typeface="Cambria Math" panose="02040503050406030204" pitchFamily="18" charset="0"/>
                        </a:rPr>
                        <m:t>𝑎𝑞</m:t>
                      </m:r>
                      <m:r>
                        <a:rPr lang="en-IN" sz="2600" b="0" i="1" smtClean="0">
                          <a:latin typeface="Cambria Math" panose="02040503050406030204" pitchFamily="18" charset="0"/>
                        </a:rPr>
                        <m:t>)⟶</m:t>
                      </m:r>
                    </m:oMath>
                  </m:oMathPara>
                </a14:m>
                <a:endParaRPr lang="en-IN" sz="2600" dirty="0"/>
              </a:p>
              <a:p>
                <a:pPr marL="4338638" indent="3208338" algn="r" defTabSz="2460625">
                  <a:spcAft>
                    <a:spcPts val="3500"/>
                  </a:spcAft>
                </a:pPr>
                <a14:m>
                  <m:oMathPara xmlns:m="http://schemas.openxmlformats.org/officeDocument/2006/math">
                    <m:oMathParaPr>
                      <m:jc m:val="centerGroup"/>
                    </m:oMathParaPr>
                    <m:oMath xmlns:m="http://schemas.openxmlformats.org/officeDocument/2006/math">
                      <m:r>
                        <a:rPr lang="en-IN" sz="2600" b="0" i="1" smtClean="0">
                          <a:latin typeface="Cambria Math" panose="02040503050406030204" pitchFamily="18" charset="0"/>
                        </a:rPr>
                        <m:t>4</m:t>
                      </m:r>
                      <m:r>
                        <m:rPr>
                          <m:sty m:val="p"/>
                        </m:rPr>
                        <a:rPr lang="en-IN" sz="2600" b="0" i="0" smtClean="0">
                          <a:latin typeface="Cambria Math" panose="02040503050406030204" pitchFamily="18" charset="0"/>
                        </a:rPr>
                        <m:t>Z</m:t>
                      </m:r>
                      <m:sSup>
                        <m:sSupPr>
                          <m:ctrlPr>
                            <a:rPr lang="en-IN" sz="2600" b="0" i="1" smtClean="0">
                              <a:latin typeface="Cambria Math" panose="02040503050406030204" pitchFamily="18" charset="0"/>
                            </a:rPr>
                          </m:ctrlPr>
                        </m:sSupPr>
                        <m:e>
                          <m:r>
                            <m:rPr>
                              <m:sty m:val="p"/>
                            </m:rPr>
                            <a:rPr lang="en-IN" sz="2600" b="0" i="0" smtClean="0">
                              <a:latin typeface="Cambria Math" panose="02040503050406030204" pitchFamily="18" charset="0"/>
                            </a:rPr>
                            <m:t>n</m:t>
                          </m:r>
                        </m:e>
                        <m:sup>
                          <m:r>
                            <a:rPr lang="en-IN" sz="2600" b="0" i="1" smtClean="0">
                              <a:latin typeface="Cambria Math" panose="02040503050406030204" pitchFamily="18" charset="0"/>
                            </a:rPr>
                            <m:t>2+</m:t>
                          </m:r>
                        </m:sup>
                      </m:sSup>
                      <m:d>
                        <m:dPr>
                          <m:ctrlPr>
                            <a:rPr lang="en-IN" sz="2600" b="0" i="1" smtClean="0">
                              <a:latin typeface="Cambria Math" panose="02040503050406030204" pitchFamily="18" charset="0"/>
                            </a:rPr>
                          </m:ctrlPr>
                        </m:dPr>
                        <m:e>
                          <m:r>
                            <a:rPr lang="en-IN" sz="2600" b="0" i="1" smtClean="0">
                              <a:latin typeface="Cambria Math" panose="02040503050406030204" pitchFamily="18" charset="0"/>
                            </a:rPr>
                            <m:t>𝑎𝑞</m:t>
                          </m:r>
                        </m:e>
                      </m:d>
                      <m:r>
                        <m:rPr>
                          <m:nor/>
                        </m:rPr>
                        <a:rPr lang="en-IN" sz="2600" dirty="0"/>
                        <m:t>+ </m:t>
                      </m:r>
                      <m:r>
                        <m:rPr>
                          <m:nor/>
                        </m:rPr>
                        <a:rPr lang="en-IN" sz="2600" dirty="0"/>
                        <m:t>N</m:t>
                      </m:r>
                      <m:sSubSup>
                        <m:sSubSupPr>
                          <m:ctrlPr>
                            <a:rPr lang="en-IN" sz="2600" i="1">
                              <a:latin typeface="Cambria Math" panose="02040503050406030204" pitchFamily="18" charset="0"/>
                            </a:rPr>
                          </m:ctrlPr>
                        </m:sSubSupPr>
                        <m:e>
                          <m:r>
                            <m:rPr>
                              <m:sty m:val="p"/>
                            </m:rPr>
                            <a:rPr lang="en-IN" sz="2600">
                              <a:latin typeface="Cambria Math" panose="02040503050406030204" pitchFamily="18" charset="0"/>
                            </a:rPr>
                            <m:t>H</m:t>
                          </m:r>
                        </m:e>
                        <m:sub>
                          <m:r>
                            <a:rPr lang="en-IN" sz="2600" i="1">
                              <a:latin typeface="Cambria Math" panose="02040503050406030204" pitchFamily="18" charset="0"/>
                            </a:rPr>
                            <m:t>4</m:t>
                          </m:r>
                        </m:sub>
                        <m:sup>
                          <m:r>
                            <a:rPr lang="en-IN" sz="2600" i="1">
                              <a:latin typeface="Cambria Math" panose="02040503050406030204" pitchFamily="18" charset="0"/>
                            </a:rPr>
                            <m:t>+</m:t>
                          </m:r>
                        </m:sup>
                      </m:sSubSup>
                      <m:r>
                        <a:rPr lang="en-IN" sz="2600" i="1">
                          <a:latin typeface="Cambria Math" panose="02040503050406030204" pitchFamily="18" charset="0"/>
                        </a:rPr>
                        <m:t>(</m:t>
                      </m:r>
                      <m:r>
                        <a:rPr lang="en-IN" sz="2600" i="1">
                          <a:latin typeface="Cambria Math" panose="02040503050406030204" pitchFamily="18" charset="0"/>
                        </a:rPr>
                        <m:t>𝑎𝑞</m:t>
                      </m:r>
                      <m:r>
                        <a:rPr lang="en-IN" sz="2600" i="1">
                          <a:latin typeface="Cambria Math" panose="02040503050406030204" pitchFamily="18" charset="0"/>
                        </a:rPr>
                        <m:t>)</m:t>
                      </m:r>
                      <m:r>
                        <m:rPr>
                          <m:nor/>
                        </m:rPr>
                        <a:rPr lang="en-IN" sz="2600" dirty="0"/>
                        <m:t>+3</m:t>
                      </m:r>
                      <m:r>
                        <m:rPr>
                          <m:nor/>
                        </m:rPr>
                        <a:rPr lang="en-IN" sz="2600" dirty="0"/>
                        <m:t>H</m:t>
                      </m:r>
                      <m:r>
                        <m:rPr>
                          <m:nor/>
                        </m:rPr>
                        <a:rPr lang="en-IN" sz="2600" baseline="-25000" dirty="0"/>
                        <m:t>2</m:t>
                      </m:r>
                      <m:r>
                        <m:rPr>
                          <m:nor/>
                        </m:rPr>
                        <a:rPr lang="en-IN" sz="2600" dirty="0"/>
                        <m:t>O</m:t>
                      </m:r>
                      <m:d>
                        <m:dPr>
                          <m:ctrlPr>
                            <a:rPr lang="en-IN" sz="2600" i="1" dirty="0" smtClean="0">
                              <a:latin typeface="Cambria Math" panose="02040503050406030204" pitchFamily="18" charset="0"/>
                            </a:rPr>
                          </m:ctrlPr>
                        </m:dPr>
                        <m:e>
                          <m:r>
                            <a:rPr lang="en-US" sz="2600" b="0" i="1" dirty="0" smtClean="0">
                              <a:latin typeface="Cambria Math" panose="02040503050406030204" pitchFamily="18" charset="0"/>
                            </a:rPr>
                            <m:t>𝑙</m:t>
                          </m:r>
                        </m:e>
                      </m:d>
                    </m:oMath>
                  </m:oMathPara>
                </a14:m>
                <a:endParaRPr lang="en-IN" sz="2600" dirty="0"/>
              </a:p>
              <a:p>
                <a:pPr>
                  <a:spcBef>
                    <a:spcPts val="6000"/>
                  </a:spcBef>
                  <a:spcAft>
                    <a:spcPts val="1200"/>
                  </a:spcAft>
                </a:pPr>
                <a:r>
                  <a:rPr lang="en-US" sz="3200" dirty="0">
                    <a:solidFill>
                      <a:prstClr val="black"/>
                    </a:solidFill>
                  </a:rPr>
                  <a:t>Aqua Regia:</a:t>
                </a:r>
                <a:endParaRPr lang="en-US" sz="2600" b="0" i="0" dirty="0">
                  <a:solidFill>
                    <a:prstClr val="black"/>
                  </a:solidFill>
                  <a:latin typeface="Cambria Math" panose="02040503050406030204" pitchFamily="18" charset="0"/>
                </a:endParaRPr>
              </a:p>
              <a:p>
                <a:pPr indent="465138" defTabSz="114300">
                  <a:spcAft>
                    <a:spcPts val="3500"/>
                  </a:spcAft>
                </a:pPr>
                <a14:m>
                  <m:oMathPara xmlns:m="http://schemas.openxmlformats.org/officeDocument/2006/math">
                    <m:oMathParaPr>
                      <m:jc m:val="centerGroup"/>
                    </m:oMathParaPr>
                    <m:oMath xmlns:m="http://schemas.openxmlformats.org/officeDocument/2006/math">
                      <m:r>
                        <m:rPr>
                          <m:sty m:val="p"/>
                        </m:rPr>
                        <a:rPr lang="en-IN" sz="2400" b="0" i="0" smtClean="0">
                          <a:solidFill>
                            <a:prstClr val="black"/>
                          </a:solidFill>
                          <a:latin typeface="Cambria Math" panose="02040503050406030204" pitchFamily="18" charset="0"/>
                        </a:rPr>
                        <m:t>Au</m:t>
                      </m:r>
                      <m:d>
                        <m:dPr>
                          <m:ctrlPr>
                            <a:rPr lang="en-IN" sz="2400" b="0" i="1" smtClean="0">
                              <a:solidFill>
                                <a:prstClr val="black"/>
                              </a:solidFill>
                              <a:latin typeface="Cambria Math" panose="02040503050406030204" pitchFamily="18" charset="0"/>
                            </a:rPr>
                          </m:ctrlPr>
                        </m:dPr>
                        <m:e>
                          <m:r>
                            <a:rPr lang="en-IN" sz="2400" b="0" i="1" smtClean="0">
                              <a:solidFill>
                                <a:prstClr val="black"/>
                              </a:solidFill>
                              <a:latin typeface="Cambria Math" panose="02040503050406030204" pitchFamily="18" charset="0"/>
                            </a:rPr>
                            <m:t>𝑠</m:t>
                          </m:r>
                        </m:e>
                      </m:d>
                      <m:r>
                        <m:rPr>
                          <m:nor/>
                        </m:rPr>
                        <a:rPr lang="en-US" sz="2400" dirty="0">
                          <a:solidFill>
                            <a:prstClr val="black"/>
                          </a:solidFill>
                        </a:rPr>
                        <m:t>+ 3</m:t>
                      </m:r>
                      <m:r>
                        <m:rPr>
                          <m:nor/>
                        </m:rPr>
                        <a:rPr lang="en-US" sz="2400" dirty="0">
                          <a:solidFill>
                            <a:prstClr val="black"/>
                          </a:solidFill>
                        </a:rPr>
                        <m:t>HNO</m:t>
                      </m:r>
                      <m:r>
                        <m:rPr>
                          <m:nor/>
                        </m:rPr>
                        <a:rPr lang="en-US" sz="2400" baseline="-25000" dirty="0">
                          <a:solidFill>
                            <a:prstClr val="black"/>
                          </a:solidFill>
                        </a:rPr>
                        <m:t>3</m:t>
                      </m:r>
                      <m:r>
                        <m:rPr>
                          <m:nor/>
                        </m:rPr>
                        <a:rPr lang="en-US" sz="2400" dirty="0">
                          <a:solidFill>
                            <a:prstClr val="black"/>
                          </a:solidFill>
                        </a:rPr>
                        <m:t>(</m:t>
                      </m:r>
                      <m:r>
                        <m:rPr>
                          <m:nor/>
                        </m:rPr>
                        <a:rPr lang="en-US" sz="2400" i="1" dirty="0">
                          <a:solidFill>
                            <a:prstClr val="black"/>
                          </a:solidFill>
                        </a:rPr>
                        <m:t>aq</m:t>
                      </m:r>
                      <m:r>
                        <m:rPr>
                          <m:nor/>
                        </m:rPr>
                        <a:rPr lang="en-US" sz="2400" dirty="0">
                          <a:solidFill>
                            <a:prstClr val="black"/>
                          </a:solidFill>
                        </a:rPr>
                        <m:t>) + 4</m:t>
                      </m:r>
                      <m:r>
                        <m:rPr>
                          <m:nor/>
                        </m:rPr>
                        <a:rPr lang="en-US" sz="2400" dirty="0">
                          <a:solidFill>
                            <a:prstClr val="black"/>
                          </a:solidFill>
                        </a:rPr>
                        <m:t>HCl</m:t>
                      </m:r>
                      <m:r>
                        <m:rPr>
                          <m:nor/>
                        </m:rPr>
                        <a:rPr lang="en-US" sz="2400" dirty="0">
                          <a:solidFill>
                            <a:prstClr val="black"/>
                          </a:solidFill>
                        </a:rPr>
                        <m:t>(</m:t>
                      </m:r>
                      <m:r>
                        <m:rPr>
                          <m:nor/>
                        </m:rPr>
                        <a:rPr lang="en-US" sz="2400" i="1" dirty="0">
                          <a:solidFill>
                            <a:prstClr val="black"/>
                          </a:solidFill>
                        </a:rPr>
                        <m:t>aq</m:t>
                      </m:r>
                      <m:r>
                        <m:rPr>
                          <m:nor/>
                        </m:rPr>
                        <a:rPr lang="en-US" sz="2400" dirty="0">
                          <a:solidFill>
                            <a:prstClr val="black"/>
                          </a:solidFill>
                        </a:rPr>
                        <m:t>)</m:t>
                      </m:r>
                      <m:r>
                        <m:rPr>
                          <m:nor/>
                        </m:rPr>
                        <a:rPr lang="en-IN" sz="2400" dirty="0">
                          <a:solidFill>
                            <a:prstClr val="black"/>
                          </a:solidFill>
                          <a:ea typeface="Cambria Math" panose="02040503050406030204" pitchFamily="18" charset="0"/>
                        </a:rPr>
                        <m:t> </m:t>
                      </m:r>
                      <m:r>
                        <a:rPr lang="en-IN" sz="2400" b="1" i="1">
                          <a:solidFill>
                            <a:prstClr val="black"/>
                          </a:solidFill>
                          <a:latin typeface="Cambria Math" panose="02040503050406030204" pitchFamily="18" charset="0"/>
                          <a:ea typeface="Cambria Math" panose="02040503050406030204" pitchFamily="18" charset="0"/>
                        </a:rPr>
                        <m:t>⟶</m:t>
                      </m:r>
                      <m:r>
                        <m:rPr>
                          <m:sty m:val="p"/>
                        </m:rPr>
                        <a:rPr lang="en-IN" sz="2400">
                          <a:solidFill>
                            <a:prstClr val="black"/>
                          </a:solidFill>
                          <a:latin typeface="Cambria Math" panose="02040503050406030204" pitchFamily="18" charset="0"/>
                          <a:ea typeface="Cambria Math" panose="02040503050406030204" pitchFamily="18" charset="0"/>
                        </a:rPr>
                        <m:t>H</m:t>
                      </m:r>
                      <m:r>
                        <m:rPr>
                          <m:nor/>
                        </m:rPr>
                        <a:rPr lang="en-US" sz="2400" dirty="0">
                          <a:solidFill>
                            <a:prstClr val="black"/>
                          </a:solidFill>
                        </a:rPr>
                        <m:t>AuCl</m:t>
                      </m:r>
                      <m:r>
                        <m:rPr>
                          <m:nor/>
                        </m:rPr>
                        <a:rPr lang="en-US" sz="2400" baseline="-25000" dirty="0">
                          <a:solidFill>
                            <a:prstClr val="black"/>
                          </a:solidFill>
                        </a:rPr>
                        <m:t>4</m:t>
                      </m:r>
                      <m:r>
                        <m:rPr>
                          <m:nor/>
                        </m:rPr>
                        <a:rPr lang="en-US" sz="2400" dirty="0">
                          <a:solidFill>
                            <a:prstClr val="black"/>
                          </a:solidFill>
                        </a:rPr>
                        <m:t>(</m:t>
                      </m:r>
                      <m:r>
                        <m:rPr>
                          <m:nor/>
                        </m:rPr>
                        <a:rPr lang="en-US" sz="2400" i="1" dirty="0" err="1">
                          <a:solidFill>
                            <a:prstClr val="black"/>
                          </a:solidFill>
                        </a:rPr>
                        <m:t>aq</m:t>
                      </m:r>
                      <m:r>
                        <m:rPr>
                          <m:nor/>
                        </m:rPr>
                        <a:rPr lang="en-US" sz="2400" dirty="0">
                          <a:solidFill>
                            <a:prstClr val="black"/>
                          </a:solidFill>
                        </a:rPr>
                        <m:t>) + 3</m:t>
                      </m:r>
                      <m:r>
                        <m:rPr>
                          <m:nor/>
                        </m:rPr>
                        <a:rPr lang="en-US" sz="2400" dirty="0">
                          <a:solidFill>
                            <a:prstClr val="black"/>
                          </a:solidFill>
                        </a:rPr>
                        <m:t>H</m:t>
                      </m:r>
                      <m:r>
                        <m:rPr>
                          <m:nor/>
                        </m:rPr>
                        <a:rPr lang="en-US" sz="2400" baseline="-25000" dirty="0">
                          <a:solidFill>
                            <a:prstClr val="black"/>
                          </a:solidFill>
                        </a:rPr>
                        <m:t>2</m:t>
                      </m:r>
                      <m:r>
                        <m:rPr>
                          <m:nor/>
                        </m:rPr>
                        <a:rPr lang="en-US" sz="2400" dirty="0">
                          <a:solidFill>
                            <a:prstClr val="black"/>
                          </a:solidFill>
                        </a:rPr>
                        <m:t>O</m:t>
                      </m:r>
                      <m:d>
                        <m:dPr>
                          <m:ctrlPr>
                            <a:rPr lang="en-US" sz="2400" i="1" dirty="0" smtClean="0">
                              <a:solidFill>
                                <a:prstClr val="black"/>
                              </a:solidFill>
                              <a:latin typeface="Cambria Math" panose="02040503050406030204" pitchFamily="18" charset="0"/>
                            </a:rPr>
                          </m:ctrlPr>
                        </m:dPr>
                        <m:e>
                          <m:r>
                            <a:rPr lang="en-US" sz="2400" b="0" i="1" dirty="0" smtClean="0">
                              <a:solidFill>
                                <a:prstClr val="black"/>
                              </a:solidFill>
                              <a:latin typeface="Cambria Math" panose="02040503050406030204" pitchFamily="18" charset="0"/>
                            </a:rPr>
                            <m:t>𝑙</m:t>
                          </m:r>
                        </m:e>
                      </m:d>
                      <m:r>
                        <m:rPr>
                          <m:nor/>
                        </m:rPr>
                        <a:rPr lang="en-US" sz="2400" dirty="0">
                          <a:solidFill>
                            <a:prstClr val="black"/>
                          </a:solidFill>
                        </a:rPr>
                        <m:t> + 3</m:t>
                      </m:r>
                      <m:r>
                        <m:rPr>
                          <m:nor/>
                        </m:rPr>
                        <a:rPr lang="en-US" sz="2400" dirty="0">
                          <a:solidFill>
                            <a:prstClr val="black"/>
                          </a:solidFill>
                        </a:rPr>
                        <m:t>NO</m:t>
                      </m:r>
                      <m:r>
                        <m:rPr>
                          <m:nor/>
                        </m:rPr>
                        <a:rPr lang="en-US" sz="2400" baseline="-25000" dirty="0">
                          <a:solidFill>
                            <a:prstClr val="black"/>
                          </a:solidFill>
                        </a:rPr>
                        <m:t>2</m:t>
                      </m:r>
                      <m:d>
                        <m:dPr>
                          <m:ctrlPr>
                            <a:rPr lang="en-US" sz="2400" i="1" dirty="0">
                              <a:solidFill>
                                <a:prstClr val="black"/>
                              </a:solidFill>
                              <a:latin typeface="Cambria Math" panose="02040503050406030204" pitchFamily="18" charset="0"/>
                            </a:rPr>
                          </m:ctrlPr>
                        </m:dPr>
                        <m:e>
                          <m:r>
                            <a:rPr lang="en-US" sz="2400" i="1" dirty="0">
                              <a:solidFill>
                                <a:prstClr val="black"/>
                              </a:solidFill>
                              <a:latin typeface="Cambria Math" panose="02040503050406030204" pitchFamily="18" charset="0"/>
                            </a:rPr>
                            <m:t>𝑔</m:t>
                          </m:r>
                        </m:e>
                      </m:d>
                    </m:oMath>
                  </m:oMathPara>
                </a14:m>
                <a:endParaRPr lang="en-US" sz="2400" dirty="0">
                  <a:solidFill>
                    <a:prstClr val="black"/>
                  </a:solidFill>
                </a:endParaRP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981200"/>
                <a:ext cx="9144000" cy="4114800"/>
              </a:xfrm>
              <a:blipFill rotWithShape="0">
                <a:blip r:embed="rId2"/>
                <a:stretch>
                  <a:fillRect l="-1667"/>
                </a:stretch>
              </a:blipFill>
            </p:spPr>
            <p:txBody>
              <a:bodyPr/>
              <a:lstStyle/>
              <a:p>
                <a:r>
                  <a:rPr lang="en-US">
                    <a:noFill/>
                  </a:rPr>
                  <a:t> </a:t>
                </a:r>
              </a:p>
            </p:txBody>
          </p:sp>
        </mc:Fallback>
      </mc:AlternateContent>
    </p:spTree>
    <p:extLst>
      <p:ext uri="{BB962C8B-B14F-4D97-AF65-F5344CB8AC3E}">
        <p14:creationId xmlns:p14="http://schemas.microsoft.com/office/powerpoint/2010/main" val="12641689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(7)</a:t>
            </a:r>
            <a:endParaRPr lang="en-IN" dirty="0">
              <a:solidFill>
                <a:srgbClr val="CE171F"/>
              </a:solidFill>
            </a:endParaRPr>
          </a:p>
        </p:txBody>
      </p:sp>
      <p:sp>
        <p:nvSpPr>
          <p:cNvPr id="15" name="Text Placeholder 14"/>
          <p:cNvSpPr>
            <a:spLocks noGrp="1"/>
          </p:cNvSpPr>
          <p:nvPr>
            <p:ph type="body" sz="quarter" idx="11"/>
          </p:nvPr>
        </p:nvSpPr>
        <p:spPr>
          <a:xfrm>
            <a:off x="30480" y="1143000"/>
            <a:ext cx="2362201" cy="533400"/>
          </a:xfrm>
        </p:spPr>
        <p:txBody>
          <a:bodyPr/>
          <a:lstStyle/>
          <a:p>
            <a:r>
              <a:rPr lang="en-US" sz="2800" dirty="0">
                <a:solidFill>
                  <a:srgbClr val="4F74A7"/>
                </a:solidFill>
                <a:latin typeface="Calibri" panose="020F0502020204030204" pitchFamily="34" charset="0"/>
                <a:cs typeface="Helvetica" panose="020B0604020202020204" pitchFamily="34" charset="0"/>
              </a:rPr>
              <a:t>Phosphorus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752600"/>
                <a:ext cx="9144000" cy="2971800"/>
              </a:xfrm>
            </p:spPr>
            <p:txBody>
              <a:bodyPr/>
              <a:lstStyle/>
              <a:p>
                <a:pPr marL="2057400" indent="-2000250">
                  <a:tabLst>
                    <a:tab pos="282575" algn="l"/>
                    <a:tab pos="685800" algn="l"/>
                  </a:tabLst>
                </a:pPr>
                <a14:m>
                  <m:oMathPara xmlns:m="http://schemas.openxmlformats.org/officeDocument/2006/math">
                    <m:oMathParaPr>
                      <m:jc m:val="left"/>
                    </m:oMathParaPr>
                    <m:oMath xmlns:m="http://schemas.openxmlformats.org/officeDocument/2006/math">
                      <m:r>
                        <a:rPr lang="en-IN" sz="2500" b="0" i="1" smtClean="0">
                          <a:latin typeface="Cambria Math" panose="02040503050406030204" pitchFamily="18" charset="0"/>
                        </a:rPr>
                        <m:t>2</m:t>
                      </m:r>
                      <m:r>
                        <m:rPr>
                          <m:sty m:val="p"/>
                        </m:rPr>
                        <a:rPr lang="en-IN" sz="2500" b="0" i="0" smtClean="0">
                          <a:latin typeface="Cambria Math" panose="02040503050406030204" pitchFamily="18" charset="0"/>
                        </a:rPr>
                        <m:t>Ca</m:t>
                      </m:r>
                      <m:r>
                        <a:rPr lang="en-IN" sz="2500" b="0" i="0" baseline="-25000" smtClean="0">
                          <a:latin typeface="Cambria Math" panose="02040503050406030204" pitchFamily="18" charset="0"/>
                        </a:rPr>
                        <m:t>3</m:t>
                      </m:r>
                      <m:d>
                        <m:dPr>
                          <m:ctrlPr>
                            <a:rPr lang="en-IN" sz="2500" b="0" i="1" smtClean="0">
                              <a:latin typeface="Cambria Math" panose="02040503050406030204" pitchFamily="18" charset="0"/>
                            </a:rPr>
                          </m:ctrlPr>
                        </m:dPr>
                        <m:e>
                          <m:r>
                            <m:rPr>
                              <m:sty m:val="p"/>
                            </m:rPr>
                            <a:rPr lang="en-IN" sz="2500" b="0" i="0" smtClean="0">
                              <a:latin typeface="Cambria Math" panose="02040503050406030204" pitchFamily="18" charset="0"/>
                            </a:rPr>
                            <m:t>PO</m:t>
                          </m:r>
                          <m:r>
                            <a:rPr lang="en-IN" sz="2500" b="0" i="0" baseline="-25000" smtClean="0">
                              <a:latin typeface="Cambria Math" panose="02040503050406030204" pitchFamily="18" charset="0"/>
                            </a:rPr>
                            <m:t>4</m:t>
                          </m:r>
                        </m:e>
                      </m:d>
                      <m:r>
                        <a:rPr lang="en-IN" sz="2500" b="0" i="0" baseline="-25000" smtClean="0">
                          <a:latin typeface="Cambria Math" panose="02040503050406030204" pitchFamily="18" charset="0"/>
                        </a:rPr>
                        <m:t>2</m:t>
                      </m:r>
                      <m:d>
                        <m:dPr>
                          <m:ctrlPr>
                            <a:rPr lang="en-IN" sz="2500" b="0" i="1" smtClean="0">
                              <a:latin typeface="Cambria Math" panose="02040503050406030204" pitchFamily="18" charset="0"/>
                            </a:rPr>
                          </m:ctrlPr>
                        </m:dPr>
                        <m:e>
                          <m:r>
                            <a:rPr lang="en-US" sz="2500" b="0" i="1" smtClean="0">
                              <a:latin typeface="Cambria Math" panose="02040503050406030204" pitchFamily="18" charset="0"/>
                            </a:rPr>
                            <m:t>𝑠</m:t>
                          </m:r>
                        </m:e>
                      </m:d>
                      <m:r>
                        <m:rPr>
                          <m:nor/>
                        </m:rPr>
                        <a:rPr lang="en-IN" sz="2500" dirty="0"/>
                        <m:t>+ 10</m:t>
                      </m:r>
                      <m:r>
                        <m:rPr>
                          <m:nor/>
                        </m:rPr>
                        <a:rPr lang="en-IN" sz="2500" dirty="0"/>
                        <m:t>C</m:t>
                      </m:r>
                      <m:r>
                        <m:rPr>
                          <m:nor/>
                        </m:rPr>
                        <a:rPr lang="en-IN" sz="2500" dirty="0"/>
                        <m:t>(</m:t>
                      </m:r>
                      <m:r>
                        <m:rPr>
                          <m:nor/>
                        </m:rPr>
                        <a:rPr lang="en-IN" sz="2500" i="1" dirty="0"/>
                        <m:t>s</m:t>
                      </m:r>
                      <m:r>
                        <m:rPr>
                          <m:nor/>
                        </m:rPr>
                        <a:rPr lang="en-IN" sz="2500" dirty="0"/>
                        <m:t>) + 6</m:t>
                      </m:r>
                      <m:r>
                        <m:rPr>
                          <m:nor/>
                        </m:rPr>
                        <a:rPr lang="en-IN" sz="2500" dirty="0"/>
                        <m:t>SiO</m:t>
                      </m:r>
                      <m:r>
                        <m:rPr>
                          <m:nor/>
                        </m:rPr>
                        <a:rPr lang="en-IN" sz="2500" baseline="-25000" dirty="0"/>
                        <m:t>2</m:t>
                      </m:r>
                      <m:d>
                        <m:dPr>
                          <m:ctrlPr>
                            <a:rPr lang="en-IN" sz="2500" i="1" dirty="0" smtClean="0">
                              <a:latin typeface="Cambria Math" panose="02040503050406030204" pitchFamily="18" charset="0"/>
                            </a:rPr>
                          </m:ctrlPr>
                        </m:dPr>
                        <m:e>
                          <m:r>
                            <a:rPr lang="en-US" sz="2500" b="0" i="1" dirty="0" smtClean="0">
                              <a:latin typeface="Cambria Math" panose="02040503050406030204" pitchFamily="18" charset="0"/>
                            </a:rPr>
                            <m:t>𝑠</m:t>
                          </m:r>
                        </m:e>
                      </m:d>
                      <m:r>
                        <a:rPr lang="en-IN" sz="2500" i="1" smtClean="0">
                          <a:latin typeface="Cambria Math" panose="02040503050406030204" pitchFamily="18" charset="0"/>
                          <a:ea typeface="Cambria Math" panose="02040503050406030204" pitchFamily="18" charset="0"/>
                        </a:rPr>
                        <m:t>⟶</m:t>
                      </m:r>
                    </m:oMath>
                  </m:oMathPara>
                </a14:m>
                <a:endParaRPr lang="en-IN" sz="2500" dirty="0"/>
              </a:p>
              <a:p>
                <a:pPr marL="4343400" indent="2355850" algn="r">
                  <a:spcAft>
                    <a:spcPts val="9600"/>
                  </a:spcAft>
                </a:pPr>
                <a14:m>
                  <m:oMathPara xmlns:m="http://schemas.openxmlformats.org/officeDocument/2006/math">
                    <m:oMathParaPr>
                      <m:jc m:val="centerGroup"/>
                    </m:oMathParaPr>
                    <m:oMath xmlns:m="http://schemas.openxmlformats.org/officeDocument/2006/math">
                      <m:r>
                        <a:rPr lang="en-US" sz="2500" b="0" i="0" smtClean="0">
                          <a:latin typeface="Cambria Math" panose="02040503050406030204" pitchFamily="18" charset="0"/>
                        </a:rPr>
                        <m:t>6</m:t>
                      </m:r>
                      <m:sSub>
                        <m:sSubPr>
                          <m:ctrlPr>
                            <a:rPr lang="en-US" sz="2500" b="0" i="1" smtClean="0">
                              <a:latin typeface="Cambria Math" panose="02040503050406030204" pitchFamily="18" charset="0"/>
                            </a:rPr>
                          </m:ctrlPr>
                        </m:sSubPr>
                        <m:e>
                          <m:r>
                            <m:rPr>
                              <m:sty m:val="p"/>
                            </m:rPr>
                            <a:rPr lang="en-US" sz="2500" b="0" i="0" smtClean="0">
                              <a:latin typeface="Cambria Math" panose="02040503050406030204" pitchFamily="18" charset="0"/>
                            </a:rPr>
                            <m:t>CaSiO</m:t>
                          </m:r>
                        </m:e>
                        <m:sub>
                          <m:r>
                            <a:rPr lang="en-US" sz="2500" b="0" i="0" smtClean="0">
                              <a:latin typeface="Cambria Math" panose="02040503050406030204" pitchFamily="18" charset="0"/>
                            </a:rPr>
                            <m:t>3</m:t>
                          </m:r>
                        </m:sub>
                      </m:sSub>
                      <m:d>
                        <m:dPr>
                          <m:ctrlPr>
                            <a:rPr lang="en-US" sz="2500" b="0" i="1" smtClean="0">
                              <a:latin typeface="Cambria Math" panose="02040503050406030204" pitchFamily="18" charset="0"/>
                            </a:rPr>
                          </m:ctrlPr>
                        </m:dPr>
                        <m:e>
                          <m:r>
                            <a:rPr lang="en-US" sz="2500" b="0" i="1" smtClean="0">
                              <a:latin typeface="Cambria Math" panose="02040503050406030204" pitchFamily="18" charset="0"/>
                            </a:rPr>
                            <m:t>𝑠</m:t>
                          </m:r>
                        </m:e>
                      </m:d>
                      <m:r>
                        <a:rPr lang="en-US" sz="2500" b="0" i="1" smtClean="0">
                          <a:latin typeface="Cambria Math" panose="02040503050406030204" pitchFamily="18" charset="0"/>
                        </a:rPr>
                        <m:t> </m:t>
                      </m:r>
                      <m:r>
                        <a:rPr lang="en-US" sz="2500" b="0" i="1" smtClean="0">
                          <a:latin typeface="Cambria Math" panose="02040503050406030204" pitchFamily="18" charset="0"/>
                          <a:ea typeface="Cambria Math" panose="02040503050406030204" pitchFamily="18" charset="0"/>
                        </a:rPr>
                        <m:t>+10</m:t>
                      </m:r>
                      <m:r>
                        <m:rPr>
                          <m:sty m:val="p"/>
                        </m:rPr>
                        <a:rPr lang="en-US" sz="2500" b="0" i="0" smtClean="0">
                          <a:latin typeface="Cambria Math" panose="02040503050406030204" pitchFamily="18" charset="0"/>
                          <a:ea typeface="Cambria Math" panose="02040503050406030204" pitchFamily="18" charset="0"/>
                        </a:rPr>
                        <m:t>CO</m:t>
                      </m:r>
                      <m:d>
                        <m:dPr>
                          <m:ctrlPr>
                            <a:rPr lang="en-US" sz="2500" b="0" i="1" smtClean="0">
                              <a:latin typeface="Cambria Math" panose="02040503050406030204" pitchFamily="18" charset="0"/>
                              <a:ea typeface="Cambria Math" panose="02040503050406030204" pitchFamily="18" charset="0"/>
                            </a:rPr>
                          </m:ctrlPr>
                        </m:dPr>
                        <m:e>
                          <m:r>
                            <a:rPr lang="en-US" sz="2500" b="0" i="1" smtClean="0">
                              <a:latin typeface="Cambria Math" panose="02040503050406030204" pitchFamily="18" charset="0"/>
                              <a:ea typeface="Cambria Math" panose="02040503050406030204" pitchFamily="18" charset="0"/>
                            </a:rPr>
                            <m:t>𝑔</m:t>
                          </m:r>
                        </m:e>
                      </m:d>
                      <m:r>
                        <a:rPr lang="en-US" sz="2500" b="0" i="1" smtClean="0">
                          <a:latin typeface="Cambria Math" panose="02040503050406030204" pitchFamily="18" charset="0"/>
                          <a:ea typeface="Cambria Math" panose="02040503050406030204" pitchFamily="18" charset="0"/>
                        </a:rPr>
                        <m:t> </m:t>
                      </m:r>
                      <m:r>
                        <a:rPr lang="en-US" sz="2500" b="0" i="0" smtClean="0">
                          <a:latin typeface="Cambria Math" panose="02040503050406030204" pitchFamily="18" charset="0"/>
                          <a:ea typeface="Cambria Math" panose="02040503050406030204" pitchFamily="18" charset="0"/>
                        </a:rPr>
                        <m:t>+ </m:t>
                      </m:r>
                      <m:sSub>
                        <m:sSubPr>
                          <m:ctrlPr>
                            <a:rPr lang="en-US" sz="2500" b="0" i="1" smtClean="0">
                              <a:latin typeface="Cambria Math" panose="02040503050406030204" pitchFamily="18" charset="0"/>
                              <a:ea typeface="Cambria Math" panose="02040503050406030204" pitchFamily="18" charset="0"/>
                            </a:rPr>
                          </m:ctrlPr>
                        </m:sSubPr>
                        <m:e>
                          <m:r>
                            <m:rPr>
                              <m:sty m:val="p"/>
                            </m:rPr>
                            <a:rPr lang="en-US" sz="2500" b="0" i="0" smtClean="0">
                              <a:latin typeface="Cambria Math" panose="02040503050406030204" pitchFamily="18" charset="0"/>
                              <a:ea typeface="Cambria Math" panose="02040503050406030204" pitchFamily="18" charset="0"/>
                            </a:rPr>
                            <m:t>P</m:t>
                          </m:r>
                        </m:e>
                        <m:sub>
                          <m:r>
                            <a:rPr lang="en-US" sz="2500" b="0" i="0" smtClean="0">
                              <a:latin typeface="Cambria Math" panose="02040503050406030204" pitchFamily="18" charset="0"/>
                              <a:ea typeface="Cambria Math" panose="02040503050406030204" pitchFamily="18" charset="0"/>
                            </a:rPr>
                            <m:t>4</m:t>
                          </m:r>
                        </m:sub>
                      </m:sSub>
                      <m:d>
                        <m:dPr>
                          <m:ctrlPr>
                            <a:rPr lang="en-US" sz="2500" b="0" i="1" smtClean="0">
                              <a:latin typeface="Cambria Math" panose="02040503050406030204" pitchFamily="18" charset="0"/>
                              <a:ea typeface="Cambria Math" panose="02040503050406030204" pitchFamily="18" charset="0"/>
                            </a:rPr>
                          </m:ctrlPr>
                        </m:dPr>
                        <m:e>
                          <m:r>
                            <a:rPr lang="en-US" sz="2500" b="0" i="1" smtClean="0">
                              <a:latin typeface="Cambria Math" panose="02040503050406030204" pitchFamily="18" charset="0"/>
                              <a:ea typeface="Cambria Math" panose="02040503050406030204" pitchFamily="18" charset="0"/>
                            </a:rPr>
                            <m:t>𝑠</m:t>
                          </m:r>
                        </m:e>
                      </m:d>
                      <m:r>
                        <a:rPr lang="en-US" sz="2500" b="0" i="0" smtClean="0">
                          <a:latin typeface="Cambria Math" panose="02040503050406030204" pitchFamily="18" charset="0"/>
                          <a:ea typeface="Cambria Math" panose="02040503050406030204" pitchFamily="18" charset="0"/>
                        </a:rPr>
                        <m:t> </m:t>
                      </m:r>
                    </m:oMath>
                  </m:oMathPara>
                </a14:m>
                <a:endParaRPr lang="en-US" sz="2500" b="0" i="0" dirty="0">
                  <a:latin typeface="Cambria Math" panose="02040503050406030204" pitchFamily="18" charset="0"/>
                  <a:ea typeface="Cambria Math" panose="02040503050406030204" pitchFamily="18" charset="0"/>
                </a:endParaRPr>
              </a:p>
              <a:p>
                <a:pPr algn="r">
                  <a:spcBef>
                    <a:spcPts val="1800"/>
                  </a:spcBef>
                  <a:spcAft>
                    <a:spcPts val="8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P</m:t>
                      </m:r>
                      <m:r>
                        <a:rPr lang="en-IN" b="0" i="0" baseline="-25000" smtClean="0">
                          <a:latin typeface="Cambria Math" panose="02040503050406030204" pitchFamily="18" charset="0"/>
                        </a:rPr>
                        <m:t>4</m:t>
                      </m:r>
                      <m:d>
                        <m:dPr>
                          <m:ctrlPr>
                            <a:rPr lang="en-IN" b="0" i="1" baseline="-25000"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+5</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baseline="-25000"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P</m:t>
                      </m:r>
                      <m:r>
                        <a:rPr lang="en-IN" b="0" i="0" baseline="-25000" smtClean="0">
                          <a:latin typeface="Cambria Math" panose="02040503050406030204" pitchFamily="18" charset="0"/>
                          <a:ea typeface="Cambria Math" panose="02040503050406030204" pitchFamily="18" charset="0"/>
                        </a:rPr>
                        <m:t>4</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10</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𝑠</m:t>
                      </m:r>
                      <m:r>
                        <a:rPr lang="en-IN" b="0" i="0" smtClean="0">
                          <a:latin typeface="Cambria Math" panose="02040503050406030204" pitchFamily="18" charset="0"/>
                          <a:ea typeface="Cambria Math" panose="02040503050406030204" pitchFamily="18" charset="0"/>
                        </a:rPr>
                        <m:t>)</m:t>
                      </m:r>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752600"/>
                <a:ext cx="9144000" cy="29718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64221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57300" algn="l"/>
              </a:tabLst>
            </a:pPr>
            <a:r>
              <a:rPr lang="en-US" dirty="0">
                <a:solidFill>
                  <a:schemeClr val="bg1"/>
                </a:solidFill>
                <a:latin typeface="Calibri"/>
              </a:rPr>
              <a:t>25.4	</a:t>
            </a:r>
            <a:r>
              <a:rPr lang="en-US" dirty="0">
                <a:solidFill>
                  <a:srgbClr val="CE171F"/>
                </a:solidFill>
                <a:latin typeface="Calibri"/>
              </a:rPr>
              <a:t>Nitrogen and Phosphorus (8)</a:t>
            </a:r>
            <a:endParaRPr lang="en-IN" dirty="0">
              <a:solidFill>
                <a:srgbClr val="CE171F"/>
              </a:solidFill>
            </a:endParaRPr>
          </a:p>
        </p:txBody>
      </p:sp>
      <p:sp>
        <p:nvSpPr>
          <p:cNvPr id="16" name="Text Placeholder 15"/>
          <p:cNvSpPr>
            <a:spLocks noGrp="1"/>
          </p:cNvSpPr>
          <p:nvPr>
            <p:ph type="body" sz="quarter" idx="11"/>
          </p:nvPr>
        </p:nvSpPr>
        <p:spPr>
          <a:xfrm>
            <a:off x="-27432" y="1143000"/>
            <a:ext cx="2286000" cy="533400"/>
          </a:xfrm>
        </p:spPr>
        <p:txBody>
          <a:bodyPr/>
          <a:lstStyle/>
          <a:p>
            <a:r>
              <a:rPr lang="en-US" sz="2800" dirty="0">
                <a:solidFill>
                  <a:srgbClr val="4F74A7"/>
                </a:solidFill>
                <a:latin typeface="Calibri" panose="020F0502020204030204" pitchFamily="34" charset="0"/>
                <a:cs typeface="Helvetica" panose="020B0604020202020204" pitchFamily="34" charset="0"/>
              </a:rPr>
              <a:t>Phosphorus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46482" y="1714500"/>
                <a:ext cx="9144000" cy="685800"/>
              </a:xfrm>
            </p:spPr>
            <p:txBody>
              <a:bodyPr/>
              <a:lstStyle/>
              <a:p>
                <a:pPr algn="ctr"/>
                <a14:m>
                  <m:oMathPara xmlns:m="http://schemas.openxmlformats.org/officeDocument/2006/math">
                    <m:oMathParaPr>
                      <m:jc m:val="centerGroup"/>
                    </m:oMathParaPr>
                    <m:oMath xmlns:m="http://schemas.openxmlformats.org/officeDocument/2006/math">
                      <m:sSub>
                        <m:sSubPr>
                          <m:ctrlPr>
                            <a:rPr lang="en-IN" i="1" dirty="0" smtClean="0">
                              <a:latin typeface="Cambria Math" panose="02040503050406030204" pitchFamily="18" charset="0"/>
                            </a:rPr>
                          </m:ctrlPr>
                        </m:sSubPr>
                        <m:e>
                          <m:r>
                            <a:rPr lang="en-US" b="0" i="1" dirty="0" smtClean="0">
                              <a:latin typeface="Cambria Math" panose="02040503050406030204" pitchFamily="18" charset="0"/>
                            </a:rPr>
                            <m:t>𝑛</m:t>
                          </m:r>
                          <m:r>
                            <m:rPr>
                              <m:sty m:val="p"/>
                            </m:rPr>
                            <a:rPr lang="en-US" b="0" i="0" dirty="0" smtClean="0">
                              <a:latin typeface="Cambria Math" panose="02040503050406030204" pitchFamily="18" charset="0"/>
                            </a:rPr>
                            <m:t>P</m:t>
                          </m:r>
                        </m:e>
                        <m:sub>
                          <m:r>
                            <a:rPr lang="en-US" b="0" i="1" dirty="0" smtClean="0">
                              <a:latin typeface="Cambria Math" panose="02040503050406030204" pitchFamily="18" charset="0"/>
                            </a:rPr>
                            <m:t>4</m:t>
                          </m:r>
                        </m:sub>
                      </m:sSub>
                      <m:d>
                        <m:dPr>
                          <m:ctrlPr>
                            <a:rPr lang="en-IN" i="1" dirty="0" smtClean="0">
                              <a:latin typeface="Cambria Math" panose="02040503050406030204" pitchFamily="18" charset="0"/>
                            </a:rPr>
                          </m:ctrlPr>
                        </m:dPr>
                        <m:e>
                          <m:r>
                            <m:rPr>
                              <m:nor/>
                            </m:rPr>
                            <a:rPr lang="en-IN" dirty="0"/>
                            <m:t>white</m:t>
                          </m:r>
                          <m:r>
                            <m:rPr>
                              <m:nor/>
                            </m:rPr>
                            <a:rPr lang="en-IN" dirty="0"/>
                            <m:t> </m:t>
                          </m:r>
                          <m:r>
                            <m:rPr>
                              <m:nor/>
                            </m:rPr>
                            <a:rPr lang="en-IN" dirty="0"/>
                            <m:t>phos</m:t>
                          </m:r>
                          <m:r>
                            <m:rPr>
                              <m:nor/>
                            </m:rPr>
                            <a:rPr lang="en-US" dirty="0"/>
                            <m:t>phorous</m:t>
                          </m:r>
                        </m:e>
                      </m:d>
                      <m:r>
                        <a:rPr lang="en-IN" i="1" dirty="0" smtClean="0">
                          <a:latin typeface="Cambria Math" panose="02040503050406030204" pitchFamily="18" charset="0"/>
                          <a:ea typeface="Cambria Math" panose="02040503050406030204" pitchFamily="18" charset="0"/>
                        </a:rPr>
                        <m:t>→</m:t>
                      </m:r>
                      <m:sSub>
                        <m:sSubPr>
                          <m:ctrlPr>
                            <a:rPr lang="en-IN" i="1" dirty="0" smtClean="0">
                              <a:latin typeface="Cambria Math" panose="02040503050406030204" pitchFamily="18" charset="0"/>
                            </a:rPr>
                          </m:ctrlPr>
                        </m:sSubPr>
                        <m:e>
                          <m:d>
                            <m:dPr>
                              <m:ctrlPr>
                                <a:rPr lang="en-IN" i="1" dirty="0" smtClean="0">
                                  <a:latin typeface="Cambria Math" panose="02040503050406030204" pitchFamily="18" charset="0"/>
                                </a:rPr>
                              </m:ctrlPr>
                            </m:dPr>
                            <m:e>
                              <m:sSub>
                                <m:sSubPr>
                                  <m:ctrlPr>
                                    <a:rPr lang="en-IN" i="1" dirty="0">
                                      <a:latin typeface="Cambria Math" panose="02040503050406030204" pitchFamily="18" charset="0"/>
                                    </a:rPr>
                                  </m:ctrlPr>
                                </m:sSubPr>
                                <m:e>
                                  <m:r>
                                    <m:rPr>
                                      <m:sty m:val="p"/>
                                    </m:rPr>
                                    <a:rPr lang="en-US" i="0" dirty="0">
                                      <a:latin typeface="Cambria Math" panose="02040503050406030204" pitchFamily="18" charset="0"/>
                                    </a:rPr>
                                    <m:t>P</m:t>
                                  </m:r>
                                </m:e>
                                <m:sub>
                                  <m:r>
                                    <a:rPr lang="en-US" i="0" dirty="0">
                                      <a:latin typeface="Cambria Math" panose="02040503050406030204" pitchFamily="18" charset="0"/>
                                    </a:rPr>
                                    <m:t>4</m:t>
                                  </m:r>
                                </m:sub>
                              </m:sSub>
                            </m:e>
                          </m:d>
                        </m:e>
                        <m:sub>
                          <m:r>
                            <a:rPr lang="en-US" b="0" i="1" dirty="0" smtClean="0">
                              <a:latin typeface="Cambria Math" panose="02040503050406030204" pitchFamily="18" charset="0"/>
                            </a:rPr>
                            <m:t>𝑛</m:t>
                          </m:r>
                        </m:sub>
                      </m:sSub>
                      <m:r>
                        <a:rPr lang="en-US" b="0" i="0" dirty="0" smtClean="0">
                          <a:latin typeface="Cambria Math" panose="02040503050406030204" pitchFamily="18" charset="0"/>
                        </a:rPr>
                        <m:t> </m:t>
                      </m:r>
                      <m:d>
                        <m:dPr>
                          <m:ctrlPr>
                            <a:rPr lang="en-US" b="0" i="1" dirty="0" smtClean="0">
                              <a:latin typeface="Cambria Math" panose="02040503050406030204" pitchFamily="18" charset="0"/>
                            </a:rPr>
                          </m:ctrlPr>
                        </m:dPr>
                        <m:e>
                          <m:r>
                            <m:rPr>
                              <m:nor/>
                            </m:rPr>
                            <a:rPr lang="en-IN" dirty="0"/>
                            <m:t>red</m:t>
                          </m:r>
                          <m:r>
                            <m:rPr>
                              <m:nor/>
                            </m:rPr>
                            <a:rPr lang="en-IN" dirty="0"/>
                            <m:t> </m:t>
                          </m:r>
                          <m:r>
                            <m:rPr>
                              <m:nor/>
                            </m:rPr>
                            <a:rPr lang="en-IN" dirty="0"/>
                            <m:t>phosphorus</m:t>
                          </m:r>
                        </m:e>
                      </m:d>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46482" y="1714500"/>
                <a:ext cx="9144000" cy="685800"/>
              </a:xfrm>
              <a:blipFill>
                <a:blip r:embed="rId3"/>
                <a:stretch>
                  <a:fillRect/>
                </a:stretch>
              </a:blipFill>
            </p:spPr>
            <p:txBody>
              <a:bodyPr/>
              <a:lstStyle/>
              <a:p>
                <a:r>
                  <a:rPr lang="en-US">
                    <a:noFill/>
                  </a:rPr>
                  <a:t> </a:t>
                </a:r>
              </a:p>
            </p:txBody>
          </p:sp>
        </mc:Fallback>
      </mc:AlternateContent>
      <p:pic>
        <p:nvPicPr>
          <p:cNvPr id="14" name="Picture 13" descr="Red phosphorus has a polymeric structure and is more stable and less volatile than white phosphoru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7767" y="2419350"/>
            <a:ext cx="4269178" cy="3984567"/>
          </a:xfrm>
          <a:prstGeom prst="rect">
            <a:avLst/>
          </a:prstGeom>
        </p:spPr>
      </p:pic>
    </p:spTree>
    <p:extLst>
      <p:ext uri="{BB962C8B-B14F-4D97-AF65-F5344CB8AC3E}">
        <p14:creationId xmlns:p14="http://schemas.microsoft.com/office/powerpoint/2010/main" val="2453813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533400"/>
          </a:xfrm>
        </p:spPr>
        <p:txBody>
          <a:bodyPr/>
          <a:lstStyle/>
          <a:p>
            <a:pPr algn="l"/>
            <a:r>
              <a:rPr lang="en-US" dirty="0">
                <a:solidFill>
                  <a:schemeClr val="bg1"/>
                </a:solidFill>
                <a:latin typeface="Calibri"/>
              </a:rPr>
              <a:t>25.1</a:t>
            </a:r>
            <a:r>
              <a:rPr lang="en-US" spc="3000" dirty="0">
                <a:solidFill>
                  <a:srgbClr val="FF0000"/>
                </a:solidFill>
                <a:latin typeface="Calibri"/>
              </a:rPr>
              <a:t> </a:t>
            </a:r>
            <a:r>
              <a:rPr lang="en-US" dirty="0">
                <a:solidFill>
                  <a:srgbClr val="CE171F"/>
                </a:solidFill>
                <a:latin typeface="Calibri"/>
              </a:rPr>
              <a:t>General Properties of Nonmetals</a:t>
            </a:r>
            <a:endParaRPr lang="en-IN" dirty="0">
              <a:solidFill>
                <a:srgbClr val="CE171F"/>
              </a:solidFill>
            </a:endParaRPr>
          </a:p>
        </p:txBody>
      </p:sp>
      <p:sp>
        <p:nvSpPr>
          <p:cNvPr id="17" name="Text Placeholder 16"/>
          <p:cNvSpPr>
            <a:spLocks noGrp="1"/>
          </p:cNvSpPr>
          <p:nvPr>
            <p:ph type="body" sz="quarter" idx="11"/>
          </p:nvPr>
        </p:nvSpPr>
        <p:spPr>
          <a:xfrm>
            <a:off x="3962400" y="1219200"/>
            <a:ext cx="1219200" cy="533400"/>
          </a:xfrm>
        </p:spPr>
        <p:txBody>
          <a:bodyPr/>
          <a:lstStyle/>
          <a:p>
            <a:pPr algn="ctr"/>
            <a:r>
              <a:rPr lang="en-IN" b="1" dirty="0">
                <a:solidFill>
                  <a:srgbClr val="4F74A7"/>
                </a:solidFill>
              </a:rPr>
              <a:t>Topics</a:t>
            </a:r>
          </a:p>
        </p:txBody>
      </p:sp>
      <p:sp>
        <p:nvSpPr>
          <p:cNvPr id="16" name="Text Placeholder 15"/>
          <p:cNvSpPr>
            <a:spLocks noGrp="1"/>
          </p:cNvSpPr>
          <p:nvPr>
            <p:ph type="body" sz="quarter" idx="10"/>
          </p:nvPr>
        </p:nvSpPr>
        <p:spPr>
          <a:xfrm>
            <a:off x="838200" y="1828800"/>
            <a:ext cx="7543800" cy="533400"/>
          </a:xfrm>
        </p:spPr>
        <p:txBody>
          <a:bodyPr/>
          <a:lstStyle/>
          <a:p>
            <a:pPr algn="ctr"/>
            <a:r>
              <a:rPr lang="en-US" dirty="0"/>
              <a:t>General Properties of Nonmetals</a:t>
            </a:r>
            <a:endParaRPr lang="en-IN" dirty="0"/>
          </a:p>
        </p:txBody>
      </p:sp>
    </p:spTree>
    <p:extLst>
      <p:ext uri="{BB962C8B-B14F-4D97-AF65-F5344CB8AC3E}">
        <p14:creationId xmlns:p14="http://schemas.microsoft.com/office/powerpoint/2010/main" val="3295930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(9)</a:t>
            </a:r>
            <a:endParaRPr lang="en-IN" dirty="0">
              <a:solidFill>
                <a:srgbClr val="CE171F"/>
              </a:solidFill>
            </a:endParaRPr>
          </a:p>
        </p:txBody>
      </p:sp>
      <p:sp>
        <p:nvSpPr>
          <p:cNvPr id="16" name="Text Placeholder 15"/>
          <p:cNvSpPr>
            <a:spLocks noGrp="1"/>
          </p:cNvSpPr>
          <p:nvPr>
            <p:ph type="body" sz="quarter" idx="11"/>
          </p:nvPr>
        </p:nvSpPr>
        <p:spPr>
          <a:xfrm>
            <a:off x="0" y="1104900"/>
            <a:ext cx="2286000" cy="10287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Phosphorus</a:t>
            </a:r>
          </a:p>
          <a:p>
            <a:pPr>
              <a:spcBef>
                <a:spcPts val="600"/>
              </a:spcBef>
            </a:pPr>
            <a:r>
              <a:rPr lang="en-US" sz="2800" dirty="0"/>
              <a:t>Hydrides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2209800"/>
                <a:ext cx="9144000" cy="3429000"/>
              </a:xfrm>
            </p:spPr>
            <p:txBody>
              <a:bodyPr/>
              <a:lstStyle/>
              <a:p>
                <a:pPr marL="63500" indent="-63500">
                  <a:spcAft>
                    <a:spcPts val="3600"/>
                  </a:spcAft>
                  <a:tabLst>
                    <a:tab pos="577850" algn="l"/>
                  </a:tabLst>
                </a:pPr>
                <a14:m>
                  <m:oMathPara xmlns:m="http://schemas.openxmlformats.org/officeDocument/2006/math">
                    <m:oMathParaPr>
                      <m:jc m:val="left"/>
                    </m:oMathParaPr>
                    <m:oMath xmlns:m="http://schemas.openxmlformats.org/officeDocument/2006/math">
                      <m:r>
                        <m:rPr>
                          <m:nor/>
                        </m:rPr>
                        <a:rPr lang="en-IN" dirty="0" smtClean="0"/>
                        <m:t>P</m:t>
                      </m:r>
                      <m:r>
                        <m:rPr>
                          <m:nor/>
                        </m:rPr>
                        <a:rPr lang="en-IN" baseline="-25000" dirty="0" smtClean="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r>
                        <m:rPr>
                          <m:nor/>
                        </m:rPr>
                        <a:rPr lang="en-IN" dirty="0" smtClean="0"/>
                        <m:t>+ </m:t>
                      </m:r>
                      <m:r>
                        <m:rPr>
                          <m:nor/>
                        </m:rPr>
                        <a:rPr lang="en-IN" b="0" i="0" dirty="0" smtClean="0"/>
                        <m:t>3</m:t>
                      </m:r>
                      <m:r>
                        <m:rPr>
                          <m:nor/>
                        </m:rPr>
                        <a:rPr lang="en-IN" dirty="0" smtClean="0"/>
                        <m:t>NaOH</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m:rPr>
                          <m:nor/>
                        </m:rPr>
                        <a:rPr lang="en-IN" dirty="0" smtClean="0"/>
                        <m:t> + 3</m:t>
                      </m:r>
                      <m:r>
                        <m:rPr>
                          <m:nor/>
                        </m:rPr>
                        <a:rPr lang="en-IN" dirty="0" smtClean="0"/>
                        <m:t>H</m:t>
                      </m:r>
                      <m:r>
                        <m:rPr>
                          <m:nor/>
                        </m:rPr>
                        <a:rPr lang="en-IN" baseline="-25000" dirty="0" smtClean="0"/>
                        <m:t>2</m:t>
                      </m:r>
                      <m:r>
                        <m:rPr>
                          <m:nor/>
                        </m:rPr>
                        <a:rPr lang="en-IN" dirty="0" smtClean="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a:rPr lang="en-IN" i="1" dirty="0" smtClean="0">
                          <a:latin typeface="Cambria Math" panose="02040503050406030204" pitchFamily="18" charset="0"/>
                          <a:ea typeface="Cambria Math" panose="02040503050406030204" pitchFamily="18" charset="0"/>
                        </a:rPr>
                        <m:t>⟶</m:t>
                      </m:r>
                      <m:r>
                        <m:rPr>
                          <m:nor/>
                        </m:rPr>
                        <a:rPr lang="en-IN" dirty="0"/>
                        <m:t>3</m:t>
                      </m:r>
                      <m:r>
                        <m:rPr>
                          <m:nor/>
                        </m:rPr>
                        <a:rPr lang="en-IN" dirty="0"/>
                        <m:t>NaH</m:t>
                      </m:r>
                      <m:r>
                        <m:rPr>
                          <m:nor/>
                        </m:rPr>
                        <a:rPr lang="en-IN" baseline="-25000" dirty="0"/>
                        <m:t>2</m:t>
                      </m:r>
                      <m:r>
                        <m:rPr>
                          <m:nor/>
                        </m:rPr>
                        <a:rPr lang="en-IN" dirty="0"/>
                        <m:t>PO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m:rPr>
                          <m:nor/>
                        </m:rPr>
                        <a:rPr lang="en-IN" dirty="0"/>
                        <m:t>+ </m:t>
                      </m:r>
                      <m:r>
                        <m:rPr>
                          <m:nor/>
                        </m:rPr>
                        <a:rPr lang="en-IN" dirty="0"/>
                        <m:t>PH</m:t>
                      </m:r>
                      <m:r>
                        <m:rPr>
                          <m:nor/>
                        </m:rPr>
                        <a:rPr lang="en-IN" baseline="-25000" dirty="0"/>
                        <m:t>3</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spcAft>
                    <a:spcPts val="4000"/>
                  </a:spcAft>
                  <a:tabLst>
                    <a:tab pos="2052638" algn="l"/>
                    <a:tab pos="2341563" algn="l"/>
                    <a:tab pos="2566988"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PH</m:t>
                      </m:r>
                      <m:r>
                        <a:rPr lang="en-IN" b="0" i="0" baseline="-25000" smtClean="0">
                          <a:latin typeface="Cambria Math" panose="02040503050406030204" pitchFamily="18" charset="0"/>
                        </a:rPr>
                        <m:t>3</m:t>
                      </m:r>
                      <m:d>
                        <m:dPr>
                          <m:ctrlPr>
                            <a:rPr lang="en-IN" b="0" i="1" baseline="-25000" smtClean="0">
                              <a:latin typeface="Cambria Math" panose="02040503050406030204" pitchFamily="18" charset="0"/>
                            </a:rPr>
                          </m:ctrlPr>
                        </m:dPr>
                        <m:e>
                          <m:r>
                            <a:rPr lang="en-IN" b="0" i="1" smtClean="0">
                              <a:latin typeface="Cambria Math" panose="02040503050406030204" pitchFamily="18" charset="0"/>
                            </a:rPr>
                            <m:t>𝑔</m:t>
                          </m:r>
                        </m:e>
                      </m:d>
                      <m:r>
                        <m:rPr>
                          <m:nor/>
                        </m:rPr>
                        <a:rPr lang="en-IN" dirty="0" smtClean="0">
                          <a:ea typeface="Cambria Math" panose="02040503050406030204" pitchFamily="18" charset="0"/>
                        </a:rPr>
                        <m:t>+</m:t>
                      </m:r>
                      <m:r>
                        <m:rPr>
                          <m:nor/>
                        </m:rPr>
                        <a:rPr lang="en-IN" dirty="0"/>
                        <m:t> 2</m:t>
                      </m:r>
                      <m:r>
                        <m:rPr>
                          <m:nor/>
                        </m:rPr>
                        <a:rPr lang="en-US" b="0" i="0" dirty="0" smtClean="0"/>
                        <m:t>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a:latin typeface="Cambria Math" panose="02040503050406030204" pitchFamily="18" charset="0"/>
                          <a:ea typeface="Cambria Math" panose="02040503050406030204" pitchFamily="18" charset="0"/>
                        </a:rPr>
                        <m:t> </m:t>
                      </m:r>
                      <m:r>
                        <a:rPr lang="en-IN" i="1">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m:t>
                      </m:r>
                      <m:r>
                        <a:rPr lang="en-IN" baseline="-25000">
                          <a:latin typeface="Cambria Math" panose="02040503050406030204" pitchFamily="18" charset="0"/>
                          <a:ea typeface="Cambria Math" panose="02040503050406030204" pitchFamily="18" charset="0"/>
                        </a:rPr>
                        <m:t>3</m:t>
                      </m:r>
                      <m:r>
                        <m:rPr>
                          <m:sty m:val="p"/>
                        </m:rPr>
                        <a:rPr lang="en-IN">
                          <a:latin typeface="Cambria Math" panose="02040503050406030204" pitchFamily="18" charset="0"/>
                          <a:ea typeface="Cambria Math" panose="02040503050406030204" pitchFamily="18" charset="0"/>
                        </a:rPr>
                        <m:t>P</m:t>
                      </m:r>
                      <m:r>
                        <m:rPr>
                          <m:sty m:val="p"/>
                        </m:rPr>
                        <a:rPr lang="en-US" b="0" i="0" smtClean="0">
                          <a:latin typeface="Cambria Math" panose="02040503050406030204" pitchFamily="18" charset="0"/>
                          <a:ea typeface="Cambria Math" panose="02040503050406030204" pitchFamily="18" charset="0"/>
                        </a:rPr>
                        <m:t>O</m:t>
                      </m:r>
                      <m:r>
                        <a:rPr lang="en-IN" baseline="-25000">
                          <a:latin typeface="Cambria Math" panose="02040503050406030204" pitchFamily="18" charset="0"/>
                          <a:ea typeface="Cambria Math" panose="02040503050406030204" pitchFamily="18" charset="0"/>
                        </a:rPr>
                        <m:t>4</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𝑠</m:t>
                      </m:r>
                      <m:r>
                        <a:rPr lang="en-IN">
                          <a:latin typeface="Cambria Math" panose="02040503050406030204" pitchFamily="18" charset="0"/>
                          <a:ea typeface="Cambria Math" panose="02040503050406030204" pitchFamily="18" charset="0"/>
                        </a:rPr>
                        <m:t>)</m:t>
                      </m:r>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2209800"/>
                <a:ext cx="9144000" cy="34290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430315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(10)</a:t>
            </a:r>
            <a:endParaRPr lang="en-IN" dirty="0">
              <a:solidFill>
                <a:srgbClr val="CE171F"/>
              </a:solidFill>
            </a:endParaRPr>
          </a:p>
        </p:txBody>
      </p:sp>
      <p:sp>
        <p:nvSpPr>
          <p:cNvPr id="16" name="Text Placeholder 15"/>
          <p:cNvSpPr>
            <a:spLocks noGrp="1"/>
          </p:cNvSpPr>
          <p:nvPr>
            <p:ph type="body" sz="quarter" idx="11"/>
          </p:nvPr>
        </p:nvSpPr>
        <p:spPr>
          <a:xfrm>
            <a:off x="0" y="1057275"/>
            <a:ext cx="1895475" cy="1228725"/>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Phosphorus</a:t>
            </a:r>
          </a:p>
          <a:p>
            <a:r>
              <a:rPr lang="en-US" sz="2800" dirty="0">
                <a:solidFill>
                  <a:prstClr val="black"/>
                </a:solidFill>
              </a:rPr>
              <a:t>Chlorides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828800"/>
                <a:ext cx="9144000" cy="4724400"/>
              </a:xfrm>
            </p:spPr>
            <p:txBody>
              <a:bodyPr/>
              <a:lstStyle/>
              <a:p>
                <a:pPr algn="ctr">
                  <a:lnSpc>
                    <a:spcPct val="150000"/>
                  </a:lnSpc>
                  <a:spcAft>
                    <a:spcPts val="2800"/>
                  </a:spcAft>
                </a:pPr>
                <a14:m>
                  <m:oMathPara xmlns:m="http://schemas.openxmlformats.org/officeDocument/2006/math">
                    <m:oMathParaPr>
                      <m:jc m:val="centerGroup"/>
                    </m:oMathParaPr>
                    <m:oMath xmlns:m="http://schemas.openxmlformats.org/officeDocument/2006/math">
                      <m:r>
                        <m:rPr>
                          <m:sty m:val="p"/>
                        </m:rPr>
                        <a:rPr lang="en-IN" smtClean="0">
                          <a:latin typeface="Cambria Math" panose="02040503050406030204" pitchFamily="18" charset="0"/>
                        </a:rPr>
                        <m:t>P</m:t>
                      </m:r>
                      <m:r>
                        <a:rPr lang="en-IN" baseline="-25000">
                          <a:latin typeface="Cambria Math" panose="02040503050406030204" pitchFamily="18" charset="0"/>
                        </a:rPr>
                        <m:t>4</m:t>
                      </m:r>
                      <m:r>
                        <a:rPr lang="en-IN">
                          <a:latin typeface="Cambria Math" panose="02040503050406030204" pitchFamily="18" charset="0"/>
                        </a:rPr>
                        <m:t>(</m:t>
                      </m:r>
                      <m:r>
                        <a:rPr lang="en-IN" i="1">
                          <a:latin typeface="Cambria Math" panose="02040503050406030204" pitchFamily="18" charset="0"/>
                        </a:rPr>
                        <m:t>𝑙</m:t>
                      </m:r>
                      <m:r>
                        <a:rPr lang="en-IN">
                          <a:latin typeface="Cambria Math" panose="02040503050406030204" pitchFamily="18" charset="0"/>
                        </a:rPr>
                        <m:t>)</m:t>
                      </m:r>
                      <m:r>
                        <m:rPr>
                          <m:nor/>
                        </m:rPr>
                        <a:rPr lang="en-IN" dirty="0"/>
                        <m:t> + 6</m:t>
                      </m:r>
                      <m:r>
                        <m:rPr>
                          <m:nor/>
                        </m:rPr>
                        <a:rPr lang="en-IN" dirty="0"/>
                        <m:t>Cl</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4</m:t>
                      </m:r>
                      <m:r>
                        <m:rPr>
                          <m:sty m:val="p"/>
                        </m:rPr>
                        <a:rPr lang="en-IN" b="0" i="0" smtClean="0">
                          <a:latin typeface="Cambria Math" panose="02040503050406030204" pitchFamily="18" charset="0"/>
                          <a:ea typeface="Cambria Math" panose="02040503050406030204" pitchFamily="18" charset="0"/>
                        </a:rPr>
                        <m:t>PCl</m:t>
                      </m:r>
                      <m:r>
                        <a:rPr lang="en-IN" b="0" i="0" baseline="-25000" smtClean="0">
                          <a:latin typeface="Cambria Math" panose="02040503050406030204" pitchFamily="18" charset="0"/>
                          <a:ea typeface="Cambria Math" panose="02040503050406030204" pitchFamily="18" charset="0"/>
                        </a:rPr>
                        <m:t>3</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m:t>
                      </m:r>
                    </m:oMath>
                  </m:oMathPara>
                </a14:m>
                <a:endParaRPr lang="en-IN" dirty="0"/>
              </a:p>
              <a:p>
                <a:pPr algn="ctr">
                  <a:lnSpc>
                    <a:spcPct val="150000"/>
                  </a:lnSpc>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P</m:t>
                      </m:r>
                      <m:r>
                        <m:rPr>
                          <m:sty m:val="p"/>
                        </m:rPr>
                        <a:rPr lang="en-IN" b="0" i="0" smtClean="0">
                          <a:latin typeface="Cambria Math" panose="02040503050406030204" pitchFamily="18" charset="0"/>
                        </a:rPr>
                        <m:t>Cl</m:t>
                      </m:r>
                      <m:r>
                        <a:rPr lang="en-IN" b="0" i="0" baseline="-25000" smtClean="0">
                          <a:latin typeface="Cambria Math" panose="02040503050406030204" pitchFamily="18" charset="0"/>
                        </a:rPr>
                        <m:t>3</m:t>
                      </m:r>
                      <m:r>
                        <a:rPr lang="en-IN" b="0" i="1" baseline="-25000" smtClean="0">
                          <a:latin typeface="Cambria Math" panose="02040503050406030204" pitchFamily="18" charset="0"/>
                        </a:rPr>
                        <m:t> </m:t>
                      </m:r>
                      <m:r>
                        <m:rPr>
                          <m:nor/>
                        </m:rPr>
                        <a:rPr lang="en-IN" b="0" i="0" smtClean="0">
                          <a:latin typeface="Cambria Math" panose="02040503050406030204" pitchFamily="18" charset="0"/>
                        </a:rPr>
                        <m:t>(</m:t>
                      </m:r>
                      <m:r>
                        <a:rPr lang="en-US" i="1" dirty="0">
                          <a:latin typeface="Cambria Math" panose="02040503050406030204" pitchFamily="18" charset="0"/>
                        </a:rPr>
                        <m:t>𝑙</m:t>
                      </m:r>
                      <m:r>
                        <m:rPr>
                          <m:nor/>
                        </m:rPr>
                        <a:rPr lang="en-IN" b="0" i="0" smtClean="0">
                          <a:latin typeface="Cambria Math" panose="02040503050406030204" pitchFamily="18" charset="0"/>
                        </a:rPr>
                        <m:t>)</m:t>
                      </m:r>
                      <m:r>
                        <m:rPr>
                          <m:nor/>
                        </m:rPr>
                        <a:rPr lang="en-IN" dirty="0"/>
                        <m:t>+ </m:t>
                      </m:r>
                      <m:r>
                        <m:rPr>
                          <m:nor/>
                        </m:rPr>
                        <a:rPr lang="en-IN" b="0" i="0" dirty="0" smtClean="0"/>
                        <m:t>3</m:t>
                      </m:r>
                      <m:r>
                        <m:rPr>
                          <m:nor/>
                        </m:rPr>
                        <a:rPr lang="en-IN" b="0" i="0" dirty="0" smtClean="0"/>
                        <m:t>H</m:t>
                      </m:r>
                      <m:r>
                        <m:rPr>
                          <m:nor/>
                        </m:rPr>
                        <a:rPr lang="en-IN" baseline="-25000" dirty="0"/>
                        <m:t>2</m:t>
                      </m:r>
                      <m:r>
                        <m:rPr>
                          <m:nor/>
                        </m:rPr>
                        <a:rPr lang="en-IN" b="0" i="0" dirty="0" smtClean="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m:rPr>
                          <m:nor/>
                        </m:rPr>
                        <a:rPr lang="en-IN" dirty="0"/>
                        <m:t> </m:t>
                      </m:r>
                      <m:r>
                        <a:rPr lang="en-IN" i="1" dirty="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PO</m:t>
                      </m:r>
                      <m:r>
                        <a:rPr lang="en-IN" b="0" i="0" baseline="-25000" smtClean="0">
                          <a:latin typeface="Cambria Math" panose="02040503050406030204" pitchFamily="18" charset="0"/>
                          <a:ea typeface="Cambria Math" panose="02040503050406030204" pitchFamily="18" charset="0"/>
                        </a:rPr>
                        <m:t>3</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0"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HCl</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m:t>
                      </m:r>
                    </m:oMath>
                  </m:oMathPara>
                </a14:m>
                <a:endParaRPr lang="en-IN" dirty="0"/>
              </a:p>
              <a:p>
                <a:pPr algn="ctr">
                  <a:lnSpc>
                    <a:spcPct val="150000"/>
                  </a:lnSpc>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P</m:t>
                      </m:r>
                      <m:r>
                        <m:rPr>
                          <m:sty m:val="p"/>
                        </m:rPr>
                        <a:rPr lang="en-IN" b="0" i="0" smtClean="0">
                          <a:latin typeface="Cambria Math" panose="02040503050406030204" pitchFamily="18" charset="0"/>
                        </a:rPr>
                        <m:t>Cl</m:t>
                      </m:r>
                      <m:r>
                        <a:rPr lang="en-IN" b="0" i="0" baseline="-25000" smtClean="0">
                          <a:latin typeface="Cambria Math" panose="02040503050406030204" pitchFamily="18" charset="0"/>
                        </a:rPr>
                        <m:t>3</m:t>
                      </m:r>
                      <m:r>
                        <a:rPr lang="en-IN">
                          <a:latin typeface="Cambria Math" panose="02040503050406030204" pitchFamily="18" charset="0"/>
                        </a:rPr>
                        <m:t>(</m:t>
                      </m:r>
                      <m:r>
                        <a:rPr lang="en-IN" i="1">
                          <a:latin typeface="Cambria Math" panose="02040503050406030204" pitchFamily="18" charset="0"/>
                        </a:rPr>
                        <m:t>𝑙</m:t>
                      </m:r>
                      <m:r>
                        <a:rPr lang="en-IN">
                          <a:latin typeface="Cambria Math" panose="02040503050406030204" pitchFamily="18" charset="0"/>
                        </a:rPr>
                        <m:t>)</m:t>
                      </m:r>
                      <m:r>
                        <m:rPr>
                          <m:nor/>
                        </m:rPr>
                        <a:rPr lang="en-IN" dirty="0"/>
                        <m:t> + </m:t>
                      </m:r>
                      <m:r>
                        <m:rPr>
                          <m:nor/>
                        </m:rPr>
                        <a:rPr lang="en-IN" dirty="0"/>
                        <m:t>Cl</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m:rPr>
                          <m:nor/>
                        </m:rPr>
                        <a:rPr lang="en-IN" dirty="0"/>
                        <m:t> </m:t>
                      </m:r>
                      <m:r>
                        <a:rPr lang="en-IN" i="1" dirty="0"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PCl</m:t>
                      </m:r>
                      <m:r>
                        <a:rPr lang="en-IN" b="0" i="0" baseline="-25000" smtClean="0">
                          <a:latin typeface="Cambria Math" panose="02040503050406030204" pitchFamily="18" charset="0"/>
                          <a:ea typeface="Cambria Math" panose="02040503050406030204" pitchFamily="18" charset="0"/>
                        </a:rPr>
                        <m:t>5</m:t>
                      </m:r>
                      <m:r>
                        <a:rPr lang="en-IN">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𝑠</m:t>
                      </m:r>
                      <m:r>
                        <a:rPr lang="en-IN">
                          <a:latin typeface="Cambria Math" panose="02040503050406030204" pitchFamily="18" charset="0"/>
                          <a:ea typeface="Cambria Math" panose="02040503050406030204" pitchFamily="18" charset="0"/>
                        </a:rPr>
                        <m:t>)</m:t>
                      </m:r>
                    </m:oMath>
                  </m:oMathPara>
                </a14:m>
                <a:endParaRPr lang="en-IN" dirty="0"/>
              </a:p>
              <a:p>
                <a:pPr algn="ctr">
                  <a:lnSpc>
                    <a:spcPct val="150000"/>
                  </a:lnSpc>
                  <a:spcBef>
                    <a:spcPts val="4800"/>
                  </a:spcBef>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PCl</m:t>
                      </m:r>
                      <m:r>
                        <a:rPr lang="en-IN" b="0" i="0" baseline="-25000" smtClean="0">
                          <a:latin typeface="Cambria Math" panose="02040503050406030204" pitchFamily="18" charset="0"/>
                        </a:rPr>
                        <m:t>5</m:t>
                      </m:r>
                      <m:d>
                        <m:dPr>
                          <m:ctrlPr>
                            <a:rPr lang="en-IN" b="0" i="1" smtClean="0">
                              <a:latin typeface="Cambria Math" panose="02040503050406030204" pitchFamily="18" charset="0"/>
                            </a:rPr>
                          </m:ctrlPr>
                        </m:dPr>
                        <m:e>
                          <m:r>
                            <a:rPr lang="en-US" b="0" i="1" smtClean="0">
                              <a:latin typeface="Cambria Math" panose="02040503050406030204" pitchFamily="18" charset="0"/>
                            </a:rPr>
                            <m:t>𝑔</m:t>
                          </m:r>
                        </m:e>
                      </m:d>
                      <m:r>
                        <m:rPr>
                          <m:nor/>
                        </m:rPr>
                        <a:rPr lang="en-IN" dirty="0"/>
                        <m:t> </m:t>
                      </m:r>
                      <m:r>
                        <a:rPr lang="en-IN" i="1" dirty="0"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PCl</m:t>
                      </m:r>
                      <m:r>
                        <a:rPr lang="en-IN" b="0" i="0" baseline="-25000" smtClean="0">
                          <a:latin typeface="Cambria Math" panose="02040503050406030204" pitchFamily="18" charset="0"/>
                          <a:ea typeface="Cambria Math" panose="02040503050406030204" pitchFamily="18" charset="0"/>
                        </a:rPr>
                        <m:t>3</m:t>
                      </m:r>
                      <m:r>
                        <a:rPr lang="en-IN">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a:latin typeface="Cambria Math" panose="02040503050406030204" pitchFamily="18" charset="0"/>
                          <a:ea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r>
                        <m:rPr>
                          <m:nor/>
                        </m:rPr>
                        <a:rPr lang="en-IN" dirty="0"/>
                        <m:t>Cl</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lgn="ctr">
                  <a:spcBef>
                    <a:spcPts val="3000"/>
                  </a:spcBef>
                  <a:spcAft>
                    <a:spcPts val="2800"/>
                  </a:spcAft>
                </a:pPr>
                <a14:m>
                  <m:oMath xmlns:m="http://schemas.openxmlformats.org/officeDocument/2006/math">
                    <m:r>
                      <m:rPr>
                        <m:sty m:val="p"/>
                      </m:rPr>
                      <a:rPr lang="en-IN">
                        <a:latin typeface="Cambria Math" panose="02040503050406030204" pitchFamily="18" charset="0"/>
                      </a:rPr>
                      <m:t>PCl</m:t>
                    </m:r>
                    <m:r>
                      <a:rPr lang="en-IN" baseline="-25000">
                        <a:latin typeface="Cambria Math" panose="02040503050406030204" pitchFamily="18" charset="0"/>
                      </a:rPr>
                      <m:t>5</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m:t>
                    </m:r>
                    <m:r>
                      <m:rPr>
                        <m:nor/>
                      </m:rPr>
                      <a:rPr lang="en-IN" dirty="0"/>
                      <m:t> 4</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a:rPr lang="en-IN" i="1" dirty="0" smtClean="0">
                        <a:latin typeface="Cambria Math" panose="02040503050406030204" pitchFamily="18" charset="0"/>
                        <a:ea typeface="Cambria Math" panose="02040503050406030204" pitchFamily="18" charset="0"/>
                      </a:rPr>
                      <m:t>→</m:t>
                    </m:r>
                  </m:oMath>
                </a14:m>
                <a:r>
                  <a:rPr lang="en-IN" dirty="0"/>
                  <a:t> </a:t>
                </a:r>
                <a14:m>
                  <m:oMath xmlns:m="http://schemas.openxmlformats.org/officeDocument/2006/math">
                    <m:r>
                      <m:rPr>
                        <m:sty m:val="p"/>
                      </m:rPr>
                      <a:rPr lang="en-IN">
                        <a:latin typeface="Cambria Math" panose="02040503050406030204" pitchFamily="18" charset="0"/>
                        <a:ea typeface="Cambria Math" panose="02040503050406030204" pitchFamily="18" charset="0"/>
                      </a:rPr>
                      <m:t>H</m:t>
                    </m:r>
                    <m:r>
                      <a:rPr lang="en-IN" baseline="-25000">
                        <a:latin typeface="Cambria Math" panose="02040503050406030204" pitchFamily="18" charset="0"/>
                        <a:ea typeface="Cambria Math" panose="02040503050406030204" pitchFamily="18" charset="0"/>
                      </a:rPr>
                      <m:t>3</m:t>
                    </m:r>
                    <m:r>
                      <m:rPr>
                        <m:sty m:val="p"/>
                      </m:rPr>
                      <a:rPr lang="en-IN">
                        <a:latin typeface="Cambria Math" panose="02040503050406030204" pitchFamily="18" charset="0"/>
                        <a:ea typeface="Cambria Math" panose="02040503050406030204" pitchFamily="18" charset="0"/>
                      </a:rPr>
                      <m:t>PO</m:t>
                    </m:r>
                    <m:r>
                      <a:rPr lang="en-IN" b="0" i="1" baseline="-25000" smtClean="0">
                        <a:latin typeface="Cambria Math" panose="02040503050406030204" pitchFamily="18" charset="0"/>
                        <a:ea typeface="Cambria Math" panose="02040503050406030204" pitchFamily="18" charset="0"/>
                      </a:rPr>
                      <m:t>4</m:t>
                    </m:r>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r>
                      <a:rPr lang="en-IN">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5</m:t>
                    </m:r>
                    <m:r>
                      <m:rPr>
                        <m:sty m:val="p"/>
                      </m:rPr>
                      <a:rPr lang="en-IN">
                        <a:latin typeface="Cambria Math" panose="02040503050406030204" pitchFamily="18" charset="0"/>
                        <a:ea typeface="Cambria Math" panose="02040503050406030204" pitchFamily="18" charset="0"/>
                      </a:rPr>
                      <m:t>HCl</m:t>
                    </m:r>
                    <m:r>
                      <a:rPr lang="en-IN">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a:latin typeface="Cambria Math" panose="02040503050406030204" pitchFamily="18" charset="0"/>
                        <a:ea typeface="Cambria Math" panose="02040503050406030204" pitchFamily="18" charset="0"/>
                      </a:rPr>
                      <m:t>)</m:t>
                    </m:r>
                  </m:oMath>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828800"/>
                <a:ext cx="9144000" cy="47244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967980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(11)</a:t>
            </a:r>
            <a:endParaRPr lang="en-IN" dirty="0">
              <a:solidFill>
                <a:srgbClr val="CE171F"/>
              </a:solidFill>
            </a:endParaRPr>
          </a:p>
        </p:txBody>
      </p:sp>
      <p:sp>
        <p:nvSpPr>
          <p:cNvPr id="17" name="Text Placeholder 16"/>
          <p:cNvSpPr>
            <a:spLocks noGrp="1"/>
          </p:cNvSpPr>
          <p:nvPr>
            <p:ph type="body" sz="quarter" idx="11"/>
          </p:nvPr>
        </p:nvSpPr>
        <p:spPr>
          <a:xfrm>
            <a:off x="35886" y="1047750"/>
            <a:ext cx="2478713" cy="1238250"/>
          </a:xfrm>
        </p:spPr>
        <p:txBody>
          <a:bodyPr/>
          <a:lstStyle/>
          <a:p>
            <a:pPr>
              <a:spcBef>
                <a:spcPts val="0"/>
              </a:spcBef>
              <a:spcAft>
                <a:spcPts val="500"/>
              </a:spcAft>
            </a:pPr>
            <a:r>
              <a:rPr lang="en-US" sz="2800" dirty="0">
                <a:solidFill>
                  <a:srgbClr val="4F74A7"/>
                </a:solidFill>
                <a:latin typeface="Calibri" panose="020F0502020204030204" pitchFamily="34" charset="0"/>
                <a:cs typeface="Helvetica" panose="020B0604020202020204" pitchFamily="34" charset="0"/>
              </a:rPr>
              <a:t>Phosphorus</a:t>
            </a:r>
          </a:p>
          <a:p>
            <a:pPr>
              <a:spcBef>
                <a:spcPts val="1200"/>
              </a:spcBef>
            </a:pPr>
            <a:r>
              <a:rPr lang="en-US" sz="2800" dirty="0">
                <a:solidFill>
                  <a:prstClr val="black"/>
                </a:solidFill>
              </a:rPr>
              <a:t>Oxides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688013" y="1362078"/>
                <a:ext cx="8305800" cy="5114921"/>
              </a:xfrm>
            </p:spPr>
            <p:txBody>
              <a:bodyPr/>
              <a:lstStyle/>
              <a:p>
                <a:pPr algn="ctr">
                  <a:spcAft>
                    <a:spcPts val="5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P</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+3</m:t>
                      </m:r>
                      <m:r>
                        <m:rPr>
                          <m:sty m:val="p"/>
                        </m:rPr>
                        <a:rPr lang="en-US"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P</m:t>
                      </m:r>
                      <m:r>
                        <m:rPr>
                          <m:nor/>
                        </m:rPr>
                        <a:rPr lang="en-IN" baseline="-25000" dirty="0"/>
                        <m:t>4</m:t>
                      </m:r>
                      <m:r>
                        <m:rPr>
                          <m:nor/>
                        </m:rPr>
                        <a:rPr lang="en-IN" dirty="0"/>
                        <m:t>O</m:t>
                      </m:r>
                      <m:r>
                        <m:rPr>
                          <m:nor/>
                        </m:rPr>
                        <a:rPr lang="en-IN" baseline="-25000" dirty="0"/>
                        <m:t>6</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oMath>
                  </m:oMathPara>
                </a14:m>
                <a:endParaRPr lang="en-IN" dirty="0"/>
              </a:p>
              <a:p>
                <a:pPr algn="ct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P</m:t>
                      </m:r>
                      <m:r>
                        <a:rPr lang="en-IN" baseline="-25000">
                          <a:latin typeface="Cambria Math" panose="02040503050406030204" pitchFamily="18" charset="0"/>
                        </a:rPr>
                        <m:t>4</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m:t>
                      </m:r>
                      <m:r>
                        <a:rPr lang="en-IN" b="0" i="0" smtClean="0">
                          <a:latin typeface="Cambria Math" panose="02040503050406030204" pitchFamily="18" charset="0"/>
                        </a:rPr>
                        <m:t>5</m:t>
                      </m:r>
                      <m:r>
                        <m:rPr>
                          <m:sty m:val="p"/>
                        </m:rPr>
                        <a:rPr lang="en-IN">
                          <a:latin typeface="Cambria Math" panose="02040503050406030204" pitchFamily="18" charset="0"/>
                        </a:rPr>
                        <m:t>O</m:t>
                      </m:r>
                      <m:r>
                        <a:rPr lang="en-IN" baseline="-25000">
                          <a:latin typeface="Cambria Math" panose="02040503050406030204" pitchFamily="18" charset="0"/>
                        </a:rPr>
                        <m:t>2</m:t>
                      </m:r>
                      <m:d>
                        <m:dPr>
                          <m:ctrlPr>
                            <a:rPr lang="en-IN" i="1">
                              <a:latin typeface="Cambria Math" panose="02040503050406030204" pitchFamily="18" charset="0"/>
                            </a:rPr>
                          </m:ctrlPr>
                        </m:dPr>
                        <m:e>
                          <m:r>
                            <a:rPr lang="en-IN" i="1">
                              <a:latin typeface="Cambria Math" panose="02040503050406030204" pitchFamily="18" charset="0"/>
                            </a:rPr>
                            <m:t>𝑔</m:t>
                          </m:r>
                        </m:e>
                      </m:d>
                      <m:r>
                        <a:rPr lang="en-IN"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P</m:t>
                      </m:r>
                      <m:r>
                        <m:rPr>
                          <m:nor/>
                        </m:rPr>
                        <a:rPr lang="en-IN" baseline="-25000" dirty="0"/>
                        <m:t>4</m:t>
                      </m:r>
                      <m:r>
                        <m:rPr>
                          <m:nor/>
                        </m:rPr>
                        <a:rPr lang="en-IN" dirty="0"/>
                        <m:t>O</m:t>
                      </m:r>
                      <m:r>
                        <m:rPr>
                          <m:nor/>
                        </m:rPr>
                        <a:rPr lang="en-IN" baseline="-25000" dirty="0"/>
                        <m:t>10</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oMath>
                  </m:oMathPara>
                </a14:m>
                <a:endParaRPr lang="en-IN"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688013" y="1362078"/>
                <a:ext cx="8305800" cy="5114921"/>
              </a:xfrm>
              <a:blipFill>
                <a:blip r:embed="rId2"/>
                <a:stretch>
                  <a:fillRect/>
                </a:stretch>
              </a:blipFill>
            </p:spPr>
            <p:txBody>
              <a:bodyPr/>
              <a:lstStyle/>
              <a:p>
                <a:r>
                  <a:rPr lang="en-US">
                    <a:noFill/>
                  </a:rPr>
                  <a:t> </a:t>
                </a:r>
              </a:p>
            </p:txBody>
          </p:sp>
        </mc:Fallback>
      </mc:AlternateContent>
      <p:pic>
        <p:nvPicPr>
          <p:cNvPr id="14" name="Picture 13" descr="The structures of P4O6 and P4O10 are shown. P4O10 has a tetrahedral arrangement of the P ato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7141" y="2514600"/>
            <a:ext cx="6127545" cy="3962399"/>
          </a:xfrm>
          <a:prstGeom prst="rect">
            <a:avLst/>
          </a:prstGeom>
        </p:spPr>
      </p:pic>
    </p:spTree>
    <p:extLst>
      <p:ext uri="{BB962C8B-B14F-4D97-AF65-F5344CB8AC3E}">
        <p14:creationId xmlns:p14="http://schemas.microsoft.com/office/powerpoint/2010/main" val="19400554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200150" algn="l"/>
              </a:tabLst>
            </a:pPr>
            <a:r>
              <a:rPr lang="en-US" dirty="0">
                <a:solidFill>
                  <a:schemeClr val="bg1"/>
                </a:solidFill>
                <a:latin typeface="Calibri"/>
              </a:rPr>
              <a:t>25.4	</a:t>
            </a:r>
            <a:r>
              <a:rPr lang="en-US" dirty="0">
                <a:solidFill>
                  <a:srgbClr val="CE171F"/>
                </a:solidFill>
                <a:latin typeface="Calibri"/>
              </a:rPr>
              <a:t>Nitrogen and Phosphorus (12)</a:t>
            </a:r>
            <a:endParaRPr lang="en-IN" dirty="0">
              <a:solidFill>
                <a:srgbClr val="CE171F"/>
              </a:solidFill>
            </a:endParaRPr>
          </a:p>
        </p:txBody>
      </p:sp>
      <p:sp>
        <p:nvSpPr>
          <p:cNvPr id="17" name="Text Placeholder 16"/>
          <p:cNvSpPr>
            <a:spLocks noGrp="1"/>
          </p:cNvSpPr>
          <p:nvPr>
            <p:ph type="body" sz="quarter" idx="11"/>
          </p:nvPr>
        </p:nvSpPr>
        <p:spPr>
          <a:xfrm>
            <a:off x="0" y="1066800"/>
            <a:ext cx="2209800" cy="533400"/>
          </a:xfrm>
        </p:spPr>
        <p:txBody>
          <a:bodyPr/>
          <a:lstStyle/>
          <a:p>
            <a:r>
              <a:rPr lang="en-US" sz="2800" dirty="0">
                <a:solidFill>
                  <a:srgbClr val="4F74A7"/>
                </a:solidFill>
                <a:latin typeface="Calibri" panose="020F0502020204030204" pitchFamily="34" charset="0"/>
                <a:cs typeface="Helvetica" panose="020B0604020202020204" pitchFamily="34" charset="0"/>
              </a:rPr>
              <a:t>Phosphorus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866297" y="1524000"/>
                <a:ext cx="7543800" cy="3429000"/>
              </a:xfrm>
            </p:spPr>
            <p:txBody>
              <a:bodyPr/>
              <a:lstStyle/>
              <a:p>
                <a:pPr algn="ct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P</m:t>
                      </m:r>
                      <m:r>
                        <a:rPr lang="en-IN" b="0" i="0" baseline="-25000" smtClean="0">
                          <a:latin typeface="Cambria Math" panose="02040503050406030204" pitchFamily="18" charset="0"/>
                        </a:rPr>
                        <m:t>4</m:t>
                      </m:r>
                      <m:r>
                        <m:rPr>
                          <m:nor/>
                        </m:rPr>
                        <a:rPr lang="en-IN" dirty="0"/>
                        <m:t>O</m:t>
                      </m:r>
                      <m:r>
                        <a:rPr lang="en-IN" b="0" i="0" baseline="-25000" smtClean="0">
                          <a:latin typeface="Cambria Math" panose="02040503050406030204" pitchFamily="18" charset="0"/>
                        </a:rPr>
                        <m:t>10</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a:rPr lang="en-IN">
                          <a:latin typeface="Cambria Math" panose="02040503050406030204" pitchFamily="18" charset="0"/>
                        </a:rPr>
                        <m:t>6</m:t>
                      </m:r>
                      <m:r>
                        <m:rPr>
                          <m:sty m:val="p"/>
                        </m:rPr>
                        <a:rPr lang="en-IN">
                          <a:latin typeface="Cambria Math" panose="02040503050406030204" pitchFamily="18" charset="0"/>
                        </a:rPr>
                        <m:t>H</m:t>
                      </m:r>
                      <m:r>
                        <a:rPr lang="en-IN" baseline="-25000">
                          <a:latin typeface="Cambria Math" panose="02040503050406030204" pitchFamily="18" charset="0"/>
                        </a:rPr>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a:rPr lang="en-IN" i="1" dirty="0" smtClean="0">
                          <a:latin typeface="Cambria Math" panose="02040503050406030204" pitchFamily="18" charset="0"/>
                          <a:ea typeface="Cambria Math" panose="02040503050406030204" pitchFamily="18" charset="0"/>
                        </a:rPr>
                        <m:t>→</m:t>
                      </m:r>
                      <m:r>
                        <m:rPr>
                          <m:nor/>
                        </m:rPr>
                        <a:rPr lang="en-IN" dirty="0"/>
                        <m:t>4</m:t>
                      </m:r>
                      <m:r>
                        <m:rPr>
                          <m:nor/>
                        </m:rPr>
                        <a:rPr lang="en-IN" dirty="0"/>
                        <m:t>H</m:t>
                      </m:r>
                      <m:r>
                        <m:rPr>
                          <m:nor/>
                        </m:rPr>
                        <a:rPr lang="en-IN" baseline="-25000" dirty="0"/>
                        <m:t>3</m:t>
                      </m:r>
                      <m:r>
                        <m:rPr>
                          <m:nor/>
                        </m:rPr>
                        <a:rPr lang="en-IN" dirty="0"/>
                        <m:t>PO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866297" y="1524000"/>
                <a:ext cx="7543800" cy="3429000"/>
              </a:xfrm>
              <a:blipFill>
                <a:blip r:embed="rId2"/>
                <a:stretch>
                  <a:fillRect/>
                </a:stretch>
              </a:blipFill>
            </p:spPr>
            <p:txBody>
              <a:bodyPr/>
              <a:lstStyle/>
              <a:p>
                <a:r>
                  <a:rPr lang="en-US">
                    <a:noFill/>
                  </a:rPr>
                  <a:t> </a:t>
                </a:r>
              </a:p>
            </p:txBody>
          </p:sp>
        </mc:Fallback>
      </mc:AlternateContent>
      <p:pic>
        <p:nvPicPr>
          <p:cNvPr id="14" name="Picture 13" descr="Some examples of phosphorous containing oxoacids include phosphorous acid (H3PO3) and phosphoric acid (H3PO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197" y="2170348"/>
            <a:ext cx="7487606" cy="4230452"/>
          </a:xfrm>
          <a:prstGeom prst="rect">
            <a:avLst/>
          </a:prstGeom>
        </p:spPr>
      </p:pic>
    </p:spTree>
    <p:extLst>
      <p:ext uri="{BB962C8B-B14F-4D97-AF65-F5344CB8AC3E}">
        <p14:creationId xmlns:p14="http://schemas.microsoft.com/office/powerpoint/2010/main" val="15897576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algn="l">
              <a:tabLst>
                <a:tab pos="1257300" algn="l"/>
                <a:tab pos="131445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a:t>
            </a:r>
            <a:endParaRPr lang="en-IN" dirty="0">
              <a:solidFill>
                <a:srgbClr val="CE171F"/>
              </a:solidFill>
            </a:endParaRPr>
          </a:p>
        </p:txBody>
      </p:sp>
      <p:sp>
        <p:nvSpPr>
          <p:cNvPr id="18" name="Text Placeholder 17"/>
          <p:cNvSpPr>
            <a:spLocks noGrp="1"/>
          </p:cNvSpPr>
          <p:nvPr>
            <p:ph type="body" sz="quarter" idx="11"/>
          </p:nvPr>
        </p:nvSpPr>
        <p:spPr>
          <a:xfrm>
            <a:off x="3962400" y="1219200"/>
            <a:ext cx="1219200" cy="533400"/>
          </a:xfrm>
        </p:spPr>
        <p:txBody>
          <a:bodyPr/>
          <a:lstStyle/>
          <a:p>
            <a:pPr algn="ctr"/>
            <a:r>
              <a:rPr lang="en-IN" b="1" dirty="0">
                <a:solidFill>
                  <a:srgbClr val="4F74A7"/>
                </a:solidFill>
              </a:rPr>
              <a:t>Topics</a:t>
            </a:r>
          </a:p>
        </p:txBody>
      </p:sp>
      <p:sp>
        <p:nvSpPr>
          <p:cNvPr id="19" name="Text Placeholder 18"/>
          <p:cNvSpPr>
            <a:spLocks noGrp="1"/>
          </p:cNvSpPr>
          <p:nvPr>
            <p:ph type="body" sz="quarter" idx="10"/>
          </p:nvPr>
        </p:nvSpPr>
        <p:spPr>
          <a:xfrm>
            <a:off x="1905000" y="1828800"/>
            <a:ext cx="5272551" cy="990600"/>
          </a:xfrm>
        </p:spPr>
        <p:txBody>
          <a:bodyPr/>
          <a:lstStyle/>
          <a:p>
            <a:pPr algn="ctr" fontAlgn="t">
              <a:spcBef>
                <a:spcPts val="0"/>
              </a:spcBef>
            </a:pPr>
            <a:r>
              <a:rPr lang="en-US" dirty="0"/>
              <a:t>Oxygen</a:t>
            </a:r>
            <a:endParaRPr lang="en-IN" dirty="0"/>
          </a:p>
          <a:p>
            <a:pPr algn="ctr" fontAlgn="t">
              <a:spcBef>
                <a:spcPts val="0"/>
              </a:spcBef>
            </a:pPr>
            <a:r>
              <a:rPr lang="en-US" dirty="0"/>
              <a:t>Sulfur</a:t>
            </a:r>
            <a:endParaRPr lang="en-IN" dirty="0"/>
          </a:p>
        </p:txBody>
      </p:sp>
    </p:spTree>
    <p:extLst>
      <p:ext uri="{BB962C8B-B14F-4D97-AF65-F5344CB8AC3E}">
        <p14:creationId xmlns:p14="http://schemas.microsoft.com/office/powerpoint/2010/main" val="20590194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a:t>
            </a:r>
            <a:endParaRPr lang="en-IN" dirty="0">
              <a:solidFill>
                <a:srgbClr val="CE171F"/>
              </a:solidFill>
            </a:endParaRPr>
          </a:p>
        </p:txBody>
      </p:sp>
      <p:sp>
        <p:nvSpPr>
          <p:cNvPr id="17" name="Text Placeholder 16"/>
          <p:cNvSpPr>
            <a:spLocks noGrp="1"/>
          </p:cNvSpPr>
          <p:nvPr>
            <p:ph type="body" sz="quarter" idx="11"/>
          </p:nvPr>
        </p:nvSpPr>
        <p:spPr>
          <a:xfrm>
            <a:off x="0" y="1143000"/>
            <a:ext cx="1524000" cy="533400"/>
          </a:xfrm>
        </p:spPr>
        <p:txBody>
          <a:bodyPr/>
          <a:lstStyle/>
          <a:p>
            <a:r>
              <a:rPr lang="en-US" sz="2800" dirty="0">
                <a:solidFill>
                  <a:srgbClr val="4F74A7"/>
                </a:solidFill>
                <a:latin typeface="Calibri" panose="020F0502020204030204" pitchFamily="34" charset="0"/>
                <a:cs typeface="Helvetica" panose="020B0604020202020204" pitchFamily="34" charset="0"/>
              </a:rPr>
              <a:t>Oxygen</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371600"/>
                <a:ext cx="9144000" cy="5257800"/>
              </a:xfrm>
            </p:spPr>
            <p:txBody>
              <a:bodyPr/>
              <a:lstStyle/>
              <a:p>
                <a:pPr algn="ctr">
                  <a:spcAft>
                    <a:spcPts val="4000"/>
                  </a:spcAft>
                  <a:tabLst>
                    <a:tab pos="1943100" algn="l"/>
                  </a:tabLs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KClO</m:t>
                      </m:r>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nor/>
                        </m:rPr>
                        <a:rPr lang="en-IN" dirty="0"/>
                        <m:t>2</m:t>
                      </m:r>
                      <m:r>
                        <m:rPr>
                          <m:nor/>
                        </m:rPr>
                        <a:rPr lang="en-IN" dirty="0"/>
                        <m:t>KCl</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r>
                        <m:rPr>
                          <m:nor/>
                        </m:rPr>
                        <a:rPr lang="en-IN" dirty="0"/>
                        <m:t> + 3</m:t>
                      </m:r>
                      <m:r>
                        <m:rPr>
                          <m:nor/>
                        </m:rPr>
                        <a:rPr lang="en-IN" dirty="0"/>
                        <m:t>O</m:t>
                      </m:r>
                      <m:r>
                        <m:rPr>
                          <m:nor/>
                        </m:rPr>
                        <a:rPr lang="en-IN" baseline="-25000" dirty="0"/>
                        <m:t>2</m:t>
                      </m:r>
                      <m:r>
                        <a:rPr lang="en-IN" i="1" baseline="-25000" dirty="0" smtClean="0">
                          <a:latin typeface="Cambria Math" panose="02040503050406030204" pitchFamily="18" charset="0"/>
                        </a:rPr>
                        <m:t> </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US" b="0" dirty="0"/>
              </a:p>
              <a:p>
                <a:pPr>
                  <a:spcAft>
                    <a:spcPts val="10000"/>
                  </a:spcAft>
                  <a:tabLst>
                    <a:tab pos="1943100" algn="l"/>
                  </a:tabLst>
                </a:pPr>
                <a:r>
                  <a:rPr lang="en-US" dirty="0"/>
                  <a:t>Oxides:</a:t>
                </a:r>
              </a:p>
              <a:p>
                <a:pPr>
                  <a:spcBef>
                    <a:spcPts val="1800"/>
                  </a:spcBef>
                  <a:tabLst>
                    <a:tab pos="176213" algn="l"/>
                    <a:tab pos="465138" algn="l"/>
                    <a:tab pos="577850" algn="l"/>
                    <a:tab pos="625475" algn="l"/>
                    <a:tab pos="1892300" algn="l"/>
                    <a:tab pos="2800350" algn="l"/>
                  </a:tabLst>
                </a:pPr>
                <a:r>
                  <a:rPr lang="en-IN" b="0" dirty="0"/>
                  <a:t>	Oxide:		</a:t>
                </a:r>
                <a14:m>
                  <m:oMath xmlns:m="http://schemas.openxmlformats.org/officeDocument/2006/math">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O</m:t>
                        </m:r>
                      </m:e>
                      <m:sup>
                        <m:r>
                          <a:rPr lang="en-IN" b="0" i="1" smtClean="0">
                            <a:latin typeface="Cambria Math" panose="02040503050406030204" pitchFamily="18" charset="0"/>
                          </a:rPr>
                          <m:t>2−</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𝑙</m:t>
                    </m:r>
                    <m:r>
                      <a:rPr lang="en-IN" b="0" i="0" smtClean="0">
                        <a:latin typeface="Cambria Math" panose="02040503050406030204" pitchFamily="18" charset="0"/>
                      </a:rPr>
                      <m:t>)</m:t>
                    </m:r>
                    <m:r>
                      <a:rPr lang="en-IN" b="0" i="1"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sSup>
                      <m:sSupPr>
                        <m:ctrlPr>
                          <a:rPr lang="en-IN" b="0" i="1" smtClean="0">
                            <a:latin typeface="Cambria Math" panose="02040503050406030204" pitchFamily="18" charset="0"/>
                            <a:ea typeface="Cambria Math" panose="02040503050406030204" pitchFamily="18" charset="0"/>
                          </a:rPr>
                        </m:ctrlPr>
                      </m:sSupPr>
                      <m:e>
                        <m:r>
                          <m:rPr>
                            <m:sty m:val="p"/>
                          </m:rPr>
                          <a:rPr lang="en-IN" b="0" i="0" smtClean="0">
                            <a:latin typeface="Cambria Math" panose="02040503050406030204" pitchFamily="18" charset="0"/>
                            <a:ea typeface="Cambria Math" panose="02040503050406030204" pitchFamily="18" charset="0"/>
                          </a:rPr>
                          <m:t>H</m:t>
                        </m:r>
                      </m:e>
                      <m:sup>
                        <m:r>
                          <a:rPr lang="en-IN" b="0" i="0" smtClean="0">
                            <a:latin typeface="Cambria Math" panose="02040503050406030204" pitchFamily="18" charset="0"/>
                            <a:ea typeface="Cambria Math" panose="02040503050406030204" pitchFamily="18" charset="0"/>
                          </a:rPr>
                          <m:t>−</m:t>
                        </m:r>
                      </m:sup>
                    </m:sSup>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0" smtClean="0">
                        <a:latin typeface="Cambria Math" panose="02040503050406030204" pitchFamily="18" charset="0"/>
                        <a:ea typeface="Cambria Math" panose="02040503050406030204" pitchFamily="18" charset="0"/>
                      </a:rPr>
                      <m:t>)</m:t>
                    </m:r>
                  </m:oMath>
                </a14:m>
                <a:endParaRPr lang="en-IN" dirty="0"/>
              </a:p>
              <a:p>
                <a:pPr marL="176213">
                  <a:tabLst>
                    <a:tab pos="288925" algn="l"/>
                    <a:tab pos="401638" algn="l"/>
                    <a:tab pos="512763" algn="l"/>
                    <a:tab pos="1941513" algn="l"/>
                    <a:tab pos="2052638" algn="l"/>
                    <a:tab pos="2165350" algn="l"/>
                    <a:tab pos="2230438" algn="l"/>
                  </a:tabLst>
                </a:pPr>
                <a:r>
                  <a:rPr lang="en-IN" i="1" dirty="0"/>
                  <a:t>Peroxide: 	</a:t>
                </a:r>
                <a14:m>
                  <m:oMath xmlns:m="http://schemas.openxmlformats.org/officeDocument/2006/math">
                    <m:sSubSup>
                      <m:sSubSupPr>
                        <m:ctrlPr>
                          <a:rPr lang="en-IN" i="1" smtClean="0">
                            <a:latin typeface="Cambria Math" panose="02040503050406030204" pitchFamily="18" charset="0"/>
                          </a:rPr>
                        </m:ctrlPr>
                      </m:sSubSupPr>
                      <m:e>
                        <m:r>
                          <a:rPr lang="en-IN" b="0" i="1" smtClean="0">
                            <a:latin typeface="Cambria Math" panose="02040503050406030204" pitchFamily="18" charset="0"/>
                          </a:rPr>
                          <m:t>2</m:t>
                        </m:r>
                        <m:r>
                          <m:rPr>
                            <m:sty m:val="p"/>
                          </m:rPr>
                          <a:rPr lang="en-IN" b="0" i="0" smtClean="0">
                            <a:latin typeface="Cambria Math" panose="02040503050406030204" pitchFamily="18" charset="0"/>
                          </a:rPr>
                          <m:t>O</m:t>
                        </m:r>
                      </m:e>
                      <m:sub>
                        <m:r>
                          <a:rPr lang="en-IN" b="0" i="1" smtClean="0">
                            <a:latin typeface="Cambria Math" panose="02040503050406030204" pitchFamily="18" charset="0"/>
                          </a:rPr>
                          <m:t>2</m:t>
                        </m:r>
                      </m:sub>
                      <m:sup>
                        <m:r>
                          <a:rPr lang="en-IN" b="0" i="1" smtClean="0">
                            <a:latin typeface="Cambria Math" panose="02040503050406030204" pitchFamily="18" charset="0"/>
                          </a:rPr>
                          <m:t>2−</m:t>
                        </m:r>
                      </m:sup>
                    </m:sSubSup>
                    <m:d>
                      <m:dPr>
                        <m:ctrlPr>
                          <a:rPr lang="en-IN" i="1">
                            <a:latin typeface="Cambria Math" panose="02040503050406030204" pitchFamily="18" charset="0"/>
                          </a:rPr>
                        </m:ctrlPr>
                      </m:dPr>
                      <m:e>
                        <m:r>
                          <a:rPr lang="en-IN" i="1">
                            <a:latin typeface="Cambria Math" panose="02040503050406030204" pitchFamily="18" charset="0"/>
                          </a:rPr>
                          <m:t>𝑎𝑞</m:t>
                        </m:r>
                      </m:e>
                    </m:d>
                    <m:r>
                      <a:rPr lang="en-IN" i="1">
                        <a:latin typeface="Cambria Math" panose="02040503050406030204" pitchFamily="18" charset="0"/>
                      </a:rPr>
                      <m:t>+</m:t>
                    </m:r>
                    <m:r>
                      <a:rPr lang="en-IN" b="0" i="0" smtClean="0">
                        <a:latin typeface="Cambria Math" panose="02040503050406030204" pitchFamily="18" charset="0"/>
                      </a:rPr>
                      <m:t>2</m:t>
                    </m:r>
                    <m:r>
                      <m:rPr>
                        <m:sty m:val="p"/>
                      </m:rPr>
                      <a:rPr lang="en-IN">
                        <a:latin typeface="Cambria Math" panose="02040503050406030204" pitchFamily="18" charset="0"/>
                      </a:rPr>
                      <m:t>H</m:t>
                    </m:r>
                    <m:r>
                      <a:rPr lang="en-IN" baseline="-25000">
                        <a:latin typeface="Cambria Math" panose="02040503050406030204" pitchFamily="18" charset="0"/>
                      </a:rPr>
                      <m:t>2</m:t>
                    </m:r>
                    <m:r>
                      <m:rPr>
                        <m:sty m:val="p"/>
                      </m:rPr>
                      <a:rPr lang="en-IN">
                        <a:latin typeface="Cambria Math" panose="02040503050406030204" pitchFamily="18" charset="0"/>
                      </a:rPr>
                      <m:t>O</m:t>
                    </m:r>
                    <m:d>
                      <m:dPr>
                        <m:ctrlPr>
                          <a:rPr lang="en-IN" i="1">
                            <a:latin typeface="Cambria Math" panose="02040503050406030204" pitchFamily="18" charset="0"/>
                          </a:rPr>
                        </m:ctrlPr>
                      </m:dPr>
                      <m:e>
                        <m:r>
                          <a:rPr lang="en-IN" i="1">
                            <a:latin typeface="Cambria Math" panose="02040503050406030204" pitchFamily="18" charset="0"/>
                          </a:rPr>
                          <m:t>𝑙</m:t>
                        </m:r>
                      </m:e>
                    </m:d>
                    <m:r>
                      <a:rPr lang="en-IN" i="1">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2</m:t>
                    </m:r>
                    <m:d>
                      <m:dPr>
                        <m:ctrlPr>
                          <a:rPr lang="en-IN" b="0" i="1" smtClean="0">
                            <a:latin typeface="Cambria Math" panose="02040503050406030204" pitchFamily="18" charset="0"/>
                            <a:ea typeface="Cambria Math" panose="02040503050406030204" pitchFamily="18" charset="0"/>
                          </a:rPr>
                        </m:ctrlPr>
                      </m:dPr>
                      <m:e>
                        <m:r>
                          <m:rPr>
                            <m:sty m:val="p"/>
                          </m:rPr>
                          <a:rPr lang="en-IN" b="0" i="0" smtClean="0">
                            <a:latin typeface="Cambria Math" panose="02040503050406030204" pitchFamily="18" charset="0"/>
                            <a:ea typeface="Cambria Math" panose="02040503050406030204" pitchFamily="18" charset="0"/>
                          </a:rPr>
                          <m:t>g</m:t>
                        </m:r>
                      </m:e>
                    </m:d>
                    <m:r>
                      <a:rPr lang="en-IN" b="0" i="1" smtClean="0">
                        <a:latin typeface="Cambria Math" panose="02040503050406030204" pitchFamily="18" charset="0"/>
                        <a:ea typeface="Cambria Math" panose="02040503050406030204" pitchFamily="18" charset="0"/>
                      </a:rPr>
                      <m:t>+4</m:t>
                    </m:r>
                    <m:r>
                      <m:rPr>
                        <m:sty m:val="p"/>
                      </m:rPr>
                      <a:rPr lang="en-IN">
                        <a:latin typeface="Cambria Math" panose="02040503050406030204" pitchFamily="18" charset="0"/>
                        <a:ea typeface="Cambria Math" panose="02040503050406030204" pitchFamily="18" charset="0"/>
                      </a:rPr>
                      <m:t>O</m:t>
                    </m:r>
                    <m:sSup>
                      <m:sSupPr>
                        <m:ctrlPr>
                          <a:rPr lang="en-IN" i="1">
                            <a:latin typeface="Cambria Math" panose="02040503050406030204" pitchFamily="18" charset="0"/>
                            <a:ea typeface="Cambria Math" panose="02040503050406030204" pitchFamily="18" charset="0"/>
                          </a:rPr>
                        </m:ctrlPr>
                      </m:sSupPr>
                      <m:e>
                        <m:r>
                          <m:rPr>
                            <m:sty m:val="p"/>
                          </m:rPr>
                          <a:rPr lang="en-IN">
                            <a:latin typeface="Cambria Math" panose="02040503050406030204" pitchFamily="18" charset="0"/>
                            <a:ea typeface="Cambria Math" panose="02040503050406030204" pitchFamily="18" charset="0"/>
                          </a:rPr>
                          <m:t>H</m:t>
                        </m:r>
                      </m:e>
                      <m:sup>
                        <m:r>
                          <a:rPr lang="en-IN">
                            <a:latin typeface="Cambria Math" panose="02040503050406030204" pitchFamily="18" charset="0"/>
                            <a:ea typeface="Cambria Math" panose="02040503050406030204" pitchFamily="18" charset="0"/>
                          </a:rPr>
                          <m:t>−</m:t>
                        </m:r>
                      </m:sup>
                    </m:sSup>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oMath>
                </a14:m>
                <a:endParaRPr lang="en-IN" i="1" dirty="0">
                  <a:ea typeface="Cambria Math" panose="02040503050406030204" pitchFamily="18" charset="0"/>
                </a:endParaRPr>
              </a:p>
              <a:p>
                <a:pPr marL="176213">
                  <a:tabLst>
                    <a:tab pos="1652588" algn="l"/>
                    <a:tab pos="1828800" algn="l"/>
                    <a:tab pos="2165350" algn="l"/>
                    <a:tab pos="2230438" algn="l"/>
                  </a:tabLst>
                </a:pPr>
                <a:r>
                  <a:rPr lang="en-IN" i="1" dirty="0"/>
                  <a:t>Superoxide:	</a:t>
                </a:r>
                <a14:m>
                  <m:oMath xmlns:m="http://schemas.openxmlformats.org/officeDocument/2006/math">
                    <m:r>
                      <a:rPr lang="en-IN" i="1">
                        <a:latin typeface="Cambria Math" panose="02040503050406030204" pitchFamily="18" charset="0"/>
                      </a:rPr>
                      <m:t> </m:t>
                    </m:r>
                    <m:sSubSup>
                      <m:sSubSupPr>
                        <m:ctrlPr>
                          <a:rPr lang="en-IN" i="1">
                            <a:latin typeface="Cambria Math" panose="02040503050406030204" pitchFamily="18" charset="0"/>
                          </a:rPr>
                        </m:ctrlPr>
                      </m:sSubSupPr>
                      <m:e>
                        <m:r>
                          <a:rPr lang="en-IN" b="0" i="1" smtClean="0">
                            <a:latin typeface="Cambria Math" panose="02040503050406030204" pitchFamily="18" charset="0"/>
                          </a:rPr>
                          <m:t>4</m:t>
                        </m:r>
                        <m:r>
                          <a:rPr lang="en-IN" b="0" i="0" smtClean="0">
                            <a:latin typeface="Cambria Math" panose="02040503050406030204" pitchFamily="18" charset="0"/>
                          </a:rPr>
                          <m:t> </m:t>
                        </m:r>
                        <m:r>
                          <m:rPr>
                            <m:sty m:val="p"/>
                          </m:rPr>
                          <a:rPr lang="en-IN">
                            <a:latin typeface="Cambria Math" panose="02040503050406030204" pitchFamily="18" charset="0"/>
                          </a:rPr>
                          <m:t>O</m:t>
                        </m:r>
                      </m:e>
                      <m:sub>
                        <m:r>
                          <a:rPr lang="en-IN" i="1">
                            <a:latin typeface="Cambria Math" panose="02040503050406030204" pitchFamily="18" charset="0"/>
                          </a:rPr>
                          <m:t>2</m:t>
                        </m:r>
                      </m:sub>
                      <m:sup>
                        <m:r>
                          <a:rPr lang="en-IN" b="0" i="1" smtClean="0">
                            <a:latin typeface="Cambria Math" panose="02040503050406030204" pitchFamily="18" charset="0"/>
                          </a:rPr>
                          <m:t>−</m:t>
                        </m:r>
                      </m:sup>
                    </m:sSubSup>
                    <m:d>
                      <m:dPr>
                        <m:ctrlPr>
                          <a:rPr lang="en-IN" i="1">
                            <a:latin typeface="Cambria Math" panose="02040503050406030204" pitchFamily="18" charset="0"/>
                          </a:rPr>
                        </m:ctrlPr>
                      </m:dPr>
                      <m:e>
                        <m:r>
                          <a:rPr lang="en-IN" i="1">
                            <a:latin typeface="Cambria Math" panose="02040503050406030204" pitchFamily="18" charset="0"/>
                          </a:rPr>
                          <m:t>𝑎𝑞</m:t>
                        </m:r>
                      </m:e>
                    </m:d>
                    <m:r>
                      <a:rPr lang="en-IN" i="1">
                        <a:latin typeface="Cambria Math" panose="02040503050406030204" pitchFamily="18" charset="0"/>
                      </a:rPr>
                      <m:t>+</m:t>
                    </m:r>
                    <m:r>
                      <a:rPr lang="en-IN">
                        <a:latin typeface="Cambria Math" panose="02040503050406030204" pitchFamily="18" charset="0"/>
                      </a:rPr>
                      <m:t>2</m:t>
                    </m:r>
                    <m:r>
                      <m:rPr>
                        <m:sty m:val="p"/>
                      </m:rPr>
                      <a:rPr lang="en-IN">
                        <a:latin typeface="Cambria Math" panose="02040503050406030204" pitchFamily="18" charset="0"/>
                      </a:rPr>
                      <m:t>H</m:t>
                    </m:r>
                    <m:r>
                      <a:rPr lang="en-IN" baseline="-25000">
                        <a:latin typeface="Cambria Math" panose="02040503050406030204" pitchFamily="18" charset="0"/>
                      </a:rPr>
                      <m:t>2</m:t>
                    </m:r>
                    <m:r>
                      <m:rPr>
                        <m:sty m:val="p"/>
                      </m:rPr>
                      <a:rPr lang="en-IN">
                        <a:latin typeface="Cambria Math" panose="02040503050406030204" pitchFamily="18" charset="0"/>
                      </a:rPr>
                      <m:t>O</m:t>
                    </m:r>
                    <m:d>
                      <m:dPr>
                        <m:ctrlPr>
                          <a:rPr lang="en-IN" i="1">
                            <a:latin typeface="Cambria Math" panose="02040503050406030204" pitchFamily="18" charset="0"/>
                          </a:rPr>
                        </m:ctrlPr>
                      </m:dPr>
                      <m:e>
                        <m:r>
                          <a:rPr lang="en-IN" i="1">
                            <a:latin typeface="Cambria Math" panose="02040503050406030204" pitchFamily="18" charset="0"/>
                          </a:rPr>
                          <m:t>𝑙</m:t>
                        </m:r>
                      </m:e>
                    </m:d>
                    <m:r>
                      <a:rPr lang="en-IN" i="1">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3</m:t>
                    </m:r>
                    <m:r>
                      <m:rPr>
                        <m:sty m:val="p"/>
                      </m:rPr>
                      <a:rPr lang="en-IN">
                        <a:latin typeface="Cambria Math" panose="02040503050406030204" pitchFamily="18" charset="0"/>
                        <a:ea typeface="Cambria Math" panose="02040503050406030204" pitchFamily="18" charset="0"/>
                      </a:rPr>
                      <m:t>O</m:t>
                    </m:r>
                    <m:r>
                      <a:rPr lang="en-IN" baseline="-25000">
                        <a:latin typeface="Cambria Math" panose="02040503050406030204" pitchFamily="18" charset="0"/>
                        <a:ea typeface="Cambria Math" panose="02040503050406030204" pitchFamily="18" charset="0"/>
                      </a:rPr>
                      <m:t>2</m:t>
                    </m:r>
                    <m:d>
                      <m:dPr>
                        <m:ctrlPr>
                          <a:rPr lang="en-IN" i="1">
                            <a:latin typeface="Cambria Math" panose="02040503050406030204" pitchFamily="18" charset="0"/>
                            <a:ea typeface="Cambria Math" panose="02040503050406030204" pitchFamily="18" charset="0"/>
                          </a:rPr>
                        </m:ctrlPr>
                      </m:dPr>
                      <m:e>
                        <m:r>
                          <m:rPr>
                            <m:sty m:val="p"/>
                          </m:rPr>
                          <a:rPr lang="en-IN">
                            <a:latin typeface="Cambria Math" panose="02040503050406030204" pitchFamily="18" charset="0"/>
                            <a:ea typeface="Cambria Math" panose="02040503050406030204" pitchFamily="18" charset="0"/>
                          </a:rPr>
                          <m:t>g</m:t>
                        </m:r>
                      </m:e>
                    </m:d>
                    <m:r>
                      <a:rPr lang="en-IN" i="1">
                        <a:latin typeface="Cambria Math" panose="02040503050406030204" pitchFamily="18" charset="0"/>
                        <a:ea typeface="Cambria Math" panose="02040503050406030204" pitchFamily="18" charset="0"/>
                      </a:rPr>
                      <m:t>+4</m:t>
                    </m:r>
                    <m:r>
                      <m:rPr>
                        <m:sty m:val="p"/>
                      </m:rPr>
                      <a:rPr lang="en-IN">
                        <a:latin typeface="Cambria Math" panose="02040503050406030204" pitchFamily="18" charset="0"/>
                        <a:ea typeface="Cambria Math" panose="02040503050406030204" pitchFamily="18" charset="0"/>
                      </a:rPr>
                      <m:t>O</m:t>
                    </m:r>
                    <m:sSup>
                      <m:sSupPr>
                        <m:ctrlPr>
                          <a:rPr lang="en-IN" i="1">
                            <a:latin typeface="Cambria Math" panose="02040503050406030204" pitchFamily="18" charset="0"/>
                            <a:ea typeface="Cambria Math" panose="02040503050406030204" pitchFamily="18" charset="0"/>
                          </a:rPr>
                        </m:ctrlPr>
                      </m:sSupPr>
                      <m:e>
                        <m:r>
                          <m:rPr>
                            <m:sty m:val="p"/>
                          </m:rPr>
                          <a:rPr lang="en-IN">
                            <a:latin typeface="Cambria Math" panose="02040503050406030204" pitchFamily="18" charset="0"/>
                            <a:ea typeface="Cambria Math" panose="02040503050406030204" pitchFamily="18" charset="0"/>
                          </a:rPr>
                          <m:t>H</m:t>
                        </m:r>
                      </m:e>
                      <m:sup>
                        <m:r>
                          <a:rPr lang="en-IN">
                            <a:latin typeface="Cambria Math" panose="02040503050406030204" pitchFamily="18" charset="0"/>
                            <a:ea typeface="Cambria Math" panose="02040503050406030204" pitchFamily="18" charset="0"/>
                          </a:rPr>
                          <m:t>−</m:t>
                        </m:r>
                      </m:sup>
                    </m:sSup>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oMath>
                </a14:m>
                <a:endParaRPr lang="en-IN" i="1" dirty="0">
                  <a:ea typeface="Cambria Math" panose="02040503050406030204" pitchFamily="18" charset="0"/>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371600"/>
                <a:ext cx="9144000" cy="5257800"/>
              </a:xfrm>
              <a:blipFill>
                <a:blip r:embed="rId2"/>
                <a:stretch>
                  <a:fillRect l="-1333"/>
                </a:stretch>
              </a:blipFill>
            </p:spPr>
            <p:txBody>
              <a:bodyPr/>
              <a:lstStyle/>
              <a:p>
                <a:r>
                  <a:rPr lang="en-US">
                    <a:noFill/>
                  </a:rPr>
                  <a:t> </a:t>
                </a:r>
              </a:p>
            </p:txBody>
          </p:sp>
        </mc:Fallback>
      </mc:AlternateContent>
      <p:pic>
        <p:nvPicPr>
          <p:cNvPr id="8195" name="Picture 3" descr="Oxygen forms 3 oxides: oxide which contains the O(2-) ion; peroxide, which contains the O2(2-) ion; and superoxide, which contains the O(2-) 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2971800"/>
            <a:ext cx="47244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6054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(2)</a:t>
            </a:r>
            <a:endParaRPr lang="en-IN" dirty="0">
              <a:solidFill>
                <a:srgbClr val="CE171F"/>
              </a:solidFill>
            </a:endParaRPr>
          </a:p>
        </p:txBody>
      </p:sp>
      <p:sp>
        <p:nvSpPr>
          <p:cNvPr id="16" name="Text Placeholder 15"/>
          <p:cNvSpPr>
            <a:spLocks noGrp="1"/>
          </p:cNvSpPr>
          <p:nvPr>
            <p:ph type="body" sz="quarter" idx="11"/>
          </p:nvPr>
        </p:nvSpPr>
        <p:spPr>
          <a:xfrm>
            <a:off x="0" y="1079744"/>
            <a:ext cx="1371600" cy="507512"/>
          </a:xfrm>
        </p:spPr>
        <p:txBody>
          <a:bodyPr/>
          <a:lstStyle/>
          <a:p>
            <a:r>
              <a:rPr lang="en-IN" sz="2800" dirty="0">
                <a:solidFill>
                  <a:srgbClr val="4F74A7"/>
                </a:solidFill>
                <a:latin typeface="Calibri" panose="020F0502020204030204" pitchFamily="34" charset="0"/>
                <a:cs typeface="Helvetica" panose="020B0604020202020204" pitchFamily="34" charset="0"/>
              </a:rPr>
              <a:t>Oxygen</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12"/>
              </p:nvPr>
            </p:nvSpPr>
            <p:spPr>
              <a:xfrm>
                <a:off x="96454" y="1817702"/>
                <a:ext cx="8937171" cy="838200"/>
              </a:xfrm>
            </p:spPr>
            <p:txBody>
              <a:bodyPr/>
              <a:lstStyle/>
              <a:p>
                <a:pPr>
                  <a:tabLst>
                    <a:tab pos="2684463" algn="l"/>
                    <a:tab pos="4630738" algn="l"/>
                  </a:tabLst>
                </a:pPr>
                <a14:m>
                  <m:oMath xmlns:m="http://schemas.openxmlformats.org/officeDocument/2006/math">
                    <m:limLow>
                      <m:limLowPr>
                        <m:ctrlPr>
                          <a:rPr lang="en-US" i="1" smtClean="0">
                            <a:latin typeface="Cambria Math" panose="02040503050406030204" pitchFamily="18" charset="0"/>
                          </a:rPr>
                        </m:ctrlPr>
                      </m:limLowPr>
                      <m:e>
                        <m:groupChr>
                          <m:groupChrPr>
                            <m:chr m:val="⏟"/>
                            <m:ctrlPr>
                              <a:rPr lang="en-US" i="1" smtClean="0">
                                <a:latin typeface="Cambria Math" panose="02040503050406030204" pitchFamily="18" charset="0"/>
                              </a:rPr>
                            </m:ctrlPr>
                          </m:groupChrPr>
                          <m:e>
                            <m:d>
                              <m:dPr>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nor/>
                                      </m:rPr>
                                      <a:rPr lang="en-US" b="0" i="0" smtClean="0">
                                        <a:latin typeface="Cambria Math" panose="02040503050406030204" pitchFamily="18" charset="0"/>
                                      </a:rPr>
                                      <m:t>Na</m:t>
                                    </m:r>
                                  </m:e>
                                  <m:sub>
                                    <m:r>
                                      <a:rPr lang="en-US" b="0" i="1" smtClean="0">
                                        <a:latin typeface="Cambria Math" panose="02040503050406030204" pitchFamily="18" charset="0"/>
                                      </a:rPr>
                                      <m:t>2</m:t>
                                    </m:r>
                                  </m:sub>
                                </m:sSub>
                                <m:r>
                                  <m:rPr>
                                    <m:nor/>
                                  </m:rPr>
                                  <a:rPr lang="en-US" b="0" i="0" smtClean="0">
                                    <a:latin typeface="Cambria Math" panose="02040503050406030204" pitchFamily="18" charset="0"/>
                                  </a:rPr>
                                  <m:t>O</m:t>
                                </m:r>
                                <m:r>
                                  <m:rPr>
                                    <m:nor/>
                                  </m:rPr>
                                  <a:rPr lang="en-US" b="0" i="0" smtClean="0">
                                    <a:latin typeface="Cambria Math" panose="02040503050406030204" pitchFamily="18" charset="0"/>
                                  </a:rPr>
                                  <m:t> </m:t>
                                </m:r>
                                <m:r>
                                  <a:rPr lang="en-US" b="0" i="1" smtClean="0">
                                    <a:latin typeface="Cambria Math" panose="02040503050406030204" pitchFamily="18" charset="0"/>
                                  </a:rPr>
                                  <m:t>&amp;</m:t>
                                </m:r>
                                <m:r>
                                  <m:rPr>
                                    <m:nor/>
                                  </m:rPr>
                                  <a:rPr lang="en-US" b="0" i="0" smtClean="0">
                                    <a:latin typeface="Cambria Math" panose="02040503050406030204" pitchFamily="18" charset="0"/>
                                  </a:rPr>
                                  <m:t> </m:t>
                                </m:r>
                                <m:r>
                                  <m:rPr>
                                    <m:nor/>
                                  </m:rPr>
                                  <a:rPr lang="en-US" b="0" i="0" smtClean="0">
                                    <a:latin typeface="Cambria Math" panose="02040503050406030204" pitchFamily="18" charset="0"/>
                                  </a:rPr>
                                  <m:t>MgO</m:t>
                                </m:r>
                              </m:e>
                            </m:d>
                          </m:e>
                        </m:groupChr>
                      </m:e>
                      <m:lim>
                        <m:r>
                          <m:rPr>
                            <m:sty m:val="p"/>
                          </m:rPr>
                          <a:rPr lang="en-US" b="0" i="0" smtClean="0">
                            <a:latin typeface="Cambria Math" panose="02040503050406030204" pitchFamily="18" charset="0"/>
                          </a:rPr>
                          <m:t>Basic</m:t>
                        </m:r>
                      </m:lim>
                    </m:limLow>
                  </m:oMath>
                </a14:m>
                <a:r>
                  <a:rPr lang="en-US" dirty="0"/>
                  <a:t> 	</a:t>
                </a:r>
                <a14:m>
                  <m:oMath xmlns:m="http://schemas.openxmlformats.org/officeDocument/2006/math">
                    <m:limLow>
                      <m:limLowPr>
                        <m:ctrlPr>
                          <a:rPr lang="en-US" i="1" dirty="0" smtClean="0">
                            <a:latin typeface="Cambria Math" panose="02040503050406030204" pitchFamily="18" charset="0"/>
                          </a:rPr>
                        </m:ctrlPr>
                      </m:limLowPr>
                      <m:e>
                        <m:groupChr>
                          <m:groupChrPr>
                            <m:chr m:val="⏟"/>
                            <m:ctrlPr>
                              <a:rPr lang="en-US" i="1" dirty="0" smtClean="0">
                                <a:latin typeface="Cambria Math" panose="02040503050406030204" pitchFamily="18" charset="0"/>
                              </a:rPr>
                            </m:ctrlPr>
                          </m:groupChrPr>
                          <m:e>
                            <m:d>
                              <m:dPr>
                                <m:ctrlPr>
                                  <a:rPr lang="en-US" i="1" dirty="0" smtClean="0">
                                    <a:latin typeface="Cambria Math" panose="02040503050406030204" pitchFamily="18" charset="0"/>
                                  </a:rPr>
                                </m:ctrlPr>
                              </m:dPr>
                              <m:e>
                                <m:sSub>
                                  <m:sSubPr>
                                    <m:ctrlPr>
                                      <a:rPr lang="en-US" i="1" dirty="0" smtClean="0">
                                        <a:latin typeface="Cambria Math" panose="02040503050406030204" pitchFamily="18" charset="0"/>
                                      </a:rPr>
                                    </m:ctrlPr>
                                  </m:sSubPr>
                                  <m:e>
                                    <m:r>
                                      <m:rPr>
                                        <m:nor/>
                                      </m:rPr>
                                      <a:rPr lang="en-US" b="0" i="0" dirty="0" smtClean="0">
                                        <a:latin typeface="Cambria Math" panose="02040503050406030204" pitchFamily="18" charset="0"/>
                                      </a:rPr>
                                      <m:t>Al</m:t>
                                    </m:r>
                                  </m:e>
                                  <m:sub>
                                    <m:r>
                                      <a:rPr lang="en-US" b="0" i="1" dirty="0" smtClean="0">
                                        <a:latin typeface="Cambria Math" panose="02040503050406030204" pitchFamily="18" charset="0"/>
                                      </a:rPr>
                                      <m:t>2</m:t>
                                    </m:r>
                                  </m:sub>
                                </m:sSub>
                                <m:sSub>
                                  <m:sSubPr>
                                    <m:ctrlPr>
                                      <a:rPr lang="en-US" i="1" dirty="0" smtClean="0">
                                        <a:latin typeface="Cambria Math" panose="02040503050406030204" pitchFamily="18" charset="0"/>
                                      </a:rPr>
                                    </m:ctrlPr>
                                  </m:sSubPr>
                                  <m:e>
                                    <m:r>
                                      <m:rPr>
                                        <m:nor/>
                                      </m:rPr>
                                      <a:rPr lang="en-US" b="0" i="0" dirty="0" smtClean="0">
                                        <a:latin typeface="Cambria Math" panose="02040503050406030204" pitchFamily="18" charset="0"/>
                                      </a:rPr>
                                      <m:t>O</m:t>
                                    </m:r>
                                  </m:e>
                                  <m:sub>
                                    <m:r>
                                      <a:rPr lang="en-US" b="0" i="1" dirty="0" smtClean="0">
                                        <a:latin typeface="Cambria Math" panose="02040503050406030204" pitchFamily="18" charset="0"/>
                                      </a:rPr>
                                      <m:t>3</m:t>
                                    </m:r>
                                  </m:sub>
                                </m:sSub>
                              </m:e>
                            </m:d>
                          </m:e>
                        </m:groupChr>
                      </m:e>
                      <m:lim>
                        <m:r>
                          <m:rPr>
                            <m:sty m:val="p"/>
                          </m:rPr>
                          <a:rPr lang="en-US" b="0" i="0" dirty="0" smtClean="0">
                            <a:latin typeface="Cambria Math" panose="02040503050406030204" pitchFamily="18" charset="0"/>
                          </a:rPr>
                          <m:t>Amphoteric</m:t>
                        </m:r>
                      </m:lim>
                    </m:limLow>
                  </m:oMath>
                </a14:m>
                <a:r>
                  <a:rPr lang="en-US" dirty="0"/>
                  <a:t>	 </a:t>
                </a:r>
                <a14:m>
                  <m:oMath xmlns:m="http://schemas.openxmlformats.org/officeDocument/2006/math">
                    <m:limLow>
                      <m:limLowPr>
                        <m:ctrlPr>
                          <a:rPr lang="en-US" i="1" dirty="0" smtClean="0">
                            <a:latin typeface="Cambria Math" panose="02040503050406030204" pitchFamily="18" charset="0"/>
                          </a:rPr>
                        </m:ctrlPr>
                      </m:limLowPr>
                      <m:e>
                        <m:groupChr>
                          <m:groupChrPr>
                            <m:chr m:val="⏟"/>
                            <m:ctrlPr>
                              <a:rPr lang="en-US" i="1" dirty="0" smtClean="0">
                                <a:latin typeface="Cambria Math" panose="02040503050406030204" pitchFamily="18" charset="0"/>
                              </a:rPr>
                            </m:ctrlPr>
                          </m:groupChrPr>
                          <m:e>
                            <m:d>
                              <m:dPr>
                                <m:ctrlPr>
                                  <a:rPr lang="en-US" i="1" dirty="0" smtClean="0">
                                    <a:latin typeface="Cambria Math" panose="02040503050406030204" pitchFamily="18" charset="0"/>
                                  </a:rPr>
                                </m:ctrlPr>
                              </m:dPr>
                              <m:e>
                                <m:sSub>
                                  <m:sSubPr>
                                    <m:ctrlPr>
                                      <a:rPr lang="en-US" i="1" dirty="0" smtClean="0">
                                        <a:latin typeface="Cambria Math" panose="02040503050406030204" pitchFamily="18" charset="0"/>
                                      </a:rPr>
                                    </m:ctrlPr>
                                  </m:sSubPr>
                                  <m:e>
                                    <m:r>
                                      <m:rPr>
                                        <m:nor/>
                                      </m:rPr>
                                      <a:rPr lang="en-US" b="0" i="0" dirty="0" smtClean="0">
                                        <a:latin typeface="Cambria Math" panose="02040503050406030204" pitchFamily="18" charset="0"/>
                                      </a:rPr>
                                      <m:t>SiO</m:t>
                                    </m:r>
                                  </m:e>
                                  <m:sub>
                                    <m:r>
                                      <a:rPr lang="en-US" b="0" i="1" dirty="0" smtClean="0">
                                        <a:latin typeface="Cambria Math" panose="02040503050406030204" pitchFamily="18" charset="0"/>
                                      </a:rPr>
                                      <m:t>2</m:t>
                                    </m:r>
                                  </m:sub>
                                </m:sSub>
                                <m:r>
                                  <a:rPr lang="en-US" b="0" i="1" dirty="0" smtClean="0">
                                    <a:latin typeface="Cambria Math" panose="02040503050406030204" pitchFamily="18" charset="0"/>
                                  </a:rPr>
                                  <m:t> &amp; </m:t>
                                </m:r>
                                <m:sSub>
                                  <m:sSubPr>
                                    <m:ctrlPr>
                                      <a:rPr lang="en-US" b="0" i="1" dirty="0" smtClean="0">
                                        <a:latin typeface="Cambria Math" panose="02040503050406030204" pitchFamily="18" charset="0"/>
                                      </a:rPr>
                                    </m:ctrlPr>
                                  </m:sSubPr>
                                  <m:e>
                                    <m:r>
                                      <m:rPr>
                                        <m:nor/>
                                      </m:rPr>
                                      <a:rPr lang="en-US" b="0" i="0" dirty="0" smtClean="0">
                                        <a:latin typeface="Cambria Math" panose="02040503050406030204" pitchFamily="18" charset="0"/>
                                      </a:rPr>
                                      <m:t>P</m:t>
                                    </m:r>
                                  </m:e>
                                  <m:sub>
                                    <m:r>
                                      <a:rPr lang="en-US" b="0" i="1" dirty="0" smtClean="0">
                                        <a:latin typeface="Cambria Math" panose="02040503050406030204" pitchFamily="18" charset="0"/>
                                      </a:rPr>
                                      <m:t>4</m:t>
                                    </m:r>
                                  </m:sub>
                                </m:sSub>
                                <m:sSub>
                                  <m:sSubPr>
                                    <m:ctrlPr>
                                      <a:rPr lang="en-US" b="0" i="1" dirty="0" smtClean="0">
                                        <a:latin typeface="Cambria Math" panose="02040503050406030204" pitchFamily="18" charset="0"/>
                                      </a:rPr>
                                    </m:ctrlPr>
                                  </m:sSubPr>
                                  <m:e>
                                    <m:r>
                                      <m:rPr>
                                        <m:nor/>
                                      </m:rPr>
                                      <a:rPr lang="en-US" b="0" i="0" dirty="0" smtClean="0">
                                        <a:latin typeface="Cambria Math" panose="02040503050406030204" pitchFamily="18" charset="0"/>
                                      </a:rPr>
                                      <m:t>O</m:t>
                                    </m:r>
                                  </m:e>
                                  <m:sub>
                                    <m:r>
                                      <a:rPr lang="en-US" b="0" i="1" dirty="0" smtClean="0">
                                        <a:latin typeface="Cambria Math" panose="02040503050406030204" pitchFamily="18" charset="0"/>
                                      </a:rPr>
                                      <m:t>10</m:t>
                                    </m:r>
                                  </m:sub>
                                </m:sSub>
                                <m:r>
                                  <a:rPr lang="en-US" b="0" i="1" dirty="0" smtClean="0">
                                    <a:latin typeface="Cambria Math" panose="02040503050406030204" pitchFamily="18" charset="0"/>
                                  </a:rPr>
                                  <m:t> &amp; </m:t>
                                </m:r>
                                <m:sSub>
                                  <m:sSubPr>
                                    <m:ctrlPr>
                                      <a:rPr lang="en-US" b="0" i="1" dirty="0" smtClean="0">
                                        <a:latin typeface="Cambria Math" panose="02040503050406030204" pitchFamily="18" charset="0"/>
                                      </a:rPr>
                                    </m:ctrlPr>
                                  </m:sSubPr>
                                  <m:e>
                                    <m:r>
                                      <m:rPr>
                                        <m:nor/>
                                      </m:rPr>
                                      <a:rPr lang="en-US" b="0" i="0" dirty="0" smtClean="0">
                                        <a:latin typeface="Cambria Math" panose="02040503050406030204" pitchFamily="18" charset="0"/>
                                      </a:rPr>
                                      <m:t>SO</m:t>
                                    </m:r>
                                  </m:e>
                                  <m:sub>
                                    <m:r>
                                      <a:rPr lang="en-US" b="0" i="1" dirty="0" smtClean="0">
                                        <a:latin typeface="Cambria Math" panose="02040503050406030204" pitchFamily="18" charset="0"/>
                                      </a:rPr>
                                      <m:t>3</m:t>
                                    </m:r>
                                  </m:sub>
                                </m:sSub>
                                <m:r>
                                  <a:rPr lang="en-US" b="0" i="1" dirty="0" smtClean="0">
                                    <a:latin typeface="Cambria Math" panose="02040503050406030204" pitchFamily="18" charset="0"/>
                                  </a:rPr>
                                  <m:t> &amp; </m:t>
                                </m:r>
                                <m:sSub>
                                  <m:sSubPr>
                                    <m:ctrlPr>
                                      <a:rPr lang="en-US" b="0" i="1" dirty="0" smtClean="0">
                                        <a:latin typeface="Cambria Math" panose="02040503050406030204" pitchFamily="18" charset="0"/>
                                      </a:rPr>
                                    </m:ctrlPr>
                                  </m:sSubPr>
                                  <m:e>
                                    <m:r>
                                      <m:rPr>
                                        <m:nor/>
                                      </m:rPr>
                                      <a:rPr lang="en-US" b="0" i="0" dirty="0" smtClean="0">
                                        <a:latin typeface="Cambria Math" panose="02040503050406030204" pitchFamily="18" charset="0"/>
                                      </a:rPr>
                                      <m:t>Cl</m:t>
                                    </m:r>
                                  </m:e>
                                  <m:sub>
                                    <m:r>
                                      <a:rPr lang="en-US" b="0" i="1" dirty="0" smtClean="0">
                                        <a:latin typeface="Cambria Math" panose="02040503050406030204" pitchFamily="18" charset="0"/>
                                      </a:rPr>
                                      <m:t>2</m:t>
                                    </m:r>
                                  </m:sub>
                                </m:sSub>
                                <m:sSub>
                                  <m:sSubPr>
                                    <m:ctrlPr>
                                      <a:rPr lang="en-US" b="0" i="1" dirty="0" smtClean="0">
                                        <a:latin typeface="Cambria Math" panose="02040503050406030204" pitchFamily="18" charset="0"/>
                                      </a:rPr>
                                    </m:ctrlPr>
                                  </m:sSubPr>
                                  <m:e>
                                    <m:r>
                                      <m:rPr>
                                        <m:nor/>
                                      </m:rPr>
                                      <a:rPr lang="en-US" b="0" i="0" dirty="0" smtClean="0">
                                        <a:latin typeface="Cambria Math" panose="02040503050406030204" pitchFamily="18" charset="0"/>
                                      </a:rPr>
                                      <m:t>O</m:t>
                                    </m:r>
                                  </m:e>
                                  <m:sub>
                                    <m:r>
                                      <a:rPr lang="en-US" b="0" i="1" dirty="0" smtClean="0">
                                        <a:latin typeface="Cambria Math" panose="02040503050406030204" pitchFamily="18" charset="0"/>
                                      </a:rPr>
                                      <m:t>7</m:t>
                                    </m:r>
                                  </m:sub>
                                </m:sSub>
                              </m:e>
                            </m:d>
                          </m:e>
                        </m:groupChr>
                      </m:e>
                      <m:lim>
                        <m:r>
                          <m:rPr>
                            <m:sty m:val="p"/>
                          </m:rPr>
                          <a:rPr lang="en-US" b="0" i="0" dirty="0" smtClean="0">
                            <a:latin typeface="Cambria Math" panose="02040503050406030204" pitchFamily="18" charset="0"/>
                          </a:rPr>
                          <m:t>Acidic</m:t>
                        </m:r>
                      </m:lim>
                    </m:limLow>
                  </m:oMath>
                </a14:m>
                <a:endParaRPr lang="en-US"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12"/>
              </p:nvPr>
            </p:nvSpPr>
            <p:spPr>
              <a:xfrm>
                <a:off x="96454" y="1817702"/>
                <a:ext cx="8937171" cy="838200"/>
              </a:xfrm>
              <a:blipFill rotWithShape="0">
                <a:blip r:embed="rId2"/>
                <a:stretch>
                  <a:fillRect b="-217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10"/>
              </p:nvPr>
            </p:nvSpPr>
            <p:spPr>
              <a:xfrm>
                <a:off x="762000" y="3124200"/>
                <a:ext cx="7543800" cy="1752600"/>
              </a:xfrm>
            </p:spPr>
            <p:txBody>
              <a:bodyPr/>
              <a:lstStyle/>
              <a:p>
                <a:pPr>
                  <a:spcAft>
                    <a:spcPts val="3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MgO</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M</m:t>
                      </m:r>
                      <m:sSup>
                        <m:sSupPr>
                          <m:ctrlPr>
                            <a:rPr lang="en-IN" b="0" i="1" smtClean="0">
                              <a:latin typeface="Cambria Math" panose="02040503050406030204" pitchFamily="18" charset="0"/>
                              <a:ea typeface="Cambria Math" panose="02040503050406030204" pitchFamily="18" charset="0"/>
                            </a:rPr>
                          </m:ctrlPr>
                        </m:sSupPr>
                        <m:e>
                          <m:r>
                            <m:rPr>
                              <m:sty m:val="p"/>
                            </m:rPr>
                            <a:rPr lang="en-IN" b="0" i="0" smtClean="0">
                              <a:latin typeface="Cambria Math" panose="02040503050406030204" pitchFamily="18" charset="0"/>
                              <a:ea typeface="Cambria Math" panose="02040503050406030204" pitchFamily="18" charset="0"/>
                            </a:rPr>
                            <m:t>g</m:t>
                          </m:r>
                        </m:e>
                        <m:sup>
                          <m:r>
                            <a:rPr lang="en-IN" b="0" i="1"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sup>
                      </m:sSup>
                      <m:r>
                        <a:rPr lang="en-IN" b="0" i="0" smtClean="0">
                          <a:latin typeface="Cambria Math" panose="02040503050406030204" pitchFamily="18" charset="0"/>
                          <a:ea typeface="Cambria Math" panose="02040503050406030204" pitchFamily="18" charset="0"/>
                        </a:rPr>
                        <m:t>+</m:t>
                      </m:r>
                      <m:d>
                        <m:dPr>
                          <m:ctrlPr>
                            <a:rPr lang="en-IN" b="0" i="1" smtClean="0">
                              <a:latin typeface="Cambria Math" panose="02040503050406030204" pitchFamily="18" charset="0"/>
                              <a:ea typeface="Cambria Math" panose="02040503050406030204" pitchFamily="18" charset="0"/>
                            </a:rPr>
                          </m:ctrlPr>
                        </m:dPr>
                        <m:e>
                          <m:r>
                            <m:rPr>
                              <m:sty m:val="p"/>
                            </m:rPr>
                            <a:rPr lang="en-IN" b="0" i="0" smtClean="0">
                              <a:latin typeface="Cambria Math" panose="02040503050406030204" pitchFamily="18" charset="0"/>
                              <a:ea typeface="Cambria Math" panose="02040503050406030204" pitchFamily="18" charset="0"/>
                            </a:rPr>
                            <m:t>aq</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IN" dirty="0"/>
              </a:p>
              <a:p>
                <a:pPr marL="914400" indent="-914400" algn="ctr">
                  <a:tabLst>
                    <a:tab pos="850900" algn="l"/>
                    <a:tab pos="1250950" algn="l"/>
                    <a:tab pos="1379538" algn="l"/>
                    <a:tab pos="1652588"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BaO</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m:rPr>
                          <m:nor/>
                        </m:rPr>
                        <a:rPr lang="en-IN" dirty="0"/>
                        <m:t>Ba</m:t>
                      </m:r>
                      <m:sSub>
                        <m:sSubPr>
                          <m:ctrlPr>
                            <a:rPr lang="en-IN" i="1" dirty="0" smtClean="0">
                              <a:latin typeface="Cambria Math" panose="02040503050406030204" pitchFamily="18" charset="0"/>
                            </a:rPr>
                          </m:ctrlPr>
                        </m:sSubPr>
                        <m:e>
                          <m:r>
                            <a:rPr lang="en-US" b="0" i="0" dirty="0" smtClean="0">
                              <a:latin typeface="Cambria Math" panose="02040503050406030204" pitchFamily="18" charset="0"/>
                            </a:rPr>
                            <m:t>(</m:t>
                          </m:r>
                          <m:r>
                            <m:rPr>
                              <m:sty m:val="p"/>
                            </m:rPr>
                            <a:rPr lang="en-US" b="0" i="0" dirty="0" smtClean="0">
                              <a:latin typeface="Cambria Math" panose="02040503050406030204" pitchFamily="18" charset="0"/>
                            </a:rPr>
                            <m:t>OH</m:t>
                          </m:r>
                          <m:r>
                            <a:rPr lang="en-US" b="0" i="0" dirty="0" smtClean="0">
                              <a:latin typeface="Cambria Math" panose="02040503050406030204" pitchFamily="18" charset="0"/>
                            </a:rPr>
                            <m:t>)</m:t>
                          </m:r>
                        </m:e>
                        <m:sub>
                          <m:r>
                            <a:rPr lang="en-US" b="0" i="0" dirty="0" smtClean="0">
                              <a:latin typeface="Cambria Math" panose="02040503050406030204" pitchFamily="18" charset="0"/>
                            </a:rPr>
                            <m:t>2</m:t>
                          </m:r>
                        </m:sub>
                      </m:sSub>
                      <m:r>
                        <m:rPr>
                          <m:nor/>
                        </m:rPr>
                        <a:rPr lang="en-IN" dirty="0"/>
                        <m:t>(</m:t>
                      </m:r>
                      <m:r>
                        <m:rPr>
                          <m:nor/>
                        </m:rPr>
                        <a:rPr lang="en-IN" i="1" dirty="0"/>
                        <m:t>aq</m:t>
                      </m:r>
                      <m:r>
                        <m:rPr>
                          <m:nor/>
                        </m:rPr>
                        <a:rPr lang="en-IN" dirty="0"/>
                        <m:t>)</m:t>
                      </m:r>
                    </m:oMath>
                  </m:oMathPara>
                </a14:m>
                <a:endParaRPr lang="en-IN"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10"/>
              </p:nvPr>
            </p:nvSpPr>
            <p:spPr>
              <a:xfrm>
                <a:off x="762000" y="3124200"/>
                <a:ext cx="7543800" cy="1752600"/>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76195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(3)</a:t>
            </a:r>
            <a:endParaRPr lang="en-IN" dirty="0">
              <a:solidFill>
                <a:srgbClr val="CE171F"/>
              </a:solidFill>
            </a:endParaRPr>
          </a:p>
        </p:txBody>
      </p:sp>
      <p:sp>
        <p:nvSpPr>
          <p:cNvPr id="16" name="Text Placeholder 15"/>
          <p:cNvSpPr>
            <a:spLocks noGrp="1"/>
          </p:cNvSpPr>
          <p:nvPr>
            <p:ph type="body" sz="quarter" idx="11"/>
          </p:nvPr>
        </p:nvSpPr>
        <p:spPr>
          <a:xfrm>
            <a:off x="33338" y="1143000"/>
            <a:ext cx="1719262" cy="533400"/>
          </a:xfrm>
        </p:spPr>
        <p:txBody>
          <a:bodyPr/>
          <a:lstStyle/>
          <a:p>
            <a:r>
              <a:rPr lang="en-IN" sz="2800" dirty="0">
                <a:solidFill>
                  <a:srgbClr val="4F74A7"/>
                </a:solidFill>
                <a:latin typeface="Calibri" panose="020F0502020204030204" pitchFamily="34" charset="0"/>
                <a:cs typeface="Helvetica" panose="020B0604020202020204" pitchFamily="34" charset="0"/>
              </a:rPr>
              <a:t>Oxygen</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828800"/>
                <a:ext cx="9144000" cy="4191000"/>
              </a:xfrm>
            </p:spPr>
            <p:txBody>
              <a:bodyPr/>
              <a:lstStyle/>
              <a:p>
                <a:r>
                  <a:rPr lang="en-US" dirty="0"/>
                  <a:t>Hydrogen Peroxide</a:t>
                </a:r>
              </a:p>
              <a:p>
                <a:pPr marL="228600" indent="-228600" defTabSz="114300">
                  <a:spcAft>
                    <a:spcPts val="600"/>
                  </a:spcAft>
                </a:pPr>
                <a14:m>
                  <m:oMathPara xmlns:m="http://schemas.openxmlformats.org/officeDocument/2006/math">
                    <m:oMathParaPr>
                      <m:jc m:val="left"/>
                    </m:oMathParaPr>
                    <m:oMath xmlns:m="http://schemas.openxmlformats.org/officeDocument/2006/math">
                      <m:r>
                        <m:rPr>
                          <m:sty m:val="p"/>
                        </m:rPr>
                        <a:rPr lang="en-IN" b="0" i="0" smtClean="0">
                          <a:latin typeface="Cambria Math" panose="02040503050406030204" pitchFamily="18" charset="0"/>
                        </a:rPr>
                        <m:t>B</m:t>
                      </m:r>
                      <m:r>
                        <m:rPr>
                          <m:nor/>
                        </m:rPr>
                        <a:rPr lang="en-US" dirty="0"/>
                        <m:t>aO</m:t>
                      </m:r>
                      <m:r>
                        <m:rPr>
                          <m:nor/>
                        </m:rPr>
                        <a:rPr lang="en-US" baseline="-25000" dirty="0"/>
                        <m:t>2</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𝑠</m:t>
                          </m:r>
                        </m:e>
                      </m:d>
                      <m:r>
                        <m:rPr>
                          <m:nor/>
                        </m:rPr>
                        <a:rPr lang="en-US" dirty="0"/>
                        <m:t> + 8</m:t>
                      </m:r>
                      <m:r>
                        <m:rPr>
                          <m:nor/>
                        </m:rPr>
                        <a:rPr lang="en-US" dirty="0"/>
                        <m:t>H</m:t>
                      </m:r>
                      <m:r>
                        <m:rPr>
                          <m:nor/>
                        </m:rPr>
                        <a:rPr lang="en-US" baseline="-25000" dirty="0"/>
                        <m:t>2</m:t>
                      </m:r>
                      <m:r>
                        <m:rPr>
                          <m:nor/>
                        </m:rPr>
                        <a:rPr lang="en-US" dirty="0"/>
                        <m:t>O</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𝑠</m:t>
                          </m:r>
                        </m:e>
                      </m:d>
                      <m:r>
                        <m:rPr>
                          <m:nor/>
                        </m:rPr>
                        <a:rPr lang="en-US" dirty="0"/>
                        <m:t> + </m:t>
                      </m:r>
                      <m:r>
                        <m:rPr>
                          <m:nor/>
                        </m:rPr>
                        <a:rPr lang="en-US" dirty="0"/>
                        <m:t>H</m:t>
                      </m:r>
                      <m:r>
                        <m:rPr>
                          <m:nor/>
                        </m:rPr>
                        <a:rPr lang="en-US" baseline="-25000" dirty="0"/>
                        <m:t>2</m:t>
                      </m:r>
                      <m:r>
                        <m:rPr>
                          <m:nor/>
                        </m:rPr>
                        <a:rPr lang="en-US" dirty="0"/>
                        <m:t>SO</m:t>
                      </m:r>
                      <m:r>
                        <m:rPr>
                          <m:nor/>
                        </m:rPr>
                        <a:rPr lang="en-US" baseline="-25000" dirty="0"/>
                        <m:t>4</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𝑎𝑞</m:t>
                          </m:r>
                        </m:e>
                      </m:d>
                      <m:r>
                        <a:rPr lang="en-US" i="1" smtClean="0">
                          <a:latin typeface="Cambria Math" panose="02040503050406030204" pitchFamily="18" charset="0"/>
                          <a:ea typeface="Cambria Math" panose="02040503050406030204" pitchFamily="18" charset="0"/>
                        </a:rPr>
                        <m:t>→</m:t>
                      </m:r>
                    </m:oMath>
                  </m:oMathPara>
                </a14:m>
                <a:endParaRPr lang="en-US" dirty="0"/>
              </a:p>
              <a:p>
                <a:pPr marL="4114800" indent="-2293938" algn="r">
                  <a:spcBef>
                    <a:spcPts val="1200"/>
                  </a:spcBef>
                  <a:spcAft>
                    <a:spcPts val="54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BaSO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US" b="0" i="1" smtClean="0">
                              <a:latin typeface="Cambria Math" panose="02040503050406030204" pitchFamily="18" charset="0"/>
                            </a:rPr>
                            <m:t>𝑠</m:t>
                          </m:r>
                        </m:e>
                      </m:d>
                      <m:r>
                        <m:rPr>
                          <m:nor/>
                        </m:rPr>
                        <a:rPr lang="en-US" dirty="0"/>
                        <m:t>+ </m:t>
                      </m:r>
                      <m:r>
                        <m:rPr>
                          <m:nor/>
                        </m:rPr>
                        <a:rPr lang="en-US" dirty="0"/>
                        <m:t>H</m:t>
                      </m:r>
                      <m:r>
                        <m:rPr>
                          <m:nor/>
                        </m:rPr>
                        <a:rPr lang="en-US" baseline="-25000" dirty="0"/>
                        <m:t>2</m:t>
                      </m:r>
                      <m:r>
                        <m:rPr>
                          <m:nor/>
                        </m:rPr>
                        <a:rPr lang="en-US" dirty="0"/>
                        <m:t>O</m:t>
                      </m:r>
                      <m:r>
                        <m:rPr>
                          <m:nor/>
                        </m:rPr>
                        <a:rPr lang="en-US" baseline="-25000" dirty="0"/>
                        <m:t>2</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𝑎𝑞</m:t>
                          </m:r>
                        </m:e>
                      </m:d>
                      <m:r>
                        <m:rPr>
                          <m:nor/>
                        </m:rPr>
                        <a:rPr lang="en-US" dirty="0"/>
                        <m:t> + 8</m:t>
                      </m:r>
                      <m:r>
                        <m:rPr>
                          <m:nor/>
                        </m:rPr>
                        <a:rPr lang="en-US" dirty="0"/>
                        <m:t>H</m:t>
                      </m:r>
                      <m:r>
                        <m:rPr>
                          <m:nor/>
                        </m:rPr>
                        <a:rPr lang="en-US" baseline="-25000" dirty="0"/>
                        <m:t>2</m:t>
                      </m:r>
                      <m:r>
                        <m:rPr>
                          <m:nor/>
                        </m:rPr>
                        <a:rPr lang="en-US" dirty="0"/>
                        <m:t>O</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US" dirty="0"/>
              </a:p>
              <a:p>
                <a:pPr>
                  <a:spcBef>
                    <a:spcPts val="1800"/>
                  </a:spcBef>
                  <a:tabLst>
                    <a:tab pos="5535613" algn="l"/>
                  </a:tabLst>
                </a:pPr>
                <a14:m>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𝑙</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O</m:t>
                    </m:r>
                    <m:r>
                      <a:rPr lang="en-IN" b="0" i="0" baseline="-25000" smtClean="0">
                        <a:latin typeface="Cambria Math" panose="02040503050406030204" pitchFamily="18" charset="0"/>
                        <a:ea typeface="Cambria Math" panose="02040503050406030204" pitchFamily="18" charset="0"/>
                      </a:rPr>
                      <m:t>2</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𝑔</m:t>
                    </m:r>
                    <m:r>
                      <a:rPr lang="en-IN" b="0" i="0" smtClean="0">
                        <a:latin typeface="Cambria Math" panose="02040503050406030204" pitchFamily="18" charset="0"/>
                        <a:ea typeface="Cambria Math" panose="02040503050406030204" pitchFamily="18" charset="0"/>
                      </a:rPr>
                      <m:t>)</m:t>
                    </m:r>
                  </m:oMath>
                </a14:m>
                <a:r>
                  <a:rPr lang="en-US" dirty="0"/>
                  <a:t> </a:t>
                </a:r>
                <a:r>
                  <a:rPr lang="en-US" spc="1500" dirty="0"/>
                  <a:t>	</a:t>
                </a:r>
                <a14:m>
                  <m:oMath xmlns:m="http://schemas.openxmlformats.org/officeDocument/2006/math">
                    <m:r>
                      <m:rPr>
                        <m:sty m:val="p"/>
                      </m:rPr>
                      <a:rPr lang="el-GR" i="1" dirty="0" smtClean="0">
                        <a:latin typeface="Cambria Math" panose="02040503050406030204" pitchFamily="18" charset="0"/>
                        <a:ea typeface="Cambria Math" panose="02040503050406030204" pitchFamily="18" charset="0"/>
                      </a:rPr>
                      <m:t>Δ</m:t>
                    </m:r>
                    <m:sSup>
                      <m:sSupPr>
                        <m:ctrlPr>
                          <a:rPr lang="el-GR" i="1" dirty="0" smtClean="0">
                            <a:latin typeface="Cambria Math" panose="02040503050406030204" pitchFamily="18" charset="0"/>
                            <a:ea typeface="Cambria Math" panose="02040503050406030204" pitchFamily="18" charset="0"/>
                          </a:rPr>
                        </m:ctrlPr>
                      </m:sSupPr>
                      <m:e>
                        <m:r>
                          <a:rPr lang="en-IN" b="0" i="1" dirty="0" smtClean="0">
                            <a:latin typeface="Cambria Math" panose="02040503050406030204" pitchFamily="18" charset="0"/>
                            <a:ea typeface="Cambria Math" panose="02040503050406030204" pitchFamily="18" charset="0"/>
                          </a:rPr>
                          <m:t>𝐻</m:t>
                        </m:r>
                      </m:e>
                      <m:sup>
                        <m:r>
                          <a:rPr lang="el-GR" i="1" dirty="0" smtClean="0">
                            <a:latin typeface="Cambria Math" panose="02040503050406030204" pitchFamily="18" charset="0"/>
                            <a:ea typeface="Cambria Math" panose="02040503050406030204" pitchFamily="18" charset="0"/>
                          </a:rPr>
                          <m:t>°</m:t>
                        </m:r>
                      </m:sup>
                    </m:sSup>
                    <m:r>
                      <a:rPr lang="en-US" b="0" i="1" dirty="0" smtClean="0">
                        <a:latin typeface="Cambria Math" panose="02040503050406030204" pitchFamily="18" charset="0"/>
                        <a:ea typeface="Cambria Math" panose="02040503050406030204" pitchFamily="18" charset="0"/>
                      </a:rPr>
                      <m:t>=</m:t>
                    </m:r>
                    <m:r>
                      <m:rPr>
                        <m:nor/>
                      </m:rPr>
                      <a:rPr lang="en-US" dirty="0"/>
                      <m:t> −196.4 </m:t>
                    </m:r>
                    <m:r>
                      <m:rPr>
                        <m:nor/>
                      </m:rPr>
                      <a:rPr lang="en-US" dirty="0"/>
                      <m:t>kJ</m:t>
                    </m:r>
                    <m:r>
                      <m:rPr>
                        <m:nor/>
                      </m:rPr>
                      <a:rPr lang="en-US" dirty="0"/>
                      <m:t>/</m:t>
                    </m:r>
                    <m:r>
                      <m:rPr>
                        <m:nor/>
                      </m:rPr>
                      <a:rPr lang="en-US"/>
                      <m:t>mol</m:t>
                    </m:r>
                  </m:oMath>
                </a14:m>
                <a:endParaRPr lang="en-US"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828800"/>
                <a:ext cx="9144000" cy="4191000"/>
              </a:xfrm>
              <a:blipFill>
                <a:blip r:embed="rId2"/>
                <a:stretch>
                  <a:fillRect l="-1333" t="-1308"/>
                </a:stretch>
              </a:blipFill>
            </p:spPr>
            <p:txBody>
              <a:bodyPr/>
              <a:lstStyle/>
              <a:p>
                <a:r>
                  <a:rPr lang="en-US">
                    <a:noFill/>
                  </a:rPr>
                  <a:t> </a:t>
                </a:r>
              </a:p>
            </p:txBody>
          </p:sp>
        </mc:Fallback>
      </mc:AlternateContent>
    </p:spTree>
    <p:extLst>
      <p:ext uri="{BB962C8B-B14F-4D97-AF65-F5344CB8AC3E}">
        <p14:creationId xmlns:p14="http://schemas.microsoft.com/office/powerpoint/2010/main" val="291942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(4)</a:t>
            </a:r>
            <a:endParaRPr lang="en-IN" dirty="0">
              <a:solidFill>
                <a:srgbClr val="CE171F"/>
              </a:solidFill>
            </a:endParaRPr>
          </a:p>
        </p:txBody>
      </p:sp>
      <p:sp>
        <p:nvSpPr>
          <p:cNvPr id="17" name="Text Placeholder 16"/>
          <p:cNvSpPr>
            <a:spLocks noGrp="1"/>
          </p:cNvSpPr>
          <p:nvPr>
            <p:ph type="body" sz="quarter" idx="11"/>
          </p:nvPr>
        </p:nvSpPr>
        <p:spPr>
          <a:xfrm>
            <a:off x="19050" y="1047750"/>
            <a:ext cx="3105150" cy="1314450"/>
          </a:xfrm>
        </p:spPr>
        <p:txBody>
          <a:bodyPr/>
          <a:lstStyle/>
          <a:p>
            <a:pPr>
              <a:spcAft>
                <a:spcPts val="1000"/>
              </a:spcAft>
            </a:pPr>
            <a:r>
              <a:rPr lang="en-IN" sz="2800" dirty="0">
                <a:solidFill>
                  <a:srgbClr val="4F74A7"/>
                </a:solidFill>
                <a:latin typeface="Calibri" panose="020F0502020204030204" pitchFamily="34" charset="0"/>
                <a:cs typeface="Helvetica" panose="020B0604020202020204" pitchFamily="34" charset="0"/>
              </a:rPr>
              <a:t>Oxygen</a:t>
            </a:r>
          </a:p>
          <a:p>
            <a:r>
              <a:rPr lang="en-US" sz="2800" dirty="0">
                <a:solidFill>
                  <a:prstClr val="black"/>
                </a:solidFill>
              </a:rPr>
              <a:t>Hydrogen Peroxide</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2252662"/>
                <a:ext cx="9144000" cy="4300538"/>
              </a:xfrm>
            </p:spPr>
            <p:txBody>
              <a:bodyPr/>
              <a:lstStyle/>
              <a:p>
                <a:pPr>
                  <a:spcAft>
                    <a:spcPts val="2800"/>
                  </a:spcAft>
                </a:pPr>
                <a14:m>
                  <m:oMathPara xmlns:m="http://schemas.openxmlformats.org/officeDocument/2006/math">
                    <m:oMathParaPr>
                      <m:jc m:val="left"/>
                    </m:oMathParaPr>
                    <m:oMath xmlns:m="http://schemas.openxmlformats.org/officeDocument/2006/math">
                      <m:r>
                        <m:rPr>
                          <m:sty m:val="p"/>
                        </m:rPr>
                        <a:rPr lang="en-IN" sz="2700" b="0" i="0" smtClean="0">
                          <a:latin typeface="Cambria Math" panose="02040503050406030204" pitchFamily="18" charset="0"/>
                        </a:rPr>
                        <m:t>H</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r>
                        <a:rPr lang="en-IN" sz="2700" b="0" i="0" baseline="-25000" smtClean="0">
                          <a:latin typeface="Cambria Math" panose="02040503050406030204" pitchFamily="18" charset="0"/>
                        </a:rPr>
                        <m:t>2</m:t>
                      </m:r>
                      <m:r>
                        <a:rPr lang="en-IN" sz="2700" b="0" i="1" baseline="-25000" smtClean="0">
                          <a:latin typeface="Cambria Math" panose="02040503050406030204" pitchFamily="18" charset="0"/>
                        </a:rPr>
                        <m:t> </m:t>
                      </m:r>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0" smtClean="0">
                          <a:latin typeface="Cambria Math" panose="02040503050406030204" pitchFamily="18" charset="0"/>
                        </a:rPr>
                        <m:t>+</m:t>
                      </m:r>
                      <m:sSup>
                        <m:sSupPr>
                          <m:ctrlPr>
                            <a:rPr lang="en-IN" sz="2700" b="0" i="1" smtClean="0">
                              <a:latin typeface="Cambria Math" panose="02040503050406030204" pitchFamily="18" charset="0"/>
                            </a:rPr>
                          </m:ctrlPr>
                        </m:sSupPr>
                        <m:e>
                          <m:r>
                            <a:rPr lang="en-IN" sz="2700" b="0" i="1" smtClean="0">
                              <a:latin typeface="Cambria Math" panose="02040503050406030204" pitchFamily="18" charset="0"/>
                            </a:rPr>
                            <m:t>2</m:t>
                          </m:r>
                          <m:r>
                            <m:rPr>
                              <m:sty m:val="p"/>
                            </m:rPr>
                            <a:rPr lang="en-IN" sz="2700" b="0" i="0" smtClean="0">
                              <a:latin typeface="Cambria Math" panose="02040503050406030204" pitchFamily="18" charset="0"/>
                            </a:rPr>
                            <m:t>Fe</m:t>
                          </m:r>
                        </m:e>
                        <m:sup>
                          <m:r>
                            <a:rPr lang="en-IN" sz="2700" b="0" i="1" smtClean="0">
                              <a:latin typeface="Cambria Math" panose="02040503050406030204" pitchFamily="18" charset="0"/>
                            </a:rPr>
                            <m:t>2+</m:t>
                          </m:r>
                        </m:sup>
                      </m:sSup>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1" smtClean="0">
                          <a:latin typeface="Cambria Math" panose="02040503050406030204" pitchFamily="18" charset="0"/>
                        </a:rPr>
                        <m:t>+2</m:t>
                      </m:r>
                      <m:sSup>
                        <m:sSupPr>
                          <m:ctrlPr>
                            <a:rPr lang="en-IN" sz="2700" b="0" i="1" smtClean="0">
                              <a:latin typeface="Cambria Math" panose="02040503050406030204" pitchFamily="18" charset="0"/>
                            </a:rPr>
                          </m:ctrlPr>
                        </m:sSupPr>
                        <m:e>
                          <m:r>
                            <m:rPr>
                              <m:sty m:val="p"/>
                            </m:rPr>
                            <a:rPr lang="en-IN" sz="2700" b="0" i="0" smtClean="0">
                              <a:latin typeface="Cambria Math" panose="02040503050406030204" pitchFamily="18" charset="0"/>
                            </a:rPr>
                            <m:t>H</m:t>
                          </m:r>
                          <m:r>
                            <a:rPr lang="en-IN" sz="2700" b="0" i="0" smtClean="0">
                              <a:latin typeface="Cambria Math" panose="02040503050406030204" pitchFamily="18" charset="0"/>
                            </a:rPr>
                            <m:t> </m:t>
                          </m:r>
                        </m:e>
                        <m:sup>
                          <m:r>
                            <a:rPr lang="en-IN" sz="2700" b="0" i="0" smtClean="0">
                              <a:latin typeface="Cambria Math" panose="02040503050406030204" pitchFamily="18" charset="0"/>
                            </a:rPr>
                            <m:t>+</m:t>
                          </m:r>
                        </m:sup>
                      </m:sSup>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1" smtClean="0">
                          <a:latin typeface="Cambria Math" panose="02040503050406030204" pitchFamily="18" charset="0"/>
                          <a:ea typeface="Cambria Math" panose="02040503050406030204" pitchFamily="18" charset="0"/>
                        </a:rPr>
                        <m:t>→2</m:t>
                      </m:r>
                      <m:r>
                        <m:rPr>
                          <m:sty m:val="p"/>
                        </m:rPr>
                        <a:rPr lang="en-IN" sz="2700" b="0" i="0" smtClean="0">
                          <a:latin typeface="Cambria Math" panose="02040503050406030204" pitchFamily="18" charset="0"/>
                          <a:ea typeface="Cambria Math" panose="02040503050406030204" pitchFamily="18" charset="0"/>
                        </a:rPr>
                        <m:t>F</m:t>
                      </m:r>
                      <m:sSup>
                        <m:sSupPr>
                          <m:ctrlPr>
                            <a:rPr lang="en-IN" sz="2700" b="0" i="1" smtClean="0">
                              <a:latin typeface="Cambria Math" panose="02040503050406030204" pitchFamily="18" charset="0"/>
                              <a:ea typeface="Cambria Math" panose="02040503050406030204" pitchFamily="18" charset="0"/>
                            </a:rPr>
                          </m:ctrlPr>
                        </m:sSupPr>
                        <m:e>
                          <m:r>
                            <m:rPr>
                              <m:sty m:val="p"/>
                            </m:rPr>
                            <a:rPr lang="en-IN" sz="2700" b="0" i="0" smtClean="0">
                              <a:latin typeface="Cambria Math" panose="02040503050406030204" pitchFamily="18" charset="0"/>
                              <a:ea typeface="Cambria Math" panose="02040503050406030204" pitchFamily="18" charset="0"/>
                            </a:rPr>
                            <m:t>e</m:t>
                          </m:r>
                        </m:e>
                        <m:sup>
                          <m:r>
                            <a:rPr lang="en-IN" sz="2700" b="0" i="1" smtClean="0">
                              <a:latin typeface="Cambria Math" panose="02040503050406030204" pitchFamily="18" charset="0"/>
                              <a:ea typeface="Cambria Math" panose="02040503050406030204" pitchFamily="18" charset="0"/>
                            </a:rPr>
                            <m:t>3+</m:t>
                          </m:r>
                        </m:sup>
                      </m:sSup>
                      <m:d>
                        <m:dPr>
                          <m:ctrlPr>
                            <a:rPr lang="en-IN" sz="2700" b="0" i="1" smtClean="0">
                              <a:latin typeface="Cambria Math" panose="02040503050406030204" pitchFamily="18" charset="0"/>
                              <a:ea typeface="Cambria Math" panose="02040503050406030204" pitchFamily="18" charset="0"/>
                            </a:rPr>
                          </m:ctrlPr>
                        </m:dPr>
                        <m:e>
                          <m:r>
                            <a:rPr lang="en-IN" sz="2700" b="0" i="1" smtClean="0">
                              <a:latin typeface="Cambria Math" panose="02040503050406030204" pitchFamily="18" charset="0"/>
                              <a:ea typeface="Cambria Math" panose="02040503050406030204" pitchFamily="18" charset="0"/>
                            </a:rPr>
                            <m:t>𝑎𝑞</m:t>
                          </m:r>
                        </m:e>
                      </m:d>
                      <m:r>
                        <a:rPr lang="en-IN" sz="2700" b="0" i="1" smtClean="0">
                          <a:latin typeface="Cambria Math" panose="02040503050406030204" pitchFamily="18" charset="0"/>
                          <a:ea typeface="Cambria Math" panose="02040503050406030204" pitchFamily="18" charset="0"/>
                        </a:rPr>
                        <m:t>+2</m:t>
                      </m:r>
                      <m:r>
                        <m:rPr>
                          <m:sty m:val="p"/>
                        </m:rPr>
                        <a:rPr lang="en-IN" sz="2700" b="0" i="0" smtClean="0">
                          <a:latin typeface="Cambria Math" panose="02040503050406030204" pitchFamily="18" charset="0"/>
                          <a:ea typeface="Cambria Math" panose="02040503050406030204" pitchFamily="18" charset="0"/>
                        </a:rPr>
                        <m:t>H</m:t>
                      </m:r>
                      <m:r>
                        <a:rPr lang="en-IN" sz="2700" b="0" i="0" baseline="-25000" smtClean="0">
                          <a:latin typeface="Cambria Math" panose="02040503050406030204" pitchFamily="18" charset="0"/>
                          <a:ea typeface="Cambria Math" panose="02040503050406030204" pitchFamily="18" charset="0"/>
                        </a:rPr>
                        <m:t>2</m:t>
                      </m:r>
                      <m:r>
                        <m:rPr>
                          <m:sty m:val="p"/>
                        </m:rPr>
                        <a:rPr lang="en-IN" sz="2700" b="0" i="0" smtClean="0">
                          <a:latin typeface="Cambria Math" panose="02040503050406030204" pitchFamily="18" charset="0"/>
                          <a:ea typeface="Cambria Math" panose="02040503050406030204" pitchFamily="18" charset="0"/>
                        </a:rPr>
                        <m:t>O</m:t>
                      </m:r>
                      <m:r>
                        <a:rPr lang="en-IN" sz="2700" b="0" i="0" smtClean="0">
                          <a:latin typeface="Cambria Math" panose="02040503050406030204" pitchFamily="18" charset="0"/>
                          <a:ea typeface="Cambria Math" panose="02040503050406030204" pitchFamily="18" charset="0"/>
                        </a:rPr>
                        <m:t>(</m:t>
                      </m:r>
                      <m:r>
                        <a:rPr lang="en-IN" sz="2700" b="0" i="1" smtClean="0">
                          <a:latin typeface="Cambria Math" panose="02040503050406030204" pitchFamily="18" charset="0"/>
                          <a:ea typeface="Cambria Math" panose="02040503050406030204" pitchFamily="18" charset="0"/>
                        </a:rPr>
                        <m:t>𝑙</m:t>
                      </m:r>
                      <m:r>
                        <a:rPr lang="en-IN" sz="2700" b="0" i="0" smtClean="0">
                          <a:latin typeface="Cambria Math" panose="02040503050406030204" pitchFamily="18" charset="0"/>
                          <a:ea typeface="Cambria Math" panose="02040503050406030204" pitchFamily="18" charset="0"/>
                        </a:rPr>
                        <m:t>)</m:t>
                      </m:r>
                    </m:oMath>
                  </m:oMathPara>
                </a14:m>
                <a:endParaRPr lang="en-IN" sz="2700" dirty="0"/>
              </a:p>
              <a:p>
                <a:pPr marL="628650" indent="-57150">
                  <a:spcAft>
                    <a:spcPts val="2800"/>
                  </a:spcAft>
                </a:pPr>
                <a14:m>
                  <m:oMathPara xmlns:m="http://schemas.openxmlformats.org/officeDocument/2006/math">
                    <m:oMathParaPr>
                      <m:jc m:val="centerGroup"/>
                    </m:oMathParaPr>
                    <m:oMath xmlns:m="http://schemas.openxmlformats.org/officeDocument/2006/math">
                      <m:r>
                        <m:rPr>
                          <m:sty m:val="p"/>
                        </m:rPr>
                        <a:rPr lang="en-IN" sz="2700" b="0" i="0" smtClean="0">
                          <a:latin typeface="Cambria Math" panose="02040503050406030204" pitchFamily="18" charset="0"/>
                        </a:rPr>
                        <m:t>H</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r>
                        <a:rPr lang="en-IN" sz="2700" b="0" i="0" baseline="-25000" smtClean="0">
                          <a:latin typeface="Cambria Math" panose="02040503050406030204" pitchFamily="18" charset="0"/>
                        </a:rPr>
                        <m:t>2</m:t>
                      </m:r>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0" smtClean="0">
                          <a:latin typeface="Cambria Math" panose="02040503050406030204" pitchFamily="18" charset="0"/>
                        </a:rPr>
                        <m:t>+</m:t>
                      </m:r>
                      <m:r>
                        <m:rPr>
                          <m:sty m:val="p"/>
                        </m:rPr>
                        <a:rPr lang="en-IN" sz="2700" b="0" i="0" smtClean="0">
                          <a:latin typeface="Cambria Math" panose="02040503050406030204" pitchFamily="18" charset="0"/>
                        </a:rPr>
                        <m:t>S</m:t>
                      </m:r>
                      <m:sSubSup>
                        <m:sSubSupPr>
                          <m:ctrlPr>
                            <a:rPr lang="en-IN" sz="2700" b="0" i="1" smtClean="0">
                              <a:latin typeface="Cambria Math" panose="02040503050406030204" pitchFamily="18" charset="0"/>
                            </a:rPr>
                          </m:ctrlPr>
                        </m:sSubSupPr>
                        <m:e>
                          <m:r>
                            <m:rPr>
                              <m:sty m:val="p"/>
                            </m:rPr>
                            <a:rPr lang="en-IN" sz="2700" b="0" i="0" smtClean="0">
                              <a:latin typeface="Cambria Math" panose="02040503050406030204" pitchFamily="18" charset="0"/>
                            </a:rPr>
                            <m:t>O</m:t>
                          </m:r>
                        </m:e>
                        <m:sub>
                          <m:r>
                            <a:rPr lang="en-IN" sz="2700" b="0" i="1" smtClean="0">
                              <a:latin typeface="Cambria Math" panose="02040503050406030204" pitchFamily="18" charset="0"/>
                            </a:rPr>
                            <m:t>3</m:t>
                          </m:r>
                        </m:sub>
                        <m:sup>
                          <m:r>
                            <a:rPr lang="en-IN" sz="2700" b="0" i="1" smtClean="0">
                              <a:latin typeface="Cambria Math" panose="02040503050406030204" pitchFamily="18" charset="0"/>
                            </a:rPr>
                            <m:t>2−</m:t>
                          </m:r>
                        </m:sup>
                      </m:sSubSup>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1" smtClean="0">
                          <a:latin typeface="Cambria Math" panose="02040503050406030204" pitchFamily="18" charset="0"/>
                          <a:ea typeface="Cambria Math" panose="02040503050406030204" pitchFamily="18" charset="0"/>
                        </a:rPr>
                        <m:t>→</m:t>
                      </m:r>
                      <m:r>
                        <m:rPr>
                          <m:sty m:val="p"/>
                        </m:rPr>
                        <a:rPr lang="en-IN" sz="2700">
                          <a:latin typeface="Cambria Math" panose="02040503050406030204" pitchFamily="18" charset="0"/>
                        </a:rPr>
                        <m:t>S</m:t>
                      </m:r>
                      <m:sSubSup>
                        <m:sSubSupPr>
                          <m:ctrlPr>
                            <a:rPr lang="en-IN" sz="2700" i="1">
                              <a:latin typeface="Cambria Math" panose="02040503050406030204" pitchFamily="18" charset="0"/>
                            </a:rPr>
                          </m:ctrlPr>
                        </m:sSubSupPr>
                        <m:e>
                          <m:r>
                            <m:rPr>
                              <m:sty m:val="p"/>
                            </m:rPr>
                            <a:rPr lang="en-IN" sz="2700">
                              <a:latin typeface="Cambria Math" panose="02040503050406030204" pitchFamily="18" charset="0"/>
                            </a:rPr>
                            <m:t>O</m:t>
                          </m:r>
                        </m:e>
                        <m:sub>
                          <m:r>
                            <a:rPr lang="en-IN" sz="2700" b="0" i="1" smtClean="0">
                              <a:latin typeface="Cambria Math" panose="02040503050406030204" pitchFamily="18" charset="0"/>
                            </a:rPr>
                            <m:t>4</m:t>
                          </m:r>
                        </m:sub>
                        <m:sup>
                          <m:r>
                            <a:rPr lang="en-IN" sz="2700" i="1">
                              <a:latin typeface="Cambria Math" panose="02040503050406030204" pitchFamily="18" charset="0"/>
                            </a:rPr>
                            <m:t>2−</m:t>
                          </m:r>
                        </m:sup>
                      </m:sSubSup>
                      <m:d>
                        <m:dPr>
                          <m:ctrlPr>
                            <a:rPr lang="en-IN" sz="2700" b="0" i="1" smtClean="0">
                              <a:latin typeface="Cambria Math" panose="02040503050406030204" pitchFamily="18" charset="0"/>
                              <a:ea typeface="Cambria Math" panose="02040503050406030204" pitchFamily="18" charset="0"/>
                            </a:rPr>
                          </m:ctrlPr>
                        </m:dPr>
                        <m:e>
                          <m:r>
                            <a:rPr lang="en-IN" sz="2700" b="0" i="1" smtClean="0">
                              <a:latin typeface="Cambria Math" panose="02040503050406030204" pitchFamily="18" charset="0"/>
                              <a:ea typeface="Cambria Math" panose="02040503050406030204" pitchFamily="18" charset="0"/>
                            </a:rPr>
                            <m:t>𝑎𝑞</m:t>
                          </m:r>
                        </m:e>
                      </m:d>
                      <m:r>
                        <m:rPr>
                          <m:nor/>
                        </m:rPr>
                        <a:rPr lang="en-IN" sz="2700" dirty="0"/>
                        <m:t>+ </m:t>
                      </m:r>
                      <m:r>
                        <m:rPr>
                          <m:nor/>
                        </m:rPr>
                        <a:rPr lang="en-IN" sz="2700" dirty="0"/>
                        <m:t>H</m:t>
                      </m:r>
                      <m:r>
                        <m:rPr>
                          <m:nor/>
                        </m:rPr>
                        <a:rPr lang="en-IN" sz="2700" baseline="-25000" dirty="0"/>
                        <m:t>2</m:t>
                      </m:r>
                      <m:r>
                        <m:rPr>
                          <m:nor/>
                        </m:rPr>
                        <a:rPr lang="en-IN" sz="2700" dirty="0"/>
                        <m:t>O</m:t>
                      </m:r>
                      <m:d>
                        <m:dPr>
                          <m:ctrlPr>
                            <a:rPr lang="en-IN" sz="2700" i="1" dirty="0" smtClean="0">
                              <a:latin typeface="Cambria Math" panose="02040503050406030204" pitchFamily="18" charset="0"/>
                            </a:rPr>
                          </m:ctrlPr>
                        </m:dPr>
                        <m:e>
                          <m:r>
                            <a:rPr lang="en-US" sz="2700" b="0" i="1" dirty="0" smtClean="0">
                              <a:latin typeface="Cambria Math" panose="02040503050406030204" pitchFamily="18" charset="0"/>
                            </a:rPr>
                            <m:t>𝑙</m:t>
                          </m:r>
                        </m:e>
                      </m:d>
                    </m:oMath>
                  </m:oMathPara>
                </a14:m>
                <a:endParaRPr lang="en-IN" sz="2700" dirty="0"/>
              </a:p>
              <a:p>
                <a:pPr marL="628650" indent="-57150">
                  <a:spcAft>
                    <a:spcPts val="2800"/>
                  </a:spcAft>
                </a:pPr>
                <a14:m>
                  <m:oMathPara xmlns:m="http://schemas.openxmlformats.org/officeDocument/2006/math">
                    <m:oMathParaPr>
                      <m:jc m:val="centerGroup"/>
                    </m:oMathParaPr>
                    <m:oMath xmlns:m="http://schemas.openxmlformats.org/officeDocument/2006/math">
                      <m:r>
                        <m:rPr>
                          <m:sty m:val="p"/>
                        </m:rPr>
                        <a:rPr lang="en-IN" sz="2700" b="0" i="0" smtClean="0">
                          <a:latin typeface="Cambria Math" panose="02040503050406030204" pitchFamily="18" charset="0"/>
                        </a:rPr>
                        <m:t>H</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r>
                        <a:rPr lang="en-IN" sz="2700" b="0" i="0" baseline="-25000" smtClean="0">
                          <a:latin typeface="Cambria Math" panose="02040503050406030204" pitchFamily="18" charset="0"/>
                        </a:rPr>
                        <m:t>2</m:t>
                      </m:r>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0" smtClean="0">
                          <a:latin typeface="Cambria Math" panose="02040503050406030204" pitchFamily="18" charset="0"/>
                        </a:rPr>
                        <m:t>+</m:t>
                      </m:r>
                      <m:r>
                        <m:rPr>
                          <m:sty m:val="p"/>
                        </m:rPr>
                        <a:rPr lang="en-IN" sz="2700" b="0" i="0" smtClean="0">
                          <a:latin typeface="Cambria Math" panose="02040503050406030204" pitchFamily="18" charset="0"/>
                        </a:rPr>
                        <m:t>Ag</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𝑠</m:t>
                          </m:r>
                        </m:e>
                      </m:d>
                      <m:r>
                        <a:rPr lang="en-IN" sz="2700" b="0" i="1" smtClean="0">
                          <a:latin typeface="Cambria Math" panose="02040503050406030204" pitchFamily="18" charset="0"/>
                          <a:ea typeface="Cambria Math" panose="02040503050406030204" pitchFamily="18" charset="0"/>
                        </a:rPr>
                        <m:t>→</m:t>
                      </m:r>
                      <m:r>
                        <m:rPr>
                          <m:nor/>
                        </m:rPr>
                        <a:rPr lang="en-IN" sz="2700" dirty="0"/>
                        <m:t>2</m:t>
                      </m:r>
                      <m:r>
                        <m:rPr>
                          <m:nor/>
                        </m:rPr>
                        <a:rPr lang="en-IN" sz="2700" dirty="0"/>
                        <m:t>Ag</m:t>
                      </m:r>
                      <m:d>
                        <m:dPr>
                          <m:ctrlPr>
                            <a:rPr lang="en-IN" sz="2700" i="1" dirty="0" smtClean="0">
                              <a:latin typeface="Cambria Math" panose="02040503050406030204" pitchFamily="18" charset="0"/>
                            </a:rPr>
                          </m:ctrlPr>
                        </m:dPr>
                        <m:e>
                          <m:r>
                            <a:rPr lang="en-US" sz="2700" b="0" i="1" dirty="0" smtClean="0">
                              <a:latin typeface="Cambria Math" panose="02040503050406030204" pitchFamily="18" charset="0"/>
                            </a:rPr>
                            <m:t>𝑠</m:t>
                          </m:r>
                        </m:e>
                      </m:d>
                      <m:r>
                        <m:rPr>
                          <m:nor/>
                        </m:rPr>
                        <a:rPr lang="en-IN" sz="2700" dirty="0"/>
                        <m:t> + </m:t>
                      </m:r>
                      <m:r>
                        <m:rPr>
                          <m:nor/>
                        </m:rPr>
                        <a:rPr lang="en-IN" sz="2700" dirty="0"/>
                        <m:t>H</m:t>
                      </m:r>
                      <m:r>
                        <m:rPr>
                          <m:nor/>
                        </m:rPr>
                        <a:rPr lang="en-IN" sz="2700" baseline="-25000" dirty="0"/>
                        <m:t>2</m:t>
                      </m:r>
                      <m:r>
                        <m:rPr>
                          <m:nor/>
                        </m:rPr>
                        <a:rPr lang="en-IN" sz="2700" dirty="0"/>
                        <m:t>O</m:t>
                      </m:r>
                      <m:d>
                        <m:dPr>
                          <m:ctrlPr>
                            <a:rPr lang="en-IN" sz="2700" i="1" dirty="0" smtClean="0">
                              <a:latin typeface="Cambria Math" panose="02040503050406030204" pitchFamily="18" charset="0"/>
                            </a:rPr>
                          </m:ctrlPr>
                        </m:dPr>
                        <m:e>
                          <m:r>
                            <a:rPr lang="en-US" sz="2700" b="0" i="1" dirty="0" smtClean="0">
                              <a:latin typeface="Cambria Math" panose="02040503050406030204" pitchFamily="18" charset="0"/>
                            </a:rPr>
                            <m:t>𝑙</m:t>
                          </m:r>
                        </m:e>
                      </m:d>
                      <m:r>
                        <m:rPr>
                          <m:nor/>
                        </m:rPr>
                        <a:rPr lang="en-IN" sz="2700" dirty="0"/>
                        <m:t>+ </m:t>
                      </m:r>
                      <m:r>
                        <m:rPr>
                          <m:nor/>
                        </m:rPr>
                        <a:rPr lang="en-IN" sz="2700" dirty="0"/>
                        <m:t>O</m:t>
                      </m:r>
                      <m:d>
                        <m:dPr>
                          <m:ctrlPr>
                            <a:rPr lang="en-IN" sz="2700" i="1" dirty="0" smtClean="0">
                              <a:latin typeface="Cambria Math" panose="02040503050406030204" pitchFamily="18" charset="0"/>
                            </a:rPr>
                          </m:ctrlPr>
                        </m:dPr>
                        <m:e>
                          <m:r>
                            <a:rPr lang="en-US" sz="2700" b="0" i="1" dirty="0" smtClean="0">
                              <a:latin typeface="Cambria Math" panose="02040503050406030204" pitchFamily="18" charset="0"/>
                            </a:rPr>
                            <m:t>𝑔</m:t>
                          </m:r>
                        </m:e>
                      </m:d>
                    </m:oMath>
                  </m:oMathPara>
                </a14:m>
                <a:endParaRPr lang="en-IN" sz="2700" dirty="0"/>
              </a:p>
              <a:p>
                <a:pPr marL="57150" indent="-57150">
                  <a:spcAft>
                    <a:spcPts val="2400"/>
                  </a:spcAft>
                </a:pPr>
                <a14:m>
                  <m:oMathPara xmlns:m="http://schemas.openxmlformats.org/officeDocument/2006/math">
                    <m:oMathParaPr>
                      <m:jc m:val="left"/>
                    </m:oMathParaPr>
                    <m:oMath xmlns:m="http://schemas.openxmlformats.org/officeDocument/2006/math">
                      <m:r>
                        <a:rPr lang="en-IN" sz="2700" b="0" i="0" smtClean="0">
                          <a:latin typeface="Cambria Math" panose="02040503050406030204" pitchFamily="18" charset="0"/>
                        </a:rPr>
                        <m:t>5</m:t>
                      </m:r>
                      <m:r>
                        <m:rPr>
                          <m:sty m:val="p"/>
                        </m:rPr>
                        <a:rPr lang="en-IN" sz="2700" b="0" i="0" smtClean="0">
                          <a:latin typeface="Cambria Math" panose="02040503050406030204" pitchFamily="18" charset="0"/>
                        </a:rPr>
                        <m:t>H</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r>
                        <a:rPr lang="en-IN" sz="2700" b="0" i="0" baseline="-25000" smtClean="0">
                          <a:latin typeface="Cambria Math" panose="02040503050406030204" pitchFamily="18" charset="0"/>
                        </a:rPr>
                        <m:t>2</m:t>
                      </m:r>
                      <m:d>
                        <m:dPr>
                          <m:ctrlPr>
                            <a:rPr lang="en-IN" sz="2700" i="1">
                              <a:latin typeface="Cambria Math" panose="02040503050406030204" pitchFamily="18" charset="0"/>
                            </a:rPr>
                          </m:ctrlPr>
                        </m:dPr>
                        <m:e>
                          <m:r>
                            <a:rPr lang="en-US" sz="2700" i="1">
                              <a:latin typeface="Cambria Math" panose="02040503050406030204" pitchFamily="18" charset="0"/>
                            </a:rPr>
                            <m:t>𝑎𝑞</m:t>
                          </m:r>
                        </m:e>
                      </m:d>
                      <m:r>
                        <a:rPr lang="en-IN" sz="2700" b="0" i="0" smtClean="0">
                          <a:latin typeface="Cambria Math" panose="02040503050406030204" pitchFamily="18" charset="0"/>
                        </a:rPr>
                        <m:t>+2</m:t>
                      </m:r>
                      <m:r>
                        <m:rPr>
                          <m:sty m:val="p"/>
                        </m:rPr>
                        <a:rPr lang="en-IN" sz="2700" b="0" i="0" smtClean="0">
                          <a:latin typeface="Cambria Math" panose="02040503050406030204" pitchFamily="18" charset="0"/>
                        </a:rPr>
                        <m:t>Mn</m:t>
                      </m:r>
                      <m:sSubSup>
                        <m:sSubSupPr>
                          <m:ctrlPr>
                            <a:rPr lang="en-IN" sz="2700" b="0" i="1" smtClean="0">
                              <a:latin typeface="Cambria Math" panose="02040503050406030204" pitchFamily="18" charset="0"/>
                            </a:rPr>
                          </m:ctrlPr>
                        </m:sSubSupPr>
                        <m:e>
                          <m:r>
                            <m:rPr>
                              <m:sty m:val="p"/>
                            </m:rPr>
                            <a:rPr lang="en-IN" sz="2700" b="0" i="0" smtClean="0">
                              <a:latin typeface="Cambria Math" panose="02040503050406030204" pitchFamily="18" charset="0"/>
                            </a:rPr>
                            <m:t>O</m:t>
                          </m:r>
                        </m:e>
                        <m:sub>
                          <m:r>
                            <a:rPr lang="en-IN" sz="2700" b="0" i="1" smtClean="0">
                              <a:latin typeface="Cambria Math" panose="02040503050406030204" pitchFamily="18" charset="0"/>
                            </a:rPr>
                            <m:t>4</m:t>
                          </m:r>
                        </m:sub>
                        <m:sup>
                          <m:r>
                            <a:rPr lang="en-IN" sz="2700" b="0" i="1" smtClean="0">
                              <a:latin typeface="Cambria Math" panose="02040503050406030204" pitchFamily="18" charset="0"/>
                            </a:rPr>
                            <m:t>−</m:t>
                          </m:r>
                        </m:sup>
                      </m:sSubSup>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1" smtClean="0">
                          <a:latin typeface="Cambria Math" panose="02040503050406030204" pitchFamily="18" charset="0"/>
                        </a:rPr>
                        <m:t>+6</m:t>
                      </m:r>
                      <m:sSup>
                        <m:sSupPr>
                          <m:ctrlPr>
                            <a:rPr lang="en-IN" sz="2700" b="0" i="1" smtClean="0">
                              <a:latin typeface="Cambria Math" panose="02040503050406030204" pitchFamily="18" charset="0"/>
                            </a:rPr>
                          </m:ctrlPr>
                        </m:sSupPr>
                        <m:e>
                          <m:r>
                            <m:rPr>
                              <m:sty m:val="p"/>
                            </m:rPr>
                            <a:rPr lang="en-IN" sz="2700" b="0" i="0" smtClean="0">
                              <a:latin typeface="Cambria Math" panose="02040503050406030204" pitchFamily="18" charset="0"/>
                            </a:rPr>
                            <m:t>H</m:t>
                          </m:r>
                        </m:e>
                        <m:sup>
                          <m:r>
                            <a:rPr lang="en-IN" sz="2700" b="0" i="1" smtClean="0">
                              <a:latin typeface="Cambria Math" panose="02040503050406030204" pitchFamily="18" charset="0"/>
                            </a:rPr>
                            <m:t>+</m:t>
                          </m:r>
                        </m:sup>
                      </m:sSup>
                      <m:r>
                        <a:rPr lang="en-IN" sz="2700" b="0" i="1" smtClean="0">
                          <a:latin typeface="Cambria Math" panose="02040503050406030204" pitchFamily="18" charset="0"/>
                        </a:rPr>
                        <m:t>(</m:t>
                      </m:r>
                      <m:r>
                        <a:rPr lang="en-IN" sz="2700" b="0" i="1" smtClean="0">
                          <a:latin typeface="Cambria Math" panose="02040503050406030204" pitchFamily="18" charset="0"/>
                        </a:rPr>
                        <m:t>𝑎𝑞</m:t>
                      </m:r>
                      <m:r>
                        <a:rPr lang="en-IN" sz="2700" b="0" i="1" smtClean="0">
                          <a:latin typeface="Cambria Math" panose="02040503050406030204" pitchFamily="18" charset="0"/>
                        </a:rPr>
                        <m:t>) ⟶</m:t>
                      </m:r>
                    </m:oMath>
                  </m:oMathPara>
                </a14:m>
                <a:endParaRPr lang="en-IN" sz="2700" dirty="0"/>
              </a:p>
              <a:p>
                <a:pPr/>
                <a14:m>
                  <m:oMathPara xmlns:m="http://schemas.openxmlformats.org/officeDocument/2006/math">
                    <m:oMathParaPr>
                      <m:jc m:val="right"/>
                    </m:oMathParaPr>
                    <m:oMath xmlns:m="http://schemas.openxmlformats.org/officeDocument/2006/math">
                      <m:r>
                        <a:rPr lang="en-IN" sz="2700" b="0" i="0" smtClean="0">
                          <a:latin typeface="Cambria Math" panose="02040503050406030204" pitchFamily="18" charset="0"/>
                        </a:rPr>
                        <m:t>2</m:t>
                      </m:r>
                      <m:r>
                        <m:rPr>
                          <m:sty m:val="p"/>
                        </m:rPr>
                        <a:rPr lang="en-IN" sz="2700" b="0" i="0" smtClean="0">
                          <a:latin typeface="Cambria Math" panose="02040503050406030204" pitchFamily="18" charset="0"/>
                        </a:rPr>
                        <m:t>M</m:t>
                      </m:r>
                      <m:sSup>
                        <m:sSupPr>
                          <m:ctrlPr>
                            <a:rPr lang="en-IN" sz="2700" b="0" i="1" smtClean="0">
                              <a:latin typeface="Cambria Math" panose="02040503050406030204" pitchFamily="18" charset="0"/>
                            </a:rPr>
                          </m:ctrlPr>
                        </m:sSupPr>
                        <m:e>
                          <m:r>
                            <m:rPr>
                              <m:sty m:val="p"/>
                            </m:rPr>
                            <a:rPr lang="en-IN" sz="2700" b="0" i="0" smtClean="0">
                              <a:latin typeface="Cambria Math" panose="02040503050406030204" pitchFamily="18" charset="0"/>
                            </a:rPr>
                            <m:t>n</m:t>
                          </m:r>
                        </m:e>
                        <m:sup>
                          <m:r>
                            <a:rPr lang="en-IN" sz="2700" b="0" i="1" smtClean="0">
                              <a:latin typeface="Cambria Math" panose="02040503050406030204" pitchFamily="18" charset="0"/>
                            </a:rPr>
                            <m:t>2+</m:t>
                          </m:r>
                        </m:sup>
                      </m:sSup>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𝑎𝑞</m:t>
                          </m:r>
                        </m:e>
                      </m:d>
                      <m:r>
                        <a:rPr lang="en-IN" sz="2700" b="0" i="1" smtClean="0">
                          <a:latin typeface="Cambria Math" panose="02040503050406030204" pitchFamily="18" charset="0"/>
                        </a:rPr>
                        <m:t>+5</m:t>
                      </m:r>
                      <m:r>
                        <m:rPr>
                          <m:sty m:val="p"/>
                        </m:rPr>
                        <a:rPr lang="en-IN" sz="2700" b="0" i="0" smtClean="0">
                          <a:latin typeface="Cambria Math" panose="02040503050406030204" pitchFamily="18" charset="0"/>
                        </a:rPr>
                        <m:t>O</m:t>
                      </m:r>
                      <m:r>
                        <a:rPr lang="en-IN" sz="2700" b="0" i="0" baseline="-25000" smtClean="0">
                          <a:latin typeface="Cambria Math" panose="02040503050406030204" pitchFamily="18" charset="0"/>
                        </a:rPr>
                        <m:t>2</m:t>
                      </m:r>
                      <m:d>
                        <m:dPr>
                          <m:ctrlPr>
                            <a:rPr lang="en-IN" sz="2700" b="0" i="1" smtClean="0">
                              <a:latin typeface="Cambria Math" panose="02040503050406030204" pitchFamily="18" charset="0"/>
                            </a:rPr>
                          </m:ctrlPr>
                        </m:dPr>
                        <m:e>
                          <m:r>
                            <a:rPr lang="en-IN" sz="2700" b="0" i="1" smtClean="0">
                              <a:latin typeface="Cambria Math" panose="02040503050406030204" pitchFamily="18" charset="0"/>
                            </a:rPr>
                            <m:t>𝑔</m:t>
                          </m:r>
                        </m:e>
                      </m:d>
                      <m:r>
                        <a:rPr lang="en-IN" sz="2700" b="0" i="0" smtClean="0">
                          <a:latin typeface="Cambria Math" panose="02040503050406030204" pitchFamily="18" charset="0"/>
                        </a:rPr>
                        <m:t>+8</m:t>
                      </m:r>
                      <m:r>
                        <m:rPr>
                          <m:sty m:val="p"/>
                        </m:rPr>
                        <a:rPr lang="en-IN" sz="2700" b="0" i="0" smtClean="0">
                          <a:latin typeface="Cambria Math" panose="02040503050406030204" pitchFamily="18" charset="0"/>
                        </a:rPr>
                        <m:t>H</m:t>
                      </m:r>
                      <m:r>
                        <a:rPr lang="en-IN" sz="2700" b="0" i="0" baseline="-25000" smtClean="0">
                          <a:latin typeface="Cambria Math" panose="02040503050406030204" pitchFamily="18" charset="0"/>
                        </a:rPr>
                        <m:t>2</m:t>
                      </m:r>
                      <m:r>
                        <m:rPr>
                          <m:sty m:val="p"/>
                        </m:rPr>
                        <a:rPr lang="en-IN" sz="2700" b="0" i="0" smtClean="0">
                          <a:latin typeface="Cambria Math" panose="02040503050406030204" pitchFamily="18" charset="0"/>
                        </a:rPr>
                        <m:t>O</m:t>
                      </m:r>
                      <m:r>
                        <a:rPr lang="en-IN" sz="2700" b="0" i="0" smtClean="0">
                          <a:latin typeface="Cambria Math" panose="02040503050406030204" pitchFamily="18" charset="0"/>
                        </a:rPr>
                        <m:t>(</m:t>
                      </m:r>
                      <m:r>
                        <a:rPr lang="en-IN" sz="2700" b="0" i="1" smtClean="0">
                          <a:latin typeface="Cambria Math" panose="02040503050406030204" pitchFamily="18" charset="0"/>
                        </a:rPr>
                        <m:t>𝑙</m:t>
                      </m:r>
                      <m:r>
                        <a:rPr lang="en-IN" sz="2700" b="0" i="0" smtClean="0">
                          <a:latin typeface="Cambria Math" panose="02040503050406030204" pitchFamily="18" charset="0"/>
                        </a:rPr>
                        <m:t>)</m:t>
                      </m:r>
                    </m:oMath>
                  </m:oMathPara>
                </a14:m>
                <a:endParaRPr lang="en-IN" sz="2700"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2252662"/>
                <a:ext cx="9144000" cy="4300538"/>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411644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tabLst>
                <a:tab pos="114300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(5)</a:t>
            </a:r>
            <a:endParaRPr lang="en-IN" dirty="0">
              <a:solidFill>
                <a:srgbClr val="CE171F"/>
              </a:solidFill>
            </a:endParaRPr>
          </a:p>
        </p:txBody>
      </p:sp>
      <p:sp>
        <p:nvSpPr>
          <p:cNvPr id="16" name="Text Placeholder 15"/>
          <p:cNvSpPr>
            <a:spLocks noGrp="1"/>
          </p:cNvSpPr>
          <p:nvPr>
            <p:ph type="body" sz="quarter" idx="11"/>
          </p:nvPr>
        </p:nvSpPr>
        <p:spPr>
          <a:xfrm>
            <a:off x="0" y="1104900"/>
            <a:ext cx="2057400" cy="1181101"/>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Oxygen</a:t>
            </a:r>
          </a:p>
          <a:p>
            <a:pPr>
              <a:spcBef>
                <a:spcPts val="1200"/>
              </a:spcBef>
            </a:pPr>
            <a:r>
              <a:rPr lang="en-IN" sz="2800" dirty="0"/>
              <a:t>Ozone</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914400" y="2286000"/>
                <a:ext cx="8077200" cy="4119562"/>
              </a:xfrm>
            </p:spPr>
            <p:txBody>
              <a:bodyPr/>
              <a:lstStyle/>
              <a:p>
                <a:pPr>
                  <a:spcAft>
                    <a:spcPts val="15000"/>
                  </a:spcAft>
                  <a:tabLst>
                    <a:tab pos="4057650" algn="l"/>
                  </a:tabLst>
                </a:pPr>
                <a14:m>
                  <m:oMath xmlns:m="http://schemas.openxmlformats.org/officeDocument/2006/math">
                    <m:r>
                      <a:rPr lang="en-IN" b="0" i="0" smtClean="0">
                        <a:latin typeface="Cambria Math" panose="02040503050406030204" pitchFamily="18" charset="0"/>
                      </a:rPr>
                      <m:t>3</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g</m:t>
                        </m:r>
                      </m:e>
                    </m:d>
                    <m:r>
                      <a:rPr lang="en-IN" b="0" i="1" smtClean="0">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O</m:t>
                    </m:r>
                    <m:r>
                      <m:rPr>
                        <m:nor/>
                      </m:rPr>
                      <a:rPr lang="en-IN" baseline="-25000" dirty="0"/>
                      <m:t>3</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a14:m>
                <a:r>
                  <a:rPr lang="en-IN" spc="4000" dirty="0"/>
                  <a:t>	</a:t>
                </a:r>
                <a14:m>
                  <m:oMath xmlns:m="http://schemas.openxmlformats.org/officeDocument/2006/math">
                    <m:r>
                      <a:rPr lang="en-IN" i="1">
                        <a:latin typeface="Cambria Math" panose="02040503050406030204" pitchFamily="18" charset="0"/>
                        <a:ea typeface="Cambria Math" panose="02040503050406030204" pitchFamily="18" charset="0"/>
                      </a:rPr>
                      <m:t>∆</m:t>
                    </m:r>
                    <m:sSup>
                      <m:sSupPr>
                        <m:ctrlPr>
                          <a:rPr lang="en-IN" i="1">
                            <a:latin typeface="Cambria Math" panose="02040503050406030204" pitchFamily="18" charset="0"/>
                            <a:ea typeface="Cambria Math" panose="02040503050406030204" pitchFamily="18" charset="0"/>
                          </a:rPr>
                        </m:ctrlPr>
                      </m:sSupPr>
                      <m:e>
                        <m:r>
                          <a:rPr lang="en-IN" i="1">
                            <a:latin typeface="Cambria Math" panose="02040503050406030204" pitchFamily="18" charset="0"/>
                            <a:ea typeface="Cambria Math" panose="02040503050406030204" pitchFamily="18" charset="0"/>
                          </a:rPr>
                          <m:t>𝐺</m:t>
                        </m:r>
                      </m:e>
                      <m:sup>
                        <m:r>
                          <a:rPr lang="en-IN" i="1">
                            <a:latin typeface="Cambria Math" panose="02040503050406030204" pitchFamily="18" charset="0"/>
                            <a:ea typeface="Cambria Math" panose="02040503050406030204" pitchFamily="18" charset="0"/>
                          </a:rPr>
                          <m:t>∘</m:t>
                        </m:r>
                      </m:sup>
                    </m:sSup>
                    <m:r>
                      <a:rPr lang="en-IN" i="1">
                        <a:latin typeface="Cambria Math" panose="02040503050406030204" pitchFamily="18" charset="0"/>
                        <a:ea typeface="Cambria Math" panose="02040503050406030204" pitchFamily="18" charset="0"/>
                      </a:rPr>
                      <m:t>=326.8 </m:t>
                    </m:r>
                    <m:r>
                      <m:rPr>
                        <m:sty m:val="p"/>
                      </m:rPr>
                      <a:rPr lang="en-IN">
                        <a:latin typeface="Cambria Math" panose="02040503050406030204" pitchFamily="18" charset="0"/>
                        <a:ea typeface="Cambria Math" panose="02040503050406030204" pitchFamily="18" charset="0"/>
                      </a:rPr>
                      <m:t>kJ</m:t>
                    </m:r>
                    <m:r>
                      <a:rPr lang="en-IN">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mol</m:t>
                    </m:r>
                  </m:oMath>
                </a14:m>
                <a:endParaRPr lang="en-IN" spc="4000" dirty="0"/>
              </a:p>
              <a:p>
                <a:pPr marL="228600" indent="-228600"/>
                <a:r>
                  <a:rPr lang="en-IN" dirty="0"/>
                  <a:t>	</a:t>
                </a:r>
                <a14:m>
                  <m:oMath xmlns:m="http://schemas.openxmlformats.org/officeDocument/2006/math">
                    <m:r>
                      <a:rPr lang="en-IN" i="1">
                        <a:latin typeface="Cambria Math" panose="02040503050406030204" pitchFamily="18" charset="0"/>
                      </a:rPr>
                      <m:t>4</m:t>
                    </m:r>
                    <m:sSub>
                      <m:sSubPr>
                        <m:ctrlPr>
                          <a:rPr lang="en-IN"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3</m:t>
                        </m:r>
                      </m:sub>
                    </m:sSub>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m:rPr>
                        <m:nor/>
                      </m:rPr>
                      <a:rPr lang="en-IN" dirty="0"/>
                      <m:t> + </m:t>
                    </m:r>
                    <m:r>
                      <m:rPr>
                        <m:nor/>
                      </m:rPr>
                      <a:rPr lang="en-IN" dirty="0"/>
                      <m:t>PbS</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r>
                      <a:rPr lang="en-IN" i="1" dirty="0" smtClean="0">
                        <a:latin typeface="Cambria Math" panose="02040503050406030204" pitchFamily="18" charset="0"/>
                        <a:ea typeface="Cambria Math" panose="02040503050406030204" pitchFamily="18" charset="0"/>
                      </a:rPr>
                      <m:t>→</m:t>
                    </m:r>
                    <m:r>
                      <m:rPr>
                        <m:nor/>
                      </m:rPr>
                      <a:rPr lang="en-IN" dirty="0"/>
                      <m:t>PbSO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r>
                      <m:rPr>
                        <m:nor/>
                      </m:rPr>
                      <a:rPr lang="en-IN" dirty="0"/>
                      <m:t>+ 4</m:t>
                    </m:r>
                    <m:r>
                      <m:rPr>
                        <m:nor/>
                      </m:rPr>
                      <a:rPr lang="en-IN" dirty="0"/>
                      <m:t>O</m:t>
                    </m:r>
                    <m:r>
                      <m:rPr>
                        <m:nor/>
                      </m:rPr>
                      <a:rPr lang="en-IN" baseline="-25000" dirty="0"/>
                      <m:t>2</m:t>
                    </m:r>
                    <m:r>
                      <a:rPr lang="en-IN" i="1" baseline="-25000" dirty="0" smtClean="0">
                        <a:latin typeface="Cambria Math" panose="02040503050406030204" pitchFamily="18" charset="0"/>
                      </a:rPr>
                      <m:t> </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914400" y="2286000"/>
                <a:ext cx="8077200" cy="4119562"/>
              </a:xfrm>
              <a:blipFill rotWithShape="0">
                <a:blip r:embed="rId2"/>
                <a:stretch>
                  <a:fillRect/>
                </a:stretch>
              </a:blipFill>
            </p:spPr>
            <p:txBody>
              <a:bodyPr/>
              <a:lstStyle/>
              <a:p>
                <a:r>
                  <a:rPr lang="en-US">
                    <a:noFill/>
                  </a:rPr>
                  <a:t> </a:t>
                </a:r>
              </a:p>
            </p:txBody>
          </p:sp>
        </mc:Fallback>
      </mc:AlternateContent>
      <p:pic>
        <p:nvPicPr>
          <p:cNvPr id="12291" name="Picture 3" descr="Resonance states for O3 are shown. The double bond is shared between the two O-O bonds in 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675" y="3276600"/>
            <a:ext cx="450532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571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pPr algn="l"/>
            <a:r>
              <a:rPr lang="en-US" dirty="0">
                <a:solidFill>
                  <a:schemeClr val="bg1"/>
                </a:solidFill>
                <a:latin typeface="Calibri"/>
              </a:rPr>
              <a:t>25.1</a:t>
            </a:r>
            <a:r>
              <a:rPr lang="en-US" spc="3000" dirty="0">
                <a:solidFill>
                  <a:srgbClr val="FF0000"/>
                </a:solidFill>
                <a:latin typeface="Calibri"/>
              </a:rPr>
              <a:t> </a:t>
            </a:r>
            <a:r>
              <a:rPr lang="en-US" dirty="0">
                <a:solidFill>
                  <a:srgbClr val="CE171F"/>
                </a:solidFill>
                <a:latin typeface="Calibri"/>
              </a:rPr>
              <a:t>General Properties of Nonmetals (1)</a:t>
            </a:r>
            <a:endParaRPr lang="en-IN" dirty="0">
              <a:solidFill>
                <a:srgbClr val="CE171F"/>
              </a:solidFill>
            </a:endParaRPr>
          </a:p>
        </p:txBody>
      </p:sp>
      <p:sp>
        <p:nvSpPr>
          <p:cNvPr id="23" name="Text Placeholder 22"/>
          <p:cNvSpPr>
            <a:spLocks noGrp="1"/>
          </p:cNvSpPr>
          <p:nvPr>
            <p:ph type="body" sz="quarter" idx="11"/>
          </p:nvPr>
        </p:nvSpPr>
        <p:spPr>
          <a:xfrm>
            <a:off x="0" y="1143000"/>
            <a:ext cx="5943600" cy="533400"/>
          </a:xfrm>
        </p:spPr>
        <p:txBody>
          <a:bodyPr/>
          <a:lstStyle/>
          <a:p>
            <a:r>
              <a:rPr lang="en-US" sz="2800" dirty="0">
                <a:solidFill>
                  <a:srgbClr val="4F74A7"/>
                </a:solidFill>
                <a:latin typeface="Calibri" panose="020F0502020204030204" pitchFamily="34" charset="0"/>
                <a:cs typeface="Helvetica" panose="020B0604020202020204" pitchFamily="34" charset="0"/>
              </a:rPr>
              <a:t>General Properties of Nonmetal</a:t>
            </a:r>
          </a:p>
        </p:txBody>
      </p:sp>
      <p:sp>
        <p:nvSpPr>
          <p:cNvPr id="24" name="Text Placeholder 23"/>
          <p:cNvSpPr>
            <a:spLocks noGrp="1"/>
          </p:cNvSpPr>
          <p:nvPr>
            <p:ph type="body" sz="quarter" idx="10"/>
          </p:nvPr>
        </p:nvSpPr>
        <p:spPr>
          <a:xfrm>
            <a:off x="-9144" y="1600200"/>
            <a:ext cx="9153144" cy="4495800"/>
          </a:xfrm>
        </p:spPr>
        <p:txBody>
          <a:bodyPr/>
          <a:lstStyle/>
          <a:p>
            <a:pPr>
              <a:spcAft>
                <a:spcPts val="2800"/>
              </a:spcAft>
            </a:pPr>
            <a:r>
              <a:rPr lang="en-US" dirty="0"/>
              <a:t>Hydrogen, oxygen, nitrogen, fluorine, chlorine, and the noble gases are all gases in the elemental state, whereas only bromine is a liquid. </a:t>
            </a:r>
          </a:p>
          <a:p>
            <a:pPr>
              <a:spcAft>
                <a:spcPts val="2800"/>
              </a:spcAft>
            </a:pPr>
            <a:r>
              <a:rPr lang="en-US" dirty="0"/>
              <a:t>All the remaining nonmetals are solids at room temperature. </a:t>
            </a:r>
          </a:p>
          <a:p>
            <a:r>
              <a:rPr lang="en-US" dirty="0"/>
              <a:t>Unlike metals, nonmetals are poor conductors of heat and electricity, and when they form compounds, nonmetals can exhibit either positive or negative oxidation numbers. </a:t>
            </a:r>
          </a:p>
        </p:txBody>
      </p:sp>
    </p:spTree>
    <p:extLst>
      <p:ext uri="{BB962C8B-B14F-4D97-AF65-F5344CB8AC3E}">
        <p14:creationId xmlns:p14="http://schemas.microsoft.com/office/powerpoint/2010/main" val="14321707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(6)</a:t>
            </a:r>
            <a:endParaRPr lang="en-IN" dirty="0">
              <a:solidFill>
                <a:srgbClr val="CE171F"/>
              </a:solidFill>
            </a:endParaRPr>
          </a:p>
        </p:txBody>
      </p:sp>
      <p:sp>
        <p:nvSpPr>
          <p:cNvPr id="17" name="Text Placeholder 16"/>
          <p:cNvSpPr>
            <a:spLocks noGrp="1"/>
          </p:cNvSpPr>
          <p:nvPr>
            <p:ph type="body" sz="quarter" idx="10"/>
          </p:nvPr>
        </p:nvSpPr>
        <p:spPr>
          <a:xfrm>
            <a:off x="0" y="1143000"/>
            <a:ext cx="1371600" cy="996696"/>
          </a:xfrm>
        </p:spPr>
        <p:txBody>
          <a:bodyPr/>
          <a:lstStyle/>
          <a:p>
            <a:pPr>
              <a:spcBef>
                <a:spcPts val="1200"/>
              </a:spcBef>
              <a:spcAft>
                <a:spcPts val="500"/>
              </a:spcAft>
            </a:pPr>
            <a:r>
              <a:rPr lang="en-US" dirty="0">
                <a:solidFill>
                  <a:srgbClr val="4F74A7"/>
                </a:solidFill>
                <a:latin typeface="Calibri" panose="020F0502020204030204" pitchFamily="34" charset="0"/>
                <a:cs typeface="Helvetica" panose="020B0604020202020204" pitchFamily="34" charset="0"/>
              </a:rPr>
              <a:t>Oxygen</a:t>
            </a:r>
          </a:p>
          <a:p>
            <a:pPr>
              <a:spcBef>
                <a:spcPts val="1200"/>
              </a:spcBef>
            </a:pPr>
            <a:r>
              <a:rPr lang="en-US" dirty="0">
                <a:solidFill>
                  <a:prstClr val="black"/>
                </a:solidFill>
              </a:rPr>
              <a:t>Ozone</a:t>
            </a:r>
          </a:p>
        </p:txBody>
      </p:sp>
      <p:pic>
        <p:nvPicPr>
          <p:cNvPr id="15" name="Picture 14" descr="The preparation of ozone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308" y="2185416"/>
            <a:ext cx="7345384" cy="4291584"/>
          </a:xfrm>
          <a:prstGeom prst="rect">
            <a:avLst/>
          </a:prstGeom>
        </p:spPr>
      </p:pic>
    </p:spTree>
    <p:extLst>
      <p:ext uri="{BB962C8B-B14F-4D97-AF65-F5344CB8AC3E}">
        <p14:creationId xmlns:p14="http://schemas.microsoft.com/office/powerpoint/2010/main" val="4056415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20015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(7)</a:t>
            </a:r>
            <a:endParaRPr lang="en-IN" dirty="0">
              <a:solidFill>
                <a:srgbClr val="CE171F"/>
              </a:solidFill>
            </a:endParaRPr>
          </a:p>
        </p:txBody>
      </p:sp>
      <p:sp>
        <p:nvSpPr>
          <p:cNvPr id="15" name="Text Placeholder 14"/>
          <p:cNvSpPr>
            <a:spLocks noGrp="1"/>
          </p:cNvSpPr>
          <p:nvPr>
            <p:ph type="body" sz="quarter" idx="10"/>
          </p:nvPr>
        </p:nvSpPr>
        <p:spPr>
          <a:xfrm>
            <a:off x="18860" y="1066800"/>
            <a:ext cx="1124140" cy="533399"/>
          </a:xfrm>
        </p:spPr>
        <p:txBody>
          <a:bodyPr/>
          <a:lstStyle/>
          <a:p>
            <a:pPr>
              <a:spcAft>
                <a:spcPts val="500"/>
              </a:spcAft>
            </a:pPr>
            <a:r>
              <a:rPr lang="en-IN" dirty="0">
                <a:solidFill>
                  <a:srgbClr val="4F74A7"/>
                </a:solidFill>
                <a:latin typeface="Calibri" panose="020F0502020204030204" pitchFamily="34" charset="0"/>
                <a:cs typeface="Helvetica" panose="020B0604020202020204" pitchFamily="34" charset="0"/>
              </a:rPr>
              <a:t>Sulfur</a:t>
            </a:r>
          </a:p>
        </p:txBody>
      </p:sp>
      <p:pic>
        <p:nvPicPr>
          <p:cNvPr id="13315" name="Picture 3" descr="Rhombic sulfur is thermodynamically the most stable form; it has a puckered S8 ring structur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190750" y="1094874"/>
            <a:ext cx="4876800" cy="521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8341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(8)</a:t>
            </a:r>
            <a:endParaRPr lang="en-IN" dirty="0">
              <a:solidFill>
                <a:srgbClr val="CE171F"/>
              </a:solidFill>
            </a:endParaRPr>
          </a:p>
        </p:txBody>
      </p:sp>
      <p:sp>
        <p:nvSpPr>
          <p:cNvPr id="17" name="Text Placeholder 16"/>
          <p:cNvSpPr>
            <a:spLocks noGrp="1"/>
          </p:cNvSpPr>
          <p:nvPr>
            <p:ph type="body" sz="quarter" idx="10"/>
          </p:nvPr>
        </p:nvSpPr>
        <p:spPr>
          <a:xfrm>
            <a:off x="3048" y="1143000"/>
            <a:ext cx="1444752" cy="685800"/>
          </a:xfrm>
        </p:spPr>
        <p:txBody>
          <a:bodyPr/>
          <a:lstStyle/>
          <a:p>
            <a:r>
              <a:rPr lang="en-IN" dirty="0">
                <a:solidFill>
                  <a:srgbClr val="4F74A7"/>
                </a:solidFill>
                <a:latin typeface="Calibri" panose="020F0502020204030204" pitchFamily="34" charset="0"/>
                <a:cs typeface="Helvetica" panose="020B0604020202020204" pitchFamily="34" charset="0"/>
              </a:rPr>
              <a:t>Sulfur</a:t>
            </a:r>
          </a:p>
        </p:txBody>
      </p:sp>
      <p:pic>
        <p:nvPicPr>
          <p:cNvPr id="14" name="Picture 13" descr="The Frasch process for molten sulfur deposit retrieval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039" y="538887"/>
            <a:ext cx="5299921" cy="5780227"/>
          </a:xfrm>
          <a:prstGeom prst="rect">
            <a:avLst/>
          </a:prstGeom>
        </p:spPr>
      </p:pic>
    </p:spTree>
    <p:extLst>
      <p:ext uri="{BB962C8B-B14F-4D97-AF65-F5344CB8AC3E}">
        <p14:creationId xmlns:p14="http://schemas.microsoft.com/office/powerpoint/2010/main" val="1884583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(9)</a:t>
            </a:r>
            <a:endParaRPr lang="en-IN" dirty="0">
              <a:solidFill>
                <a:srgbClr val="CE171F"/>
              </a:solidFill>
            </a:endParaRPr>
          </a:p>
        </p:txBody>
      </p:sp>
      <p:sp>
        <p:nvSpPr>
          <p:cNvPr id="4" name="Text Placeholder 3"/>
          <p:cNvSpPr>
            <a:spLocks noGrp="1"/>
          </p:cNvSpPr>
          <p:nvPr>
            <p:ph type="body" sz="quarter" idx="14"/>
          </p:nvPr>
        </p:nvSpPr>
        <p:spPr>
          <a:xfrm>
            <a:off x="359229" y="762000"/>
            <a:ext cx="5791200" cy="381000"/>
          </a:xfrm>
        </p:spPr>
        <p:txBody>
          <a:bodyPr/>
          <a:lstStyle/>
          <a:p>
            <a:r>
              <a:rPr lang="en-US" b="1" dirty="0"/>
              <a:t>TABLE 25.3</a:t>
            </a:r>
            <a:r>
              <a:rPr lang="en-US" dirty="0"/>
              <a:t> </a:t>
            </a:r>
            <a:r>
              <a:rPr lang="en-US" sz="2000" dirty="0"/>
              <a:t>Common Compounds of Sulfur</a:t>
            </a:r>
          </a:p>
        </p:txBody>
      </p:sp>
      <mc:AlternateContent xmlns:mc="http://schemas.openxmlformats.org/markup-compatibility/2006" xmlns:a14="http://schemas.microsoft.com/office/drawing/2010/main">
        <mc:Choice Requires="a14">
          <p:graphicFrame>
            <p:nvGraphicFramePr>
              <p:cNvPr id="5" name="Table Placeholder 4"/>
              <p:cNvGraphicFramePr>
                <a:graphicFrameLocks noGrp="1"/>
              </p:cNvGraphicFramePr>
              <p:nvPr>
                <p:ph type="tbl" sz="quarter" idx="12"/>
                <p:extLst>
                  <p:ext uri="{D42A27DB-BD31-4B8C-83A1-F6EECF244321}">
                    <p14:modId xmlns:p14="http://schemas.microsoft.com/office/powerpoint/2010/main" val="2836247988"/>
                  </p:ext>
                </p:extLst>
              </p:nvPr>
            </p:nvGraphicFramePr>
            <p:xfrm>
              <a:off x="381000" y="1219200"/>
              <a:ext cx="8343900" cy="5214256"/>
            </p:xfrm>
            <a:graphic>
              <a:graphicData uri="http://schemas.openxmlformats.org/drawingml/2006/table">
                <a:tbl>
                  <a:tblPr firstRow="1" bandRow="1">
                    <a:tableStyleId>{5C22544A-7EE6-4342-B048-85BDC9FD1C3A}</a:tableStyleId>
                  </a:tblPr>
                  <a:tblGrid>
                    <a:gridCol w="2085975">
                      <a:extLst>
                        <a:ext uri="{9D8B030D-6E8A-4147-A177-3AD203B41FA5}">
                          <a16:colId xmlns:a16="http://schemas.microsoft.com/office/drawing/2014/main" xmlns="" val="20000"/>
                        </a:ext>
                      </a:extLst>
                    </a:gridCol>
                    <a:gridCol w="2257425">
                      <a:extLst>
                        <a:ext uri="{9D8B030D-6E8A-4147-A177-3AD203B41FA5}">
                          <a16:colId xmlns:a16="http://schemas.microsoft.com/office/drawing/2014/main" xmlns="" val="20001"/>
                        </a:ext>
                      </a:extLst>
                    </a:gridCol>
                    <a:gridCol w="1914525">
                      <a:extLst>
                        <a:ext uri="{9D8B030D-6E8A-4147-A177-3AD203B41FA5}">
                          <a16:colId xmlns:a16="http://schemas.microsoft.com/office/drawing/2014/main" xmlns="" val="20002"/>
                        </a:ext>
                      </a:extLst>
                    </a:gridCol>
                    <a:gridCol w="2085975">
                      <a:extLst>
                        <a:ext uri="{9D8B030D-6E8A-4147-A177-3AD203B41FA5}">
                          <a16:colId xmlns:a16="http://schemas.microsoft.com/office/drawing/2014/main" xmlns="" val="20003"/>
                        </a:ext>
                      </a:extLst>
                    </a:gridCol>
                  </a:tblGrid>
                  <a:tr h="380998">
                    <a:tc>
                      <a:txBody>
                        <a:bodyPr/>
                        <a:lstStyle/>
                        <a:p>
                          <a:pPr algn="ctr"/>
                          <a:r>
                            <a:rPr lang="en-US" sz="1800" b="1" kern="1200" dirty="0">
                              <a:solidFill>
                                <a:schemeClr val="tx1"/>
                              </a:solidFill>
                              <a:effectLst/>
                              <a:latin typeface="+mn-lt"/>
                              <a:ea typeface="+mn-ea"/>
                              <a:cs typeface="+mn-cs"/>
                            </a:rPr>
                            <a:t>Oxidation Number</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Compound</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Formula</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a:solidFill>
                                <a:schemeClr val="tx1"/>
                              </a:solidFill>
                              <a:effectLst/>
                              <a:latin typeface="+mn-lt"/>
                              <a:ea typeface="+mn-ea"/>
                              <a:cs typeface="+mn-cs"/>
                            </a:rPr>
                            <a:t>Structure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0"/>
                      </a:ext>
                    </a:extLst>
                  </a:tr>
                  <a:tr h="685802">
                    <a:tc>
                      <a:txBody>
                        <a:bodyPr/>
                        <a:lstStyle/>
                        <a:p>
                          <a:pPr algn="ctr"/>
                          <a:r>
                            <a:rPr lang="en-US" dirty="0">
                              <a:solidFill>
                                <a:schemeClr val="tx1"/>
                              </a:solidFill>
                            </a:rPr>
                            <a:t>-2</a:t>
                          </a: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Hydrogen sulfide</a:t>
                          </a:r>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H</m:t>
                                    </m:r>
                                  </m:e>
                                  <m:sub>
                                    <m:r>
                                      <a:rPr lang="en-US" b="0" i="1" smtClean="0">
                                        <a:solidFill>
                                          <a:schemeClr val="tx1"/>
                                        </a:solidFill>
                                        <a:latin typeface="Cambria Math" panose="02040503050406030204" pitchFamily="18" charset="0"/>
                                      </a:rPr>
                                      <m:t>2</m:t>
                                    </m:r>
                                  </m:sub>
                                </m:sSub>
                                <m:r>
                                  <m:rPr>
                                    <m:nor/>
                                  </m:rPr>
                                  <a:rPr lang="en-US" b="0" i="0" smtClean="0">
                                    <a:solidFill>
                                      <a:schemeClr val="tx1"/>
                                    </a:solidFill>
                                    <a:latin typeface="Cambria Math" panose="02040503050406030204" pitchFamily="18" charset="0"/>
                                  </a:rPr>
                                  <m:t>S</m:t>
                                </m:r>
                              </m:oMath>
                            </m:oMathPara>
                          </a14:m>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1"/>
                      </a:ext>
                    </a:extLst>
                  </a:tr>
                  <a:tr h="1023261">
                    <a:tc>
                      <a:txBody>
                        <a:bodyPr/>
                        <a:lstStyle/>
                        <a:p>
                          <a:pPr algn="ctr"/>
                          <a:r>
                            <a:rPr lang="en-US" dirty="0">
                              <a:solidFill>
                                <a:schemeClr val="tx1"/>
                              </a:solidFill>
                            </a:rPr>
                            <a:t>0</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Sulfur (for reference)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S</m:t>
                                    </m:r>
                                  </m:e>
                                  <m:sub>
                                    <m:r>
                                      <a:rPr lang="en-US" b="0" i="1" smtClean="0">
                                        <a:solidFill>
                                          <a:schemeClr val="tx1"/>
                                        </a:solidFill>
                                        <a:latin typeface="Cambria Math" panose="02040503050406030204" pitchFamily="18" charset="0"/>
                                      </a:rPr>
                                      <m:t>8</m:t>
                                    </m:r>
                                  </m:sub>
                                </m:sSub>
                              </m:oMath>
                            </m:oMathPara>
                          </a14:m>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2"/>
                      </a:ext>
                    </a:extLst>
                  </a:tr>
                  <a:tr h="881739">
                    <a:tc>
                      <a:txBody>
                        <a:bodyPr/>
                        <a:lstStyle/>
                        <a:p>
                          <a:pPr algn="ctr"/>
                          <a:r>
                            <a:rPr lang="en-US" dirty="0">
                              <a:solidFill>
                                <a:schemeClr val="tx1"/>
                              </a:solidFill>
                            </a:rPr>
                            <a:t>+1</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Disulfur dichloride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S</m:t>
                                    </m:r>
                                  </m:e>
                                  <m:sub>
                                    <m:r>
                                      <a:rPr lang="en-US" b="0" i="1" smtClean="0">
                                        <a:solidFill>
                                          <a:schemeClr val="tx1"/>
                                        </a:solidFill>
                                        <a:latin typeface="Cambria Math" panose="02040503050406030204" pitchFamily="18" charset="0"/>
                                      </a:rPr>
                                      <m:t>2</m:t>
                                    </m:r>
                                  </m:sub>
                                </m:sSub>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Cl</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3"/>
                      </a:ext>
                    </a:extLst>
                  </a:tr>
                  <a:tr h="762000">
                    <a:tc>
                      <a:txBody>
                        <a:bodyPr/>
                        <a:lstStyle/>
                        <a:p>
                          <a:pPr algn="ctr"/>
                          <a:r>
                            <a:rPr lang="en-US" dirty="0">
                              <a:solidFill>
                                <a:schemeClr val="tx1"/>
                              </a:solidFill>
                            </a:rPr>
                            <a:t>+2</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Sulfur dichloride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SCl</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4"/>
                      </a:ext>
                    </a:extLst>
                  </a:tr>
                  <a:tr h="696680">
                    <a:tc>
                      <a:txBody>
                        <a:bodyPr/>
                        <a:lstStyle/>
                        <a:p>
                          <a:pPr algn="ctr"/>
                          <a:r>
                            <a:rPr lang="en-US" dirty="0">
                              <a:solidFill>
                                <a:schemeClr val="tx1"/>
                              </a:solidFill>
                            </a:rPr>
                            <a:t>+4</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Sulfur dioxide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SO</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5"/>
                      </a:ext>
                    </a:extLst>
                  </a:tr>
                  <a:tr h="783776">
                    <a:tc>
                      <a:txBody>
                        <a:bodyPr/>
                        <a:lstStyle/>
                        <a:p>
                          <a:pPr algn="ctr"/>
                          <a:r>
                            <a:rPr lang="en-US" dirty="0">
                              <a:solidFill>
                                <a:schemeClr val="tx1"/>
                              </a:solidFill>
                            </a:rPr>
                            <a:t>+6</a:t>
                          </a: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a:solidFill>
                                <a:schemeClr val="tx1"/>
                              </a:solidFill>
                              <a:effectLst/>
                              <a:latin typeface="+mn-lt"/>
                              <a:ea typeface="+mn-ea"/>
                              <a:cs typeface="+mn-cs"/>
                            </a:rPr>
                            <a:t>Sulfur trioxide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b="0" i="0" smtClean="0">
                                        <a:solidFill>
                                          <a:schemeClr val="tx1"/>
                                        </a:solidFill>
                                        <a:latin typeface="Cambria Math" panose="02040503050406030204" pitchFamily="18" charset="0"/>
                                      </a:rPr>
                                      <m:t>SO</m:t>
                                    </m:r>
                                  </m:e>
                                  <m:sub>
                                    <m:r>
                                      <a:rPr lang="en-US" b="0" i="1" smtClean="0">
                                        <a:solidFill>
                                          <a:schemeClr val="tx1"/>
                                        </a:solidFill>
                                        <a:latin typeface="Cambria Math" panose="02040503050406030204" pitchFamily="18" charset="0"/>
                                      </a:rPr>
                                      <m:t>3</m:t>
                                    </m:r>
                                  </m:sub>
                                </m:sSub>
                              </m:oMath>
                            </m:oMathPara>
                          </a14:m>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6"/>
                      </a:ext>
                    </a:extLst>
                  </a:tr>
                </a:tbl>
              </a:graphicData>
            </a:graphic>
          </p:graphicFrame>
        </mc:Choice>
        <mc:Fallback xmlns="">
          <p:graphicFrame>
            <p:nvGraphicFramePr>
              <p:cNvPr id="5" name="Table Placeholder 4"/>
              <p:cNvGraphicFramePr>
                <a:graphicFrameLocks noGrp="1"/>
              </p:cNvGraphicFramePr>
              <p:nvPr>
                <p:ph type="tbl" sz="quarter" idx="12"/>
                <p:extLst>
                  <p:ext uri="{D42A27DB-BD31-4B8C-83A1-F6EECF244321}">
                    <p14:modId xmlns:p14="http://schemas.microsoft.com/office/powerpoint/2010/main" val="2836247988"/>
                  </p:ext>
                </p:extLst>
              </p:nvPr>
            </p:nvGraphicFramePr>
            <p:xfrm>
              <a:off x="381000" y="1219200"/>
              <a:ext cx="8343900" cy="5214256"/>
            </p:xfrm>
            <a:graphic>
              <a:graphicData uri="http://schemas.openxmlformats.org/drawingml/2006/table">
                <a:tbl>
                  <a:tblPr firstRow="1" bandRow="1">
                    <a:tableStyleId>{5C22544A-7EE6-4342-B048-85BDC9FD1C3A}</a:tableStyleId>
                  </a:tblPr>
                  <a:tblGrid>
                    <a:gridCol w="2085975"/>
                    <a:gridCol w="2257425"/>
                    <a:gridCol w="1914525"/>
                    <a:gridCol w="2085975"/>
                  </a:tblGrid>
                  <a:tr h="380998">
                    <a:tc>
                      <a:txBody>
                        <a:bodyPr/>
                        <a:lstStyle/>
                        <a:p>
                          <a:pPr algn="ctr"/>
                          <a:r>
                            <a:rPr lang="en-US" sz="1800" b="1" kern="1200" dirty="0" smtClean="0">
                              <a:solidFill>
                                <a:schemeClr val="tx1"/>
                              </a:solidFill>
                              <a:effectLst/>
                              <a:latin typeface="+mn-lt"/>
                              <a:ea typeface="+mn-ea"/>
                              <a:cs typeface="+mn-cs"/>
                            </a:rPr>
                            <a:t>Oxidation Number</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smtClean="0">
                              <a:solidFill>
                                <a:schemeClr val="tx1"/>
                              </a:solidFill>
                              <a:effectLst/>
                              <a:latin typeface="+mn-lt"/>
                              <a:ea typeface="+mn-ea"/>
                              <a:cs typeface="+mn-cs"/>
                            </a:rPr>
                            <a:t>Compound</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smtClean="0">
                              <a:solidFill>
                                <a:schemeClr val="tx1"/>
                              </a:solidFill>
                              <a:effectLst/>
                              <a:latin typeface="+mn-lt"/>
                              <a:ea typeface="+mn-ea"/>
                              <a:cs typeface="+mn-cs"/>
                            </a:rPr>
                            <a:t>Formula</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sz="1800" b="1" kern="1200" dirty="0" smtClean="0">
                              <a:solidFill>
                                <a:schemeClr val="tx1"/>
                              </a:solidFill>
                              <a:effectLst/>
                              <a:latin typeface="+mn-lt"/>
                              <a:ea typeface="+mn-ea"/>
                              <a:cs typeface="+mn-cs"/>
                            </a:rPr>
                            <a:t>Structure</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r>
                  <a:tr h="685802">
                    <a:tc>
                      <a:txBody>
                        <a:bodyPr/>
                        <a:lstStyle/>
                        <a:p>
                          <a:pPr algn="ctr"/>
                          <a:r>
                            <a:rPr lang="en-US" dirty="0" smtClean="0">
                              <a:solidFill>
                                <a:schemeClr val="tx1"/>
                              </a:solidFill>
                            </a:rPr>
                            <a:t>-2</a:t>
                          </a:r>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smtClean="0">
                              <a:solidFill>
                                <a:schemeClr val="tx1"/>
                              </a:solidFill>
                              <a:effectLst/>
                              <a:latin typeface="+mn-lt"/>
                              <a:ea typeface="+mn-ea"/>
                              <a:cs typeface="+mn-cs"/>
                            </a:rPr>
                            <a:t>Hydrogen sulfide</a:t>
                          </a:r>
                          <a:endParaRPr lang="en-US" dirty="0">
                            <a:solidFill>
                              <a:schemeClr val="tx1"/>
                            </a:solidFill>
                          </a:endParaRPr>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60714" r="-108889" b="-608929"/>
                          </a:stretch>
                        </a:blipFill>
                      </a:tcPr>
                    </a:tc>
                    <a:tc>
                      <a:txBody>
                        <a:bodyPr/>
                        <a:lstStyle/>
                        <a:p>
                          <a:pPr algn="ctr"/>
                          <a:endParaRPr lang="en-US" dirty="0">
                            <a:solidFill>
                              <a:schemeClr val="tx1"/>
                            </a:solidFill>
                          </a:endParaRPr>
                        </a:p>
                      </a:txBody>
                      <a:tcPr>
                        <a:lnL w="12700" cmpd="sng">
                          <a:noFill/>
                        </a:lnL>
                        <a:lnR w="12700" cmpd="sng">
                          <a:noFill/>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r h="1023261">
                    <a:tc>
                      <a:txBody>
                        <a:bodyPr/>
                        <a:lstStyle/>
                        <a:p>
                          <a:pPr algn="ctr"/>
                          <a:r>
                            <a:rPr lang="en-US" dirty="0" smtClean="0">
                              <a:solidFill>
                                <a:schemeClr val="tx1"/>
                              </a:solidFill>
                            </a:rPr>
                            <a:t>0</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smtClean="0">
                              <a:solidFill>
                                <a:schemeClr val="tx1"/>
                              </a:solidFill>
                              <a:effectLst/>
                              <a:latin typeface="+mn-lt"/>
                              <a:ea typeface="+mn-ea"/>
                              <a:cs typeface="+mn-cs"/>
                            </a:rPr>
                            <a:t>Sulfur (for reference)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107143" r="-108889" b="-305952"/>
                          </a:stretch>
                        </a:blip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r h="881739">
                    <a:tc>
                      <a:txBody>
                        <a:bodyPr/>
                        <a:lstStyle/>
                        <a:p>
                          <a:pPr algn="ctr"/>
                          <a:r>
                            <a:rPr lang="en-US" dirty="0" smtClean="0">
                              <a:solidFill>
                                <a:schemeClr val="tx1"/>
                              </a:solidFill>
                            </a:rPr>
                            <a:t>+1</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err="1" smtClean="0">
                              <a:solidFill>
                                <a:schemeClr val="tx1"/>
                              </a:solidFill>
                              <a:effectLst/>
                              <a:latin typeface="+mn-lt"/>
                              <a:ea typeface="+mn-ea"/>
                              <a:cs typeface="+mn-cs"/>
                            </a:rPr>
                            <a:t>Disulfur</a:t>
                          </a:r>
                          <a:r>
                            <a:rPr lang="en-US" sz="1800" kern="1200" dirty="0" smtClean="0">
                              <a:solidFill>
                                <a:schemeClr val="tx1"/>
                              </a:solidFill>
                              <a:effectLst/>
                              <a:latin typeface="+mn-lt"/>
                              <a:ea typeface="+mn-ea"/>
                              <a:cs typeface="+mn-cs"/>
                            </a:rPr>
                            <a:t> dichloride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240000" r="-108889" b="-254483"/>
                          </a:stretch>
                        </a:blip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r h="762000">
                    <a:tc>
                      <a:txBody>
                        <a:bodyPr/>
                        <a:lstStyle/>
                        <a:p>
                          <a:pPr algn="ctr"/>
                          <a:r>
                            <a:rPr lang="en-US" dirty="0" smtClean="0">
                              <a:solidFill>
                                <a:schemeClr val="tx1"/>
                              </a:solidFill>
                            </a:rPr>
                            <a:t>+2</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smtClean="0">
                              <a:solidFill>
                                <a:schemeClr val="tx1"/>
                              </a:solidFill>
                              <a:effectLst/>
                              <a:latin typeface="+mn-lt"/>
                              <a:ea typeface="+mn-ea"/>
                              <a:cs typeface="+mn-cs"/>
                            </a:rPr>
                            <a:t>Sulfur dichloride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394400" r="-108889" b="-195200"/>
                          </a:stretch>
                        </a:blip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r h="696680">
                    <a:tc>
                      <a:txBody>
                        <a:bodyPr/>
                        <a:lstStyle/>
                        <a:p>
                          <a:pPr algn="ctr"/>
                          <a:r>
                            <a:rPr lang="en-US" dirty="0" smtClean="0">
                              <a:solidFill>
                                <a:schemeClr val="tx1"/>
                              </a:solidFill>
                            </a:rPr>
                            <a:t>+4</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smtClean="0">
                              <a:solidFill>
                                <a:schemeClr val="tx1"/>
                              </a:solidFill>
                              <a:effectLst/>
                              <a:latin typeface="+mn-lt"/>
                              <a:ea typeface="+mn-ea"/>
                              <a:cs typeface="+mn-cs"/>
                            </a:rPr>
                            <a:t>Sulfur dioxide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542105" r="-108889" b="-114035"/>
                          </a:stretch>
                        </a:blip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r h="783776">
                    <a:tc>
                      <a:txBody>
                        <a:bodyPr/>
                        <a:lstStyle/>
                        <a:p>
                          <a:pPr algn="ctr"/>
                          <a:r>
                            <a:rPr lang="en-US" dirty="0" smtClean="0">
                              <a:solidFill>
                                <a:schemeClr val="tx1"/>
                              </a:solidFill>
                            </a:rPr>
                            <a:t>+6</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sz="1800" kern="1200" dirty="0" smtClean="0">
                              <a:solidFill>
                                <a:schemeClr val="tx1"/>
                              </a:solidFill>
                              <a:effectLst/>
                              <a:latin typeface="+mn-lt"/>
                              <a:ea typeface="+mn-ea"/>
                              <a:cs typeface="+mn-cs"/>
                            </a:rPr>
                            <a:t>Sulfur trioxide</a:t>
                          </a:r>
                          <a:endParaRPr lang="en-US" dirty="0">
                            <a:solidFill>
                              <a:schemeClr val="tx1"/>
                            </a:solidFill>
                          </a:endParaRPr>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nchor="ct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rotWithShape="0">
                          <a:blip r:embed="rId2"/>
                          <a:stretch>
                            <a:fillRect l="-226349" t="-567442" r="-108889" b="-775"/>
                          </a:stretch>
                        </a:blipFill>
                      </a:tcPr>
                    </a:tc>
                    <a:tc>
                      <a:txBody>
                        <a:bodyPr/>
                        <a:lstStyle/>
                        <a:p>
                          <a:pPr algn="ctr"/>
                          <a:endParaRPr lang="en-US" dirty="0">
                            <a:solidFill>
                              <a:schemeClr val="tx1"/>
                            </a:solidFill>
                          </a:endParaRPr>
                        </a:p>
                      </a:txBody>
                      <a:tcPr>
                        <a:lnL w="12700" cmpd="sng">
                          <a:noFill/>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r>
                </a:tbl>
              </a:graphicData>
            </a:graphic>
          </p:graphicFrame>
        </mc:Fallback>
      </mc:AlternateContent>
      <p:pic>
        <p:nvPicPr>
          <p:cNvPr id="6" name="Picture 5" descr="H2S: central S single bonded to 2 H atoms."/>
          <p:cNvPicPr>
            <a:picLocks noChangeAspect="1"/>
          </p:cNvPicPr>
          <p:nvPr/>
        </p:nvPicPr>
        <p:blipFill>
          <a:blip r:embed="rId3"/>
          <a:stretch>
            <a:fillRect/>
          </a:stretch>
        </p:blipFill>
        <p:spPr>
          <a:xfrm>
            <a:off x="7200103" y="1656261"/>
            <a:ext cx="877097" cy="581569"/>
          </a:xfrm>
          <a:prstGeom prst="rect">
            <a:avLst/>
          </a:prstGeom>
        </p:spPr>
      </p:pic>
      <p:pic>
        <p:nvPicPr>
          <p:cNvPr id="7" name="Picture 6" descr="S8: a ring of 8 S atoms."/>
          <p:cNvPicPr>
            <a:picLocks noChangeAspect="1"/>
          </p:cNvPicPr>
          <p:nvPr/>
        </p:nvPicPr>
        <p:blipFill>
          <a:blip r:embed="rId4"/>
          <a:stretch>
            <a:fillRect/>
          </a:stretch>
        </p:blipFill>
        <p:spPr>
          <a:xfrm>
            <a:off x="6942502" y="2337517"/>
            <a:ext cx="1450908" cy="914400"/>
          </a:xfrm>
          <a:prstGeom prst="rect">
            <a:avLst/>
          </a:prstGeom>
        </p:spPr>
      </p:pic>
      <p:pic>
        <p:nvPicPr>
          <p:cNvPr id="12" name="Picture 11" descr="S2Cl2: Cl S S Cl single bonded in a chain."/>
          <p:cNvPicPr>
            <a:picLocks noChangeAspect="1"/>
          </p:cNvPicPr>
          <p:nvPr/>
        </p:nvPicPr>
        <p:blipFill>
          <a:blip r:embed="rId5"/>
          <a:stretch>
            <a:fillRect/>
          </a:stretch>
        </p:blipFill>
        <p:spPr>
          <a:xfrm>
            <a:off x="6812113" y="3328383"/>
            <a:ext cx="1653076" cy="826559"/>
          </a:xfrm>
          <a:prstGeom prst="rect">
            <a:avLst/>
          </a:prstGeom>
        </p:spPr>
      </p:pic>
      <p:pic>
        <p:nvPicPr>
          <p:cNvPr id="9" name="Picture 8" descr="SCl2: central S sinlge bonded to 2 Cl atoms."/>
          <p:cNvPicPr>
            <a:picLocks noChangeAspect="1"/>
          </p:cNvPicPr>
          <p:nvPr/>
        </p:nvPicPr>
        <p:blipFill>
          <a:blip r:embed="rId6"/>
          <a:stretch>
            <a:fillRect/>
          </a:stretch>
        </p:blipFill>
        <p:spPr>
          <a:xfrm>
            <a:off x="7116637" y="4210845"/>
            <a:ext cx="1097249" cy="685799"/>
          </a:xfrm>
          <a:prstGeom prst="rect">
            <a:avLst/>
          </a:prstGeom>
        </p:spPr>
      </p:pic>
      <p:pic>
        <p:nvPicPr>
          <p:cNvPr id="10" name="Picture 9" descr="SO2: central S double bonded to 2 O atoms."/>
          <p:cNvPicPr>
            <a:picLocks noChangeAspect="1"/>
          </p:cNvPicPr>
          <p:nvPr/>
        </p:nvPicPr>
        <p:blipFill>
          <a:blip r:embed="rId7"/>
          <a:stretch>
            <a:fillRect/>
          </a:stretch>
        </p:blipFill>
        <p:spPr>
          <a:xfrm>
            <a:off x="7194441" y="4972844"/>
            <a:ext cx="958959" cy="661700"/>
          </a:xfrm>
          <a:prstGeom prst="rect">
            <a:avLst/>
          </a:prstGeom>
        </p:spPr>
      </p:pic>
      <p:pic>
        <p:nvPicPr>
          <p:cNvPr id="11" name="Picture 10" descr="SO3: central S double bonded to an O atom and single bonded to 2 O atoms."/>
          <p:cNvPicPr>
            <a:picLocks noChangeAspect="1"/>
          </p:cNvPicPr>
          <p:nvPr/>
        </p:nvPicPr>
        <p:blipFill>
          <a:blip r:embed="rId8"/>
          <a:stretch>
            <a:fillRect/>
          </a:stretch>
        </p:blipFill>
        <p:spPr>
          <a:xfrm>
            <a:off x="7341062" y="5673831"/>
            <a:ext cx="648397" cy="722712"/>
          </a:xfrm>
          <a:prstGeom prst="rect">
            <a:avLst/>
          </a:prstGeom>
        </p:spPr>
      </p:pic>
      <p:sp>
        <p:nvSpPr>
          <p:cNvPr id="3" name="Text Placeholder 2"/>
          <p:cNvSpPr>
            <a:spLocks noGrp="1"/>
          </p:cNvSpPr>
          <p:nvPr>
            <p:ph type="body" sz="quarter" idx="13"/>
          </p:nvPr>
        </p:nvSpPr>
        <p:spPr>
          <a:xfrm>
            <a:off x="1752600" y="609600"/>
            <a:ext cx="5486400" cy="152400"/>
          </a:xfrm>
        </p:spPr>
        <p:txBody>
          <a:bodyPr/>
          <a:lstStyle/>
          <a:p>
            <a:r>
              <a:rPr lang="en-US" b="1" dirty="0"/>
              <a:t>Copyright © The McGraw-Hill Companies. Inc. Permission required for reproduction or display</a:t>
            </a:r>
            <a:endParaRPr lang="en-US" dirty="0"/>
          </a:p>
        </p:txBody>
      </p:sp>
    </p:spTree>
    <p:extLst>
      <p:ext uri="{BB962C8B-B14F-4D97-AF65-F5344CB8AC3E}">
        <p14:creationId xmlns:p14="http://schemas.microsoft.com/office/powerpoint/2010/main" val="37740556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14300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(10)</a:t>
            </a:r>
            <a:endParaRPr lang="en-IN" dirty="0">
              <a:solidFill>
                <a:srgbClr val="CE171F"/>
              </a:solidFill>
            </a:endParaRPr>
          </a:p>
        </p:txBody>
      </p:sp>
      <p:sp>
        <p:nvSpPr>
          <p:cNvPr id="15" name="Text Placeholder 14"/>
          <p:cNvSpPr>
            <a:spLocks noGrp="1"/>
          </p:cNvSpPr>
          <p:nvPr>
            <p:ph type="body" sz="quarter" idx="11"/>
          </p:nvPr>
        </p:nvSpPr>
        <p:spPr>
          <a:xfrm>
            <a:off x="0" y="1066800"/>
            <a:ext cx="12192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Sulfur</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524000"/>
                <a:ext cx="9144000" cy="4038600"/>
              </a:xfrm>
            </p:spPr>
            <p:txBody>
              <a:bodyPr/>
              <a:lstStyle/>
              <a:p>
                <a:pPr indent="57150" algn="ctr">
                  <a:spcAft>
                    <a:spcPts val="4800"/>
                  </a:spcAft>
                  <a:tabLst>
                    <a:tab pos="914400"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FeS</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m:rPr>
                          <m:nor/>
                        </m:rPr>
                        <a:rPr lang="en-IN" dirty="0"/>
                        <m:t>FeSO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H</m:t>
                      </m:r>
                      <m:r>
                        <m:rPr>
                          <m:nor/>
                        </m:rPr>
                        <a:rPr lang="en-IN" baseline="-25000" dirty="0"/>
                        <m:t>2</m:t>
                      </m:r>
                      <m:r>
                        <m:rPr>
                          <m:nor/>
                        </m:rPr>
                        <a:rPr lang="en-IN" dirty="0"/>
                        <m:t>S</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indent="57150" algn="ctr">
                  <a:spcAft>
                    <a:spcPts val="4800"/>
                  </a:spcAft>
                  <a:tabLst>
                    <a:tab pos="914400"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CH</m:t>
                      </m:r>
                      <m:r>
                        <a:rPr lang="en-IN" b="0" i="0" baseline="-25000" smtClean="0">
                          <a:latin typeface="Cambria Math" panose="02040503050406030204" pitchFamily="18" charset="0"/>
                        </a:rPr>
                        <m:t>3</m:t>
                      </m:r>
                      <m:r>
                        <m:rPr>
                          <m:sty m:val="p"/>
                        </m:rPr>
                        <a:rPr lang="en-IN" b="0" i="0" smtClean="0">
                          <a:latin typeface="Cambria Math" panose="02040503050406030204" pitchFamily="18" charset="0"/>
                        </a:rPr>
                        <m:t>CSNH</m:t>
                      </m:r>
                      <m:r>
                        <a:rPr lang="en-IN" b="0" i="0" baseline="-25000" smtClean="0">
                          <a:latin typeface="Cambria Math" panose="02040503050406030204" pitchFamily="18" charset="0"/>
                        </a:rPr>
                        <m:t>2</m:t>
                      </m:r>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 </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r>
                        <a:rPr lang="en-IN" b="0" i="1" smtClean="0">
                          <a:latin typeface="Cambria Math" panose="02040503050406030204" pitchFamily="18" charset="0"/>
                          <a:ea typeface="Cambria Math" panose="02040503050406030204" pitchFamily="18" charset="0"/>
                        </a:rPr>
                        <m:t>→</m:t>
                      </m:r>
                      <m:r>
                        <m:rPr>
                          <m:nor/>
                        </m:rPr>
                        <a:rPr lang="en-IN" dirty="0"/>
                        <m:t>CH</m:t>
                      </m:r>
                      <m:r>
                        <m:rPr>
                          <m:nor/>
                        </m:rPr>
                        <a:rPr lang="en-IN" baseline="-25000" dirty="0"/>
                        <m:t>3</m:t>
                      </m:r>
                      <m:r>
                        <m:rPr>
                          <m:nor/>
                        </m:rPr>
                        <a:rPr lang="en-IN" dirty="0"/>
                        <m:t>COOH</m:t>
                      </m:r>
                      <m:r>
                        <m:rPr>
                          <m:nor/>
                        </m:rPr>
                        <a:rPr lang="en-IN" dirty="0"/>
                        <m:t> + </m:t>
                      </m:r>
                      <m:r>
                        <m:rPr>
                          <m:nor/>
                        </m:rPr>
                        <a:rPr lang="en-IN" dirty="0"/>
                        <m:t>H</m:t>
                      </m:r>
                      <m:r>
                        <m:rPr>
                          <m:nor/>
                        </m:rPr>
                        <a:rPr lang="en-IN" baseline="-25000" dirty="0"/>
                        <m:t>2</m:t>
                      </m:r>
                      <m:r>
                        <m:rPr>
                          <m:nor/>
                        </m:rPr>
                        <a:rPr lang="en-IN" dirty="0"/>
                        <m:t>S</m:t>
                      </m:r>
                      <m:r>
                        <m:rPr>
                          <m:nor/>
                        </m:rPr>
                        <a:rPr lang="en-IN" dirty="0"/>
                        <m:t> + </m:t>
                      </m:r>
                      <m:r>
                        <m:rPr>
                          <m:sty m:val="p"/>
                        </m:rPr>
                        <a:rPr lang="en-IN">
                          <a:latin typeface="Cambria Math" panose="02040503050406030204" pitchFamily="18" charset="0"/>
                        </a:rPr>
                        <m:t>N</m:t>
                      </m:r>
                      <m:sSubSup>
                        <m:sSubSupPr>
                          <m:ctrlPr>
                            <a:rPr lang="en-IN" i="1">
                              <a:latin typeface="Cambria Math" panose="02040503050406030204" pitchFamily="18" charset="0"/>
                            </a:rPr>
                          </m:ctrlPr>
                        </m:sSubSupPr>
                        <m:e>
                          <m:r>
                            <m:rPr>
                              <m:sty m:val="p"/>
                            </m:rPr>
                            <a:rPr lang="en-IN">
                              <a:latin typeface="Cambria Math" panose="02040503050406030204" pitchFamily="18" charset="0"/>
                            </a:rPr>
                            <m:t>H</m:t>
                          </m:r>
                        </m:e>
                        <m:sub>
                          <m:r>
                            <a:rPr lang="en-IN" i="1">
                              <a:latin typeface="Cambria Math" panose="02040503050406030204" pitchFamily="18" charset="0"/>
                            </a:rPr>
                            <m:t>4</m:t>
                          </m:r>
                        </m:sub>
                        <m:sup>
                          <m:r>
                            <a:rPr lang="en-IN" i="1">
                              <a:latin typeface="Cambria Math" panose="02040503050406030204" pitchFamily="18" charset="0"/>
                            </a:rPr>
                            <m:t>+</m:t>
                          </m:r>
                        </m:sup>
                      </m:sSubSup>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524000"/>
                <a:ext cx="9144000" cy="4038600"/>
              </a:xfrm>
              <a:blipFill rotWithShape="0">
                <a:blip r:embed="rId2"/>
                <a:stretch>
                  <a:fillRect/>
                </a:stretch>
              </a:blipFill>
            </p:spPr>
            <p:txBody>
              <a:bodyPr/>
              <a:lstStyle/>
              <a:p>
                <a:r>
                  <a:rPr lang="en-US">
                    <a:noFill/>
                  </a:rPr>
                  <a:t> </a:t>
                </a:r>
              </a:p>
            </p:txBody>
          </p:sp>
        </mc:Fallback>
      </mc:AlternateContent>
      <p:pic>
        <p:nvPicPr>
          <p:cNvPr id="14340" name="Picture 4" descr="The conversion of thioacetamide to acetic acid is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68" y="3846424"/>
            <a:ext cx="8992664" cy="1594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50867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(11)</a:t>
            </a:r>
            <a:endParaRPr lang="en-IN" dirty="0">
              <a:solidFill>
                <a:srgbClr val="CE171F"/>
              </a:solidFill>
            </a:endParaRPr>
          </a:p>
        </p:txBody>
      </p:sp>
      <p:sp>
        <p:nvSpPr>
          <p:cNvPr id="16" name="Text Placeholder 15"/>
          <p:cNvSpPr>
            <a:spLocks noGrp="1"/>
          </p:cNvSpPr>
          <p:nvPr>
            <p:ph type="body" sz="quarter" idx="11"/>
          </p:nvPr>
        </p:nvSpPr>
        <p:spPr>
          <a:xfrm>
            <a:off x="9143" y="1056620"/>
            <a:ext cx="1824419" cy="1000780"/>
          </a:xfrm>
        </p:spPr>
        <p:txBody>
          <a:bodyPr/>
          <a:lstStyle/>
          <a:p>
            <a:pPr>
              <a:spcBef>
                <a:spcPts val="0"/>
              </a:spcBef>
            </a:pPr>
            <a:r>
              <a:rPr lang="en-US" sz="2800" dirty="0">
                <a:solidFill>
                  <a:srgbClr val="4F74A7"/>
                </a:solidFill>
                <a:latin typeface="Calibri" panose="020F0502020204030204" pitchFamily="34" charset="0"/>
                <a:cs typeface="Helvetica" panose="020B0604020202020204" pitchFamily="34" charset="0"/>
              </a:rPr>
              <a:t>Sulfur</a:t>
            </a:r>
          </a:p>
          <a:p>
            <a:r>
              <a:rPr lang="en-US" sz="2800" dirty="0"/>
              <a:t>Oxides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981200"/>
                <a:ext cx="9086850" cy="4343400"/>
              </a:xfrm>
            </p:spPr>
            <p:txBody>
              <a:bodyPr/>
              <a:lstStyle/>
              <a:p>
                <a:pPr algn="ctr">
                  <a:spcBef>
                    <a:spcPts val="60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S</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US"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lgn="ctr">
                  <a:spcBef>
                    <a:spcPts val="600"/>
                  </a:spcBef>
                  <a:spcAft>
                    <a:spcPts val="18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HCl</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m:t>
                      </m:r>
                      <m:r>
                        <m:rPr>
                          <m:sty m:val="p"/>
                        </m:rPr>
                        <a:rPr lang="en-IN" b="0" i="0" smtClean="0">
                          <a:latin typeface="Cambria Math" panose="02040503050406030204" pitchFamily="18" charset="0"/>
                        </a:rPr>
                        <m:t>Na</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3</m:t>
                      </m:r>
                      <m:d>
                        <m:dPr>
                          <m:ctrlPr>
                            <a:rPr lang="en-IN" i="1" dirty="0">
                              <a:latin typeface="Cambria Math" panose="02040503050406030204" pitchFamily="18" charset="0"/>
                              <a:ea typeface="Cambria Math" panose="02040503050406030204" pitchFamily="18" charset="0"/>
                            </a:rPr>
                          </m:ctrlPr>
                        </m:dPr>
                        <m:e>
                          <m:r>
                            <a:rPr lang="en-US" i="1" dirty="0">
                              <a:latin typeface="Cambria Math" panose="02040503050406030204" pitchFamily="18" charset="0"/>
                              <a:ea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US" b="0" i="0" dirty="0" smtClean="0">
                          <a:latin typeface="Cambria Math" panose="02040503050406030204" pitchFamily="18" charset="0"/>
                          <a:ea typeface="Cambria Math" panose="02040503050406030204" pitchFamily="18" charset="0"/>
                        </a:rPr>
                        <m:t>2</m:t>
                      </m:r>
                      <m:r>
                        <m:rPr>
                          <m:nor/>
                        </m:rPr>
                        <a:rPr lang="en-IN" dirty="0"/>
                        <m:t>NaCl</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m:rPr>
                          <m:nor/>
                        </m:rPr>
                        <a:rPr lang="en-IN" dirty="0"/>
                        <m:t> + </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lgn="ctr">
                  <a:spcBef>
                    <a:spcPts val="600"/>
                  </a:spcBef>
                  <a:spcAft>
                    <a:spcPts val="1800"/>
                  </a:spcAft>
                </a:pPr>
                <a:r>
                  <a:rPr lang="en-IN" dirty="0"/>
                  <a:t> </a:t>
                </a:r>
                <a14:m>
                  <m:oMath xmlns:m="http://schemas.openxmlformats.org/officeDocument/2006/math">
                    <m:r>
                      <m:rPr>
                        <m:sty m:val="p"/>
                      </m:rPr>
                      <a:rPr lang="en-IN">
                        <a:latin typeface="Cambria Math" panose="02040503050406030204" pitchFamily="18" charset="0"/>
                      </a:rPr>
                      <m:t>C</m:t>
                    </m:r>
                    <m:r>
                      <m:rPr>
                        <m:sty m:val="p"/>
                      </m:rPr>
                      <a:rPr lang="en-IN" b="0" i="0" smtClean="0">
                        <a:latin typeface="Cambria Math" panose="02040503050406030204" pitchFamily="18" charset="0"/>
                      </a:rPr>
                      <m:t>u</m:t>
                    </m:r>
                    <m:d>
                      <m:dPr>
                        <m:ctrlPr>
                          <a:rPr lang="en-IN" i="1">
                            <a:latin typeface="Cambria Math" panose="02040503050406030204" pitchFamily="18" charset="0"/>
                          </a:rPr>
                        </m:ctrlPr>
                      </m:dPr>
                      <m:e>
                        <m:r>
                          <a:rPr lang="en-IN" b="0" i="1" smtClean="0">
                            <a:latin typeface="Cambria Math" panose="02040503050406030204" pitchFamily="18" charset="0"/>
                          </a:rPr>
                          <m:t>𝑠</m:t>
                        </m:r>
                      </m:e>
                    </m:d>
                    <m:r>
                      <a:rPr lang="en-IN">
                        <a:latin typeface="Cambria Math" panose="02040503050406030204" pitchFamily="18" charset="0"/>
                      </a:rPr>
                      <m:t>+</m:t>
                    </m:r>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aseline="-25000">
                        <a:latin typeface="Cambria Math" panose="02040503050406030204" pitchFamily="18" charset="0"/>
                      </a:rPr>
                      <m:t>2</m:t>
                    </m:r>
                    <m:r>
                      <m:rPr>
                        <m:sty m:val="p"/>
                      </m:rPr>
                      <a:rPr lang="en-IN">
                        <a:latin typeface="Cambria Math" panose="02040503050406030204" pitchFamily="18" charset="0"/>
                      </a:rPr>
                      <m:t>SO</m:t>
                    </m:r>
                    <m:r>
                      <a:rPr lang="en-IN" b="0" i="0" baseline="-25000" smtClean="0">
                        <a:latin typeface="Cambria Math" panose="02040503050406030204" pitchFamily="18" charset="0"/>
                      </a:rPr>
                      <m:t>4</m:t>
                    </m:r>
                    <m:r>
                      <a:rPr lang="en-IN">
                        <a:latin typeface="Cambria Math" panose="02040503050406030204" pitchFamily="18" charset="0"/>
                      </a:rPr>
                      <m:t>(</m:t>
                    </m:r>
                    <m:r>
                      <a:rPr lang="en-IN" i="1">
                        <a:latin typeface="Cambria Math" panose="02040503050406030204" pitchFamily="18" charset="0"/>
                      </a:rPr>
                      <m:t>𝑎𝑞</m:t>
                    </m:r>
                    <m:r>
                      <a:rPr lang="en-IN">
                        <a:latin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r>
                      <m:rPr>
                        <m:nor/>
                      </m:rPr>
                      <a:rPr lang="en-IN" dirty="0"/>
                      <m:t> </m:t>
                    </m:r>
                    <m:r>
                      <m:rPr>
                        <m:nor/>
                      </m:rPr>
                      <a:rPr lang="en-IN" b="0" i="0" dirty="0" smtClean="0"/>
                      <m:t>CuSO</m:t>
                    </m:r>
                    <m:r>
                      <m:rPr>
                        <m:nor/>
                      </m:rPr>
                      <a:rPr lang="en-IN" b="0" i="0" baseline="-25000" dirty="0" smtClean="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b="0" i="0" dirty="0" smtClean="0"/>
                      <m:t>2</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r>
                      <a:rPr lang="en-IN" i="1" dirty="0" smtClean="0">
                        <a:latin typeface="Cambria Math" panose="02040503050406030204" pitchFamily="18" charset="0"/>
                        <a:ea typeface="Cambria Math" panose="02040503050406030204" pitchFamily="18" charset="0"/>
                      </a:rPr>
                      <m:t>+</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a14:m>
                <a:endParaRPr lang="en-IN" dirty="0"/>
              </a:p>
              <a:p>
                <a:pPr algn="ctr">
                  <a:spcBef>
                    <a:spcPts val="600"/>
                  </a:spcBef>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sSup>
                        <m:sSupPr>
                          <m:ctrlPr>
                            <a:rPr lang="en-IN" b="0" i="1" smtClean="0">
                              <a:latin typeface="Cambria Math" panose="02040503050406030204" pitchFamily="18" charset="0"/>
                              <a:ea typeface="Cambria Math" panose="02040503050406030204" pitchFamily="18" charset="0"/>
                            </a:rPr>
                          </m:ctrlPr>
                        </m:sSupPr>
                        <m:e>
                          <m:r>
                            <m:rPr>
                              <m:sty m:val="p"/>
                            </m:rPr>
                            <a:rPr lang="en-IN" b="0" i="0" smtClean="0">
                              <a:latin typeface="Cambria Math" panose="02040503050406030204" pitchFamily="18" charset="0"/>
                              <a:ea typeface="Cambria Math" panose="02040503050406030204" pitchFamily="18" charset="0"/>
                            </a:rPr>
                            <m:t>H</m:t>
                          </m:r>
                        </m:e>
                        <m:sup>
                          <m:r>
                            <a:rPr lang="en-IN" b="0" i="1" smtClean="0">
                              <a:latin typeface="Cambria Math" panose="02040503050406030204" pitchFamily="18" charset="0"/>
                              <a:ea typeface="Cambria Math" panose="02040503050406030204" pitchFamily="18" charset="0"/>
                            </a:rPr>
                            <m:t>+</m:t>
                          </m:r>
                        </m:sup>
                      </m:sSup>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nor/>
                        </m:rPr>
                        <a:rPr lang="en-IN" dirty="0"/>
                        <m:t>HS</m:t>
                      </m:r>
                      <m:sSubSup>
                        <m:sSubSupPr>
                          <m:ctrlPr>
                            <a:rPr lang="en-IN" i="1">
                              <a:latin typeface="Cambria Math" panose="02040503050406030204" pitchFamily="18" charset="0"/>
                            </a:rPr>
                          </m:ctrlPr>
                        </m:sSubSupPr>
                        <m:e>
                          <m:r>
                            <m:rPr>
                              <m:sty m:val="p"/>
                            </m:rPr>
                            <a:rPr lang="en-IN">
                              <a:latin typeface="Cambria Math" panose="02040503050406030204" pitchFamily="18" charset="0"/>
                            </a:rPr>
                            <m:t>O</m:t>
                          </m:r>
                        </m:e>
                        <m:sub>
                          <m:r>
                            <a:rPr lang="en-IN" i="1">
                              <a:latin typeface="Cambria Math" panose="02040503050406030204" pitchFamily="18" charset="0"/>
                            </a:rPr>
                            <m:t>3</m:t>
                          </m:r>
                        </m:sub>
                        <m:sup>
                          <m:r>
                            <a:rPr lang="en-IN" i="1">
                              <a:latin typeface="Cambria Math" panose="02040503050406030204" pitchFamily="18" charset="0"/>
                            </a:rPr>
                            <m:t>−</m:t>
                          </m:r>
                        </m:sup>
                      </m:sSubSup>
                      <m:r>
                        <a:rPr lang="en-IN" i="1">
                          <a:latin typeface="Cambria Math" panose="02040503050406030204" pitchFamily="18" charset="0"/>
                        </a:rPr>
                        <m:t>(</m:t>
                      </m:r>
                      <m:r>
                        <a:rPr lang="en-IN" i="1">
                          <a:latin typeface="Cambria Math" panose="02040503050406030204" pitchFamily="18" charset="0"/>
                        </a:rPr>
                        <m:t>𝑎𝑞</m:t>
                      </m:r>
                      <m:r>
                        <a:rPr lang="en-IN" i="1">
                          <a:latin typeface="Cambria Math" panose="02040503050406030204" pitchFamily="18" charset="0"/>
                        </a:rPr>
                        <m:t>)</m:t>
                      </m:r>
                    </m:oMath>
                  </m:oMathPara>
                </a14:m>
                <a:endParaRPr lang="en-IN" dirty="0"/>
              </a:p>
              <a:p>
                <a:pPr algn="ctr">
                  <a:spcBef>
                    <a:spcPts val="600"/>
                  </a:spcBef>
                  <a:spcAft>
                    <a:spcPts val="28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US" b="0" i="1"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 </m:t>
                      </m:r>
                      <m:r>
                        <m:rPr>
                          <m:nor/>
                        </m:rPr>
                        <a:rPr lang="en-IN" dirty="0"/>
                        <m:t>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 2</m:t>
                      </m:r>
                      <m:r>
                        <m:rPr>
                          <m:nor/>
                        </m:rPr>
                        <a:rPr lang="en-IN" dirty="0"/>
                        <m:t>SO</m:t>
                      </m:r>
                      <m:r>
                        <m:rPr>
                          <m:nor/>
                        </m:rPr>
                        <a:rPr lang="en-IN" baseline="-25000" dirty="0"/>
                        <m:t>3</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981200"/>
                <a:ext cx="9086850" cy="43434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70255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(12)</a:t>
            </a:r>
            <a:endParaRPr lang="en-IN" dirty="0">
              <a:solidFill>
                <a:srgbClr val="CE171F"/>
              </a:solidFill>
            </a:endParaRPr>
          </a:p>
        </p:txBody>
      </p:sp>
      <p:sp>
        <p:nvSpPr>
          <p:cNvPr id="16" name="Text Placeholder 15"/>
          <p:cNvSpPr>
            <a:spLocks noGrp="1"/>
          </p:cNvSpPr>
          <p:nvPr>
            <p:ph type="body" sz="quarter" idx="11"/>
          </p:nvPr>
        </p:nvSpPr>
        <p:spPr>
          <a:xfrm>
            <a:off x="0" y="1057275"/>
            <a:ext cx="2128838" cy="1066145"/>
          </a:xfrm>
        </p:spPr>
        <p:txBody>
          <a:bodyPr/>
          <a:lstStyle/>
          <a:p>
            <a:r>
              <a:rPr lang="en-US" sz="2800" dirty="0">
                <a:solidFill>
                  <a:srgbClr val="4F74A7"/>
                </a:solidFill>
                <a:latin typeface="Calibri" panose="020F0502020204030204" pitchFamily="34" charset="0"/>
                <a:cs typeface="Helvetica" panose="020B0604020202020204" pitchFamily="34" charset="0"/>
              </a:rPr>
              <a:t>Sulfur</a:t>
            </a:r>
          </a:p>
          <a:p>
            <a:r>
              <a:rPr lang="en-US" sz="2800" dirty="0">
                <a:solidFill>
                  <a:prstClr val="black"/>
                </a:solidFill>
              </a:rPr>
              <a:t>Sulfuric Acid</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57150" y="1828800"/>
                <a:ext cx="9086850" cy="4419600"/>
              </a:xfrm>
            </p:spPr>
            <p:txBody>
              <a:bodyPr/>
              <a:lstStyle/>
              <a:p>
                <a:pPr algn="ctr">
                  <a:spcAft>
                    <a:spcPts val="2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S</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SO</m:t>
                      </m:r>
                      <m:r>
                        <a:rPr lang="en-IN" b="0" i="0" baseline="-25000" smtClean="0">
                          <a:latin typeface="Cambria Math" panose="02040503050406030204" pitchFamily="18" charset="0"/>
                          <a:ea typeface="Cambria Math" panose="02040503050406030204" pitchFamily="18" charset="0"/>
                        </a:rPr>
                        <m:t>2</m:t>
                      </m:r>
                      <m:d>
                        <m:dPr>
                          <m:ctrlPr>
                            <a:rPr lang="en-IN"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IN" dirty="0"/>
              </a:p>
              <a:p>
                <a:pPr algn="ctr">
                  <a:spcAft>
                    <a:spcPts val="20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S</m:t>
                      </m:r>
                      <m:r>
                        <m:rPr>
                          <m:nor/>
                        </m:rPr>
                        <a:rPr lang="en-IN" dirty="0"/>
                        <m:t>O</m:t>
                      </m:r>
                      <m:r>
                        <m:rPr>
                          <m:nor/>
                        </m:rPr>
                        <a:rPr lang="en-IN" baseline="-25000" dirty="0"/>
                        <m:t>3</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lgn="ctr">
                  <a:spcAft>
                    <a:spcPts val="54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SO</m:t>
                      </m:r>
                      <m:r>
                        <a:rPr lang="en-IN" b="0" i="1" baseline="-25000" smtClean="0">
                          <a:latin typeface="Cambria Math" panose="02040503050406030204" pitchFamily="18" charset="0"/>
                        </a:rPr>
                        <m:t>3</m:t>
                      </m:r>
                      <m:d>
                        <m:dPr>
                          <m:ctrlPr>
                            <a:rPr lang="en-IN" i="1">
                              <a:latin typeface="Cambria Math" panose="02040503050406030204" pitchFamily="18" charset="0"/>
                            </a:rPr>
                          </m:ctrlPr>
                        </m:dPr>
                        <m:e>
                          <m:r>
                            <m:rPr>
                              <m:sty m:val="p"/>
                            </m:rPr>
                            <a:rPr lang="en-IN">
                              <a:latin typeface="Cambria Math" panose="02040503050406030204" pitchFamily="18" charset="0"/>
                            </a:rPr>
                            <m:t>g</m:t>
                          </m:r>
                        </m:e>
                      </m:d>
                      <m:r>
                        <a:rPr lang="en-IN">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i="1">
                              <a:latin typeface="Cambria Math" panose="02040503050406030204" pitchFamily="18" charset="0"/>
                            </a:rPr>
                          </m:ctrlPr>
                        </m:dPr>
                        <m:e>
                          <m:r>
                            <a:rPr lang="en-US"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i="1" baseline="-25000">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S</m:t>
                      </m:r>
                      <m:r>
                        <m:rPr>
                          <m:nor/>
                        </m:rPr>
                        <a:rPr lang="en-IN" dirty="0"/>
                        <m:t>O</m:t>
                      </m:r>
                      <m:r>
                        <m:rPr>
                          <m:nor/>
                        </m:rPr>
                        <a:rPr lang="en-IN" b="0" i="0" baseline="-25000" dirty="0" smtClean="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oMath>
                  </m:oMathPara>
                </a14:m>
                <a:endParaRPr lang="en-IN" dirty="0"/>
              </a:p>
              <a:p>
                <a:pPr algn="ctr">
                  <a:spcAft>
                    <a:spcPts val="2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Mg</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M</m:t>
                      </m:r>
                      <m:r>
                        <m:rPr>
                          <m:nor/>
                        </m:rPr>
                        <a:rPr lang="en-IN" dirty="0"/>
                        <m:t>gSO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H</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algn="ctr">
                  <a:spcAft>
                    <a:spcPts val="20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Cu</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C</m:t>
                      </m:r>
                      <m:r>
                        <m:rPr>
                          <m:nor/>
                        </m:rPr>
                        <a:rPr lang="en-IN" dirty="0"/>
                        <m:t>uSO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 </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2</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IN" dirty="0"/>
              </a:p>
              <a:p>
                <a:pPr algn="ctr">
                  <a:spcAft>
                    <a:spcPts val="2000"/>
                  </a:spcAft>
                </a:pPr>
                <a14:m>
                  <m:oMathPara xmlns:m="http://schemas.openxmlformats.org/officeDocument/2006/math">
                    <m:oMathParaPr>
                      <m:jc m:val="centerGroup"/>
                    </m:oMathParaPr>
                    <m:oMath xmlns:m="http://schemas.openxmlformats.org/officeDocument/2006/math">
                      <m:r>
                        <a:rPr lang="en-IN" b="0" i="1" smtClean="0">
                          <a:latin typeface="Cambria Math" panose="02040503050406030204" pitchFamily="18" charset="0"/>
                        </a:rPr>
                        <m:t>8</m:t>
                      </m:r>
                      <m:r>
                        <m:rPr>
                          <m:sty m:val="p"/>
                        </m:rPr>
                        <a:rPr lang="en-IN" b="0" i="0" smtClean="0">
                          <a:latin typeface="Cambria Math" panose="02040503050406030204" pitchFamily="18" charset="0"/>
                        </a:rPr>
                        <m:t>HI</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m:t>
                      </m:r>
                      <m:r>
                        <m:rPr>
                          <m:nor/>
                        </m:rPr>
                        <a:rPr lang="en-IN" baseline="-25000" dirty="0"/>
                        <m:t>2</m:t>
                      </m:r>
                      <m:r>
                        <m:rPr>
                          <m:nor/>
                        </m:rPr>
                        <a:rPr lang="en-IN" dirty="0"/>
                        <m:t>S</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4</m:t>
                      </m:r>
                      <m:sSub>
                        <m:sSubPr>
                          <m:ctrlPr>
                            <a:rPr lang="en-IN" i="1" dirty="0" smtClean="0">
                              <a:latin typeface="Cambria Math" panose="02040503050406030204" pitchFamily="18" charset="0"/>
                            </a:rPr>
                          </m:ctrlPr>
                        </m:sSubPr>
                        <m:e>
                          <m:r>
                            <m:rPr>
                              <m:sty m:val="p"/>
                            </m:rPr>
                            <a:rPr lang="en-US" b="0" i="0" dirty="0" smtClean="0">
                              <a:latin typeface="Cambria Math" panose="02040503050406030204" pitchFamily="18" charset="0"/>
                            </a:rPr>
                            <m:t>I</m:t>
                          </m:r>
                        </m:e>
                        <m:sub>
                          <m:r>
                            <a:rPr lang="en-US" b="0" i="0" dirty="0" smtClean="0">
                              <a:latin typeface="Cambria Math" panose="02040503050406030204" pitchFamily="18" charset="0"/>
                            </a:rPr>
                            <m:t>2</m:t>
                          </m:r>
                        </m:sub>
                      </m:sSub>
                      <m:d>
                        <m:dPr>
                          <m:ctrlPr>
                            <a:rPr lang="en-IN" i="1" dirty="0" smtClean="0">
                              <a:latin typeface="Cambria Math" panose="02040503050406030204" pitchFamily="18" charset="0"/>
                            </a:rPr>
                          </m:ctrlPr>
                        </m:dPr>
                        <m:e>
                          <m:r>
                            <a:rPr lang="en-US" b="0" i="1" dirty="0" smtClean="0">
                              <a:latin typeface="Cambria Math" panose="02040503050406030204" pitchFamily="18" charset="0"/>
                            </a:rPr>
                            <m:t>𝑠</m:t>
                          </m:r>
                        </m:e>
                      </m:d>
                      <m:r>
                        <a:rPr lang="en-IN" i="1" dirty="0" smtClean="0">
                          <a:latin typeface="Cambria Math" panose="02040503050406030204" pitchFamily="18" charset="0"/>
                          <a:ea typeface="Cambria Math" panose="02040503050406030204" pitchFamily="18" charset="0"/>
                        </a:rPr>
                        <m:t>+</m:t>
                      </m:r>
                      <m:r>
                        <m:rPr>
                          <m:nor/>
                        </m:rPr>
                        <a:rPr lang="en-IN" dirty="0"/>
                        <m:t> 4</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IN"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57150" y="1828800"/>
                <a:ext cx="9086850" cy="44196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0765419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(13)</a:t>
            </a:r>
            <a:endParaRPr lang="en-IN" dirty="0">
              <a:solidFill>
                <a:srgbClr val="CE171F"/>
              </a:solidFill>
            </a:endParaRPr>
          </a:p>
        </p:txBody>
      </p:sp>
      <p:sp>
        <p:nvSpPr>
          <p:cNvPr id="17" name="Text Placeholder 16"/>
          <p:cNvSpPr>
            <a:spLocks noGrp="1"/>
          </p:cNvSpPr>
          <p:nvPr>
            <p:ph type="body" sz="quarter" idx="11"/>
          </p:nvPr>
        </p:nvSpPr>
        <p:spPr>
          <a:xfrm>
            <a:off x="0" y="990600"/>
            <a:ext cx="2286000" cy="1066800"/>
          </a:xfrm>
        </p:spPr>
        <p:txBody>
          <a:bodyPr/>
          <a:lstStyle/>
          <a:p>
            <a:pPr>
              <a:spcAft>
                <a:spcPts val="500"/>
              </a:spcAft>
            </a:pPr>
            <a:r>
              <a:rPr lang="en-US" sz="2800" dirty="0">
                <a:solidFill>
                  <a:srgbClr val="4F74C5"/>
                </a:solidFill>
                <a:latin typeface="Calibri" panose="020F0502020204030204" pitchFamily="34" charset="0"/>
                <a:cs typeface="Helvetica" panose="020B0604020202020204" pitchFamily="34" charset="0"/>
              </a:rPr>
              <a:t>Sulfur</a:t>
            </a:r>
          </a:p>
          <a:p>
            <a:pPr>
              <a:spcAft>
                <a:spcPts val="500"/>
              </a:spcAft>
            </a:pPr>
            <a:r>
              <a:rPr lang="en-US" sz="2800" dirty="0">
                <a:solidFill>
                  <a:prstClr val="black"/>
                </a:solidFill>
              </a:rPr>
              <a:t>Sulfuric Acid</a:t>
            </a:r>
            <a:endParaRPr lang="en-US" sz="2800" dirty="0">
              <a:solidFill>
                <a:schemeClr val="tx2">
                  <a:lumMod val="60000"/>
                  <a:lumOff val="40000"/>
                </a:schemeClr>
              </a:solidFill>
              <a:cs typeface="Helvetica" panose="020B0604020202020204" pitchFamily="34" charset="0"/>
            </a:endParaRP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152400" y="1981200"/>
                <a:ext cx="8305800" cy="1524000"/>
              </a:xfrm>
            </p:spPr>
            <p:txBody>
              <a:bodyPr/>
              <a:lstStyle/>
              <a:p>
                <a:pPr>
                  <a:spcAft>
                    <a:spcPts val="24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US" b="0" i="1" smtClean="0">
                              <a:latin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nor/>
                        </m:rPr>
                        <a:rPr lang="en-IN" dirty="0"/>
                        <m:t>CO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2</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2</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IN" dirty="0"/>
              </a:p>
              <a:p>
                <a:pPr marL="228600">
                  <a:spcAft>
                    <a:spcPts val="2400"/>
                  </a:spcAft>
                </a:pPr>
                <a14:m>
                  <m:oMathPara xmlns:m="http://schemas.openxmlformats.org/officeDocument/2006/math">
                    <m:oMathParaPr>
                      <m:jc m:val="left"/>
                    </m:oMathParaPr>
                    <m:oMath xmlns:m="http://schemas.openxmlformats.org/officeDocument/2006/math">
                      <m:r>
                        <m:rPr>
                          <m:sty m:val="p"/>
                        </m:rPr>
                        <a:rPr lang="en-IN" smtClean="0">
                          <a:latin typeface="Cambria Math" panose="02040503050406030204" pitchFamily="18" charset="0"/>
                        </a:rPr>
                        <m:t>S</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+2</m:t>
                      </m:r>
                      <m:r>
                        <m:rPr>
                          <m:sty m:val="p"/>
                        </m:rPr>
                        <a:rPr lang="en-IN">
                          <a:latin typeface="Cambria Math" panose="02040503050406030204" pitchFamily="18" charset="0"/>
                        </a:rPr>
                        <m:t>H</m:t>
                      </m:r>
                      <m:r>
                        <a:rPr lang="en-IN" baseline="-25000">
                          <a:latin typeface="Cambria Math" panose="02040503050406030204" pitchFamily="18" charset="0"/>
                        </a:rPr>
                        <m:t>2</m:t>
                      </m:r>
                      <m:r>
                        <m:rPr>
                          <m:sty m:val="p"/>
                        </m:rPr>
                        <a:rPr lang="en-IN">
                          <a:latin typeface="Cambria Math" panose="02040503050406030204" pitchFamily="18" charset="0"/>
                        </a:rPr>
                        <m:t>SO</m:t>
                      </m:r>
                      <m:r>
                        <a:rPr lang="en-IN" baseline="-25000">
                          <a:latin typeface="Cambria Math" panose="02040503050406030204" pitchFamily="18" charset="0"/>
                        </a:rPr>
                        <m:t>4</m:t>
                      </m:r>
                      <m:r>
                        <a:rPr lang="en-IN">
                          <a:latin typeface="Cambria Math" panose="02040503050406030204" pitchFamily="18" charset="0"/>
                        </a:rPr>
                        <m:t>(</m:t>
                      </m:r>
                      <m:r>
                        <a:rPr lang="en-IN" i="1">
                          <a:latin typeface="Cambria Math" panose="02040503050406030204" pitchFamily="18" charset="0"/>
                        </a:rPr>
                        <m:t>𝑎𝑞</m:t>
                      </m:r>
                      <m:r>
                        <a:rPr lang="en-IN">
                          <a:latin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r>
                        <m:rPr>
                          <m:nor/>
                        </m:rPr>
                        <a:rPr lang="en-IN" b="0" i="0" dirty="0" smtClean="0"/>
                        <m:t>3</m:t>
                      </m:r>
                      <m:r>
                        <m:rPr>
                          <m:nor/>
                        </m:rPr>
                        <a:rPr lang="en-IN" dirty="0"/>
                        <m:t>SO</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2</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152400" y="1981200"/>
                <a:ext cx="8305800" cy="1524000"/>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539377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143000" algn="l"/>
                <a:tab pos="120015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(14)</a:t>
            </a:r>
            <a:endParaRPr lang="en-IN" dirty="0">
              <a:solidFill>
                <a:srgbClr val="CE171F"/>
              </a:solidFill>
            </a:endParaRPr>
          </a:p>
        </p:txBody>
      </p:sp>
      <p:sp>
        <p:nvSpPr>
          <p:cNvPr id="15" name="Text Placeholder 14"/>
          <p:cNvSpPr>
            <a:spLocks noGrp="1"/>
          </p:cNvSpPr>
          <p:nvPr>
            <p:ph type="body" sz="quarter" idx="11"/>
          </p:nvPr>
        </p:nvSpPr>
        <p:spPr>
          <a:xfrm>
            <a:off x="0" y="1143000"/>
            <a:ext cx="1600200" cy="533400"/>
          </a:xfrm>
        </p:spPr>
        <p:txBody>
          <a:bodyPr/>
          <a:lstStyle/>
          <a:p>
            <a:pPr>
              <a:spcAft>
                <a:spcPts val="500"/>
              </a:spcAft>
            </a:pPr>
            <a:r>
              <a:rPr lang="en-IN" sz="2800" dirty="0">
                <a:solidFill>
                  <a:srgbClr val="4F74A7"/>
                </a:solidFill>
                <a:latin typeface="Calibri" panose="020F0502020204030204" pitchFamily="34" charset="0"/>
                <a:cs typeface="Helvetica" panose="020B0604020202020204" pitchFamily="34" charset="0"/>
              </a:rPr>
              <a:t>Sulfur</a:t>
            </a:r>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a:xfrm>
                <a:off x="824484" y="1676400"/>
                <a:ext cx="7543800" cy="1447801"/>
              </a:xfrm>
            </p:spPr>
            <p:txBody>
              <a:bodyPr/>
              <a:lstStyle/>
              <a:p>
                <a:pPr algn="ctr">
                  <a:spcAft>
                    <a:spcPts val="6000"/>
                  </a:spcAft>
                </a:pPr>
                <a14:m>
                  <m:oMathPara xmlns:m="http://schemas.openxmlformats.org/officeDocument/2006/math">
                    <m:oMathParaPr>
                      <m:jc m:val="centerGroup"/>
                    </m:oMathParaPr>
                    <m:oMath xmlns:m="http://schemas.openxmlformats.org/officeDocument/2006/math">
                      <m:r>
                        <m:rPr>
                          <m:sty m:val="p"/>
                        </m:rPr>
                        <a:rPr lang="en-IN" smtClean="0">
                          <a:latin typeface="Cambria Math" panose="02040503050406030204" pitchFamily="18" charset="0"/>
                        </a:rPr>
                        <m:t>C</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rPr>
                        <m:t>+2</m:t>
                      </m:r>
                      <m:r>
                        <m:rPr>
                          <m:sty m:val="p"/>
                        </m:rPr>
                        <a:rPr lang="en-IN">
                          <a:latin typeface="Cambria Math" panose="02040503050406030204" pitchFamily="18" charset="0"/>
                        </a:rPr>
                        <m:t>S</m:t>
                      </m:r>
                      <m:d>
                        <m:dPr>
                          <m:ctrlPr>
                            <a:rPr lang="en-IN" i="1">
                              <a:latin typeface="Cambria Math" panose="02040503050406030204" pitchFamily="18" charset="0"/>
                            </a:rPr>
                          </m:ctrlPr>
                        </m:dPr>
                        <m:e>
                          <m:r>
                            <a:rPr lang="en-IN" i="1">
                              <a:latin typeface="Cambria Math" panose="02040503050406030204" pitchFamily="18" charset="0"/>
                            </a:rPr>
                            <m:t>𝑙</m:t>
                          </m:r>
                        </m:e>
                      </m:d>
                      <m:r>
                        <a:rPr lang="en-IN" i="1" smtClean="0">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CS</m:t>
                      </m:r>
                      <m:r>
                        <a:rPr lang="en-IN" baseline="-25000">
                          <a:latin typeface="Cambria Math" panose="02040503050406030204" pitchFamily="18" charset="0"/>
                          <a:ea typeface="Cambria Math" panose="02040503050406030204" pitchFamily="18" charset="0"/>
                        </a:rPr>
                        <m:t>2</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𝑙</m:t>
                      </m:r>
                      <m:r>
                        <a:rPr lang="en-IN">
                          <a:latin typeface="Cambria Math" panose="02040503050406030204" pitchFamily="18" charset="0"/>
                          <a:ea typeface="Cambria Math" panose="02040503050406030204" pitchFamily="18" charset="0"/>
                        </a:rPr>
                        <m:t>)</m:t>
                      </m:r>
                    </m:oMath>
                  </m:oMathPara>
                </a14:m>
                <a:endParaRPr lang="en-IN" dirty="0"/>
              </a:p>
              <a:p>
                <a:pPr algn="ctr">
                  <a:lnSpc>
                    <a:spcPct val="200000"/>
                  </a:lnSpc>
                  <a:spcBef>
                    <a:spcPts val="500"/>
                  </a:spcBef>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S</m:t>
                      </m:r>
                      <m:d>
                        <m:dPr>
                          <m:ctrlPr>
                            <a:rPr lang="en-IN" i="1">
                              <a:latin typeface="Cambria Math" panose="02040503050406030204" pitchFamily="18" charset="0"/>
                            </a:rPr>
                          </m:ctrlPr>
                        </m:dPr>
                        <m:e>
                          <m:r>
                            <a:rPr lang="en-US" b="0" i="1" smtClean="0">
                              <a:latin typeface="Cambria Math" panose="02040503050406030204" pitchFamily="18" charset="0"/>
                            </a:rPr>
                            <m:t>𝑙</m:t>
                          </m:r>
                        </m:e>
                      </m:d>
                      <m:r>
                        <a:rPr lang="en-IN">
                          <a:latin typeface="Cambria Math" panose="02040503050406030204" pitchFamily="18" charset="0"/>
                        </a:rPr>
                        <m:t>+3</m:t>
                      </m:r>
                      <m:r>
                        <m:rPr>
                          <m:sty m:val="p"/>
                        </m:rPr>
                        <a:rPr lang="en-IN">
                          <a:latin typeface="Cambria Math" panose="02040503050406030204" pitchFamily="18" charset="0"/>
                        </a:rPr>
                        <m:t>F</m:t>
                      </m:r>
                      <m:r>
                        <a:rPr lang="en-IN" baseline="-25000">
                          <a:latin typeface="Cambria Math" panose="02040503050406030204" pitchFamily="18" charset="0"/>
                        </a:rPr>
                        <m:t>2</m:t>
                      </m:r>
                      <m:d>
                        <m:dPr>
                          <m:ctrlPr>
                            <a:rPr lang="en-IN" i="1">
                              <a:latin typeface="Cambria Math" panose="02040503050406030204" pitchFamily="18" charset="0"/>
                            </a:rPr>
                          </m:ctrlPr>
                        </m:dPr>
                        <m:e>
                          <m:r>
                            <m:rPr>
                              <m:sty m:val="p"/>
                            </m:rPr>
                            <a:rPr lang="en-IN">
                              <a:latin typeface="Cambria Math" panose="02040503050406030204" pitchFamily="18" charset="0"/>
                            </a:rPr>
                            <m:t>g</m:t>
                          </m:r>
                        </m:e>
                      </m:d>
                      <m:r>
                        <a:rPr lang="en-IN" i="1" smtClean="0">
                          <a:latin typeface="Cambria Math" panose="02040503050406030204" pitchFamily="18" charset="0"/>
                          <a:ea typeface="Cambria Math" panose="02040503050406030204" pitchFamily="18" charset="0"/>
                        </a:rPr>
                        <m:t>→</m:t>
                      </m:r>
                      <m:r>
                        <m:rPr>
                          <m:nor/>
                        </m:rPr>
                        <a:rPr lang="en-IN" dirty="0"/>
                        <m:t>SF</m:t>
                      </m:r>
                      <m:r>
                        <m:rPr>
                          <m:nor/>
                        </m:rPr>
                        <a:rPr lang="en-IN" baseline="-25000" dirty="0"/>
                        <m:t>6</m:t>
                      </m:r>
                      <m:r>
                        <m:rPr>
                          <m:nor/>
                        </m:rPr>
                        <a:rPr lang="en-IN" dirty="0"/>
                        <m:t>(</m:t>
                      </m:r>
                      <m:r>
                        <m:rPr>
                          <m:nor/>
                        </m:rPr>
                        <a:rPr lang="en-IN" dirty="0"/>
                        <m:t>g</m:t>
                      </m:r>
                      <m:r>
                        <m:rPr>
                          <m:nor/>
                        </m:rPr>
                        <a:rPr lang="en-IN" dirty="0"/>
                        <m:t>)</m:t>
                      </m:r>
                    </m:oMath>
                  </m:oMathPara>
                </a14:m>
                <a:endParaRPr lang="en-IN" dirty="0"/>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xfrm>
                <a:off x="824484" y="1676400"/>
                <a:ext cx="7543800" cy="1447801"/>
              </a:xfrm>
              <a:blipFill rotWithShape="0">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219289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a:xfrm>
            <a:off x="304800" y="0"/>
            <a:ext cx="8724900" cy="457200"/>
          </a:xfrm>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a:t>
            </a:r>
            <a:endParaRPr lang="en-IN" dirty="0">
              <a:solidFill>
                <a:srgbClr val="CE171F"/>
              </a:solidFill>
            </a:endParaRPr>
          </a:p>
        </p:txBody>
      </p:sp>
      <p:sp>
        <p:nvSpPr>
          <p:cNvPr id="27" name="Text Placeholder 26"/>
          <p:cNvSpPr>
            <a:spLocks noGrp="1"/>
          </p:cNvSpPr>
          <p:nvPr>
            <p:ph type="body" sz="quarter" idx="11"/>
          </p:nvPr>
        </p:nvSpPr>
        <p:spPr/>
        <p:txBody>
          <a:bodyPr/>
          <a:lstStyle/>
          <a:p>
            <a:pPr algn="ctr">
              <a:spcAft>
                <a:spcPts val="500"/>
              </a:spcAft>
            </a:pPr>
            <a:r>
              <a:rPr lang="en-IN" b="1" dirty="0">
                <a:solidFill>
                  <a:srgbClr val="4F74A7"/>
                </a:solidFill>
                <a:cs typeface="Helvetica" panose="020B0604020202020204" pitchFamily="34" charset="0"/>
              </a:rPr>
              <a:t>Topics</a:t>
            </a:r>
          </a:p>
        </p:txBody>
      </p:sp>
      <p:sp>
        <p:nvSpPr>
          <p:cNvPr id="26" name="Text Placeholder 25"/>
          <p:cNvSpPr>
            <a:spLocks noGrp="1"/>
          </p:cNvSpPr>
          <p:nvPr>
            <p:ph type="body" sz="quarter" idx="10"/>
          </p:nvPr>
        </p:nvSpPr>
        <p:spPr>
          <a:xfrm>
            <a:off x="0" y="1905000"/>
            <a:ext cx="9113520" cy="1676400"/>
          </a:xfrm>
        </p:spPr>
        <p:txBody>
          <a:bodyPr/>
          <a:lstStyle/>
          <a:p>
            <a:pPr algn="ctr" fontAlgn="t">
              <a:spcBef>
                <a:spcPts val="0"/>
              </a:spcBef>
            </a:pPr>
            <a:r>
              <a:rPr lang="en-US" dirty="0"/>
              <a:t>Preparation and General Properties of the Halogens</a:t>
            </a:r>
            <a:endParaRPr lang="en-IN" dirty="0"/>
          </a:p>
          <a:p>
            <a:pPr algn="ctr">
              <a:spcBef>
                <a:spcPts val="0"/>
              </a:spcBef>
            </a:pPr>
            <a:r>
              <a:rPr lang="en-US" dirty="0"/>
              <a:t>Compounds of the Halogens</a:t>
            </a:r>
            <a:endParaRPr lang="en-IN" dirty="0"/>
          </a:p>
          <a:p>
            <a:pPr algn="ctr">
              <a:spcBef>
                <a:spcPts val="0"/>
              </a:spcBef>
            </a:pPr>
            <a:r>
              <a:rPr lang="en-US" dirty="0"/>
              <a:t>Uses of the Halogens</a:t>
            </a:r>
          </a:p>
        </p:txBody>
      </p:sp>
    </p:spTree>
    <p:extLst>
      <p:ext uri="{BB962C8B-B14F-4D97-AF65-F5344CB8AC3E}">
        <p14:creationId xmlns:p14="http://schemas.microsoft.com/office/powerpoint/2010/main" val="3485753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25.1</a:t>
            </a:r>
            <a:r>
              <a:rPr lang="en-US" spc="3000" dirty="0">
                <a:solidFill>
                  <a:srgbClr val="FF0000"/>
                </a:solidFill>
                <a:latin typeface="Calibri"/>
              </a:rPr>
              <a:t> </a:t>
            </a:r>
            <a:r>
              <a:rPr lang="en-US" dirty="0">
                <a:solidFill>
                  <a:srgbClr val="CE171F"/>
                </a:solidFill>
                <a:latin typeface="Calibri"/>
              </a:rPr>
              <a:t>General Properties of Nonmetals (2)</a:t>
            </a:r>
            <a:endParaRPr lang="en-IN" dirty="0">
              <a:solidFill>
                <a:srgbClr val="CE171F"/>
              </a:solidFill>
            </a:endParaRPr>
          </a:p>
        </p:txBody>
      </p:sp>
      <p:sp>
        <p:nvSpPr>
          <p:cNvPr id="16" name="Text Placeholder 15"/>
          <p:cNvSpPr>
            <a:spLocks noGrp="1"/>
          </p:cNvSpPr>
          <p:nvPr>
            <p:ph type="body" sz="quarter" idx="11"/>
          </p:nvPr>
        </p:nvSpPr>
        <p:spPr>
          <a:xfrm>
            <a:off x="0" y="1143000"/>
            <a:ext cx="5181600" cy="533400"/>
          </a:xfrm>
        </p:spPr>
        <p:txBody>
          <a:bodyPr/>
          <a:lstStyle/>
          <a:p>
            <a:r>
              <a:rPr lang="en-US" sz="2800" dirty="0">
                <a:solidFill>
                  <a:srgbClr val="4F74A7"/>
                </a:solidFill>
                <a:latin typeface="Calibri" panose="020F0502020204030204" pitchFamily="34" charset="0"/>
                <a:cs typeface="Helvetica" panose="020B0604020202020204" pitchFamily="34" charset="0"/>
              </a:rPr>
              <a:t>General Properties of Nonmetals</a:t>
            </a:r>
          </a:p>
        </p:txBody>
      </p:sp>
      <p:sp>
        <p:nvSpPr>
          <p:cNvPr id="17" name="Text Placeholder 16"/>
          <p:cNvSpPr>
            <a:spLocks noGrp="1"/>
          </p:cNvSpPr>
          <p:nvPr>
            <p:ph type="body" sz="quarter" idx="10"/>
          </p:nvPr>
        </p:nvSpPr>
        <p:spPr>
          <a:xfrm>
            <a:off x="-6096" y="1676400"/>
            <a:ext cx="9067800" cy="3429000"/>
          </a:xfrm>
        </p:spPr>
        <p:txBody>
          <a:bodyPr/>
          <a:lstStyle/>
          <a:p>
            <a:pPr>
              <a:spcAft>
                <a:spcPts val="2800"/>
              </a:spcAft>
            </a:pPr>
            <a:r>
              <a:rPr lang="en-US" dirty="0"/>
              <a:t>A small group of elements, called </a:t>
            </a:r>
            <a:r>
              <a:rPr lang="en-US" i="1" dirty="0"/>
              <a:t>metalloids, </a:t>
            </a:r>
            <a:r>
              <a:rPr lang="en-US" dirty="0"/>
              <a:t>have properties characteristic of both metals and nonmetals. </a:t>
            </a:r>
          </a:p>
          <a:p>
            <a:pPr>
              <a:spcBef>
                <a:spcPts val="600"/>
              </a:spcBef>
            </a:pPr>
            <a:r>
              <a:rPr lang="en-US" dirty="0"/>
              <a:t>The metalloids boron, silicon, germanium, and arsenic are semiconducting elements. </a:t>
            </a:r>
            <a:endParaRPr lang="en-US" dirty="0">
              <a:solidFill>
                <a:prstClr val="black"/>
              </a:solidFill>
            </a:endParaRPr>
          </a:p>
        </p:txBody>
      </p:sp>
    </p:spTree>
    <p:extLst>
      <p:ext uri="{BB962C8B-B14F-4D97-AF65-F5344CB8AC3E}">
        <p14:creationId xmlns:p14="http://schemas.microsoft.com/office/powerpoint/2010/main" val="11797562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52400" y="1"/>
            <a:ext cx="8134350" cy="457199"/>
          </a:xfrm>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a:t>
            </a:r>
            <a:endParaRPr lang="en-IN" dirty="0">
              <a:solidFill>
                <a:srgbClr val="CE171F"/>
              </a:solidFill>
            </a:endParaRPr>
          </a:p>
        </p:txBody>
      </p:sp>
      <p:sp>
        <p:nvSpPr>
          <p:cNvPr id="19" name="Text Placeholder 18"/>
          <p:cNvSpPr>
            <a:spLocks noGrp="1"/>
          </p:cNvSpPr>
          <p:nvPr>
            <p:ph type="body" sz="quarter" idx="22"/>
          </p:nvPr>
        </p:nvSpPr>
        <p:spPr>
          <a:xfrm>
            <a:off x="-76200" y="1066800"/>
            <a:ext cx="9144000" cy="533400"/>
          </a:xfrm>
        </p:spPr>
        <p:txBody>
          <a:bodyPr/>
          <a:lstStyle/>
          <a:p>
            <a:pPr>
              <a:spcAft>
                <a:spcPts val="500"/>
              </a:spcAft>
            </a:pPr>
            <a:r>
              <a:rPr lang="en-US" sz="2800" dirty="0">
                <a:solidFill>
                  <a:srgbClr val="4F74A7"/>
                </a:solidFill>
                <a:cs typeface="Helvetica" panose="020B0604020202020204" pitchFamily="34" charset="0"/>
              </a:rPr>
              <a:t>Preparation and General Properties of the Halogens</a:t>
            </a:r>
            <a:endParaRPr lang="en-IN" sz="2800" dirty="0">
              <a:solidFill>
                <a:srgbClr val="4F74A7"/>
              </a:solidFill>
              <a:cs typeface="Helvetica" panose="020B0604020202020204" pitchFamily="34" charset="0"/>
            </a:endParaRPr>
          </a:p>
        </p:txBody>
      </p:sp>
      <p:sp>
        <p:nvSpPr>
          <p:cNvPr id="2" name="Content Placeholder 1"/>
          <p:cNvSpPr>
            <a:spLocks noGrp="1"/>
          </p:cNvSpPr>
          <p:nvPr>
            <p:ph sz="quarter" idx="24"/>
          </p:nvPr>
        </p:nvSpPr>
        <p:spPr>
          <a:xfrm>
            <a:off x="457200" y="1524000"/>
            <a:ext cx="8686800" cy="304800"/>
          </a:xfrm>
        </p:spPr>
        <p:txBody>
          <a:bodyPr/>
          <a:lstStyle/>
          <a:p>
            <a:pPr fontAlgn="t">
              <a:tabLst>
                <a:tab pos="1081088" algn="l"/>
              </a:tabLst>
            </a:pPr>
            <a:r>
              <a:rPr lang="en-IN" sz="1800" b="1" dirty="0"/>
              <a:t>Table 25.4	</a:t>
            </a:r>
            <a:r>
              <a:rPr lang="en-IN" sz="1800" dirty="0"/>
              <a:t>Properties of the Halogens</a:t>
            </a:r>
            <a:endParaRPr lang="en-US" sz="1800" dirty="0"/>
          </a:p>
        </p:txBody>
      </p:sp>
      <mc:AlternateContent xmlns:mc="http://schemas.openxmlformats.org/markup-compatibility/2006" xmlns:a14="http://schemas.microsoft.com/office/drawing/2010/main">
        <mc:Choice Requires="a14">
          <p:graphicFrame>
            <p:nvGraphicFramePr>
              <p:cNvPr id="20" name="Table Placeholder 19"/>
              <p:cNvGraphicFramePr>
                <a:graphicFrameLocks noGrp="1"/>
              </p:cNvGraphicFramePr>
              <p:nvPr>
                <p:ph type="tbl" sz="quarter" idx="23"/>
                <p:extLst>
                  <p:ext uri="{D42A27DB-BD31-4B8C-83A1-F6EECF244321}">
                    <p14:modId xmlns:p14="http://schemas.microsoft.com/office/powerpoint/2010/main" val="2881287314"/>
                  </p:ext>
                </p:extLst>
              </p:nvPr>
            </p:nvGraphicFramePr>
            <p:xfrm>
              <a:off x="457200" y="1905000"/>
              <a:ext cx="8001000" cy="4297680"/>
            </p:xfrm>
            <a:graphic>
              <a:graphicData uri="http://schemas.openxmlformats.org/drawingml/2006/table">
                <a:tbl>
                  <a:tblPr firstRow="1" bandRow="1">
                    <a:tableStyleId>{5C22544A-7EE6-4342-B048-85BDC9FD1C3A}</a:tableStyleId>
                  </a:tblPr>
                  <a:tblGrid>
                    <a:gridCol w="2087680">
                      <a:extLst>
                        <a:ext uri="{9D8B030D-6E8A-4147-A177-3AD203B41FA5}">
                          <a16:colId xmlns:a16="http://schemas.microsoft.com/office/drawing/2014/main" xmlns="" val="20000"/>
                        </a:ext>
                      </a:extLst>
                    </a:gridCol>
                    <a:gridCol w="1427501">
                      <a:extLst>
                        <a:ext uri="{9D8B030D-6E8A-4147-A177-3AD203B41FA5}">
                          <a16:colId xmlns:a16="http://schemas.microsoft.com/office/drawing/2014/main" xmlns="" val="20001"/>
                        </a:ext>
                      </a:extLst>
                    </a:gridCol>
                    <a:gridCol w="1462109">
                      <a:extLst>
                        <a:ext uri="{9D8B030D-6E8A-4147-A177-3AD203B41FA5}">
                          <a16:colId xmlns:a16="http://schemas.microsoft.com/office/drawing/2014/main" xmlns="" val="20002"/>
                        </a:ext>
                      </a:extLst>
                    </a:gridCol>
                    <a:gridCol w="1198237">
                      <a:extLst>
                        <a:ext uri="{9D8B030D-6E8A-4147-A177-3AD203B41FA5}">
                          <a16:colId xmlns:a16="http://schemas.microsoft.com/office/drawing/2014/main" xmlns="" val="20003"/>
                        </a:ext>
                      </a:extLst>
                    </a:gridCol>
                    <a:gridCol w="1825473">
                      <a:extLst>
                        <a:ext uri="{9D8B030D-6E8A-4147-A177-3AD203B41FA5}">
                          <a16:colId xmlns:a16="http://schemas.microsoft.com/office/drawing/2014/main" xmlns="" val="20004"/>
                        </a:ext>
                      </a:extLst>
                    </a:gridCol>
                  </a:tblGrid>
                  <a:tr h="272010">
                    <a:tc>
                      <a:txBody>
                        <a:bodyPr/>
                        <a:lstStyle/>
                        <a:p>
                          <a:r>
                            <a:rPr lang="en-IN" sz="1400" b="1" dirty="0">
                              <a:solidFill>
                                <a:schemeClr val="tx1"/>
                              </a:solidFill>
                            </a:rPr>
                            <a:t>Property</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F</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CI</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Br</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l</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0"/>
                      </a:ext>
                    </a:extLst>
                  </a:tr>
                  <a:tr h="458054">
                    <a:tc>
                      <a:txBody>
                        <a:bodyPr/>
                        <a:lstStyle/>
                        <a:p>
                          <a:r>
                            <a:rPr lang="en-IN" sz="1400" dirty="0">
                              <a:solidFill>
                                <a:schemeClr val="tx1"/>
                              </a:solidFill>
                            </a:rPr>
                            <a:t>Valence election</a:t>
                          </a:r>
                        </a:p>
                        <a:p>
                          <a:r>
                            <a:rPr lang="en-IN" sz="1400" dirty="0">
                              <a:solidFill>
                                <a:schemeClr val="tx1"/>
                              </a:solidFill>
                            </a:rPr>
                            <a:t>Configuration</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IN" sz="1400" b="0" i="1" smtClean="0">
                                    <a:solidFill>
                                      <a:schemeClr val="tx1"/>
                                    </a:solidFill>
                                    <a:latin typeface="Cambria Math" panose="02040503050406030204" pitchFamily="18" charset="0"/>
                                  </a:rPr>
                                  <m:t>2</m:t>
                                </m:r>
                                <m:r>
                                  <a:rPr lang="en-IN" sz="1400" b="0" i="1" smtClean="0">
                                    <a:solidFill>
                                      <a:schemeClr val="tx1"/>
                                    </a:solidFill>
                                    <a:latin typeface="Cambria Math" panose="02040503050406030204" pitchFamily="18" charset="0"/>
                                  </a:rPr>
                                  <m:t>𝑠</m:t>
                                </m:r>
                                <m:r>
                                  <a:rPr lang="en-IN" sz="1400" b="0" i="1" baseline="30000" smtClean="0">
                                    <a:solidFill>
                                      <a:schemeClr val="tx1"/>
                                    </a:solidFill>
                                    <a:latin typeface="Cambria Math" panose="02040503050406030204" pitchFamily="18" charset="0"/>
                                  </a:rPr>
                                  <m:t>2</m:t>
                                </m:r>
                                <m:r>
                                  <a:rPr lang="en-IN" sz="1400" b="0" i="1" smtClean="0">
                                    <a:solidFill>
                                      <a:schemeClr val="tx1"/>
                                    </a:solidFill>
                                    <a:latin typeface="Cambria Math" panose="02040503050406030204" pitchFamily="18" charset="0"/>
                                  </a:rPr>
                                  <m:t>2</m:t>
                                </m:r>
                                <m:r>
                                  <m:rPr>
                                    <m:nor/>
                                  </m:rPr>
                                  <a:rPr lang="en-IN" sz="1400" i="1" dirty="0" smtClean="0">
                                    <a:solidFill>
                                      <a:schemeClr val="tx1"/>
                                    </a:solidFill>
                                  </a:rPr>
                                  <m:t>p</m:t>
                                </m:r>
                                <m:r>
                                  <a:rPr lang="en-IN" sz="1400" b="0" i="1" baseline="30000" smtClean="0">
                                    <a:solidFill>
                                      <a:schemeClr val="tx1"/>
                                    </a:solidFill>
                                    <a:latin typeface="Cambria Math" panose="02040503050406030204" pitchFamily="18" charset="0"/>
                                  </a:rPr>
                                  <m:t>5</m:t>
                                </m:r>
                              </m:oMath>
                            </m:oMathPara>
                          </a14:m>
                          <a:endParaRPr lang="en-IN" sz="1400" baseline="300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IN" sz="1400" b="0" i="1" smtClean="0">
                                    <a:solidFill>
                                      <a:schemeClr val="tx1"/>
                                    </a:solidFill>
                                    <a:latin typeface="Cambria Math" panose="02040503050406030204" pitchFamily="18" charset="0"/>
                                  </a:rPr>
                                  <m:t>3</m:t>
                                </m:r>
                                <m:r>
                                  <a:rPr lang="en-IN" sz="1400" b="0" i="1" smtClean="0">
                                    <a:solidFill>
                                      <a:schemeClr val="tx1"/>
                                    </a:solidFill>
                                    <a:latin typeface="Cambria Math" panose="02040503050406030204" pitchFamily="18" charset="0"/>
                                  </a:rPr>
                                  <m:t>𝑠</m:t>
                                </m:r>
                                <m:r>
                                  <a:rPr lang="en-IN" sz="1400" b="0" i="0" baseline="30000" smtClean="0">
                                    <a:solidFill>
                                      <a:schemeClr val="tx1"/>
                                    </a:solidFill>
                                    <a:latin typeface="Cambria Math" panose="02040503050406030204" pitchFamily="18" charset="0"/>
                                  </a:rPr>
                                  <m:t>2</m:t>
                                </m:r>
                                <m:r>
                                  <m:rPr>
                                    <m:nor/>
                                  </m:rPr>
                                  <a:rPr lang="en-IN" sz="1400" b="0" i="0" smtClean="0">
                                    <a:solidFill>
                                      <a:schemeClr val="tx1"/>
                                    </a:solidFill>
                                    <a:latin typeface="Cambria Math" panose="02040503050406030204" pitchFamily="18" charset="0"/>
                                  </a:rPr>
                                  <m:t>3</m:t>
                                </m:r>
                                <m:r>
                                  <m:rPr>
                                    <m:nor/>
                                  </m:rPr>
                                  <a:rPr lang="en-IN" sz="1400" i="1" dirty="0" smtClean="0">
                                    <a:solidFill>
                                      <a:schemeClr val="tx1"/>
                                    </a:solidFill>
                                  </a:rPr>
                                  <m:t>p</m:t>
                                </m:r>
                                <m:r>
                                  <a:rPr lang="en-IN" sz="1400" b="0" i="0" baseline="30000" smtClean="0">
                                    <a:solidFill>
                                      <a:schemeClr val="tx1"/>
                                    </a:solidFill>
                                    <a:latin typeface="Cambria Math" panose="02040503050406030204" pitchFamily="18" charset="0"/>
                                  </a:rPr>
                                  <m:t>5</m:t>
                                </m:r>
                              </m:oMath>
                            </m:oMathPara>
                          </a14:m>
                          <a:endParaRPr lang="en-IN" sz="1400" i="0" baseline="30000" dirty="0">
                            <a:solidFill>
                              <a:schemeClr val="tx1"/>
                            </a:solidFill>
                          </a:endParaRPr>
                        </a:p>
                        <a:p>
                          <a:pPr algn="l"/>
                          <a:endParaRPr lang="en-IN" sz="1400" i="1"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IN" sz="1400" b="0" i="1" smtClean="0">
                                    <a:solidFill>
                                      <a:schemeClr val="tx1"/>
                                    </a:solidFill>
                                    <a:latin typeface="Cambria Math" panose="02040503050406030204" pitchFamily="18" charset="0"/>
                                  </a:rPr>
                                  <m:t>4</m:t>
                                </m:r>
                                <m:r>
                                  <a:rPr lang="en-IN" sz="1400" b="0" i="1" smtClean="0">
                                    <a:solidFill>
                                      <a:schemeClr val="tx1"/>
                                    </a:solidFill>
                                    <a:latin typeface="Cambria Math" panose="02040503050406030204" pitchFamily="18" charset="0"/>
                                  </a:rPr>
                                  <m:t>𝑠</m:t>
                                </m:r>
                                <m:r>
                                  <a:rPr lang="en-IN" sz="1400" b="0" i="1" baseline="30000" smtClean="0">
                                    <a:solidFill>
                                      <a:schemeClr val="tx1"/>
                                    </a:solidFill>
                                    <a:latin typeface="Cambria Math" panose="02040503050406030204" pitchFamily="18" charset="0"/>
                                  </a:rPr>
                                  <m:t>2</m:t>
                                </m:r>
                                <m:r>
                                  <a:rPr lang="en-IN" sz="1400" b="0" i="1" smtClean="0">
                                    <a:solidFill>
                                      <a:schemeClr val="tx1"/>
                                    </a:solidFill>
                                    <a:latin typeface="Cambria Math" panose="02040503050406030204" pitchFamily="18" charset="0"/>
                                  </a:rPr>
                                  <m:t>4</m:t>
                                </m:r>
                                <m:r>
                                  <m:rPr>
                                    <m:nor/>
                                  </m:rPr>
                                  <a:rPr lang="en-IN" sz="1400" i="1" dirty="0" smtClean="0">
                                    <a:solidFill>
                                      <a:schemeClr val="tx1"/>
                                    </a:solidFill>
                                  </a:rPr>
                                  <m:t>p</m:t>
                                </m:r>
                                <m:r>
                                  <a:rPr lang="en-IN" sz="1400" b="0" i="1" baseline="30000" smtClean="0">
                                    <a:solidFill>
                                      <a:schemeClr val="tx1"/>
                                    </a:solidFill>
                                    <a:latin typeface="Cambria Math" panose="02040503050406030204" pitchFamily="18" charset="0"/>
                                  </a:rPr>
                                  <m:t>5</m:t>
                                </m:r>
                              </m:oMath>
                            </m:oMathPara>
                          </a14:m>
                          <a:endParaRPr lang="en-IN" sz="1400" baseline="30000" dirty="0">
                            <a:solidFill>
                              <a:schemeClr val="tx1"/>
                            </a:solidFill>
                          </a:endParaRPr>
                        </a:p>
                        <a:p>
                          <a:pPr algn="l"/>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IN" sz="1400" b="0" i="1" smtClean="0">
                                    <a:solidFill>
                                      <a:schemeClr val="tx1"/>
                                    </a:solidFill>
                                    <a:latin typeface="Cambria Math" panose="02040503050406030204" pitchFamily="18" charset="0"/>
                                  </a:rPr>
                                  <m:t>5</m:t>
                                </m:r>
                                <m:r>
                                  <a:rPr lang="en-IN" sz="1400" b="0" i="1" smtClean="0">
                                    <a:solidFill>
                                      <a:schemeClr val="tx1"/>
                                    </a:solidFill>
                                    <a:latin typeface="Cambria Math" panose="02040503050406030204" pitchFamily="18" charset="0"/>
                                  </a:rPr>
                                  <m:t>𝑠</m:t>
                                </m:r>
                                <m:r>
                                  <a:rPr lang="en-IN" sz="1400" b="0" i="1" baseline="30000" smtClean="0">
                                    <a:solidFill>
                                      <a:schemeClr val="tx1"/>
                                    </a:solidFill>
                                    <a:latin typeface="Cambria Math" panose="02040503050406030204" pitchFamily="18" charset="0"/>
                                  </a:rPr>
                                  <m:t>2</m:t>
                                </m:r>
                                <m:r>
                                  <m:rPr>
                                    <m:nor/>
                                  </m:rPr>
                                  <a:rPr lang="en-IN" sz="1400" b="0" i="0" smtClean="0">
                                    <a:solidFill>
                                      <a:schemeClr val="tx1"/>
                                    </a:solidFill>
                                    <a:latin typeface="Cambria Math" panose="02040503050406030204" pitchFamily="18" charset="0"/>
                                  </a:rPr>
                                  <m:t>5</m:t>
                                </m:r>
                                <m:r>
                                  <m:rPr>
                                    <m:nor/>
                                  </m:rPr>
                                  <a:rPr lang="en-IN" sz="1400" i="1" dirty="0" smtClean="0">
                                    <a:solidFill>
                                      <a:schemeClr val="tx1"/>
                                    </a:solidFill>
                                  </a:rPr>
                                  <m:t>p</m:t>
                                </m:r>
                                <m:r>
                                  <a:rPr lang="en-IN" sz="1400" b="0" i="1" baseline="30000" smtClean="0">
                                    <a:solidFill>
                                      <a:schemeClr val="tx1"/>
                                    </a:solidFill>
                                    <a:latin typeface="Cambria Math" panose="02040503050406030204" pitchFamily="18" charset="0"/>
                                  </a:rPr>
                                  <m:t>5</m:t>
                                </m:r>
                              </m:oMath>
                            </m:oMathPara>
                          </a14:m>
                          <a:endParaRPr lang="en-IN" sz="1400" baseline="30000" dirty="0">
                            <a:solidFill>
                              <a:schemeClr val="tx1"/>
                            </a:solidFill>
                          </a:endParaRPr>
                        </a:p>
                        <a:p>
                          <a:pPr algn="l"/>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1"/>
                      </a:ext>
                    </a:extLst>
                  </a:tr>
                  <a:tr h="272010">
                    <a:tc>
                      <a:txBody>
                        <a:bodyPr/>
                        <a:lstStyle/>
                        <a:p>
                          <a:r>
                            <a:rPr lang="en-IN" sz="1400" dirty="0">
                              <a:solidFill>
                                <a:schemeClr val="tx1"/>
                              </a:solidFill>
                            </a:rPr>
                            <a:t>Melting point</a:t>
                          </a:r>
                          <a:r>
                            <a:rPr lang="en-IN" sz="1400" i="0" baseline="0" dirty="0">
                              <a:solidFill>
                                <a:schemeClr val="tx1"/>
                              </a:solidFill>
                            </a:rPr>
                            <a:t>(</a:t>
                          </a:r>
                          <a14:m>
                            <m:oMath xmlns:m="http://schemas.openxmlformats.org/officeDocument/2006/math">
                              <m:r>
                                <a:rPr lang="en-IN" sz="1400" i="0" baseline="0" smtClean="0">
                                  <a:solidFill>
                                    <a:schemeClr val="tx1"/>
                                  </a:solidFill>
                                  <a:latin typeface="Cambria Math" panose="02040503050406030204" pitchFamily="18" charset="0"/>
                                  <a:ea typeface="Cambria Math" panose="02040503050406030204" pitchFamily="18" charset="0"/>
                                </a:rPr>
                                <m:t>°</m:t>
                              </m:r>
                              <m:r>
                                <m:rPr>
                                  <m:sty m:val="p"/>
                                </m:rPr>
                                <a:rPr lang="en-IN" sz="1400" b="0" i="0" baseline="0" smtClean="0">
                                  <a:solidFill>
                                    <a:schemeClr val="tx1"/>
                                  </a:solidFill>
                                  <a:latin typeface="Cambria Math" panose="02040503050406030204" pitchFamily="18" charset="0"/>
                                  <a:ea typeface="Cambria Math" panose="02040503050406030204" pitchFamily="18" charset="0"/>
                                </a:rPr>
                                <m:t>C</m:t>
                              </m:r>
                            </m:oMath>
                          </a14:m>
                          <a:r>
                            <a:rPr lang="en-IN" sz="1400" i="0" baseline="0" dirty="0">
                              <a:solidFill>
                                <a:schemeClr val="tx1"/>
                              </a:solidFill>
                            </a:rPr>
                            <a:t>)</a:t>
                          </a:r>
                          <a:endParaRPr lang="en-IN" sz="1400" i="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-223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-102</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114</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2"/>
                      </a:ext>
                    </a:extLst>
                  </a:tr>
                  <a:tr h="272010">
                    <a:tc>
                      <a:txBody>
                        <a:bodyPr/>
                        <a:lstStyle/>
                        <a:p>
                          <a:r>
                            <a:rPr lang="en-IN" sz="1400" dirty="0">
                              <a:solidFill>
                                <a:schemeClr val="tx1"/>
                              </a:solidFill>
                            </a:rPr>
                            <a:t>Boiling</a:t>
                          </a:r>
                          <a:r>
                            <a:rPr lang="en-IN" sz="1400" baseline="0" dirty="0">
                              <a:solidFill>
                                <a:schemeClr val="tx1"/>
                              </a:solidFill>
                            </a:rPr>
                            <a:t> point(</a:t>
                          </a:r>
                          <a14:m>
                            <m:oMath xmlns:m="http://schemas.openxmlformats.org/officeDocument/2006/math">
                              <m:r>
                                <a:rPr lang="en-IN" sz="1400" i="0" baseline="0" smtClean="0">
                                  <a:solidFill>
                                    <a:schemeClr val="tx1"/>
                                  </a:solidFill>
                                  <a:latin typeface="Cambria Math" panose="02040503050406030204" pitchFamily="18" charset="0"/>
                                  <a:ea typeface="Cambria Math" panose="02040503050406030204" pitchFamily="18" charset="0"/>
                                </a:rPr>
                                <m:t>°</m:t>
                              </m:r>
                              <m:r>
                                <m:rPr>
                                  <m:sty m:val="p"/>
                                </m:rPr>
                                <a:rPr lang="en-IN" sz="1400" b="0" i="0" baseline="0" smtClean="0">
                                  <a:solidFill>
                                    <a:schemeClr val="tx1"/>
                                  </a:solidFill>
                                  <a:latin typeface="Cambria Math" panose="02040503050406030204" pitchFamily="18" charset="0"/>
                                  <a:ea typeface="Cambria Math" panose="02040503050406030204" pitchFamily="18" charset="0"/>
                                </a:rPr>
                                <m:t>C</m:t>
                              </m:r>
                            </m:oMath>
                          </a14:m>
                          <a:r>
                            <a:rPr lang="en-IN" sz="1400" baseline="0" dirty="0">
                              <a:solidFill>
                                <a:schemeClr val="tx1"/>
                              </a:solidFill>
                            </a:rPr>
                            <a:t>)</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-187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-35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59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183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3"/>
                      </a:ext>
                    </a:extLst>
                  </a:tr>
                  <a:tr h="490620">
                    <a:tc>
                      <a:txBody>
                        <a:bodyPr/>
                        <a:lstStyle/>
                        <a:p>
                          <a:r>
                            <a:rPr lang="en-IN" sz="1400" dirty="0">
                              <a:solidFill>
                                <a:schemeClr val="tx1"/>
                              </a:solidFill>
                            </a:rPr>
                            <a:t>Appearance*</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Pale</a:t>
                          </a:r>
                          <a:r>
                            <a:rPr lang="en-IN" sz="1400" baseline="0" dirty="0">
                              <a:solidFill>
                                <a:schemeClr val="tx1"/>
                              </a:solidFill>
                            </a:rPr>
                            <a:t> –yellow</a:t>
                          </a:r>
                        </a:p>
                        <a:p>
                          <a:r>
                            <a:rPr lang="en-IN" sz="1400" baseline="0" dirty="0">
                              <a:solidFill>
                                <a:schemeClr val="tx1"/>
                              </a:solidFill>
                            </a:rPr>
                            <a:t> gas</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Yellow-green</a:t>
                          </a:r>
                        </a:p>
                        <a:p>
                          <a:r>
                            <a:rPr lang="en-IN" sz="1400" dirty="0">
                              <a:solidFill>
                                <a:schemeClr val="tx1"/>
                              </a:solidFill>
                            </a:rPr>
                            <a:t> gas</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Red-brown liquid </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Dark-violet vapor Dark metallic -</a:t>
                          </a:r>
                        </a:p>
                        <a:p>
                          <a:r>
                            <a:rPr lang="en-IN" sz="1400" dirty="0">
                              <a:solidFill>
                                <a:schemeClr val="tx1"/>
                              </a:solidFill>
                            </a:rPr>
                            <a:t>looking solid</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4"/>
                      </a:ext>
                    </a:extLst>
                  </a:tr>
                  <a:tr h="272010">
                    <a:tc>
                      <a:txBody>
                        <a:bodyPr/>
                        <a:lstStyle/>
                        <a:p>
                          <a:r>
                            <a:rPr lang="en-IN" sz="1400" dirty="0">
                              <a:solidFill>
                                <a:schemeClr val="tx1"/>
                              </a:solidFill>
                            </a:rPr>
                            <a:t>Atomic</a:t>
                          </a:r>
                          <a:r>
                            <a:rPr lang="en-IN" sz="1400" baseline="0" dirty="0">
                              <a:solidFill>
                                <a:schemeClr val="tx1"/>
                              </a:solidFill>
                            </a:rPr>
                            <a:t> radius(pm)</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72</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99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114</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5"/>
                      </a:ext>
                    </a:extLst>
                  </a:tr>
                  <a:tr h="272010">
                    <a:tc>
                      <a:txBody>
                        <a:bodyPr/>
                        <a:lstStyle/>
                        <a:p>
                          <a:r>
                            <a:rPr lang="en-IN" sz="1400" dirty="0">
                              <a:solidFill>
                                <a:schemeClr val="tx1"/>
                              </a:solidFill>
                            </a:rPr>
                            <a:t>Ionic</a:t>
                          </a:r>
                          <a:r>
                            <a:rPr lang="en-IN" sz="1400" baseline="0" dirty="0">
                              <a:solidFill>
                                <a:schemeClr val="tx1"/>
                              </a:solidFill>
                            </a:rPr>
                            <a:t> radium (pm)</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181</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195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216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6"/>
                      </a:ext>
                    </a:extLst>
                  </a:tr>
                  <a:tr h="272010">
                    <a:tc>
                      <a:txBody>
                        <a:bodyPr/>
                        <a:lstStyle/>
                        <a:p>
                          <a:r>
                            <a:rPr lang="en-IN" sz="1400" dirty="0">
                              <a:solidFill>
                                <a:schemeClr val="tx1"/>
                              </a:solidFill>
                            </a:rPr>
                            <a:t>Ionization</a:t>
                          </a:r>
                          <a:r>
                            <a:rPr lang="en-IN" sz="1400" baseline="0" dirty="0">
                              <a:solidFill>
                                <a:schemeClr val="tx1"/>
                              </a:solidFill>
                            </a:rPr>
                            <a:t> energy(KJ/mol)</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1680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1251</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1139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1003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7"/>
                      </a:ext>
                    </a:extLst>
                  </a:tr>
                  <a:tr h="272010">
                    <a:tc>
                      <a:txBody>
                        <a:bodyPr/>
                        <a:lstStyle/>
                        <a:p>
                          <a:r>
                            <a:rPr lang="en-IN" sz="1400" dirty="0">
                              <a:solidFill>
                                <a:schemeClr val="tx1"/>
                              </a:solidFill>
                            </a:rPr>
                            <a:t>Electronegativity</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4.0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3.0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2.8</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8"/>
                      </a:ext>
                    </a:extLst>
                  </a:tr>
                  <a:tr h="272010">
                    <a:tc>
                      <a:txBody>
                        <a:bodyPr/>
                        <a:lstStyle/>
                        <a:p>
                          <a:r>
                            <a:rPr lang="en-IN" sz="1400" dirty="0">
                              <a:solidFill>
                                <a:schemeClr val="tx1"/>
                              </a:solidFill>
                            </a:rPr>
                            <a:t>Standard reduction</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2.87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0.53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9"/>
                      </a:ext>
                    </a:extLst>
                  </a:tr>
                  <a:tr h="272010">
                    <a:tc>
                      <a:txBody>
                        <a:bodyPr/>
                        <a:lstStyle/>
                        <a:p>
                          <a:r>
                            <a:rPr lang="en-IN" sz="1400" dirty="0">
                              <a:solidFill>
                                <a:schemeClr val="tx1"/>
                              </a:solidFill>
                            </a:rPr>
                            <a:t>Potential(V)*</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390730429"/>
                      </a:ext>
                    </a:extLst>
                  </a:tr>
                  <a:tr h="272010">
                    <a:tc>
                      <a:txBody>
                        <a:bodyPr/>
                        <a:lstStyle/>
                        <a:p>
                          <a:r>
                            <a:rPr lang="en-IN" sz="1400" dirty="0">
                              <a:solidFill>
                                <a:schemeClr val="tx1"/>
                              </a:solidFill>
                            </a:rPr>
                            <a:t>Bond enthalpy (kJ/mol)*</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150.6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242.7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192.5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151.0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11"/>
                      </a:ext>
                    </a:extLst>
                  </a:tr>
                </a:tbl>
              </a:graphicData>
            </a:graphic>
          </p:graphicFrame>
        </mc:Choice>
        <mc:Fallback xmlns="">
          <p:graphicFrame>
            <p:nvGraphicFramePr>
              <p:cNvPr id="20" name="Table Placeholder 19"/>
              <p:cNvGraphicFramePr>
                <a:graphicFrameLocks noGrp="1"/>
              </p:cNvGraphicFramePr>
              <p:nvPr>
                <p:ph type="tbl" sz="quarter" idx="23"/>
                <p:extLst>
                  <p:ext uri="{D42A27DB-BD31-4B8C-83A1-F6EECF244321}">
                    <p14:modId xmlns:p14="http://schemas.microsoft.com/office/powerpoint/2010/main" val="2881287314"/>
                  </p:ext>
                </p:extLst>
              </p:nvPr>
            </p:nvGraphicFramePr>
            <p:xfrm>
              <a:off x="457200" y="1905000"/>
              <a:ext cx="8001000" cy="4297680"/>
            </p:xfrm>
            <a:graphic>
              <a:graphicData uri="http://schemas.openxmlformats.org/drawingml/2006/table">
                <a:tbl>
                  <a:tblPr firstRow="1" bandRow="1">
                    <a:tableStyleId>{5C22544A-7EE6-4342-B048-85BDC9FD1C3A}</a:tableStyleId>
                  </a:tblPr>
                  <a:tblGrid>
                    <a:gridCol w="2087680">
                      <a:extLst>
                        <a:ext uri="{9D8B030D-6E8A-4147-A177-3AD203B41FA5}">
                          <a16:colId xmlns:a16="http://schemas.microsoft.com/office/drawing/2014/main" val="20000"/>
                        </a:ext>
                      </a:extLst>
                    </a:gridCol>
                    <a:gridCol w="1427501">
                      <a:extLst>
                        <a:ext uri="{9D8B030D-6E8A-4147-A177-3AD203B41FA5}">
                          <a16:colId xmlns:a16="http://schemas.microsoft.com/office/drawing/2014/main" val="20001"/>
                        </a:ext>
                      </a:extLst>
                    </a:gridCol>
                    <a:gridCol w="1462109">
                      <a:extLst>
                        <a:ext uri="{9D8B030D-6E8A-4147-A177-3AD203B41FA5}">
                          <a16:colId xmlns:a16="http://schemas.microsoft.com/office/drawing/2014/main" val="20002"/>
                        </a:ext>
                      </a:extLst>
                    </a:gridCol>
                    <a:gridCol w="1198237">
                      <a:extLst>
                        <a:ext uri="{9D8B030D-6E8A-4147-A177-3AD203B41FA5}">
                          <a16:colId xmlns:a16="http://schemas.microsoft.com/office/drawing/2014/main" val="20003"/>
                        </a:ext>
                      </a:extLst>
                    </a:gridCol>
                    <a:gridCol w="1825473">
                      <a:extLst>
                        <a:ext uri="{9D8B030D-6E8A-4147-A177-3AD203B41FA5}">
                          <a16:colId xmlns:a16="http://schemas.microsoft.com/office/drawing/2014/main" val="20004"/>
                        </a:ext>
                      </a:extLst>
                    </a:gridCol>
                  </a:tblGrid>
                  <a:tr h="304800">
                    <a:tc>
                      <a:txBody>
                        <a:bodyPr/>
                        <a:lstStyle/>
                        <a:p>
                          <a:r>
                            <a:rPr lang="en-IN" sz="1400" b="1" dirty="0">
                              <a:solidFill>
                                <a:schemeClr val="tx1"/>
                              </a:solidFill>
                            </a:rPr>
                            <a:t>Property</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F</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CI</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Br</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b="1" dirty="0">
                              <a:solidFill>
                                <a:schemeClr val="tx1"/>
                              </a:solidFill>
                            </a:rPr>
                            <a:t>l</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0"/>
                      </a:ext>
                    </a:extLst>
                  </a:tr>
                  <a:tr h="518160">
                    <a:tc>
                      <a:txBody>
                        <a:bodyPr/>
                        <a:lstStyle/>
                        <a:p>
                          <a:r>
                            <a:rPr lang="en-IN" sz="1400" dirty="0">
                              <a:solidFill>
                                <a:schemeClr val="tx1"/>
                              </a:solidFill>
                            </a:rPr>
                            <a:t>Valence election</a:t>
                          </a:r>
                        </a:p>
                        <a:p>
                          <a:r>
                            <a:rPr lang="en-IN" sz="1400" dirty="0">
                              <a:solidFill>
                                <a:schemeClr val="tx1"/>
                              </a:solidFill>
                            </a:rPr>
                            <a:t>Configuration</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46581" t="-60000" r="-314530" b="-683529"/>
                          </a:stretch>
                        </a:blipFill>
                      </a:tcPr>
                    </a:tc>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40417" t="-60000" r="-206667" b="-683529"/>
                          </a:stretch>
                        </a:blipFill>
                      </a:tcPr>
                    </a:tc>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416837" t="-60000" r="-153061" b="-683529"/>
                          </a:stretch>
                        </a:blipFill>
                      </a:tcPr>
                    </a:tc>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337667" t="-60000" b="-683529"/>
                          </a:stretch>
                        </a:blipFill>
                      </a:tcPr>
                    </a:tc>
                    <a:extLst>
                      <a:ext uri="{0D108BD9-81ED-4DB2-BD59-A6C34878D82A}">
                        <a16:rowId xmlns:a16="http://schemas.microsoft.com/office/drawing/2014/main" val="10001"/>
                      </a:ext>
                    </a:extLst>
                  </a:tr>
                  <a:tr h="304800">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272000" r="-282799" b="-1062000"/>
                          </a:stretch>
                        </a:blipFill>
                      </a:tcPr>
                    </a:tc>
                    <a:tc>
                      <a:txBody>
                        <a:bodyPr/>
                        <a:lstStyle/>
                        <a:p>
                          <a:r>
                            <a:rPr lang="en-IN" sz="1400" dirty="0">
                              <a:solidFill>
                                <a:schemeClr val="tx1"/>
                              </a:solidFill>
                            </a:rPr>
                            <a:t>-223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-102</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114</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2"/>
                      </a:ext>
                    </a:extLst>
                  </a:tr>
                  <a:tr h="304800">
                    <a:tc>
                      <a:txBody>
                        <a:bodyPr/>
                        <a:lstStyle/>
                        <a:p>
                          <a:endParaRPr lang="en-US"/>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372000" r="-282799" b="-962000"/>
                          </a:stretch>
                        </a:blipFill>
                      </a:tcPr>
                    </a:tc>
                    <a:tc>
                      <a:txBody>
                        <a:bodyPr/>
                        <a:lstStyle/>
                        <a:p>
                          <a:r>
                            <a:rPr lang="en-IN" sz="1400" dirty="0">
                              <a:solidFill>
                                <a:schemeClr val="tx1"/>
                              </a:solidFill>
                            </a:rPr>
                            <a:t>-187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-35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59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183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3"/>
                      </a:ext>
                    </a:extLst>
                  </a:tr>
                  <a:tr h="731520">
                    <a:tc>
                      <a:txBody>
                        <a:bodyPr/>
                        <a:lstStyle/>
                        <a:p>
                          <a:r>
                            <a:rPr lang="en-IN" sz="1400" dirty="0">
                              <a:solidFill>
                                <a:schemeClr val="tx1"/>
                              </a:solidFill>
                            </a:rPr>
                            <a:t>Appearance*</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Pale</a:t>
                          </a:r>
                          <a:r>
                            <a:rPr lang="en-IN" sz="1400" baseline="0" dirty="0">
                              <a:solidFill>
                                <a:schemeClr val="tx1"/>
                              </a:solidFill>
                            </a:rPr>
                            <a:t> –yellow</a:t>
                          </a:r>
                        </a:p>
                        <a:p>
                          <a:r>
                            <a:rPr lang="en-IN" sz="1400" baseline="0" dirty="0">
                              <a:solidFill>
                                <a:schemeClr val="tx1"/>
                              </a:solidFill>
                            </a:rPr>
                            <a:t> gas</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Yellow-green</a:t>
                          </a:r>
                        </a:p>
                        <a:p>
                          <a:r>
                            <a:rPr lang="en-IN" sz="1400" dirty="0">
                              <a:solidFill>
                                <a:schemeClr val="tx1"/>
                              </a:solidFill>
                            </a:rPr>
                            <a:t> gas</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Red-brown liquid </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Dark-violet </a:t>
                          </a:r>
                          <a:r>
                            <a:rPr lang="en-IN" sz="1400" dirty="0" err="1">
                              <a:solidFill>
                                <a:schemeClr val="tx1"/>
                              </a:solidFill>
                            </a:rPr>
                            <a:t>vapor</a:t>
                          </a:r>
                          <a:r>
                            <a:rPr lang="en-IN" sz="1400" dirty="0">
                              <a:solidFill>
                                <a:schemeClr val="tx1"/>
                              </a:solidFill>
                            </a:rPr>
                            <a:t> Dark metallic -</a:t>
                          </a:r>
                        </a:p>
                        <a:p>
                          <a:r>
                            <a:rPr lang="en-IN" sz="1400" dirty="0">
                              <a:solidFill>
                                <a:schemeClr val="tx1"/>
                              </a:solidFill>
                            </a:rPr>
                            <a:t>looking solid</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4"/>
                      </a:ext>
                    </a:extLst>
                  </a:tr>
                  <a:tr h="304800">
                    <a:tc>
                      <a:txBody>
                        <a:bodyPr/>
                        <a:lstStyle/>
                        <a:p>
                          <a:r>
                            <a:rPr lang="en-IN" sz="1400" dirty="0">
                              <a:solidFill>
                                <a:schemeClr val="tx1"/>
                              </a:solidFill>
                            </a:rPr>
                            <a:t>Atomic</a:t>
                          </a:r>
                          <a:r>
                            <a:rPr lang="en-IN" sz="1400" baseline="0" dirty="0">
                              <a:solidFill>
                                <a:schemeClr val="tx1"/>
                              </a:solidFill>
                            </a:rPr>
                            <a:t> radius(pm)</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72</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99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114</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5"/>
                      </a:ext>
                    </a:extLst>
                  </a:tr>
                  <a:tr h="304800">
                    <a:tc>
                      <a:txBody>
                        <a:bodyPr/>
                        <a:lstStyle/>
                        <a:p>
                          <a:r>
                            <a:rPr lang="en-IN" sz="1400" dirty="0">
                              <a:solidFill>
                                <a:schemeClr val="tx1"/>
                              </a:solidFill>
                            </a:rPr>
                            <a:t>Ionic</a:t>
                          </a:r>
                          <a:r>
                            <a:rPr lang="en-IN" sz="1400" baseline="0" dirty="0">
                              <a:solidFill>
                                <a:schemeClr val="tx1"/>
                              </a:solidFill>
                            </a:rPr>
                            <a:t> radium (pm)</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181</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195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216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6"/>
                      </a:ext>
                    </a:extLst>
                  </a:tr>
                  <a:tr h="304800">
                    <a:tc>
                      <a:txBody>
                        <a:bodyPr/>
                        <a:lstStyle/>
                        <a:p>
                          <a:r>
                            <a:rPr lang="en-IN" sz="1400" dirty="0">
                              <a:solidFill>
                                <a:schemeClr val="tx1"/>
                              </a:solidFill>
                            </a:rPr>
                            <a:t>Ionization</a:t>
                          </a:r>
                          <a:r>
                            <a:rPr lang="en-IN" sz="1400" baseline="0" dirty="0">
                              <a:solidFill>
                                <a:schemeClr val="tx1"/>
                              </a:solidFill>
                            </a:rPr>
                            <a:t> energy(KJ/</a:t>
                          </a:r>
                          <a:r>
                            <a:rPr lang="en-IN" sz="1400" baseline="0" dirty="0" err="1">
                              <a:solidFill>
                                <a:schemeClr val="tx1"/>
                              </a:solidFill>
                            </a:rPr>
                            <a:t>mol</a:t>
                          </a:r>
                          <a:r>
                            <a:rPr lang="en-IN" sz="1400" baseline="0" dirty="0">
                              <a:solidFill>
                                <a:schemeClr val="tx1"/>
                              </a:solidFill>
                            </a:rPr>
                            <a:t>)</a:t>
                          </a:r>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1680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1251</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1139</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1003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7"/>
                      </a:ext>
                    </a:extLst>
                  </a:tr>
                  <a:tr h="304800">
                    <a:tc>
                      <a:txBody>
                        <a:bodyPr/>
                        <a:lstStyle/>
                        <a:p>
                          <a:r>
                            <a:rPr lang="en-IN" sz="1400" dirty="0">
                              <a:solidFill>
                                <a:schemeClr val="tx1"/>
                              </a:solidFill>
                            </a:rPr>
                            <a:t>Electronegativity</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4.0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3.0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2.8</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8"/>
                      </a:ext>
                    </a:extLst>
                  </a:tr>
                  <a:tr h="304800">
                    <a:tc>
                      <a:txBody>
                        <a:bodyPr/>
                        <a:lstStyle/>
                        <a:p>
                          <a:r>
                            <a:rPr lang="en-IN" sz="1400" dirty="0">
                              <a:solidFill>
                                <a:schemeClr val="tx1"/>
                              </a:solidFill>
                            </a:rPr>
                            <a:t>Standard reduction</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2.87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1.36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1.07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0.53</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9"/>
                      </a:ext>
                    </a:extLst>
                  </a:tr>
                  <a:tr h="304800">
                    <a:tc>
                      <a:txBody>
                        <a:bodyPr/>
                        <a:lstStyle/>
                        <a:p>
                          <a:r>
                            <a:rPr lang="en-IN" sz="1400" dirty="0">
                              <a:solidFill>
                                <a:schemeClr val="tx1"/>
                              </a:solidFill>
                            </a:rPr>
                            <a:t>Potential(V)*</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IN" sz="1400" dirty="0">
                            <a:solidFill>
                              <a:schemeClr val="tx1"/>
                            </a:solidFill>
                          </a:endParaRP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90730429"/>
                      </a:ext>
                    </a:extLst>
                  </a:tr>
                  <a:tr h="304800">
                    <a:tc>
                      <a:txBody>
                        <a:bodyPr/>
                        <a:lstStyle/>
                        <a:p>
                          <a:r>
                            <a:rPr lang="en-IN" sz="1400" dirty="0">
                              <a:solidFill>
                                <a:schemeClr val="tx1"/>
                              </a:solidFill>
                            </a:rPr>
                            <a:t>Bond enthalpy (kJ/</a:t>
                          </a:r>
                          <a:r>
                            <a:rPr lang="en-IN" sz="1400" dirty="0" err="1">
                              <a:solidFill>
                                <a:schemeClr val="tx1"/>
                              </a:solidFill>
                            </a:rPr>
                            <a:t>mol</a:t>
                          </a:r>
                          <a:r>
                            <a:rPr lang="en-IN" sz="1400" dirty="0">
                              <a:solidFill>
                                <a:schemeClr val="tx1"/>
                              </a:solidFill>
                            </a:rPr>
                            <a:t>)*</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150.6</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242.7</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192.5</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sz="1400" dirty="0">
                              <a:solidFill>
                                <a:schemeClr val="tx1"/>
                              </a:solidFill>
                            </a:rPr>
                            <a:t>151.0</a:t>
                          </a:r>
                        </a:p>
                      </a:txBody>
                      <a:tcPr marL="102790" marR="1027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11"/>
                      </a:ext>
                    </a:extLst>
                  </a:tr>
                </a:tbl>
              </a:graphicData>
            </a:graphic>
          </p:graphicFrame>
        </mc:Fallback>
      </mc:AlternateContent>
    </p:spTree>
    <p:extLst>
      <p:ext uri="{BB962C8B-B14F-4D97-AF65-F5344CB8AC3E}">
        <p14:creationId xmlns:p14="http://schemas.microsoft.com/office/powerpoint/2010/main" val="27354873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(2)</a:t>
            </a:r>
            <a:endParaRPr lang="en-IN" dirty="0">
              <a:solidFill>
                <a:srgbClr val="CE171F"/>
              </a:solidFill>
            </a:endParaRPr>
          </a:p>
        </p:txBody>
      </p:sp>
      <p:sp>
        <p:nvSpPr>
          <p:cNvPr id="18" name="Text Placeholder 17"/>
          <p:cNvSpPr>
            <a:spLocks noGrp="1"/>
          </p:cNvSpPr>
          <p:nvPr>
            <p:ph type="body" sz="quarter" idx="11"/>
          </p:nvPr>
        </p:nvSpPr>
        <p:spPr>
          <a:xfrm>
            <a:off x="0" y="1143000"/>
            <a:ext cx="91440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p:sp>
        <p:nvSpPr>
          <p:cNvPr id="17" name="Text Placeholder 16"/>
          <p:cNvSpPr>
            <a:spLocks noGrp="1"/>
          </p:cNvSpPr>
          <p:nvPr>
            <p:ph type="body" sz="quarter" idx="10"/>
          </p:nvPr>
        </p:nvSpPr>
        <p:spPr>
          <a:xfrm>
            <a:off x="0" y="1564303"/>
            <a:ext cx="8991600" cy="4303097"/>
          </a:xfrm>
        </p:spPr>
        <p:txBody>
          <a:bodyPr/>
          <a:lstStyle/>
          <a:p>
            <a:pPr>
              <a:spcAft>
                <a:spcPts val="2500"/>
              </a:spcAft>
            </a:pPr>
            <a:r>
              <a:rPr lang="en-US" dirty="0"/>
              <a:t>The chemistry of fluorine differs from that of the rest of the halogens in the following ways: </a:t>
            </a:r>
          </a:p>
          <a:p>
            <a:pPr marL="514350" indent="-514350">
              <a:spcAft>
                <a:spcPts val="2500"/>
              </a:spcAft>
              <a:buAutoNum type="arabicPeriod"/>
            </a:pPr>
            <a:r>
              <a:rPr lang="en-US" dirty="0"/>
              <a:t>Fluorine is the most reactive of all the halogens.</a:t>
            </a:r>
          </a:p>
          <a:p>
            <a:pPr marL="514350" indent="-514350">
              <a:buAutoNum type="arabicPeriod"/>
            </a:pPr>
            <a:r>
              <a:rPr lang="en-US" dirty="0"/>
              <a:t>Hydrogen fluoride (HF) has a relatively high boiling point (19.5°C) as a result of strong intermolecular hydrogen bonding, whereas all other hydrogen halides have much lower boiling points.</a:t>
            </a:r>
            <a:endParaRPr lang="en-IN" dirty="0"/>
          </a:p>
        </p:txBody>
      </p:sp>
    </p:spTree>
    <p:extLst>
      <p:ext uri="{BB962C8B-B14F-4D97-AF65-F5344CB8AC3E}">
        <p14:creationId xmlns:p14="http://schemas.microsoft.com/office/powerpoint/2010/main" val="37314567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(3)</a:t>
            </a:r>
            <a:endParaRPr lang="en-IN" dirty="0">
              <a:solidFill>
                <a:srgbClr val="CE171F"/>
              </a:solidFill>
            </a:endParaRPr>
          </a:p>
        </p:txBody>
      </p:sp>
      <p:sp>
        <p:nvSpPr>
          <p:cNvPr id="17" name="Text Placeholder 16"/>
          <p:cNvSpPr>
            <a:spLocks noGrp="1"/>
          </p:cNvSpPr>
          <p:nvPr>
            <p:ph type="body" sz="quarter" idx="11"/>
          </p:nvPr>
        </p:nvSpPr>
        <p:spPr>
          <a:xfrm>
            <a:off x="19049" y="1066800"/>
            <a:ext cx="9072563"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8" name="Text Placeholder 17"/>
              <p:cNvSpPr>
                <a:spLocks noGrp="1"/>
              </p:cNvSpPr>
              <p:nvPr>
                <p:ph type="body" sz="quarter" idx="10"/>
              </p:nvPr>
            </p:nvSpPr>
            <p:spPr>
              <a:xfrm>
                <a:off x="0" y="1524000"/>
                <a:ext cx="9144000" cy="4876800"/>
              </a:xfrm>
            </p:spPr>
            <p:txBody>
              <a:bodyPr/>
              <a:lstStyle/>
              <a:p>
                <a:pPr marL="514350" indent="-514350">
                  <a:spcAft>
                    <a:spcPts val="1800"/>
                  </a:spcAft>
                  <a:buFont typeface="+mj-lt"/>
                  <a:buAutoNum type="arabicPeriod" startAt="3"/>
                </a:pPr>
                <a:r>
                  <a:rPr lang="en-US" dirty="0">
                    <a:solidFill>
                      <a:prstClr val="black"/>
                    </a:solidFill>
                  </a:rPr>
                  <a:t>Hydrofluoric acid is a weak acid, whereas all other hydrohalic acids (HCl, HBr, and HI) are strong acids.</a:t>
                </a:r>
              </a:p>
              <a:p>
                <a:pPr marL="514350" indent="-514350">
                  <a:spcBef>
                    <a:spcPts val="2400"/>
                  </a:spcBef>
                  <a:spcAft>
                    <a:spcPts val="1200"/>
                  </a:spcAft>
                  <a:buFont typeface="+mj-lt"/>
                  <a:buAutoNum type="arabicPeriod" startAt="3"/>
                </a:pPr>
                <a:r>
                  <a:rPr lang="en-US" dirty="0"/>
                  <a:t>Fluorine reacts with cold sodium hydroxide solution to produce oxygen difluoride : </a:t>
                </a:r>
                <a:br>
                  <a:rPr lang="en-US" dirty="0"/>
                </a:br>
                <a14:m>
                  <m:oMath xmlns:m="http://schemas.openxmlformats.org/officeDocument/2006/math">
                    <m:r>
                      <a:rPr lang="en-IN" i="1" smtClean="0">
                        <a:latin typeface="Cambria Math" panose="02040503050406030204" pitchFamily="18" charset="0"/>
                      </a:rPr>
                      <m:t>2</m:t>
                    </m:r>
                    <m:r>
                      <m:rPr>
                        <m:sty m:val="p"/>
                      </m:rPr>
                      <a:rPr lang="en-IN">
                        <a:latin typeface="Cambria Math" panose="02040503050406030204" pitchFamily="18" charset="0"/>
                      </a:rPr>
                      <m:t>F</m:t>
                    </m:r>
                    <m:r>
                      <a:rPr lang="en-IN" baseline="-25000">
                        <a:latin typeface="Cambria Math" panose="02040503050406030204" pitchFamily="18" charset="0"/>
                      </a:rPr>
                      <m:t>2</m:t>
                    </m:r>
                    <m:d>
                      <m:dPr>
                        <m:ctrlPr>
                          <a:rPr lang="en-IN" i="1">
                            <a:latin typeface="Cambria Math" panose="02040503050406030204" pitchFamily="18" charset="0"/>
                          </a:rPr>
                        </m:ctrlPr>
                      </m:dPr>
                      <m:e>
                        <m:r>
                          <a:rPr lang="en-IN" i="1">
                            <a:latin typeface="Cambria Math" panose="02040503050406030204" pitchFamily="18" charset="0"/>
                          </a:rPr>
                          <m:t>𝑔</m:t>
                        </m:r>
                      </m:e>
                    </m:d>
                    <m:r>
                      <a:rPr lang="en-IN">
                        <a:latin typeface="Cambria Math" panose="02040503050406030204" pitchFamily="18" charset="0"/>
                      </a:rPr>
                      <m:t>+2</m:t>
                    </m:r>
                    <m:r>
                      <m:rPr>
                        <m:sty m:val="p"/>
                      </m:rPr>
                      <a:rPr lang="en-IN">
                        <a:latin typeface="Cambria Math" panose="02040503050406030204" pitchFamily="18" charset="0"/>
                      </a:rPr>
                      <m:t>NaOH</m:t>
                    </m:r>
                    <m:d>
                      <m:dPr>
                        <m:ctrlPr>
                          <a:rPr lang="en-IN" i="1">
                            <a:latin typeface="Cambria Math" panose="02040503050406030204" pitchFamily="18" charset="0"/>
                          </a:rPr>
                        </m:ctrlPr>
                      </m:dPr>
                      <m:e>
                        <m:r>
                          <a:rPr lang="en-IN" i="1">
                            <a:latin typeface="Cambria Math" panose="02040503050406030204" pitchFamily="18" charset="0"/>
                          </a:rPr>
                          <m:t>𝑎𝑞</m:t>
                        </m:r>
                      </m:e>
                    </m:d>
                    <m:r>
                      <a:rPr lang="en-IN" i="1" smtClean="0">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NaF</m:t>
                    </m:r>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𝑎𝑞</m:t>
                        </m:r>
                      </m:e>
                    </m:d>
                    <m:r>
                      <a:rPr lang="en-IN">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m:t>
                    </m:r>
                    <m:r>
                      <a:rPr lang="en-IN" baseline="-25000">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O</m:t>
                    </m:r>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𝑙</m:t>
                        </m:r>
                      </m:e>
                    </m:d>
                    <m:r>
                      <a:rPr lang="en-IN">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OF</m:t>
                    </m:r>
                    <m:r>
                      <a:rPr lang="en-IN" baseline="-25000">
                        <a:latin typeface="Cambria Math" panose="02040503050406030204" pitchFamily="18" charset="0"/>
                        <a:ea typeface="Cambria Math" panose="02040503050406030204" pitchFamily="18" charset="0"/>
                      </a:rPr>
                      <m:t>2</m:t>
                    </m:r>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𝑔</m:t>
                        </m:r>
                      </m:e>
                    </m:d>
                  </m:oMath>
                </a14:m>
                <a:endParaRPr lang="en-US" dirty="0"/>
              </a:p>
              <a:p>
                <a:pPr>
                  <a:spcBef>
                    <a:spcPts val="1200"/>
                  </a:spcBef>
                  <a:spcAft>
                    <a:spcPts val="1800"/>
                  </a:spcAft>
                  <a:tabLst>
                    <a:tab pos="571500" algn="l"/>
                    <a:tab pos="971550" algn="l"/>
                  </a:tabLst>
                </a:pPr>
                <a:r>
                  <a:rPr lang="en-US" dirty="0"/>
                  <a:t>	The same reaction with chlorine or bromine produces :</a:t>
                </a:r>
              </a:p>
              <a:p>
                <a:pPr algn="ctr">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X</m:t>
                      </m:r>
                      <m:r>
                        <a:rPr lang="en-IN" baseline="-25000">
                          <a:latin typeface="Cambria Math" panose="02040503050406030204" pitchFamily="18" charset="0"/>
                        </a:rPr>
                        <m:t>2</m:t>
                      </m:r>
                      <m:d>
                        <m:dPr>
                          <m:ctrlPr>
                            <a:rPr lang="en-IN" i="1">
                              <a:latin typeface="Cambria Math" panose="02040503050406030204" pitchFamily="18" charset="0"/>
                            </a:rPr>
                          </m:ctrlPr>
                        </m:dPr>
                        <m:e>
                          <m:r>
                            <a:rPr lang="en-IN" i="1">
                              <a:latin typeface="Cambria Math" panose="02040503050406030204" pitchFamily="18" charset="0"/>
                            </a:rPr>
                            <m:t>𝑔</m:t>
                          </m:r>
                        </m:e>
                      </m:d>
                      <m:r>
                        <a:rPr lang="en-IN">
                          <a:latin typeface="Cambria Math" panose="02040503050406030204" pitchFamily="18" charset="0"/>
                        </a:rPr>
                        <m:t>+2</m:t>
                      </m:r>
                      <m:r>
                        <m:rPr>
                          <m:sty m:val="p"/>
                        </m:rPr>
                        <a:rPr lang="en-IN">
                          <a:latin typeface="Cambria Math" panose="02040503050406030204" pitchFamily="18" charset="0"/>
                        </a:rPr>
                        <m:t>NaOH</m:t>
                      </m:r>
                      <m:r>
                        <a:rPr lang="en-IN">
                          <a:latin typeface="Cambria Math" panose="02040503050406030204" pitchFamily="18" charset="0"/>
                        </a:rPr>
                        <m:t>(</m:t>
                      </m:r>
                      <m:r>
                        <a:rPr lang="en-IN" i="1">
                          <a:latin typeface="Cambria Math" panose="02040503050406030204" pitchFamily="18" charset="0"/>
                        </a:rPr>
                        <m:t>𝑎𝑞</m:t>
                      </m:r>
                      <m:r>
                        <a:rPr lang="en-IN">
                          <a:latin typeface="Cambria Math" panose="02040503050406030204" pitchFamily="18" charset="0"/>
                        </a:rPr>
                        <m:t>)</m:t>
                      </m:r>
                      <m:r>
                        <a:rPr lang="en-IN" i="1" smtClean="0">
                          <a:latin typeface="Cambria Math" panose="02040503050406030204" pitchFamily="18" charset="0"/>
                          <a:ea typeface="Cambria Math" panose="02040503050406030204" pitchFamily="18" charset="0"/>
                        </a:rPr>
                        <m:t>→</m:t>
                      </m:r>
                      <m:r>
                        <m:rPr>
                          <m:nor/>
                        </m:rPr>
                        <a:rPr lang="en-IN" dirty="0"/>
                        <m:t>NaX</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 </m:t>
                      </m:r>
                      <m:r>
                        <m:rPr>
                          <m:nor/>
                        </m:rPr>
                        <a:rPr lang="en-IN" dirty="0"/>
                        <m:t>NaXO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H</m:t>
                      </m:r>
                      <m:r>
                        <m:rPr>
                          <m:nor/>
                        </m:rPr>
                        <a:rPr lang="en-IN" baseline="-25000" dirty="0"/>
                        <m:t>2</m:t>
                      </m:r>
                      <m:r>
                        <m:rPr>
                          <m:nor/>
                        </m:rPr>
                        <a:rPr lang="en-IN" dirty="0"/>
                        <m:t>O</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𝑙</m:t>
                          </m:r>
                        </m:e>
                      </m:d>
                    </m:oMath>
                  </m:oMathPara>
                </a14:m>
                <a:endParaRPr lang="en-IN" dirty="0"/>
              </a:p>
            </p:txBody>
          </p:sp>
        </mc:Choice>
        <mc:Fallback xmlns="">
          <p:sp>
            <p:nvSpPr>
              <p:cNvPr id="18" name="Text Placeholder 17"/>
              <p:cNvSpPr>
                <a:spLocks noGrp="1" noRot="1" noChangeAspect="1" noMove="1" noResize="1" noEditPoints="1" noAdjustHandles="1" noChangeArrowheads="1" noChangeShapeType="1" noTextEdit="1"/>
              </p:cNvSpPr>
              <p:nvPr>
                <p:ph type="body" sz="quarter" idx="10"/>
              </p:nvPr>
            </p:nvSpPr>
            <p:spPr>
              <a:xfrm>
                <a:off x="0" y="1524000"/>
                <a:ext cx="9144000" cy="4876800"/>
              </a:xfrm>
              <a:blipFill rotWithShape="0">
                <a:blip r:embed="rId2"/>
                <a:stretch>
                  <a:fillRect l="-1400" t="-1375"/>
                </a:stretch>
              </a:blipFill>
            </p:spPr>
            <p:txBody>
              <a:bodyPr/>
              <a:lstStyle/>
              <a:p>
                <a:r>
                  <a:rPr lang="en-US">
                    <a:noFill/>
                  </a:rPr>
                  <a:t> </a:t>
                </a:r>
              </a:p>
            </p:txBody>
          </p:sp>
        </mc:Fallback>
      </mc:AlternateContent>
    </p:spTree>
    <p:extLst>
      <p:ext uri="{BB962C8B-B14F-4D97-AF65-F5344CB8AC3E}">
        <p14:creationId xmlns:p14="http://schemas.microsoft.com/office/powerpoint/2010/main" val="196984477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(4)</a:t>
            </a:r>
            <a:endParaRPr lang="en-IN" dirty="0">
              <a:solidFill>
                <a:srgbClr val="CE171F"/>
              </a:solidFill>
            </a:endParaRPr>
          </a:p>
        </p:txBody>
      </p:sp>
      <p:sp>
        <p:nvSpPr>
          <p:cNvPr id="16" name="Text Placeholder 15"/>
          <p:cNvSpPr>
            <a:spLocks noGrp="1"/>
          </p:cNvSpPr>
          <p:nvPr>
            <p:ph type="body" sz="quarter" idx="10"/>
          </p:nvPr>
        </p:nvSpPr>
        <p:spPr>
          <a:xfrm>
            <a:off x="0" y="1066800"/>
            <a:ext cx="9144000" cy="1600200"/>
          </a:xfrm>
        </p:spPr>
        <p:txBody>
          <a:bodyPr/>
          <a:lstStyle/>
          <a:p>
            <a:pPr>
              <a:spcBef>
                <a:spcPts val="0"/>
              </a:spcBef>
            </a:pPr>
            <a:r>
              <a:rPr lang="en-US" dirty="0">
                <a:solidFill>
                  <a:srgbClr val="4F74A7"/>
                </a:solidFill>
                <a:latin typeface="Calibri" panose="020F0502020204030204" pitchFamily="34" charset="0"/>
                <a:cs typeface="Helvetica" panose="020B0604020202020204" pitchFamily="34" charset="0"/>
              </a:rPr>
              <a:t>Preparation and General Properties of the Halogens</a:t>
            </a:r>
          </a:p>
          <a:p>
            <a:pPr marL="514350" indent="-514350">
              <a:spcBef>
                <a:spcPts val="0"/>
              </a:spcBef>
              <a:spcAft>
                <a:spcPts val="500"/>
              </a:spcAft>
              <a:buFont typeface="+mj-lt"/>
              <a:buAutoNum type="arabicPeriod" startAt="5"/>
            </a:pPr>
            <a:r>
              <a:rPr lang="en-US" dirty="0"/>
              <a:t>Silver fluoride (AgF) is soluble. All other silver halides (AgCl, AgBr, and AgI) are insoluble. </a:t>
            </a:r>
            <a:endParaRPr lang="en-US" dirty="0">
              <a:solidFill>
                <a:schemeClr val="tx2">
                  <a:lumMod val="60000"/>
                  <a:lumOff val="40000"/>
                </a:schemeClr>
              </a:solidFill>
              <a:latin typeface="Calibri" panose="020F0502020204030204" pitchFamily="34" charset="0"/>
              <a:cs typeface="Helvetica" panose="020B0604020202020204" pitchFamily="34" charset="0"/>
            </a:endParaRPr>
          </a:p>
        </p:txBody>
      </p:sp>
    </p:spTree>
    <p:extLst>
      <p:ext uri="{BB962C8B-B14F-4D97-AF65-F5344CB8AC3E}">
        <p14:creationId xmlns:p14="http://schemas.microsoft.com/office/powerpoint/2010/main" val="32327378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(5)</a:t>
            </a:r>
            <a:endParaRPr lang="en-IN" dirty="0">
              <a:solidFill>
                <a:srgbClr val="CE171F"/>
              </a:solidFill>
            </a:endParaRPr>
          </a:p>
        </p:txBody>
      </p:sp>
      <p:sp>
        <p:nvSpPr>
          <p:cNvPr id="16" name="Text Placeholder 15"/>
          <p:cNvSpPr>
            <a:spLocks noGrp="1"/>
          </p:cNvSpPr>
          <p:nvPr>
            <p:ph type="body" sz="quarter" idx="11"/>
          </p:nvPr>
        </p:nvSpPr>
        <p:spPr>
          <a:xfrm>
            <a:off x="0" y="1072055"/>
            <a:ext cx="8915400" cy="52289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3429000"/>
              </a:xfrm>
            </p:spPr>
            <p:txBody>
              <a:bodyPr/>
              <a:lstStyle/>
              <a:p>
                <a:pPr>
                  <a:spcAft>
                    <a:spcPts val="1800"/>
                  </a:spcAft>
                </a:pPr>
                <a:r>
                  <a:rPr lang="en-US" dirty="0"/>
                  <a:t>If F</a:t>
                </a:r>
                <a:r>
                  <a:rPr lang="en-US" baseline="-25000" dirty="0"/>
                  <a:t>2</a:t>
                </a:r>
                <a:r>
                  <a:rPr lang="en-US" dirty="0"/>
                  <a:t> were formed by the electrolysis of an aqueous fluoride solution, it would immediately oxidize water to oxygen.</a:t>
                </a:r>
              </a:p>
              <a:p>
                <a:pPr indent="2000250" defTabSz="666750">
                  <a:spcAft>
                    <a:spcPts val="1800"/>
                  </a:spcAft>
                  <a:tabLst>
                    <a:tab pos="6288088" algn="l"/>
                  </a:tabLst>
                </a:pPr>
                <a14:m>
                  <m:oMath xmlns:m="http://schemas.openxmlformats.org/officeDocument/2006/math">
                    <m:r>
                      <m:rPr>
                        <m:sty m:val="p"/>
                      </m:rPr>
                      <a:rPr lang="en-IN" b="0" i="0" smtClean="0">
                        <a:latin typeface="Cambria Math" panose="02040503050406030204" pitchFamily="18" charset="0"/>
                      </a:rPr>
                      <m:t>F</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+2</m:t>
                    </m:r>
                    <m:sSup>
                      <m:sSupPr>
                        <m:ctrlPr>
                          <a:rPr lang="en-IN" b="0" i="1" smtClean="0">
                            <a:latin typeface="Cambria Math" panose="02040503050406030204" pitchFamily="18" charset="0"/>
                          </a:rPr>
                        </m:ctrlPr>
                      </m:sSupPr>
                      <m:e>
                        <m:r>
                          <a:rPr lang="en-IN" b="0" i="1" smtClean="0">
                            <a:latin typeface="Cambria Math" panose="02040503050406030204" pitchFamily="18" charset="0"/>
                          </a:rPr>
                          <m:t>𝑒</m:t>
                        </m:r>
                      </m:e>
                      <m:sup>
                        <m:r>
                          <a:rPr lang="en-IN" b="0" i="1" smtClean="0">
                            <a:latin typeface="Cambria Math" panose="02040503050406030204" pitchFamily="18" charset="0"/>
                          </a:rPr>
                          <m:t>−</m:t>
                        </m:r>
                      </m:sup>
                    </m:sSup>
                    <m:r>
                      <a:rPr lang="en-IN" b="0" i="1" smtClean="0">
                        <a:latin typeface="Cambria Math" panose="02040503050406030204" pitchFamily="18" charset="0"/>
                        <a:ea typeface="Cambria Math" panose="02040503050406030204" pitchFamily="18" charset="0"/>
                      </a:rPr>
                      <m:t>→</m:t>
                    </m:r>
                  </m:oMath>
                </a14:m>
                <a:r>
                  <a:rPr lang="en-US" dirty="0"/>
                  <a:t> </a:t>
                </a:r>
                <a14:m>
                  <m:oMath xmlns:m="http://schemas.openxmlformats.org/officeDocument/2006/math">
                    <m:r>
                      <a:rPr lang="en-IN">
                        <a:latin typeface="Cambria Math" panose="02040503050406030204" pitchFamily="18" charset="0"/>
                      </a:rPr>
                      <m:t>2</m:t>
                    </m:r>
                    <m:sSup>
                      <m:sSupPr>
                        <m:ctrlPr>
                          <a:rPr lang="en-IN" i="1">
                            <a:latin typeface="Cambria Math" panose="02040503050406030204" pitchFamily="18" charset="0"/>
                          </a:rPr>
                        </m:ctrlPr>
                      </m:sSupPr>
                      <m:e>
                        <m:r>
                          <m:rPr>
                            <m:sty m:val="p"/>
                          </m:rPr>
                          <a:rPr lang="en-IN" b="0" i="0" smtClean="0">
                            <a:latin typeface="Cambria Math" panose="02040503050406030204" pitchFamily="18" charset="0"/>
                          </a:rPr>
                          <m:t>F</m:t>
                        </m:r>
                      </m:e>
                      <m:sup>
                        <m:r>
                          <a:rPr lang="en-IN" i="1">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rPr>
                      <m:t> </m:t>
                    </m:r>
                  </m:oMath>
                </a14:m>
                <a:r>
                  <a:rPr lang="en-US" b="0" i="1" dirty="0">
                    <a:latin typeface="Cambria Math" panose="02040503050406030204" pitchFamily="18" charset="0"/>
                  </a:rPr>
                  <a:t>	</a:t>
                </a:r>
                <a14:m>
                  <m:oMath xmlns:m="http://schemas.openxmlformats.org/officeDocument/2006/math">
                    <m:sSup>
                      <m:sSupPr>
                        <m:ctrlPr>
                          <a:rPr lang="en-IN" i="1">
                            <a:latin typeface="Cambria Math" panose="02040503050406030204" pitchFamily="18" charset="0"/>
                          </a:rPr>
                        </m:ctrlPr>
                      </m:sSupPr>
                      <m:e>
                        <m:r>
                          <a:rPr lang="en-IN" i="1">
                            <a:latin typeface="Cambria Math" panose="02040503050406030204" pitchFamily="18" charset="0"/>
                          </a:rPr>
                          <m:t>𝐸</m:t>
                        </m:r>
                      </m:e>
                      <m:sup>
                        <m:r>
                          <a:rPr lang="en-IN" i="1">
                            <a:latin typeface="Cambria Math" panose="02040503050406030204" pitchFamily="18" charset="0"/>
                            <a:ea typeface="Cambria Math" panose="02040503050406030204" pitchFamily="18" charset="0"/>
                          </a:rPr>
                          <m:t>∘</m:t>
                        </m:r>
                      </m:sup>
                    </m:sSup>
                    <m:r>
                      <a:rPr lang="en-IN" i="1">
                        <a:latin typeface="Cambria Math" panose="02040503050406030204" pitchFamily="18" charset="0"/>
                      </a:rPr>
                      <m:t>=2.87 </m:t>
                    </m:r>
                    <m:r>
                      <m:rPr>
                        <m:sty m:val="p"/>
                      </m:rPr>
                      <a:rPr lang="en-IN">
                        <a:latin typeface="Cambria Math" panose="02040503050406030204" pitchFamily="18" charset="0"/>
                      </a:rPr>
                      <m:t>V</m:t>
                    </m:r>
                  </m:oMath>
                </a14:m>
                <a:endParaRPr lang="en-US" b="0" i="1" dirty="0">
                  <a:latin typeface="Cambria Math" panose="02040503050406030204" pitchFamily="18" charset="0"/>
                </a:endParaRPr>
              </a:p>
              <a:p>
                <a:pPr indent="63500" defTabSz="666750">
                  <a:spcAft>
                    <a:spcPts val="2800"/>
                  </a:spcAft>
                  <a:tabLst>
                    <a:tab pos="6288088" algn="l"/>
                  </a:tabLst>
                </a:pPr>
                <a14:m>
                  <m:oMath xmlns:m="http://schemas.openxmlformats.org/officeDocument/2006/math">
                    <m:r>
                      <m:rPr>
                        <m:sty m:val="p"/>
                      </m:rPr>
                      <a:rPr lang="en-IN" b="0" i="0" smtClean="0">
                        <a:latin typeface="Cambria Math" panose="02040503050406030204" pitchFamily="18" charset="0"/>
                      </a:rPr>
                      <m:t>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+4</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1" smtClean="0">
                        <a:latin typeface="Cambria Math" panose="02040503050406030204" pitchFamily="18" charset="0"/>
                      </a:rPr>
                      <m:t>+4</m:t>
                    </m:r>
                    <m:sSup>
                      <m:sSupPr>
                        <m:ctrlPr>
                          <a:rPr lang="en-IN" b="0" i="1" smtClean="0">
                            <a:latin typeface="Cambria Math" panose="02040503050406030204" pitchFamily="18" charset="0"/>
                          </a:rPr>
                        </m:ctrlPr>
                      </m:sSupPr>
                      <m:e>
                        <m:r>
                          <a:rPr lang="en-IN" b="0" i="1" smtClean="0">
                            <a:latin typeface="Cambria Math" panose="02040503050406030204" pitchFamily="18" charset="0"/>
                          </a:rPr>
                          <m:t>𝑒</m:t>
                        </m:r>
                      </m:e>
                      <m:sup>
                        <m:r>
                          <a:rPr lang="en-IN" b="0" i="1" smtClean="0">
                            <a:latin typeface="Cambria Math" panose="02040503050406030204" pitchFamily="18" charset="0"/>
                          </a:rPr>
                          <m:t>−</m:t>
                        </m:r>
                      </m:sup>
                    </m:sSup>
                    <m:r>
                      <a:rPr lang="en-IN" b="0" i="1" smtClean="0">
                        <a:latin typeface="Cambria Math" panose="02040503050406030204" pitchFamily="18" charset="0"/>
                        <a:ea typeface="Cambria Math" panose="02040503050406030204" pitchFamily="18" charset="0"/>
                      </a:rPr>
                      <m:t>→</m:t>
                    </m:r>
                    <m:r>
                      <m:rPr>
                        <m:nor/>
                      </m:rPr>
                      <a:rPr lang="en-US" dirty="0"/>
                      <m:t> </m:t>
                    </m:r>
                    <m:r>
                      <a:rPr lang="en-IN">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i="1">
                            <a:latin typeface="Cambria Math" panose="02040503050406030204" pitchFamily="18" charset="0"/>
                          </a:rPr>
                        </m:ctrlPr>
                      </m:dPr>
                      <m:e>
                        <m:r>
                          <a:rPr lang="en-IN" b="0" i="1" smtClean="0">
                            <a:latin typeface="Cambria Math" panose="02040503050406030204" pitchFamily="18" charset="0"/>
                          </a:rPr>
                          <m:t>𝑙</m:t>
                        </m:r>
                      </m:e>
                    </m:d>
                  </m:oMath>
                </a14:m>
                <a:r>
                  <a:rPr lang="en-US" baseline="30000" dirty="0"/>
                  <a:t>	</a:t>
                </a:r>
                <a14:m>
                  <m:oMath xmlns:m="http://schemas.openxmlformats.org/officeDocument/2006/math">
                    <m:sSup>
                      <m:sSupPr>
                        <m:ctrlPr>
                          <a:rPr lang="en-IN" i="1">
                            <a:latin typeface="Cambria Math" panose="02040503050406030204" pitchFamily="18" charset="0"/>
                          </a:rPr>
                        </m:ctrlPr>
                      </m:sSupPr>
                      <m:e>
                        <m:r>
                          <a:rPr lang="en-IN" i="1">
                            <a:latin typeface="Cambria Math" panose="02040503050406030204" pitchFamily="18" charset="0"/>
                          </a:rPr>
                          <m:t>𝐸</m:t>
                        </m:r>
                      </m:e>
                      <m:sup>
                        <m:r>
                          <a:rPr lang="en-IN" i="1">
                            <a:latin typeface="Cambria Math" panose="02040503050406030204" pitchFamily="18" charset="0"/>
                            <a:ea typeface="Cambria Math" panose="02040503050406030204" pitchFamily="18" charset="0"/>
                          </a:rPr>
                          <m:t>∘</m:t>
                        </m:r>
                      </m:sup>
                    </m:sSup>
                    <m:r>
                      <a:rPr lang="en-IN" i="1">
                        <a:latin typeface="Cambria Math" panose="02040503050406030204" pitchFamily="18" charset="0"/>
                      </a:rPr>
                      <m:t>=1.23 </m:t>
                    </m:r>
                    <m:r>
                      <m:rPr>
                        <m:sty m:val="p"/>
                      </m:rPr>
                      <a:rPr lang="en-IN">
                        <a:latin typeface="Cambria Math" panose="02040503050406030204" pitchFamily="18" charset="0"/>
                      </a:rPr>
                      <m:t>V</m:t>
                    </m:r>
                  </m:oMath>
                </a14:m>
                <a:endParaRPr lang="en-US" baseline="300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3429000"/>
              </a:xfrm>
              <a:blipFill>
                <a:blip r:embed="rId2"/>
                <a:stretch>
                  <a:fillRect l="-1333" t="-1779"/>
                </a:stretch>
              </a:blipFill>
            </p:spPr>
            <p:txBody>
              <a:bodyPr/>
              <a:lstStyle/>
              <a:p>
                <a:r>
                  <a:rPr lang="en-US">
                    <a:noFill/>
                  </a:rPr>
                  <a:t> </a:t>
                </a:r>
              </a:p>
            </p:txBody>
          </p:sp>
        </mc:Fallback>
      </mc:AlternateContent>
    </p:spTree>
    <p:extLst>
      <p:ext uri="{BB962C8B-B14F-4D97-AF65-F5344CB8AC3E}">
        <p14:creationId xmlns:p14="http://schemas.microsoft.com/office/powerpoint/2010/main" val="15676052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(6)</a:t>
            </a:r>
            <a:endParaRPr lang="en-IN" dirty="0">
              <a:solidFill>
                <a:srgbClr val="CE171F"/>
              </a:solidFill>
            </a:endParaRPr>
          </a:p>
        </p:txBody>
      </p:sp>
      <p:sp>
        <p:nvSpPr>
          <p:cNvPr id="16" name="Text Placeholder 15"/>
          <p:cNvSpPr>
            <a:spLocks noGrp="1"/>
          </p:cNvSpPr>
          <p:nvPr>
            <p:ph type="body" sz="quarter" idx="11"/>
          </p:nvPr>
        </p:nvSpPr>
        <p:spPr>
          <a:xfrm>
            <a:off x="0" y="1099245"/>
            <a:ext cx="91440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600200"/>
                <a:ext cx="9144000" cy="3886200"/>
              </a:xfrm>
            </p:spPr>
            <p:txBody>
              <a:bodyPr/>
              <a:lstStyle/>
              <a:p>
                <a:pPr>
                  <a:spcAft>
                    <a:spcPts val="2800"/>
                  </a:spcAft>
                </a:pPr>
                <a:r>
                  <a:rPr lang="en-US" dirty="0"/>
                  <a:t>For this reason, fluorine is prepared by electrolyzing liquid hydrogen fluoride containing potassium fluoride to increase its conductivity:</a:t>
                </a:r>
              </a:p>
              <a:p>
                <a:pPr marL="228600">
                  <a:tabLst>
                    <a:tab pos="3543300" algn="l"/>
                  </a:tabLst>
                </a:pPr>
                <a:r>
                  <a:rPr lang="en-IN" b="0" i="1" dirty="0">
                    <a:solidFill>
                      <a:prstClr val="black"/>
                    </a:solidFill>
                  </a:rPr>
                  <a:t>Anode (oxidation):</a:t>
                </a:r>
                <a:r>
                  <a:rPr lang="en-IN" b="0" dirty="0">
                    <a:solidFill>
                      <a:prstClr val="black"/>
                    </a:solidFill>
                  </a:rPr>
                  <a:t>			</a:t>
                </a:r>
                <a14:m>
                  <m:oMath xmlns:m="http://schemas.openxmlformats.org/officeDocument/2006/math">
                    <m:r>
                      <a:rPr lang="en-IN" b="0" i="0" smtClean="0">
                        <a:solidFill>
                          <a:prstClr val="black"/>
                        </a:solidFill>
                        <a:latin typeface="Cambria Math" panose="02040503050406030204" pitchFamily="18" charset="0"/>
                      </a:rPr>
                      <m:t>2</m:t>
                    </m:r>
                    <m:sSup>
                      <m:sSupPr>
                        <m:ctrlPr>
                          <a:rPr lang="en-IN" b="0" i="1" smtClean="0">
                            <a:solidFill>
                              <a:prstClr val="black"/>
                            </a:solidFill>
                            <a:latin typeface="Cambria Math" panose="02040503050406030204" pitchFamily="18" charset="0"/>
                          </a:rPr>
                        </m:ctrlPr>
                      </m:sSupPr>
                      <m:e>
                        <m:r>
                          <m:rPr>
                            <m:sty m:val="p"/>
                          </m:rPr>
                          <a:rPr lang="en-IN" b="0" i="0" smtClean="0">
                            <a:solidFill>
                              <a:prstClr val="black"/>
                            </a:solidFill>
                            <a:latin typeface="Cambria Math" panose="02040503050406030204" pitchFamily="18" charset="0"/>
                          </a:rPr>
                          <m:t>F</m:t>
                        </m:r>
                      </m:e>
                      <m:sup>
                        <m:r>
                          <a:rPr lang="en-IN" b="0" i="1" smtClean="0">
                            <a:solidFill>
                              <a:prstClr val="black"/>
                            </a:solidFill>
                            <a:latin typeface="Cambria Math" panose="02040503050406030204" pitchFamily="18" charset="0"/>
                          </a:rPr>
                          <m:t>−</m:t>
                        </m:r>
                      </m:sup>
                    </m:sSup>
                    <m:r>
                      <a:rPr lang="en-IN" b="0" i="1" smtClean="0">
                        <a:solidFill>
                          <a:prstClr val="black"/>
                        </a:solidFill>
                        <a:latin typeface="Cambria Math" panose="02040503050406030204" pitchFamily="18" charset="0"/>
                        <a:ea typeface="Cambria Math" panose="02040503050406030204" pitchFamily="18" charset="0"/>
                      </a:rPr>
                      <m:t>⟶</m:t>
                    </m:r>
                    <m:r>
                      <m:rPr>
                        <m:sty m:val="p"/>
                      </m:rPr>
                      <a:rPr lang="en-IN" b="0" i="0" smtClean="0">
                        <a:solidFill>
                          <a:prstClr val="black"/>
                        </a:solidFill>
                        <a:latin typeface="Cambria Math" panose="02040503050406030204" pitchFamily="18" charset="0"/>
                        <a:ea typeface="Cambria Math" panose="02040503050406030204" pitchFamily="18" charset="0"/>
                      </a:rPr>
                      <m:t>F</m:t>
                    </m:r>
                    <m:r>
                      <a:rPr lang="en-IN" b="0" i="0" baseline="-25000" smtClean="0">
                        <a:solidFill>
                          <a:prstClr val="black"/>
                        </a:solidFill>
                        <a:latin typeface="Cambria Math" panose="02040503050406030204" pitchFamily="18" charset="0"/>
                        <a:ea typeface="Cambria Math" panose="02040503050406030204" pitchFamily="18" charset="0"/>
                      </a:rPr>
                      <m:t>2</m:t>
                    </m:r>
                    <m:d>
                      <m:dPr>
                        <m:ctrlPr>
                          <a:rPr lang="en-IN" b="0" i="1" smtClean="0">
                            <a:solidFill>
                              <a:prstClr val="black"/>
                            </a:solidFill>
                            <a:latin typeface="Cambria Math" panose="02040503050406030204" pitchFamily="18" charset="0"/>
                            <a:ea typeface="Cambria Math" panose="02040503050406030204" pitchFamily="18" charset="0"/>
                          </a:rPr>
                        </m:ctrlPr>
                      </m:dPr>
                      <m:e>
                        <m:r>
                          <a:rPr lang="en-IN" b="0" i="1" smtClean="0">
                            <a:solidFill>
                              <a:prstClr val="black"/>
                            </a:solidFill>
                            <a:latin typeface="Cambria Math" panose="02040503050406030204" pitchFamily="18" charset="0"/>
                            <a:ea typeface="Cambria Math" panose="02040503050406030204" pitchFamily="18" charset="0"/>
                          </a:rPr>
                          <m:t>𝑔</m:t>
                        </m:r>
                      </m:e>
                    </m:d>
                    <m:r>
                      <a:rPr lang="en-IN" b="0" i="0" smtClean="0">
                        <a:solidFill>
                          <a:prstClr val="black"/>
                        </a:solidFill>
                        <a:latin typeface="Cambria Math" panose="02040503050406030204" pitchFamily="18" charset="0"/>
                        <a:ea typeface="Cambria Math" panose="02040503050406030204" pitchFamily="18" charset="0"/>
                      </a:rPr>
                      <m:t>+2</m:t>
                    </m:r>
                    <m:sSup>
                      <m:sSupPr>
                        <m:ctrlPr>
                          <a:rPr lang="en-IN" b="0" i="1" smtClean="0">
                            <a:solidFill>
                              <a:prstClr val="black"/>
                            </a:solidFill>
                            <a:latin typeface="Cambria Math" panose="02040503050406030204" pitchFamily="18" charset="0"/>
                            <a:ea typeface="Cambria Math" panose="02040503050406030204" pitchFamily="18" charset="0"/>
                          </a:rPr>
                        </m:ctrlPr>
                      </m:sSupPr>
                      <m:e>
                        <m:r>
                          <a:rPr lang="en-IN" b="0" i="1" smtClean="0">
                            <a:solidFill>
                              <a:prstClr val="black"/>
                            </a:solidFill>
                            <a:latin typeface="Cambria Math" panose="02040503050406030204" pitchFamily="18" charset="0"/>
                            <a:ea typeface="Cambria Math" panose="02040503050406030204" pitchFamily="18" charset="0"/>
                          </a:rPr>
                          <m:t>𝑒</m:t>
                        </m:r>
                      </m:e>
                      <m:sup>
                        <m:r>
                          <a:rPr lang="en-IN" b="0" i="1" smtClean="0">
                            <a:solidFill>
                              <a:prstClr val="black"/>
                            </a:solidFill>
                            <a:latin typeface="Cambria Math" panose="02040503050406030204" pitchFamily="18" charset="0"/>
                            <a:ea typeface="Cambria Math" panose="02040503050406030204" pitchFamily="18" charset="0"/>
                          </a:rPr>
                          <m:t>−</m:t>
                        </m:r>
                      </m:sup>
                    </m:sSup>
                  </m:oMath>
                </a14:m>
                <a:endParaRPr lang="en-US" dirty="0">
                  <a:solidFill>
                    <a:prstClr val="black"/>
                  </a:solidFill>
                </a:endParaRPr>
              </a:p>
              <a:p>
                <a:pPr marL="342900" indent="-57150"/>
                <a:r>
                  <a:rPr lang="en-US" i="1" dirty="0">
                    <a:solidFill>
                      <a:prstClr val="black"/>
                    </a:solidFill>
                  </a:rPr>
                  <a:t>Cathode (reduction):	</a:t>
                </a:r>
                <a14:m>
                  <m:oMath xmlns:m="http://schemas.openxmlformats.org/officeDocument/2006/math">
                    <m:r>
                      <a:rPr lang="en-US" b="0" i="0" smtClean="0">
                        <a:solidFill>
                          <a:prstClr val="black"/>
                        </a:solidFill>
                        <a:latin typeface="Cambria Math" panose="02040503050406030204" pitchFamily="18" charset="0"/>
                      </a:rPr>
                      <m:t>2</m:t>
                    </m:r>
                    <m:sSup>
                      <m:sSupPr>
                        <m:ctrlPr>
                          <a:rPr lang="en-US" b="0" i="1" smtClean="0">
                            <a:solidFill>
                              <a:prstClr val="black"/>
                            </a:solidFill>
                            <a:latin typeface="Cambria Math" panose="02040503050406030204" pitchFamily="18" charset="0"/>
                          </a:rPr>
                        </m:ctrlPr>
                      </m:sSupPr>
                      <m:e>
                        <m:r>
                          <m:rPr>
                            <m:sty m:val="p"/>
                          </m:rPr>
                          <a:rPr lang="en-US" b="0" i="0" smtClean="0">
                            <a:solidFill>
                              <a:prstClr val="black"/>
                            </a:solidFill>
                            <a:latin typeface="Cambria Math" panose="02040503050406030204" pitchFamily="18" charset="0"/>
                          </a:rPr>
                          <m:t>H</m:t>
                        </m:r>
                      </m:e>
                      <m:sup>
                        <m:r>
                          <a:rPr lang="en-US" b="0" i="0" smtClean="0">
                            <a:solidFill>
                              <a:prstClr val="black"/>
                            </a:solidFill>
                            <a:latin typeface="Cambria Math" panose="02040503050406030204" pitchFamily="18" charset="0"/>
                          </a:rPr>
                          <m:t>+</m:t>
                        </m:r>
                      </m:sup>
                    </m:sSup>
                    <m:r>
                      <a:rPr lang="en-US" b="0" i="1" smtClean="0">
                        <a:solidFill>
                          <a:prstClr val="black"/>
                        </a:solidFill>
                        <a:latin typeface="Cambria Math" panose="02040503050406030204" pitchFamily="18" charset="0"/>
                        <a:ea typeface="Cambria Math" panose="02040503050406030204" pitchFamily="18" charset="0"/>
                      </a:rPr>
                      <m:t>+ </m:t>
                    </m:r>
                    <m:sSup>
                      <m:sSupPr>
                        <m:ctrlPr>
                          <a:rPr lang="en-US" b="0" i="1" smtClean="0">
                            <a:solidFill>
                              <a:prstClr val="black"/>
                            </a:solidFill>
                            <a:latin typeface="Cambria Math" panose="02040503050406030204" pitchFamily="18" charset="0"/>
                            <a:ea typeface="Cambria Math" panose="02040503050406030204" pitchFamily="18" charset="0"/>
                          </a:rPr>
                        </m:ctrlPr>
                      </m:sSupPr>
                      <m:e>
                        <m:r>
                          <a:rPr lang="en-US" b="0" i="1" smtClean="0">
                            <a:solidFill>
                              <a:prstClr val="black"/>
                            </a:solidFill>
                            <a:latin typeface="Cambria Math" panose="02040503050406030204" pitchFamily="18" charset="0"/>
                            <a:ea typeface="Cambria Math" panose="02040503050406030204" pitchFamily="18" charset="0"/>
                          </a:rPr>
                          <m:t>2</m:t>
                        </m:r>
                        <m:r>
                          <a:rPr lang="en-US" b="0" i="1" smtClean="0">
                            <a:solidFill>
                              <a:prstClr val="black"/>
                            </a:solidFill>
                            <a:latin typeface="Cambria Math" panose="02040503050406030204" pitchFamily="18" charset="0"/>
                            <a:ea typeface="Cambria Math" panose="02040503050406030204" pitchFamily="18" charset="0"/>
                          </a:rPr>
                          <m:t>𝑒</m:t>
                        </m:r>
                      </m:e>
                      <m:sup>
                        <m:r>
                          <a:rPr lang="en-US" b="0" i="1" smtClean="0">
                            <a:solidFill>
                              <a:prstClr val="black"/>
                            </a:solidFill>
                            <a:latin typeface="Cambria Math" panose="02040503050406030204" pitchFamily="18" charset="0"/>
                            <a:ea typeface="Cambria Math" panose="02040503050406030204" pitchFamily="18" charset="0"/>
                          </a:rPr>
                          <m:t>−</m:t>
                        </m:r>
                      </m:sup>
                    </m:sSup>
                    <m:r>
                      <a:rPr lang="en-US" b="0" i="1"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H</m:t>
                    </m:r>
                    <m:r>
                      <a:rPr lang="en-IN" baseline="-25000">
                        <a:solidFill>
                          <a:prstClr val="black"/>
                        </a:solidFill>
                        <a:latin typeface="Cambria Math" panose="02040503050406030204" pitchFamily="18" charset="0"/>
                        <a:ea typeface="Cambria Math" panose="02040503050406030204" pitchFamily="18" charset="0"/>
                      </a:rPr>
                      <m:t>2</m:t>
                    </m:r>
                    <m:d>
                      <m:dPr>
                        <m:ctrlPr>
                          <a:rPr lang="en-IN" i="1">
                            <a:solidFill>
                              <a:prstClr val="black"/>
                            </a:solidFill>
                            <a:latin typeface="Cambria Math" panose="02040503050406030204" pitchFamily="18" charset="0"/>
                            <a:ea typeface="Cambria Math" panose="02040503050406030204" pitchFamily="18" charset="0"/>
                          </a:rPr>
                        </m:ctrlPr>
                      </m:dPr>
                      <m:e>
                        <m:r>
                          <a:rPr lang="en-IN" i="1">
                            <a:solidFill>
                              <a:prstClr val="black"/>
                            </a:solidFill>
                            <a:latin typeface="Cambria Math" panose="02040503050406030204" pitchFamily="18" charset="0"/>
                            <a:ea typeface="Cambria Math" panose="02040503050406030204" pitchFamily="18" charset="0"/>
                          </a:rPr>
                          <m:t>𝑔</m:t>
                        </m:r>
                      </m:e>
                    </m:d>
                  </m:oMath>
                </a14:m>
                <a:endParaRPr lang="en-IN" i="1" dirty="0">
                  <a:solidFill>
                    <a:prstClr val="black"/>
                  </a:solidFill>
                </a:endParaRPr>
              </a:p>
              <a:p>
                <a:pPr marL="228600"/>
                <a:r>
                  <a:rPr lang="en-US" i="1" dirty="0">
                    <a:solidFill>
                      <a:prstClr val="black"/>
                    </a:solidFill>
                  </a:rPr>
                  <a:t>Overall reaction:			</a:t>
                </a:r>
                <a14:m>
                  <m:oMath xmlns:m="http://schemas.openxmlformats.org/officeDocument/2006/math">
                    <m:r>
                      <a:rPr lang="en-US" b="0" i="0" smtClean="0">
                        <a:solidFill>
                          <a:prstClr val="black"/>
                        </a:solidFill>
                        <a:latin typeface="Cambria Math" panose="02040503050406030204" pitchFamily="18" charset="0"/>
                      </a:rPr>
                      <m:t>2</m:t>
                    </m:r>
                    <m:r>
                      <m:rPr>
                        <m:sty m:val="p"/>
                      </m:rPr>
                      <a:rPr lang="en-US" b="0" i="0" smtClean="0">
                        <a:solidFill>
                          <a:prstClr val="black"/>
                        </a:solidFill>
                        <a:latin typeface="Cambria Math" panose="02040503050406030204" pitchFamily="18" charset="0"/>
                      </a:rPr>
                      <m:t>HF</m:t>
                    </m:r>
                    <m:d>
                      <m:dPr>
                        <m:ctrlPr>
                          <a:rPr lang="en-US" b="0" i="1" smtClean="0">
                            <a:solidFill>
                              <a:prstClr val="black"/>
                            </a:solidFill>
                            <a:latin typeface="Cambria Math" panose="02040503050406030204" pitchFamily="18" charset="0"/>
                          </a:rPr>
                        </m:ctrlPr>
                      </m:dPr>
                      <m:e>
                        <m:r>
                          <a:rPr lang="en-US" b="0" i="1" smtClean="0">
                            <a:solidFill>
                              <a:prstClr val="black"/>
                            </a:solidFill>
                            <a:latin typeface="Cambria Math" panose="02040503050406030204" pitchFamily="18" charset="0"/>
                          </a:rPr>
                          <m:t>𝑙</m:t>
                        </m:r>
                      </m:e>
                    </m:d>
                    <m:r>
                      <a:rPr lang="en-US" b="0" i="0"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H</m:t>
                        </m:r>
                      </m:e>
                      <m:sub>
                        <m:r>
                          <a:rPr lang="en-US" b="0" i="0" smtClean="0">
                            <a:solidFill>
                              <a:prstClr val="black"/>
                            </a:solidFill>
                            <a:latin typeface="Cambria Math" panose="02040503050406030204" pitchFamily="18" charset="0"/>
                            <a:ea typeface="Cambria Math" panose="02040503050406030204" pitchFamily="18" charset="0"/>
                          </a:rPr>
                          <m:t>2</m:t>
                        </m:r>
                      </m:sub>
                    </m:sSub>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𝑔</m:t>
                        </m:r>
                      </m:e>
                    </m:d>
                    <m:r>
                      <a:rPr lang="en-US" b="0" i="0" smtClean="0">
                        <a:solidFill>
                          <a:prstClr val="black"/>
                        </a:solidFill>
                        <a:latin typeface="Cambria Math" panose="02040503050406030204" pitchFamily="18" charset="0"/>
                        <a:ea typeface="Cambria Math" panose="02040503050406030204" pitchFamily="18" charset="0"/>
                      </a:rPr>
                      <m:t>+</m:t>
                    </m:r>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F</m:t>
                        </m:r>
                      </m:e>
                      <m:sub>
                        <m:r>
                          <a:rPr lang="en-US" b="0" i="0" smtClean="0">
                            <a:solidFill>
                              <a:prstClr val="black"/>
                            </a:solidFill>
                            <a:latin typeface="Cambria Math" panose="02040503050406030204" pitchFamily="18" charset="0"/>
                            <a:ea typeface="Cambria Math" panose="02040503050406030204" pitchFamily="18" charset="0"/>
                          </a:rPr>
                          <m:t>2</m:t>
                        </m:r>
                      </m:sub>
                    </m:sSub>
                    <m:d>
                      <m:dPr>
                        <m:ctrlPr>
                          <a:rPr lang="en-US" b="0" i="1" smtClean="0">
                            <a:solidFill>
                              <a:prstClr val="black"/>
                            </a:solidFill>
                            <a:latin typeface="Cambria Math" panose="02040503050406030204" pitchFamily="18" charset="0"/>
                            <a:ea typeface="Cambria Math" panose="02040503050406030204" pitchFamily="18" charset="0"/>
                          </a:rPr>
                        </m:ctrlPr>
                      </m:dPr>
                      <m:e>
                        <m:r>
                          <a:rPr lang="en-US" b="0" i="1" smtClean="0">
                            <a:solidFill>
                              <a:prstClr val="black"/>
                            </a:solidFill>
                            <a:latin typeface="Cambria Math" panose="02040503050406030204" pitchFamily="18" charset="0"/>
                            <a:ea typeface="Cambria Math" panose="02040503050406030204" pitchFamily="18" charset="0"/>
                          </a:rPr>
                          <m:t>𝑔</m:t>
                        </m:r>
                      </m:e>
                    </m:d>
                  </m:oMath>
                </a14:m>
                <a:endParaRPr lang="en-US" dirty="0">
                  <a:solidFill>
                    <a:prstClr val="black"/>
                  </a:solidFill>
                </a:endParaRP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600200"/>
                <a:ext cx="9144000" cy="3886200"/>
              </a:xfrm>
              <a:blipFill>
                <a:blip r:embed="rId2"/>
                <a:stretch>
                  <a:fillRect l="-1333" t="-1570"/>
                </a:stretch>
              </a:blipFill>
            </p:spPr>
            <p:txBody>
              <a:bodyPr/>
              <a:lstStyle/>
              <a:p>
                <a:r>
                  <a:rPr lang="en-US">
                    <a:noFill/>
                  </a:rPr>
                  <a:t> </a:t>
                </a:r>
              </a:p>
            </p:txBody>
          </p:sp>
        </mc:Fallback>
      </mc:AlternateContent>
      <p:cxnSp>
        <p:nvCxnSpPr>
          <p:cNvPr id="3" name="Straight Connector 2">
            <a:extLst>
              <a:ext uri="{C183D7F6-B498-43B3-948B-1728B52AA6E4}">
                <adec:decorative xmlns:adec="http://schemas.microsoft.com/office/drawing/2017/decorative" xmlns="" val="1"/>
              </a:ext>
            </a:extLst>
          </p:cNvPr>
          <p:cNvCxnSpPr/>
          <p:nvPr/>
        </p:nvCxnSpPr>
        <p:spPr>
          <a:xfrm>
            <a:off x="3657600" y="4343400"/>
            <a:ext cx="495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11936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(7)</a:t>
            </a:r>
            <a:endParaRPr lang="en-IN" dirty="0">
              <a:solidFill>
                <a:srgbClr val="CE171F"/>
              </a:solidFill>
            </a:endParaRPr>
          </a:p>
        </p:txBody>
      </p:sp>
      <p:sp>
        <p:nvSpPr>
          <p:cNvPr id="17" name="Text Placeholder 16"/>
          <p:cNvSpPr>
            <a:spLocks noGrp="1"/>
          </p:cNvSpPr>
          <p:nvPr>
            <p:ph type="body" sz="quarter" idx="10"/>
          </p:nvPr>
        </p:nvSpPr>
        <p:spPr>
          <a:xfrm>
            <a:off x="0" y="1066800"/>
            <a:ext cx="8991600" cy="533400"/>
          </a:xfrm>
        </p:spPr>
        <p:txBody>
          <a:bodyPr/>
          <a:lstStyle/>
          <a:p>
            <a:pPr>
              <a:spcAft>
                <a:spcPts val="500"/>
              </a:spcAft>
            </a:pPr>
            <a:r>
              <a:rPr lang="en-US" dirty="0">
                <a:solidFill>
                  <a:srgbClr val="4F74A7"/>
                </a:solidFill>
                <a:latin typeface="Calibri" panose="020F0502020204030204" pitchFamily="34" charset="0"/>
                <a:cs typeface="Helvetica" panose="020B0604020202020204" pitchFamily="34" charset="0"/>
              </a:rPr>
              <a:t>Preparation and General Properties of the Halogens</a:t>
            </a:r>
            <a:endParaRPr lang="en-IN" dirty="0">
              <a:solidFill>
                <a:srgbClr val="4F74A7"/>
              </a:solidFill>
              <a:latin typeface="Calibri" panose="020F0502020204030204" pitchFamily="34" charset="0"/>
              <a:cs typeface="Helvetica" panose="020B0604020202020204" pitchFamily="34" charset="0"/>
            </a:endParaRPr>
          </a:p>
        </p:txBody>
      </p:sp>
      <p:pic>
        <p:nvPicPr>
          <p:cNvPr id="15" name="Picture 14" descr="Fluorine preparation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579" y="1600200"/>
            <a:ext cx="6836406" cy="4839006"/>
          </a:xfrm>
          <a:prstGeom prst="rect">
            <a:avLst/>
          </a:prstGeom>
        </p:spPr>
      </p:pic>
    </p:spTree>
    <p:extLst>
      <p:ext uri="{BB962C8B-B14F-4D97-AF65-F5344CB8AC3E}">
        <p14:creationId xmlns:p14="http://schemas.microsoft.com/office/powerpoint/2010/main" val="19963735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(8)</a:t>
            </a:r>
            <a:endParaRPr lang="en-IN" dirty="0">
              <a:solidFill>
                <a:srgbClr val="CE171F"/>
              </a:solidFill>
            </a:endParaRPr>
          </a:p>
        </p:txBody>
      </p:sp>
      <p:sp>
        <p:nvSpPr>
          <p:cNvPr id="16" name="Text Placeholder 15"/>
          <p:cNvSpPr>
            <a:spLocks noGrp="1"/>
          </p:cNvSpPr>
          <p:nvPr>
            <p:ph type="body" sz="quarter" idx="11"/>
          </p:nvPr>
        </p:nvSpPr>
        <p:spPr>
          <a:xfrm>
            <a:off x="0" y="1143000"/>
            <a:ext cx="8854868"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726664"/>
                <a:ext cx="9144000" cy="635536"/>
              </a:xfrm>
            </p:spPr>
            <p:txBody>
              <a:bodyPr/>
              <a:lstStyle/>
              <a:p>
                <a:pPr/>
                <a14:m>
                  <m:oMathPara xmlns:m="http://schemas.openxmlformats.org/officeDocument/2006/math">
                    <m:oMathParaPr>
                      <m:jc m:val="centerGroup"/>
                    </m:oMathParaPr>
                    <m:oMath xmlns:m="http://schemas.openxmlformats.org/officeDocument/2006/math">
                      <m:r>
                        <a:rPr lang="en-IN" sz="2400" b="0" i="0" smtClean="0">
                          <a:latin typeface="Cambria Math" panose="02040503050406030204" pitchFamily="18" charset="0"/>
                        </a:rPr>
                        <m:t>2</m:t>
                      </m:r>
                      <m:r>
                        <m:rPr>
                          <m:sty m:val="p"/>
                        </m:rPr>
                        <a:rPr lang="en-IN" sz="2400" b="0" i="0" smtClean="0">
                          <a:latin typeface="Cambria Math" panose="02040503050406030204" pitchFamily="18" charset="0"/>
                        </a:rPr>
                        <m:t>NaCl</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𝑎𝑞</m:t>
                          </m:r>
                        </m:e>
                      </m:d>
                      <m:r>
                        <a:rPr lang="en-IN" sz="2400" b="0" i="0" smtClean="0">
                          <a:latin typeface="Cambria Math" panose="02040503050406030204" pitchFamily="18" charset="0"/>
                        </a:rPr>
                        <m:t>+2</m:t>
                      </m:r>
                      <m:r>
                        <m:rPr>
                          <m:sty m:val="p"/>
                        </m:rPr>
                        <a:rPr lang="en-IN" sz="2400" b="0" i="0" smtClean="0">
                          <a:latin typeface="Cambria Math" panose="02040503050406030204" pitchFamily="18" charset="0"/>
                        </a:rPr>
                        <m:t>H</m:t>
                      </m:r>
                      <m:r>
                        <a:rPr lang="en-IN" sz="2400" b="0" i="0" baseline="-25000" smtClean="0">
                          <a:latin typeface="Cambria Math" panose="02040503050406030204" pitchFamily="18" charset="0"/>
                        </a:rPr>
                        <m:t>2</m:t>
                      </m:r>
                      <m:r>
                        <m:rPr>
                          <m:sty m:val="p"/>
                        </m:rPr>
                        <a:rPr lang="en-IN" sz="2400" b="0" i="0" smtClean="0">
                          <a:latin typeface="Cambria Math" panose="02040503050406030204" pitchFamily="18" charset="0"/>
                        </a:rPr>
                        <m:t>O</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𝑙</m:t>
                          </m:r>
                        </m:e>
                      </m:d>
                      <m:groupChr>
                        <m:groupChrPr>
                          <m:chr m:val="→"/>
                          <m:vertJc m:val="bot"/>
                          <m:ctrlPr>
                            <a:rPr lang="en-IN" sz="2400" b="0" i="1" smtClean="0">
                              <a:latin typeface="Cambria Math" panose="02040503050406030204" pitchFamily="18" charset="0"/>
                            </a:rPr>
                          </m:ctrlPr>
                        </m:groupChrPr>
                        <m:e>
                          <m:r>
                            <m:rPr>
                              <m:sty m:val="p"/>
                              <m:brk m:alnAt="2"/>
                            </m:rPr>
                            <a:rPr lang="en-IN" sz="2400" b="0" i="0" smtClean="0">
                              <a:latin typeface="Cambria Math" panose="02040503050406030204" pitchFamily="18" charset="0"/>
                            </a:rPr>
                            <m:t>e</m:t>
                          </m:r>
                          <m:r>
                            <m:rPr>
                              <m:sty m:val="p"/>
                            </m:rPr>
                            <a:rPr lang="en-IN" sz="2400" b="0" i="0" smtClean="0">
                              <a:latin typeface="Cambria Math" panose="02040503050406030204" pitchFamily="18" charset="0"/>
                            </a:rPr>
                            <m:t>lectrolysis</m:t>
                          </m:r>
                        </m:e>
                      </m:groupChr>
                      <m:r>
                        <a:rPr lang="en-IN" sz="2400" i="1">
                          <a:latin typeface="Cambria Math" panose="02040503050406030204" pitchFamily="18" charset="0"/>
                        </a:rPr>
                        <m:t>2</m:t>
                      </m:r>
                      <m:r>
                        <m:rPr>
                          <m:sty m:val="p"/>
                        </m:rPr>
                        <a:rPr lang="en-IN" sz="2400">
                          <a:latin typeface="Cambria Math" panose="02040503050406030204" pitchFamily="18" charset="0"/>
                        </a:rPr>
                        <m:t>NaOH</m:t>
                      </m:r>
                      <m:d>
                        <m:dPr>
                          <m:ctrlPr>
                            <a:rPr lang="en-IN" sz="2400" i="1" smtClean="0">
                              <a:latin typeface="Cambria Math" panose="02040503050406030204" pitchFamily="18" charset="0"/>
                            </a:rPr>
                          </m:ctrlPr>
                        </m:dPr>
                        <m:e>
                          <m:r>
                            <a:rPr lang="en-US" sz="2400" b="0" i="1" smtClean="0">
                              <a:latin typeface="Cambria Math" panose="02040503050406030204" pitchFamily="18" charset="0"/>
                            </a:rPr>
                            <m:t>𝑎𝑞</m:t>
                          </m:r>
                        </m:e>
                      </m:d>
                      <m:r>
                        <a:rPr lang="en-IN" sz="2400" i="1" smtClean="0">
                          <a:latin typeface="Cambria Math" panose="02040503050406030204" pitchFamily="18" charset="0"/>
                          <a:ea typeface="Cambria Math" panose="02040503050406030204" pitchFamily="18" charset="0"/>
                        </a:rPr>
                        <m:t>+</m:t>
                      </m:r>
                      <m:r>
                        <m:rPr>
                          <m:nor/>
                        </m:rPr>
                        <a:rPr lang="en-IN" sz="2400" dirty="0"/>
                        <m:t>H</m:t>
                      </m:r>
                      <m:r>
                        <m:rPr>
                          <m:nor/>
                        </m:rPr>
                        <a:rPr lang="en-IN" sz="2400" baseline="-25000" dirty="0"/>
                        <m:t>2</m:t>
                      </m:r>
                      <m:d>
                        <m:dPr>
                          <m:ctrlPr>
                            <a:rPr lang="en-IN" sz="2400" i="1" dirty="0" smtClean="0">
                              <a:latin typeface="Cambria Math" panose="02040503050406030204" pitchFamily="18" charset="0"/>
                            </a:rPr>
                          </m:ctrlPr>
                        </m:dPr>
                        <m:e>
                          <m:r>
                            <a:rPr lang="en-US" sz="2400" b="0" i="1" dirty="0" smtClean="0">
                              <a:latin typeface="Cambria Math" panose="02040503050406030204" pitchFamily="18" charset="0"/>
                            </a:rPr>
                            <m:t>𝑔</m:t>
                          </m:r>
                        </m:e>
                      </m:d>
                      <m:r>
                        <m:rPr>
                          <m:nor/>
                        </m:rPr>
                        <a:rPr lang="en-IN" sz="2400" dirty="0"/>
                        <m:t> +</m:t>
                      </m:r>
                      <m:r>
                        <m:rPr>
                          <m:sty m:val="p"/>
                        </m:rPr>
                        <a:rPr lang="en-IN" sz="2400">
                          <a:latin typeface="Cambria Math" panose="02040503050406030204" pitchFamily="18" charset="0"/>
                        </a:rPr>
                        <m:t>C</m:t>
                      </m:r>
                      <m:r>
                        <m:rPr>
                          <m:sty m:val="p"/>
                        </m:rPr>
                        <a:rPr lang="en-US" sz="2400">
                          <a:latin typeface="Cambria Math" panose="02040503050406030204" pitchFamily="18" charset="0"/>
                        </a:rPr>
                        <m:t>l</m:t>
                      </m:r>
                      <m:r>
                        <m:rPr>
                          <m:nor/>
                        </m:rPr>
                        <a:rPr lang="en-IN" sz="2400" baseline="-25000" dirty="0"/>
                        <m:t>2</m:t>
                      </m:r>
                      <m:d>
                        <m:dPr>
                          <m:ctrlPr>
                            <a:rPr lang="en-IN" sz="2400" i="1" dirty="0" smtClean="0">
                              <a:latin typeface="Cambria Math" panose="02040503050406030204" pitchFamily="18" charset="0"/>
                            </a:rPr>
                          </m:ctrlPr>
                        </m:dPr>
                        <m:e>
                          <m:r>
                            <a:rPr lang="en-US" sz="2400" b="0" i="1" dirty="0" smtClean="0">
                              <a:latin typeface="Cambria Math" panose="02040503050406030204" pitchFamily="18" charset="0"/>
                            </a:rPr>
                            <m:t>𝑔</m:t>
                          </m:r>
                        </m:e>
                      </m:d>
                    </m:oMath>
                  </m:oMathPara>
                </a14:m>
                <a:endParaRPr lang="en-IN" sz="24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726664"/>
                <a:ext cx="9144000" cy="635536"/>
              </a:xfrm>
              <a:blipFill rotWithShape="0">
                <a:blip r:embed="rId2"/>
                <a:stretch>
                  <a:fillRect/>
                </a:stretch>
              </a:blipFill>
            </p:spPr>
            <p:txBody>
              <a:bodyPr/>
              <a:lstStyle/>
              <a:p>
                <a:r>
                  <a:rPr lang="en-US">
                    <a:noFill/>
                  </a:rPr>
                  <a:t> </a:t>
                </a:r>
              </a:p>
            </p:txBody>
          </p:sp>
        </mc:Fallback>
      </mc:AlternateContent>
      <p:pic>
        <p:nvPicPr>
          <p:cNvPr id="15" name="Picture 14" descr="A mercury cell used in the chlor-alkali process is illustrat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80" y="2438401"/>
            <a:ext cx="7631510" cy="3962400"/>
          </a:xfrm>
          <a:prstGeom prst="rect">
            <a:avLst/>
          </a:prstGeom>
        </p:spPr>
      </p:pic>
    </p:spTree>
    <p:extLst>
      <p:ext uri="{BB962C8B-B14F-4D97-AF65-F5344CB8AC3E}">
        <p14:creationId xmlns:p14="http://schemas.microsoft.com/office/powerpoint/2010/main" val="1029170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(9)</a:t>
            </a:r>
            <a:endParaRPr lang="en-IN" dirty="0">
              <a:solidFill>
                <a:srgbClr val="CE171F"/>
              </a:solidFill>
            </a:endParaRPr>
          </a:p>
        </p:txBody>
      </p:sp>
      <p:sp>
        <p:nvSpPr>
          <p:cNvPr id="15" name="Text Placeholder 14"/>
          <p:cNvSpPr>
            <a:spLocks noGrp="1"/>
          </p:cNvSpPr>
          <p:nvPr>
            <p:ph type="body" sz="quarter" idx="10"/>
          </p:nvPr>
        </p:nvSpPr>
        <p:spPr>
          <a:xfrm>
            <a:off x="0" y="1333500"/>
            <a:ext cx="7924800" cy="5715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a:t>
            </a:r>
            <a:r>
              <a:rPr lang="en-US" sz="2800" i="1" dirty="0">
                <a:solidFill>
                  <a:srgbClr val="4F74A7"/>
                </a:solidFill>
                <a:latin typeface="Calibri" panose="020F0502020204030204" pitchFamily="34" charset="0"/>
                <a:cs typeface="Helvetica" panose="020B0604020202020204" pitchFamily="34" charset="0"/>
              </a:rPr>
              <a:t>Halogens</a:t>
            </a:r>
            <a:endParaRPr lang="en-IN" dirty="0">
              <a:solidFill>
                <a:srgbClr val="4F74A7"/>
              </a:solidFill>
            </a:endParaRPr>
          </a:p>
        </p:txBody>
      </p:sp>
      <mc:AlternateContent xmlns:mc="http://schemas.openxmlformats.org/markup-compatibility/2006" xmlns:a14="http://schemas.microsoft.com/office/drawing/2010/main">
        <mc:Choice Requires="a14">
          <p:sp>
            <p:nvSpPr>
              <p:cNvPr id="4" name="Content Placeholder 3"/>
              <p:cNvSpPr>
                <a:spLocks noGrp="1"/>
              </p:cNvSpPr>
              <p:nvPr>
                <p:ph sz="quarter" idx="12"/>
              </p:nvPr>
            </p:nvSpPr>
            <p:spPr>
              <a:xfrm>
                <a:off x="0" y="1828800"/>
                <a:ext cx="9144000" cy="2514600"/>
              </a:xfrm>
            </p:spPr>
            <p:txBody>
              <a:bodyPr/>
              <a:lstStyle/>
              <a:p>
                <a:pPr marL="57150" defTabSz="925513">
                  <a:tabLst>
                    <a:tab pos="3429000" algn="l"/>
                    <a:tab pos="3771900" algn="l"/>
                    <a:tab pos="3943350" algn="l"/>
                    <a:tab pos="4114800" algn="l"/>
                    <a:tab pos="4229100" algn="l"/>
                  </a:tabLst>
                </a:pPr>
                <a:r>
                  <a:rPr lang="en-IN" sz="2400" i="1" dirty="0">
                    <a:solidFill>
                      <a:prstClr val="black"/>
                    </a:solidFill>
                  </a:rPr>
                  <a:t>Anode (oxidation</a:t>
                </a:r>
                <a:r>
                  <a:rPr lang="en-IN" sz="2400" dirty="0">
                    <a:solidFill>
                      <a:prstClr val="black"/>
                    </a:solidFill>
                  </a:rPr>
                  <a:t>):			</a:t>
                </a:r>
                <a14:m>
                  <m:oMath xmlns:m="http://schemas.openxmlformats.org/officeDocument/2006/math">
                    <m:r>
                      <a:rPr lang="en-IN" sz="2400">
                        <a:solidFill>
                          <a:prstClr val="black"/>
                        </a:solidFill>
                        <a:latin typeface="Cambria Math" panose="02040503050406030204" pitchFamily="18" charset="0"/>
                      </a:rPr>
                      <m:t>2</m:t>
                    </m:r>
                    <m:sSup>
                      <m:sSupPr>
                        <m:ctrlPr>
                          <a:rPr lang="en-IN" sz="2400" i="1" smtClean="0">
                            <a:solidFill>
                              <a:prstClr val="black"/>
                            </a:solidFill>
                            <a:latin typeface="Cambria Math" panose="02040503050406030204" pitchFamily="18" charset="0"/>
                          </a:rPr>
                        </m:ctrlPr>
                      </m:sSupPr>
                      <m:e>
                        <m:r>
                          <m:rPr>
                            <m:sty m:val="p"/>
                          </m:rPr>
                          <a:rPr lang="en-US" sz="2400" b="0" i="0" smtClean="0">
                            <a:solidFill>
                              <a:prstClr val="black"/>
                            </a:solidFill>
                            <a:latin typeface="Cambria Math" panose="02040503050406030204" pitchFamily="18" charset="0"/>
                          </a:rPr>
                          <m:t>Cl</m:t>
                        </m:r>
                      </m:e>
                      <m:sup>
                        <m:r>
                          <a:rPr lang="en-US" sz="2400" b="0" i="1" smtClean="0">
                            <a:solidFill>
                              <a:prstClr val="black"/>
                            </a:solidFill>
                            <a:latin typeface="Cambria Math" panose="02040503050406030204" pitchFamily="18" charset="0"/>
                          </a:rPr>
                          <m:t>−</m:t>
                        </m:r>
                      </m:sup>
                    </m:sSup>
                    <m:d>
                      <m:dPr>
                        <m:ctrlPr>
                          <a:rPr lang="en-IN" sz="2400" i="1" smtClean="0">
                            <a:solidFill>
                              <a:prstClr val="black"/>
                            </a:solidFill>
                            <a:latin typeface="Cambria Math" panose="02040503050406030204" pitchFamily="18" charset="0"/>
                          </a:rPr>
                        </m:ctrlPr>
                      </m:dPr>
                      <m:e>
                        <m:r>
                          <a:rPr lang="en-US" sz="2400" b="0" i="1" smtClean="0">
                            <a:solidFill>
                              <a:prstClr val="black"/>
                            </a:solidFill>
                            <a:latin typeface="Cambria Math" panose="02040503050406030204" pitchFamily="18" charset="0"/>
                          </a:rPr>
                          <m:t>𝑎𝑞</m:t>
                        </m:r>
                      </m:e>
                    </m:d>
                    <m:r>
                      <a:rPr lang="en-IN" sz="2400" i="1">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prstClr val="black"/>
                        </a:solidFill>
                        <a:latin typeface="Cambria Math" panose="02040503050406030204" pitchFamily="18" charset="0"/>
                        <a:ea typeface="Cambria Math" panose="02040503050406030204" pitchFamily="18" charset="0"/>
                      </a:rPr>
                      <m:t>Cl</m:t>
                    </m:r>
                    <m:r>
                      <a:rPr lang="en-IN" sz="2400" baseline="-25000">
                        <a:solidFill>
                          <a:prstClr val="black"/>
                        </a:solidFill>
                        <a:latin typeface="Cambria Math" panose="02040503050406030204" pitchFamily="18" charset="0"/>
                        <a:ea typeface="Cambria Math" panose="02040503050406030204" pitchFamily="18" charset="0"/>
                      </a:rPr>
                      <m:t>2</m:t>
                    </m:r>
                    <m:d>
                      <m:dPr>
                        <m:ctrlPr>
                          <a:rPr lang="en-IN" sz="2400" i="1">
                            <a:solidFill>
                              <a:prstClr val="black"/>
                            </a:solidFill>
                            <a:latin typeface="Cambria Math" panose="02040503050406030204" pitchFamily="18" charset="0"/>
                            <a:ea typeface="Cambria Math" panose="02040503050406030204" pitchFamily="18" charset="0"/>
                          </a:rPr>
                        </m:ctrlPr>
                      </m:dPr>
                      <m:e>
                        <m:r>
                          <m:rPr>
                            <m:sty m:val="p"/>
                          </m:rPr>
                          <a:rPr lang="en-IN" sz="2400">
                            <a:solidFill>
                              <a:prstClr val="black"/>
                            </a:solidFill>
                            <a:latin typeface="Cambria Math" panose="02040503050406030204" pitchFamily="18" charset="0"/>
                            <a:ea typeface="Cambria Math" panose="02040503050406030204" pitchFamily="18" charset="0"/>
                          </a:rPr>
                          <m:t>g</m:t>
                        </m:r>
                      </m:e>
                    </m:d>
                    <m:r>
                      <a:rPr lang="en-IN" sz="2400">
                        <a:solidFill>
                          <a:prstClr val="black"/>
                        </a:solidFill>
                        <a:latin typeface="Cambria Math" panose="02040503050406030204" pitchFamily="18" charset="0"/>
                        <a:ea typeface="Cambria Math" panose="02040503050406030204" pitchFamily="18" charset="0"/>
                      </a:rPr>
                      <m:t>+2</m:t>
                    </m:r>
                    <m:sSup>
                      <m:sSupPr>
                        <m:ctrlPr>
                          <a:rPr lang="en-IN" sz="2400" i="1">
                            <a:solidFill>
                              <a:prstClr val="black"/>
                            </a:solidFill>
                            <a:latin typeface="Cambria Math" panose="02040503050406030204" pitchFamily="18" charset="0"/>
                            <a:ea typeface="Cambria Math" panose="02040503050406030204" pitchFamily="18" charset="0"/>
                          </a:rPr>
                        </m:ctrlPr>
                      </m:sSupPr>
                      <m:e>
                        <m:r>
                          <a:rPr lang="en-IN" sz="2400" i="1">
                            <a:solidFill>
                              <a:prstClr val="black"/>
                            </a:solidFill>
                            <a:latin typeface="Cambria Math" panose="02040503050406030204" pitchFamily="18" charset="0"/>
                            <a:ea typeface="Cambria Math" panose="02040503050406030204" pitchFamily="18" charset="0"/>
                          </a:rPr>
                          <m:t>𝑒</m:t>
                        </m:r>
                      </m:e>
                      <m:sup>
                        <m:r>
                          <a:rPr lang="en-IN" sz="2400" i="1">
                            <a:solidFill>
                              <a:prstClr val="black"/>
                            </a:solidFill>
                            <a:latin typeface="Cambria Math" panose="02040503050406030204" pitchFamily="18" charset="0"/>
                            <a:ea typeface="Cambria Math" panose="02040503050406030204" pitchFamily="18" charset="0"/>
                          </a:rPr>
                          <m:t>−</m:t>
                        </m:r>
                      </m:sup>
                    </m:sSup>
                  </m:oMath>
                </a14:m>
                <a:endParaRPr lang="en-US" sz="2400" dirty="0">
                  <a:solidFill>
                    <a:prstClr val="black"/>
                  </a:solidFill>
                </a:endParaRPr>
              </a:p>
              <a:p>
                <a:pPr marL="114300" indent="-57150">
                  <a:spcBef>
                    <a:spcPts val="600"/>
                  </a:spcBef>
                  <a:tabLst>
                    <a:tab pos="3028950" algn="l"/>
                    <a:tab pos="3086100" algn="l"/>
                    <a:tab pos="3257550" algn="l"/>
                    <a:tab pos="3314700" algn="l"/>
                  </a:tabLst>
                </a:pPr>
                <a:r>
                  <a:rPr lang="en-US" sz="2400" i="1" dirty="0">
                    <a:solidFill>
                      <a:prstClr val="black"/>
                    </a:solidFill>
                  </a:rPr>
                  <a:t>Cathode (reduction</a:t>
                </a:r>
                <a:r>
                  <a:rPr lang="en-US" sz="2400" dirty="0">
                    <a:solidFill>
                      <a:prstClr val="black"/>
                    </a:solidFill>
                  </a:rPr>
                  <a:t>):</a:t>
                </a:r>
                <a:r>
                  <a:rPr lang="en-US" sz="2400" i="1" dirty="0">
                    <a:solidFill>
                      <a:prstClr val="black"/>
                    </a:solidFill>
                  </a:rPr>
                  <a:t>	</a:t>
                </a:r>
                <a14:m>
                  <m:oMath xmlns:m="http://schemas.openxmlformats.org/officeDocument/2006/math">
                    <m:r>
                      <a:rPr lang="en-US" sz="2400" i="1">
                        <a:solidFill>
                          <a:prstClr val="black"/>
                        </a:solidFill>
                        <a:latin typeface="Cambria Math" panose="02040503050406030204" pitchFamily="18" charset="0"/>
                      </a:rPr>
                      <m:t>2</m:t>
                    </m:r>
                    <m:r>
                      <m:rPr>
                        <m:sty m:val="p"/>
                      </m:rPr>
                      <a:rPr lang="en-US" sz="2400" b="0" i="0" smtClean="0">
                        <a:solidFill>
                          <a:prstClr val="black"/>
                        </a:solidFill>
                        <a:latin typeface="Cambria Math" panose="02040503050406030204" pitchFamily="18" charset="0"/>
                      </a:rPr>
                      <m:t>Na</m:t>
                    </m:r>
                    <m:d>
                      <m:dPr>
                        <m:ctrlPr>
                          <a:rPr lang="en-US" sz="2400" b="0" i="1" smtClean="0">
                            <a:solidFill>
                              <a:prstClr val="black"/>
                            </a:solidFill>
                            <a:latin typeface="Cambria Math" panose="02040503050406030204" pitchFamily="18" charset="0"/>
                          </a:rPr>
                        </m:ctrlPr>
                      </m:dPr>
                      <m:e>
                        <m:r>
                          <a:rPr lang="en-US" sz="2400" b="0" i="1" smtClean="0">
                            <a:solidFill>
                              <a:prstClr val="black"/>
                            </a:solidFill>
                            <a:latin typeface="Cambria Math" panose="02040503050406030204" pitchFamily="18" charset="0"/>
                          </a:rPr>
                          <m:t>𝑎𝑞</m:t>
                        </m:r>
                      </m:e>
                    </m:d>
                    <m:r>
                      <a:rPr lang="en-US" sz="2400" i="1">
                        <a:solidFill>
                          <a:prstClr val="black"/>
                        </a:solidFill>
                        <a:latin typeface="Cambria Math" panose="02040503050406030204" pitchFamily="18" charset="0"/>
                        <a:ea typeface="Cambria Math" panose="02040503050406030204" pitchFamily="18" charset="0"/>
                      </a:rPr>
                      <m:t>+ </m:t>
                    </m:r>
                    <m:sSup>
                      <m:sSupPr>
                        <m:ctrlPr>
                          <a:rPr lang="en-US" sz="2400" i="1">
                            <a:solidFill>
                              <a:prstClr val="black"/>
                            </a:solidFill>
                            <a:latin typeface="Cambria Math" panose="02040503050406030204" pitchFamily="18" charset="0"/>
                            <a:ea typeface="Cambria Math" panose="02040503050406030204" pitchFamily="18" charset="0"/>
                          </a:rPr>
                        </m:ctrlPr>
                      </m:sSupPr>
                      <m:e>
                        <m:r>
                          <a:rPr lang="en-US" sz="2400" i="1">
                            <a:solidFill>
                              <a:prstClr val="black"/>
                            </a:solidFill>
                            <a:latin typeface="Cambria Math" panose="02040503050406030204" pitchFamily="18" charset="0"/>
                            <a:ea typeface="Cambria Math" panose="02040503050406030204" pitchFamily="18" charset="0"/>
                          </a:rPr>
                          <m:t>2</m:t>
                        </m:r>
                        <m:r>
                          <a:rPr lang="en-US" sz="2400" i="1">
                            <a:solidFill>
                              <a:prstClr val="black"/>
                            </a:solidFill>
                            <a:latin typeface="Cambria Math" panose="02040503050406030204" pitchFamily="18" charset="0"/>
                            <a:ea typeface="Cambria Math" panose="02040503050406030204" pitchFamily="18" charset="0"/>
                          </a:rPr>
                          <m:t>𝑒</m:t>
                        </m:r>
                      </m:e>
                      <m:sup>
                        <m:r>
                          <a:rPr lang="en-US" sz="2400" i="1">
                            <a:solidFill>
                              <a:prstClr val="black"/>
                            </a:solidFill>
                            <a:latin typeface="Cambria Math" panose="02040503050406030204" pitchFamily="18" charset="0"/>
                            <a:ea typeface="Cambria Math" panose="02040503050406030204" pitchFamily="18" charset="0"/>
                          </a:rPr>
                          <m:t>−</m:t>
                        </m:r>
                      </m:sup>
                    </m:sSup>
                    <m:groupChr>
                      <m:groupChrPr>
                        <m:chr m:val="→"/>
                        <m:vertJc m:val="bot"/>
                        <m:ctrlPr>
                          <a:rPr lang="en-US" sz="2400" i="1" smtClean="0">
                            <a:solidFill>
                              <a:prstClr val="black"/>
                            </a:solidFill>
                            <a:latin typeface="Cambria Math" panose="02040503050406030204" pitchFamily="18" charset="0"/>
                            <a:ea typeface="Cambria Math" panose="02040503050406030204" pitchFamily="18" charset="0"/>
                          </a:rPr>
                        </m:ctrlPr>
                      </m:groupChrPr>
                      <m:e>
                        <m:r>
                          <m:rPr>
                            <m:sty m:val="p"/>
                            <m:brk m:alnAt="2"/>
                          </m:rPr>
                          <a:rPr lang="en-US" sz="2400" b="0" i="0" smtClean="0">
                            <a:solidFill>
                              <a:prstClr val="black"/>
                            </a:solidFill>
                            <a:latin typeface="Cambria Math" panose="02040503050406030204" pitchFamily="18" charset="0"/>
                            <a:ea typeface="Cambria Math" panose="02040503050406030204" pitchFamily="18" charset="0"/>
                          </a:rPr>
                          <m:t>H</m:t>
                        </m:r>
                        <m:r>
                          <m:rPr>
                            <m:sty m:val="p"/>
                          </m:rPr>
                          <a:rPr lang="en-US" sz="2400" b="0" i="0" smtClean="0">
                            <a:solidFill>
                              <a:prstClr val="black"/>
                            </a:solidFill>
                            <a:latin typeface="Cambria Math" panose="02040503050406030204" pitchFamily="18" charset="0"/>
                            <a:ea typeface="Cambria Math" panose="02040503050406030204" pitchFamily="18" charset="0"/>
                          </a:rPr>
                          <m:t>g</m:t>
                        </m:r>
                        <m:d>
                          <m:dPr>
                            <m:ctrlPr>
                              <a:rPr lang="en-US" sz="2400" b="0" i="1" smtClean="0">
                                <a:solidFill>
                                  <a:prstClr val="black"/>
                                </a:solidFill>
                                <a:latin typeface="Cambria Math" panose="02040503050406030204" pitchFamily="18" charset="0"/>
                                <a:ea typeface="Cambria Math" panose="02040503050406030204" pitchFamily="18" charset="0"/>
                              </a:rPr>
                            </m:ctrlPr>
                          </m:dPr>
                          <m:e>
                            <m:r>
                              <a:rPr lang="en-US" sz="2400" b="0" i="1" smtClean="0">
                                <a:solidFill>
                                  <a:prstClr val="black"/>
                                </a:solidFill>
                                <a:latin typeface="Cambria Math" panose="02040503050406030204" pitchFamily="18" charset="0"/>
                                <a:ea typeface="Cambria Math" panose="02040503050406030204" pitchFamily="18" charset="0"/>
                              </a:rPr>
                              <m:t>𝑙</m:t>
                            </m:r>
                          </m:e>
                        </m:d>
                      </m:e>
                    </m:groupChr>
                    <m:r>
                      <a:rPr lang="en-US" sz="2400" b="0" i="1" smtClean="0">
                        <a:solidFill>
                          <a:prstClr val="black"/>
                        </a:solidFill>
                        <a:latin typeface="Cambria Math" panose="02040503050406030204" pitchFamily="18" charset="0"/>
                        <a:ea typeface="Cambria Math" panose="02040503050406030204" pitchFamily="18" charset="0"/>
                      </a:rPr>
                      <m:t>2</m:t>
                    </m:r>
                    <m:r>
                      <m:rPr>
                        <m:sty m:val="p"/>
                      </m:rPr>
                      <a:rPr lang="en-US" sz="2400" b="0" i="0" smtClean="0">
                        <a:solidFill>
                          <a:prstClr val="black"/>
                        </a:solidFill>
                        <a:latin typeface="Cambria Math" panose="02040503050406030204" pitchFamily="18" charset="0"/>
                        <a:ea typeface="Cambria Math" panose="02040503050406030204" pitchFamily="18" charset="0"/>
                      </a:rPr>
                      <m:t>NaHg</m:t>
                    </m:r>
                  </m:oMath>
                </a14:m>
                <a:endParaRPr lang="en-IN" sz="2400" dirty="0">
                  <a:solidFill>
                    <a:prstClr val="black"/>
                  </a:solidFill>
                </a:endParaRPr>
              </a:p>
              <a:p>
                <a:pPr marL="228600" indent="-171450" defTabSz="731838">
                  <a:spcBef>
                    <a:spcPts val="1200"/>
                  </a:spcBef>
                </a:pPr>
                <a:r>
                  <a:rPr lang="en-US" sz="2400" i="1" dirty="0">
                    <a:solidFill>
                      <a:prstClr val="black"/>
                    </a:solidFill>
                  </a:rPr>
                  <a:t>Overall reaction:			</a:t>
                </a:r>
                <a14:m>
                  <m:oMath xmlns:m="http://schemas.openxmlformats.org/officeDocument/2006/math">
                    <m:r>
                      <a:rPr lang="en-US" sz="2400" i="1">
                        <a:solidFill>
                          <a:prstClr val="black"/>
                        </a:solidFill>
                        <a:latin typeface="Cambria Math" panose="02040503050406030204" pitchFamily="18" charset="0"/>
                      </a:rPr>
                      <m:t>2</m:t>
                    </m:r>
                    <m:r>
                      <m:rPr>
                        <m:sty m:val="p"/>
                      </m:rPr>
                      <a:rPr lang="en-US" sz="2400" b="0" i="0" smtClean="0">
                        <a:solidFill>
                          <a:prstClr val="black"/>
                        </a:solidFill>
                        <a:latin typeface="Cambria Math" panose="02040503050406030204" pitchFamily="18" charset="0"/>
                      </a:rPr>
                      <m:t>NaCl</m:t>
                    </m:r>
                    <m:d>
                      <m:dPr>
                        <m:ctrlPr>
                          <a:rPr lang="en-US" sz="2400" b="0" i="1" smtClean="0">
                            <a:solidFill>
                              <a:prstClr val="black"/>
                            </a:solidFill>
                            <a:latin typeface="Cambria Math" panose="02040503050406030204" pitchFamily="18" charset="0"/>
                          </a:rPr>
                        </m:ctrlPr>
                      </m:dPr>
                      <m:e>
                        <m:r>
                          <a:rPr lang="en-US" sz="2400" b="0" i="1" smtClean="0">
                            <a:solidFill>
                              <a:prstClr val="black"/>
                            </a:solidFill>
                            <a:latin typeface="Cambria Math" panose="02040503050406030204" pitchFamily="18" charset="0"/>
                          </a:rPr>
                          <m:t>𝑎𝑞</m:t>
                        </m:r>
                      </m:e>
                    </m:d>
                    <m:r>
                      <a:rPr lang="en-US" sz="2400" i="1">
                        <a:solidFill>
                          <a:prstClr val="black"/>
                        </a:solidFill>
                        <a:latin typeface="Cambria Math" panose="02040503050406030204" pitchFamily="18" charset="0"/>
                        <a:ea typeface="Cambria Math" panose="02040503050406030204" pitchFamily="18" charset="0"/>
                      </a:rPr>
                      <m:t>→</m:t>
                    </m:r>
                    <m:r>
                      <a:rPr lang="en-US" sz="2400" b="0" i="0" smtClean="0">
                        <a:solidFill>
                          <a:prstClr val="black"/>
                        </a:solidFill>
                        <a:latin typeface="Cambria Math" panose="02040503050406030204" pitchFamily="18" charset="0"/>
                        <a:ea typeface="Cambria Math" panose="02040503050406030204" pitchFamily="18" charset="0"/>
                      </a:rPr>
                      <m:t>2</m:t>
                    </m:r>
                    <m:r>
                      <m:rPr>
                        <m:sty m:val="p"/>
                      </m:rPr>
                      <a:rPr lang="en-US" sz="2400" b="0" i="0" smtClean="0">
                        <a:solidFill>
                          <a:prstClr val="black"/>
                        </a:solidFill>
                        <a:latin typeface="Cambria Math" panose="02040503050406030204" pitchFamily="18" charset="0"/>
                        <a:ea typeface="Cambria Math" panose="02040503050406030204" pitchFamily="18" charset="0"/>
                      </a:rPr>
                      <m:t>Na</m:t>
                    </m:r>
                    <m:r>
                      <a:rPr lang="en-US" sz="2400" b="0" i="0" smtClean="0">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prstClr val="black"/>
                        </a:solidFill>
                        <a:latin typeface="Cambria Math" panose="02040503050406030204" pitchFamily="18" charset="0"/>
                        <a:ea typeface="Cambria Math" panose="02040503050406030204" pitchFamily="18" charset="0"/>
                      </a:rPr>
                      <m:t>Hg</m:t>
                    </m:r>
                    <m:r>
                      <a:rPr lang="en-US" sz="2400" i="0">
                        <a:solidFill>
                          <a:prstClr val="black"/>
                        </a:solidFill>
                        <a:latin typeface="Cambria Math" panose="02040503050406030204" pitchFamily="18" charset="0"/>
                        <a:ea typeface="Cambria Math" panose="02040503050406030204" pitchFamily="18" charset="0"/>
                      </a:rPr>
                      <m:t>+</m:t>
                    </m:r>
                    <m:sSub>
                      <m:sSubPr>
                        <m:ctrlPr>
                          <a:rPr lang="en-US" sz="2400" i="1">
                            <a:solidFill>
                              <a:prstClr val="black"/>
                            </a:solidFill>
                            <a:latin typeface="Cambria Math" panose="02040503050406030204" pitchFamily="18" charset="0"/>
                            <a:ea typeface="Cambria Math" panose="02040503050406030204" pitchFamily="18" charset="0"/>
                          </a:rPr>
                        </m:ctrlPr>
                      </m:sSubPr>
                      <m:e>
                        <m:r>
                          <m:rPr>
                            <m:sty m:val="p"/>
                          </m:rPr>
                          <a:rPr lang="en-US" sz="2400" b="0" i="0" smtClean="0">
                            <a:solidFill>
                              <a:prstClr val="black"/>
                            </a:solidFill>
                            <a:latin typeface="Cambria Math" panose="02040503050406030204" pitchFamily="18" charset="0"/>
                            <a:ea typeface="Cambria Math" panose="02040503050406030204" pitchFamily="18" charset="0"/>
                          </a:rPr>
                          <m:t>Cl</m:t>
                        </m:r>
                      </m:e>
                      <m:sub>
                        <m:r>
                          <a:rPr lang="en-US" sz="2400" i="0">
                            <a:solidFill>
                              <a:prstClr val="black"/>
                            </a:solidFill>
                            <a:latin typeface="Cambria Math" panose="02040503050406030204" pitchFamily="18" charset="0"/>
                            <a:ea typeface="Cambria Math" panose="02040503050406030204" pitchFamily="18" charset="0"/>
                          </a:rPr>
                          <m:t>2</m:t>
                        </m:r>
                      </m:sub>
                    </m:sSub>
                    <m:d>
                      <m:dPr>
                        <m:ctrlPr>
                          <a:rPr lang="en-US" sz="2400" i="1">
                            <a:solidFill>
                              <a:prstClr val="black"/>
                            </a:solidFill>
                            <a:latin typeface="Cambria Math" panose="02040503050406030204" pitchFamily="18" charset="0"/>
                            <a:ea typeface="Cambria Math" panose="02040503050406030204" pitchFamily="18" charset="0"/>
                          </a:rPr>
                        </m:ctrlPr>
                      </m:dPr>
                      <m:e>
                        <m:r>
                          <a:rPr lang="en-US" sz="2400" i="1">
                            <a:solidFill>
                              <a:prstClr val="black"/>
                            </a:solidFill>
                            <a:latin typeface="Cambria Math" panose="02040503050406030204" pitchFamily="18" charset="0"/>
                            <a:ea typeface="Cambria Math" panose="02040503050406030204" pitchFamily="18" charset="0"/>
                          </a:rPr>
                          <m:t>𝑔</m:t>
                        </m:r>
                      </m:e>
                    </m:d>
                  </m:oMath>
                </a14:m>
                <a:endParaRPr lang="en-US" sz="2400" i="1" dirty="0">
                  <a:solidFill>
                    <a:prstClr val="black"/>
                  </a:solidFill>
                </a:endParaRPr>
              </a:p>
            </p:txBody>
          </p:sp>
        </mc:Choice>
        <mc:Fallback xmlns="">
          <p:sp>
            <p:nvSpPr>
              <p:cNvPr id="4" name="Content Placeholder 3"/>
              <p:cNvSpPr>
                <a:spLocks noGrp="1" noRot="1" noChangeAspect="1" noMove="1" noResize="1" noEditPoints="1" noAdjustHandles="1" noChangeArrowheads="1" noChangeShapeType="1" noTextEdit="1"/>
              </p:cNvSpPr>
              <p:nvPr>
                <p:ph sz="quarter" idx="12"/>
              </p:nvPr>
            </p:nvSpPr>
            <p:spPr>
              <a:xfrm>
                <a:off x="0" y="1828800"/>
                <a:ext cx="9144000" cy="2514600"/>
              </a:xfrm>
              <a:blipFill>
                <a:blip r:embed="rId2"/>
                <a:stretch>
                  <a:fillRect l="-400" t="-1937"/>
                </a:stretch>
              </a:blipFill>
            </p:spPr>
            <p:txBody>
              <a:bodyPr/>
              <a:lstStyle/>
              <a:p>
                <a:r>
                  <a:rPr lang="en-US">
                    <a:noFill/>
                  </a:rPr>
                  <a:t> </a:t>
                </a:r>
              </a:p>
            </p:txBody>
          </p:sp>
        </mc:Fallback>
      </mc:AlternateContent>
      <p:cxnSp>
        <p:nvCxnSpPr>
          <p:cNvPr id="8" name="Straight Connector 7">
            <a:extLst>
              <a:ext uri="{C183D7F6-B498-43B3-948B-1728B52AA6E4}">
                <adec:decorative xmlns:adec="http://schemas.microsoft.com/office/drawing/2017/decorative" xmlns="" val="1"/>
              </a:ext>
            </a:extLst>
          </p:cNvPr>
          <p:cNvCxnSpPr/>
          <p:nvPr/>
        </p:nvCxnSpPr>
        <p:spPr>
          <a:xfrm>
            <a:off x="3048000" y="2895600"/>
            <a:ext cx="5486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1464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(10)</a:t>
            </a:r>
            <a:endParaRPr lang="en-IN" dirty="0">
              <a:solidFill>
                <a:srgbClr val="CE171F"/>
              </a:solidFill>
            </a:endParaRPr>
          </a:p>
        </p:txBody>
      </p:sp>
      <p:sp>
        <p:nvSpPr>
          <p:cNvPr id="16" name="Text Placeholder 15"/>
          <p:cNvSpPr>
            <a:spLocks noGrp="1"/>
          </p:cNvSpPr>
          <p:nvPr>
            <p:ph type="body" sz="quarter" idx="11"/>
          </p:nvPr>
        </p:nvSpPr>
        <p:spPr>
          <a:xfrm>
            <a:off x="0" y="1028939"/>
            <a:ext cx="903732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524000"/>
                <a:ext cx="9144000" cy="3429000"/>
              </a:xfrm>
            </p:spPr>
            <p:txBody>
              <a:bodyPr/>
              <a:lstStyle/>
              <a:p>
                <a:pPr>
                  <a:spcAft>
                    <a:spcPts val="1800"/>
                  </a:spcAft>
                </a:pPr>
                <a:r>
                  <a:rPr lang="en-US" dirty="0"/>
                  <a:t>In the laboratory, chlorine, bromine, and iodine can be prepared by heating the alkali halides (NaCl, KBr, or KI) in concentrated sulfuric acid in the presence of manganese(IV) oxide. </a:t>
                </a:r>
              </a:p>
              <a:p>
                <a:pPr>
                  <a:spcAft>
                    <a:spcPts val="500"/>
                  </a:spcAft>
                </a:pPr>
                <a14:m>
                  <m:oMath xmlns:m="http://schemas.openxmlformats.org/officeDocument/2006/math">
                    <m:r>
                      <m:rPr>
                        <m:sty m:val="p"/>
                      </m:rPr>
                      <a:rPr lang="en-IN" b="0" i="0" smtClean="0">
                        <a:latin typeface="Cambria Math" panose="02040503050406030204" pitchFamily="18" charset="0"/>
                      </a:rPr>
                      <m:t>MnO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US" b="0" i="1" smtClean="0">
                            <a:latin typeface="Cambria Math" panose="02040503050406030204" pitchFamily="18" charset="0"/>
                          </a:rPr>
                          <m:t>𝑠</m:t>
                        </m:r>
                      </m:e>
                    </m:d>
                    <m:r>
                      <a:rPr lang="en-IN" b="0" i="1" smtClean="0">
                        <a:latin typeface="Cambria Math" panose="02040503050406030204" pitchFamily="18" charset="0"/>
                        <a:ea typeface="Cambria Math" panose="02040503050406030204" pitchFamily="18" charset="0"/>
                      </a:rPr>
                      <m:t>+</m:t>
                    </m:r>
                    <m:r>
                      <m:rPr>
                        <m:nor/>
                      </m:rPr>
                      <a:rPr lang="en-US" dirty="0"/>
                      <m:t>2</m:t>
                    </m:r>
                    <m:r>
                      <m:rPr>
                        <m:nor/>
                      </m:rPr>
                      <a:rPr lang="en-US" dirty="0"/>
                      <m:t>H</m:t>
                    </m:r>
                    <m:r>
                      <m:rPr>
                        <m:nor/>
                      </m:rPr>
                      <a:rPr lang="en-US" baseline="-25000" dirty="0"/>
                      <m:t>2</m:t>
                    </m:r>
                    <m:r>
                      <m:rPr>
                        <m:nor/>
                      </m:rPr>
                      <a:rPr lang="en-US" dirty="0"/>
                      <m:t>SO</m:t>
                    </m:r>
                    <m:r>
                      <m:rPr>
                        <m:nor/>
                      </m:rPr>
                      <a:rPr lang="en-US" baseline="-25000" dirty="0"/>
                      <m:t>4</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𝑎𝑞</m:t>
                        </m:r>
                      </m:e>
                    </m:d>
                    <m:r>
                      <a:rPr lang="en-US" i="1" dirty="0" smtClean="0">
                        <a:latin typeface="Cambria Math" panose="02040503050406030204" pitchFamily="18" charset="0"/>
                        <a:ea typeface="Cambria Math" panose="02040503050406030204" pitchFamily="18" charset="0"/>
                      </a:rPr>
                      <m:t>+</m:t>
                    </m:r>
                    <m:r>
                      <m:rPr>
                        <m:nor/>
                      </m:rPr>
                      <a:rPr lang="en-US" dirty="0"/>
                      <m:t>2</m:t>
                    </m:r>
                    <m:r>
                      <m:rPr>
                        <m:sty m:val="p"/>
                      </m:rPr>
                      <a:rPr lang="en-US">
                        <a:solidFill>
                          <a:prstClr val="black"/>
                        </a:solidFill>
                        <a:latin typeface="Cambria Math" panose="02040503050406030204" pitchFamily="18" charset="0"/>
                      </a:rPr>
                      <m:t>NaCl</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𝑎𝑞</m:t>
                        </m:r>
                      </m:e>
                    </m:d>
                    <m:r>
                      <a:rPr lang="en-US" i="1" dirty="0" smtClean="0">
                        <a:latin typeface="Cambria Math" panose="02040503050406030204" pitchFamily="18" charset="0"/>
                        <a:ea typeface="Cambria Math" panose="02040503050406030204" pitchFamily="18" charset="0"/>
                      </a:rPr>
                      <m:t>→</m:t>
                    </m:r>
                  </m:oMath>
                </a14:m>
                <a:r>
                  <a:rPr lang="en-US" dirty="0"/>
                  <a:t> </a:t>
                </a:r>
              </a:p>
              <a:p>
                <a:pPr marL="577850" indent="1312863" algn="r" defTabSz="1030288">
                  <a:tabLst>
                    <a:tab pos="3706813" algn="l"/>
                  </a:tabLst>
                </a:pPr>
                <a14:m>
                  <m:oMathPara xmlns:m="http://schemas.openxmlformats.org/officeDocument/2006/math">
                    <m:oMathParaPr>
                      <m:jc m:val="right"/>
                    </m:oMathParaPr>
                    <m:oMath xmlns:m="http://schemas.openxmlformats.org/officeDocument/2006/math">
                      <m:r>
                        <m:rPr>
                          <m:sty m:val="p"/>
                        </m:rPr>
                        <a:rPr lang="en-IN" b="0" i="0" smtClean="0">
                          <a:latin typeface="Cambria Math" panose="02040503050406030204" pitchFamily="18" charset="0"/>
                        </a:rPr>
                        <m:t>MnSO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m:t>
                      </m:r>
                      <m:r>
                        <m:rPr>
                          <m:sty m:val="p"/>
                        </m:rPr>
                        <a:rPr lang="en-IN">
                          <a:latin typeface="Cambria Math" panose="02040503050406030204" pitchFamily="18" charset="0"/>
                        </a:rPr>
                        <m:t>Na</m:t>
                      </m:r>
                      <m:r>
                        <a:rPr lang="en-IN" baseline="-25000">
                          <a:latin typeface="Cambria Math" panose="02040503050406030204" pitchFamily="18" charset="0"/>
                        </a:rPr>
                        <m:t>2</m:t>
                      </m:r>
                      <m:r>
                        <m:rPr>
                          <m:sty m:val="p"/>
                        </m:rPr>
                        <a:rPr lang="en-IN">
                          <a:latin typeface="Cambria Math" panose="02040503050406030204" pitchFamily="18" charset="0"/>
                        </a:rPr>
                        <m:t>SO</m:t>
                      </m:r>
                      <m:r>
                        <a:rPr lang="en-IN" baseline="-25000">
                          <a:latin typeface="Cambria Math" panose="02040503050406030204" pitchFamily="18" charset="0"/>
                        </a:rPr>
                        <m:t>4</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𝑎𝑞</m:t>
                          </m:r>
                        </m:e>
                      </m:d>
                      <m:r>
                        <a:rPr lang="en-US" i="1" dirty="0" smtClean="0">
                          <a:latin typeface="Cambria Math" panose="02040503050406030204" pitchFamily="18" charset="0"/>
                          <a:ea typeface="Cambria Math" panose="02040503050406030204" pitchFamily="18" charset="0"/>
                        </a:rPr>
                        <m:t>+</m:t>
                      </m:r>
                      <m:r>
                        <m:rPr>
                          <m:nor/>
                        </m:rPr>
                        <a:rPr lang="en-US" dirty="0"/>
                        <m:t>2</m:t>
                      </m:r>
                      <m:r>
                        <m:rPr>
                          <m:nor/>
                        </m:rPr>
                        <a:rPr lang="en-US" dirty="0"/>
                        <m:t>H</m:t>
                      </m:r>
                      <m:r>
                        <m:rPr>
                          <m:nor/>
                        </m:rPr>
                        <a:rPr lang="en-US" baseline="-25000" dirty="0"/>
                        <m:t>2</m:t>
                      </m:r>
                      <m:r>
                        <m:rPr>
                          <m:nor/>
                        </m:rPr>
                        <a:rPr lang="en-US" dirty="0"/>
                        <m:t>O</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𝑙</m:t>
                          </m:r>
                        </m:e>
                      </m:d>
                      <m:r>
                        <a:rPr lang="en-US" i="1" dirty="0" smtClean="0">
                          <a:latin typeface="Cambria Math" panose="02040503050406030204" pitchFamily="18" charset="0"/>
                          <a:ea typeface="Cambria Math" panose="02040503050406030204" pitchFamily="18" charset="0"/>
                        </a:rPr>
                        <m:t>+</m:t>
                      </m:r>
                      <m:sSub>
                        <m:sSubPr>
                          <m:ctrlPr>
                            <a:rPr lang="en-US" i="1" dirty="0" smtClean="0">
                              <a:latin typeface="Cambria Math" panose="02040503050406030204" pitchFamily="18" charset="0"/>
                              <a:ea typeface="Cambria Math" panose="02040503050406030204" pitchFamily="18" charset="0"/>
                            </a:rPr>
                          </m:ctrlPr>
                        </m:sSubPr>
                        <m:e>
                          <m:r>
                            <m:rPr>
                              <m:sty m:val="p"/>
                            </m:rPr>
                            <a:rPr lang="en-US" b="0" i="0" dirty="0" smtClean="0">
                              <a:latin typeface="Cambria Math" panose="02040503050406030204" pitchFamily="18" charset="0"/>
                              <a:ea typeface="Cambria Math" panose="02040503050406030204" pitchFamily="18" charset="0"/>
                            </a:rPr>
                            <m:t>Cl</m:t>
                          </m:r>
                        </m:e>
                        <m:sub>
                          <m:r>
                            <a:rPr lang="en-US" b="0" i="1" dirty="0" smtClean="0">
                              <a:latin typeface="Cambria Math" panose="02040503050406030204" pitchFamily="18" charset="0"/>
                              <a:ea typeface="Cambria Math" panose="02040503050406030204" pitchFamily="18" charset="0"/>
                            </a:rPr>
                            <m:t>2</m:t>
                          </m:r>
                        </m:sub>
                      </m:sSub>
                      <m:d>
                        <m:dPr>
                          <m:ctrlPr>
                            <a:rPr lang="en-US"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US"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524000"/>
                <a:ext cx="9144000" cy="3429000"/>
              </a:xfrm>
              <a:blipFill>
                <a:blip r:embed="rId2"/>
                <a:stretch>
                  <a:fillRect l="-1333" t="-1599"/>
                </a:stretch>
              </a:blipFill>
            </p:spPr>
            <p:txBody>
              <a:bodyPr/>
              <a:lstStyle/>
              <a:p>
                <a:r>
                  <a:rPr lang="en-US">
                    <a:noFill/>
                  </a:rPr>
                  <a:t> </a:t>
                </a:r>
              </a:p>
            </p:txBody>
          </p:sp>
        </mc:Fallback>
      </mc:AlternateContent>
    </p:spTree>
    <p:extLst>
      <p:ext uri="{BB962C8B-B14F-4D97-AF65-F5344CB8AC3E}">
        <p14:creationId xmlns:p14="http://schemas.microsoft.com/office/powerpoint/2010/main" val="1418683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US" dirty="0">
                <a:solidFill>
                  <a:schemeClr val="bg1"/>
                </a:solidFill>
                <a:latin typeface="Calibri"/>
              </a:rPr>
              <a:t>25.1</a:t>
            </a:r>
            <a:r>
              <a:rPr lang="en-US" spc="3000" dirty="0">
                <a:solidFill>
                  <a:srgbClr val="FF0000"/>
                </a:solidFill>
                <a:latin typeface="Calibri"/>
              </a:rPr>
              <a:t> </a:t>
            </a:r>
            <a:r>
              <a:rPr lang="en-US" dirty="0">
                <a:solidFill>
                  <a:srgbClr val="CE171F"/>
                </a:solidFill>
                <a:latin typeface="Calibri"/>
              </a:rPr>
              <a:t>General Properties of Nonmetals (3)</a:t>
            </a:r>
            <a:endParaRPr lang="en-IN" dirty="0">
              <a:solidFill>
                <a:srgbClr val="CE171F"/>
              </a:solidFill>
            </a:endParaRPr>
          </a:p>
        </p:txBody>
      </p:sp>
      <p:sp>
        <p:nvSpPr>
          <p:cNvPr id="16" name="Text Placeholder 15"/>
          <p:cNvSpPr>
            <a:spLocks noGrp="1"/>
          </p:cNvSpPr>
          <p:nvPr>
            <p:ph type="body" sz="quarter" idx="11"/>
          </p:nvPr>
        </p:nvSpPr>
        <p:spPr>
          <a:xfrm>
            <a:off x="0" y="1066800"/>
            <a:ext cx="6194145" cy="533400"/>
          </a:xfrm>
        </p:spPr>
        <p:txBody>
          <a:bodyPr/>
          <a:lstStyle/>
          <a:p>
            <a:r>
              <a:rPr lang="en-US" sz="2800" dirty="0">
                <a:solidFill>
                  <a:srgbClr val="4F74A7"/>
                </a:solidFill>
                <a:latin typeface="Calibri" panose="020F0502020204030204" pitchFamily="34" charset="0"/>
                <a:cs typeface="Helvetica" panose="020B0604020202020204" pitchFamily="34" charset="0"/>
              </a:rPr>
              <a:t>General Properties of Nonmetals</a:t>
            </a:r>
          </a:p>
        </p:txBody>
      </p:sp>
      <p:pic>
        <p:nvPicPr>
          <p:cNvPr id="3" name="Picture 2" descr="The main group nonmetallic elements and metalloids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2248" y="2209799"/>
            <a:ext cx="6699504" cy="4001572"/>
          </a:xfrm>
          <a:prstGeom prst="rect">
            <a:avLst/>
          </a:prstGeom>
        </p:spPr>
      </p:pic>
    </p:spTree>
    <p:extLst>
      <p:ext uri="{BB962C8B-B14F-4D97-AF65-F5344CB8AC3E}">
        <p14:creationId xmlns:p14="http://schemas.microsoft.com/office/powerpoint/2010/main" val="26518470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(11)</a:t>
            </a:r>
            <a:endParaRPr lang="en-IN" dirty="0">
              <a:solidFill>
                <a:srgbClr val="CE171F"/>
              </a:solidFill>
            </a:endParaRPr>
          </a:p>
        </p:txBody>
      </p:sp>
      <p:sp>
        <p:nvSpPr>
          <p:cNvPr id="17" name="Text Placeholder 16"/>
          <p:cNvSpPr>
            <a:spLocks noGrp="1"/>
          </p:cNvSpPr>
          <p:nvPr>
            <p:ph type="body" sz="quarter" idx="11"/>
          </p:nvPr>
        </p:nvSpPr>
        <p:spPr>
          <a:xfrm>
            <a:off x="-6096" y="1066800"/>
            <a:ext cx="8997696"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p:pic>
        <p:nvPicPr>
          <p:cNvPr id="15" name="Picture 14" descr="A diaphragm cell used in the chlor-alkali process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819" y="1524000"/>
            <a:ext cx="7224362" cy="4959096"/>
          </a:xfrm>
          <a:prstGeom prst="rect">
            <a:avLst/>
          </a:prstGeom>
        </p:spPr>
      </p:pic>
    </p:spTree>
    <p:extLst>
      <p:ext uri="{BB962C8B-B14F-4D97-AF65-F5344CB8AC3E}">
        <p14:creationId xmlns:p14="http://schemas.microsoft.com/office/powerpoint/2010/main" val="26522067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Halogens(12)</a:t>
            </a:r>
            <a:endParaRPr lang="en-IN" dirty="0">
              <a:solidFill>
                <a:srgbClr val="CE171F"/>
              </a:solidFill>
            </a:endParaRPr>
          </a:p>
        </p:txBody>
      </p:sp>
      <p:sp>
        <p:nvSpPr>
          <p:cNvPr id="16" name="Text Placeholder 15"/>
          <p:cNvSpPr>
            <a:spLocks noGrp="1"/>
          </p:cNvSpPr>
          <p:nvPr>
            <p:ph type="body" sz="quarter" idx="11"/>
          </p:nvPr>
        </p:nvSpPr>
        <p:spPr>
          <a:xfrm>
            <a:off x="0" y="1066800"/>
            <a:ext cx="4714875"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Compounds of the Halogens</a:t>
            </a:r>
          </a:p>
        </p:txBody>
      </p:sp>
      <mc:AlternateContent xmlns:mc="http://schemas.openxmlformats.org/markup-compatibility/2006" xmlns:a14="http://schemas.microsoft.com/office/drawing/2010/main">
        <mc:Choice Requires="a14">
          <p:sp>
            <p:nvSpPr>
              <p:cNvPr id="15" name="Text Placeholder 14"/>
              <p:cNvSpPr>
                <a:spLocks noGrp="1"/>
              </p:cNvSpPr>
              <p:nvPr>
                <p:ph type="body" sz="quarter" idx="10"/>
              </p:nvPr>
            </p:nvSpPr>
            <p:spPr>
              <a:xfrm>
                <a:off x="0" y="1600200"/>
                <a:ext cx="9144000" cy="4876800"/>
              </a:xfrm>
            </p:spPr>
            <p:txBody>
              <a:bodyPr/>
              <a:lstStyle/>
              <a:p>
                <a:pPr algn="ctr">
                  <a:spcAft>
                    <a:spcPts val="24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i="1" dirty="0" smtClean="0">
                          <a:latin typeface="Cambria Math" panose="02040503050406030204" pitchFamily="18" charset="0"/>
                          <a:ea typeface="Cambria Math" panose="02040503050406030204" pitchFamily="18" charset="0"/>
                        </a:rPr>
                        <m:t>+</m:t>
                      </m:r>
                      <m:r>
                        <m:rPr>
                          <m:nor/>
                        </m:rPr>
                        <a:rPr lang="en-IN" dirty="0"/>
                        <m:t> </m:t>
                      </m:r>
                      <m:r>
                        <m:rPr>
                          <m:nor/>
                        </m:rPr>
                        <a:rPr lang="en-IN" dirty="0"/>
                        <m:t>X</m:t>
                      </m:r>
                      <m:r>
                        <m:rPr>
                          <m:nor/>
                        </m:rPr>
                        <a:rPr lang="en-IN" baseline="-25000" dirty="0"/>
                        <m:t>2</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a:rPr lang="en-IN">
                          <a:latin typeface="Cambria Math" panose="02040503050406030204" pitchFamily="18" charset="0"/>
                          <a:ea typeface="Cambria Math" panose="02040503050406030204" pitchFamily="18" charset="0"/>
                        </a:rPr>
                        <m:t> </m:t>
                      </m:r>
                      <m:r>
                        <a:rPr lang="en-IN" i="1">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HX</m:t>
                      </m:r>
                      <m:d>
                        <m:dPr>
                          <m:ctrlPr>
                            <a:rPr lang="en-IN" i="1">
                              <a:latin typeface="Cambria Math" panose="02040503050406030204" pitchFamily="18" charset="0"/>
                              <a:ea typeface="Cambria Math" panose="02040503050406030204" pitchFamily="18" charset="0"/>
                            </a:rPr>
                          </m:ctrlPr>
                        </m:dPr>
                        <m:e>
                          <m:r>
                            <a:rPr lang="en-IN" i="1">
                              <a:latin typeface="Cambria Math" panose="02040503050406030204" pitchFamily="18" charset="0"/>
                              <a:ea typeface="Cambria Math" panose="02040503050406030204" pitchFamily="18" charset="0"/>
                            </a:rPr>
                            <m:t>𝑔</m:t>
                          </m:r>
                        </m:e>
                      </m:d>
                    </m:oMath>
                  </m:oMathPara>
                </a14:m>
                <a:endParaRPr lang="en-IN" b="0" dirty="0">
                  <a:ea typeface="Cambria Math" panose="02040503050406030204" pitchFamily="18" charset="0"/>
                </a:endParaRPr>
              </a:p>
              <a:p>
                <a:pPr algn="ctr">
                  <a:spcAft>
                    <a:spcPts val="42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6</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Cl</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5</m:t>
                      </m:r>
                      <m:r>
                        <m:rPr>
                          <m:sty m:val="p"/>
                        </m:rPr>
                        <a:rPr lang="en-IN" b="0" i="0" smtClean="0">
                          <a:latin typeface="Cambria Math" panose="02040503050406030204" pitchFamily="18" charset="0"/>
                          <a:ea typeface="Cambria Math" panose="02040503050406030204" pitchFamily="18" charset="0"/>
                        </a:rPr>
                        <m:t>Cl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HCl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oMath>
                  </m:oMathPara>
                </a14:m>
                <a:endParaRPr lang="en-IN" b="0" dirty="0">
                  <a:ea typeface="Cambria Math" panose="02040503050406030204" pitchFamily="18" charset="0"/>
                </a:endParaRPr>
              </a:p>
              <a:p>
                <a:pPr algn="ctr">
                  <a:spcAft>
                    <a:spcPts val="1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CaF</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nor/>
                        </m:rPr>
                        <a:rPr lang="en-IN" dirty="0"/>
                        <m:t>H</m:t>
                      </m:r>
                      <m:r>
                        <m:rPr>
                          <m:nor/>
                        </m:rPr>
                        <a:rPr lang="en-IN" baseline="-25000" dirty="0"/>
                        <m:t>2</m:t>
                      </m:r>
                      <m:r>
                        <m:rPr>
                          <m:nor/>
                        </m:rPr>
                        <a:rPr lang="en-IN" dirty="0"/>
                        <m:t>SO</m:t>
                      </m:r>
                      <m:r>
                        <m:rPr>
                          <m:nor/>
                        </m:rPr>
                        <a:rPr lang="en-IN" baseline="-25000" dirty="0"/>
                        <m:t>4</m:t>
                      </m:r>
                      <m:r>
                        <m:rPr>
                          <m:nor/>
                        </m:rPr>
                        <a:rPr lang="en-IN" dirty="0"/>
                        <m:t>(</m:t>
                      </m:r>
                      <m:r>
                        <m:rPr>
                          <m:nor/>
                        </m:rPr>
                        <a:rPr lang="en-IN" i="1" dirty="0"/>
                        <m:t>aq</m:t>
                      </m:r>
                      <m:r>
                        <m:rPr>
                          <m:nor/>
                        </m:rPr>
                        <a:rPr lang="en-IN" dirty="0"/>
                        <m:t>)</m:t>
                      </m:r>
                      <m:r>
                        <a:rPr lang="en-IN">
                          <a:latin typeface="Cambria Math" panose="02040503050406030204" pitchFamily="18" charset="0"/>
                          <a:ea typeface="Cambria Math" panose="02040503050406030204" pitchFamily="18" charset="0"/>
                        </a:rPr>
                        <m:t> </m:t>
                      </m:r>
                      <m:r>
                        <a:rPr lang="en-IN" i="1" smtClean="0">
                          <a:latin typeface="Cambria Math" panose="02040503050406030204" pitchFamily="18" charset="0"/>
                          <a:ea typeface="Cambria Math" panose="02040503050406030204" pitchFamily="18" charset="0"/>
                        </a:rPr>
                        <m:t>→</m:t>
                      </m:r>
                      <m:r>
                        <m:rPr>
                          <m:nor/>
                        </m:rPr>
                        <a:rPr lang="en-IN" dirty="0"/>
                        <m:t> 2</m:t>
                      </m:r>
                      <m:r>
                        <m:rPr>
                          <m:nor/>
                        </m:rPr>
                        <a:rPr lang="en-IN" dirty="0"/>
                        <m:t>HF</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m:rPr>
                          <m:nor/>
                        </m:rPr>
                        <a:rPr lang="en-IN" dirty="0"/>
                        <m:t> + </m:t>
                      </m:r>
                      <m:r>
                        <m:rPr>
                          <m:nor/>
                        </m:rPr>
                        <a:rPr lang="en-IN" dirty="0"/>
                        <m:t>CaSO</m:t>
                      </m:r>
                      <m:r>
                        <m:rPr>
                          <m:nor/>
                        </m:rPr>
                        <a:rPr lang="en-IN" baseline="-25000" dirty="0"/>
                        <m:t>4</m:t>
                      </m:r>
                      <m:d>
                        <m:dPr>
                          <m:ctrlPr>
                            <a:rPr lang="en-IN" i="1" dirty="0">
                              <a:latin typeface="Cambria Math" panose="02040503050406030204" pitchFamily="18" charset="0"/>
                            </a:rPr>
                          </m:ctrlPr>
                        </m:dPr>
                        <m:e>
                          <m:r>
                            <a:rPr lang="en-US" i="1" dirty="0">
                              <a:latin typeface="Cambria Math" panose="02040503050406030204" pitchFamily="18" charset="0"/>
                            </a:rPr>
                            <m:t>𝑠</m:t>
                          </m:r>
                        </m:e>
                      </m:d>
                    </m:oMath>
                  </m:oMathPara>
                </a14:m>
                <a:endParaRPr lang="en-IN" dirty="0"/>
              </a:p>
              <a:p>
                <a:pPr algn="ctr">
                  <a:spcAft>
                    <a:spcPts val="48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2</m:t>
                      </m:r>
                      <m:r>
                        <m:rPr>
                          <m:sty m:val="p"/>
                        </m:rPr>
                        <a:rPr lang="en-IN" b="0" i="0" smtClean="0">
                          <a:latin typeface="Cambria Math" panose="02040503050406030204" pitchFamily="18" charset="0"/>
                        </a:rPr>
                        <m:t>NaCl</m:t>
                      </m:r>
                      <m:d>
                        <m:dPr>
                          <m:ctrlPr>
                            <a:rPr lang="en-IN" i="1">
                              <a:latin typeface="Cambria Math" panose="02040503050406030204" pitchFamily="18" charset="0"/>
                            </a:rPr>
                          </m:ctrlPr>
                        </m:dPr>
                        <m:e>
                          <m:r>
                            <a:rPr lang="en-IN" i="1">
                              <a:latin typeface="Cambria Math" panose="02040503050406030204" pitchFamily="18" charset="0"/>
                            </a:rPr>
                            <m:t>𝑠</m:t>
                          </m:r>
                        </m:e>
                      </m:d>
                      <m:r>
                        <a:rPr lang="en-IN">
                          <a:latin typeface="Cambria Math" panose="02040503050406030204" pitchFamily="18" charset="0"/>
                          <a:ea typeface="Cambria Math" panose="02040503050406030204" pitchFamily="18" charset="0"/>
                        </a:rPr>
                        <m:t>+</m:t>
                      </m:r>
                      <m:r>
                        <m:rPr>
                          <m:nor/>
                        </m:rPr>
                        <a:rPr lang="en-IN" dirty="0"/>
                        <m:t>H</m:t>
                      </m:r>
                      <m:r>
                        <m:rPr>
                          <m:nor/>
                        </m:rPr>
                        <a:rPr lang="en-IN" baseline="-25000" dirty="0"/>
                        <m:t>2</m:t>
                      </m:r>
                      <m:r>
                        <m:rPr>
                          <m:nor/>
                        </m:rPr>
                        <a:rPr lang="en-IN" dirty="0"/>
                        <m:t>SO</m:t>
                      </m:r>
                      <m:r>
                        <m:rPr>
                          <m:nor/>
                        </m:rPr>
                        <a:rPr lang="en-IN" baseline="-25000" dirty="0"/>
                        <m:t>4</m:t>
                      </m:r>
                      <m:r>
                        <m:rPr>
                          <m:nor/>
                        </m:rPr>
                        <a:rPr lang="en-IN" dirty="0"/>
                        <m:t>(</m:t>
                      </m:r>
                      <m:r>
                        <m:rPr>
                          <m:nor/>
                        </m:rPr>
                        <a:rPr lang="en-IN" i="1" dirty="0"/>
                        <m:t>aq</m:t>
                      </m:r>
                      <m:r>
                        <m:rPr>
                          <m:nor/>
                        </m:rPr>
                        <a:rPr lang="en-IN" dirty="0"/>
                        <m:t>)</m:t>
                      </m:r>
                      <m:r>
                        <a:rPr lang="en-IN">
                          <a:latin typeface="Cambria Math" panose="02040503050406030204" pitchFamily="18" charset="0"/>
                          <a:ea typeface="Cambria Math" panose="02040503050406030204" pitchFamily="18" charset="0"/>
                        </a:rPr>
                        <m:t> </m:t>
                      </m:r>
                      <m:r>
                        <a:rPr lang="en-IN" i="1" smtClean="0">
                          <a:latin typeface="Cambria Math" panose="02040503050406030204" pitchFamily="18" charset="0"/>
                          <a:ea typeface="Cambria Math" panose="02040503050406030204" pitchFamily="18" charset="0"/>
                        </a:rPr>
                        <m:t>→</m:t>
                      </m:r>
                      <m:r>
                        <m:rPr>
                          <m:nor/>
                        </m:rPr>
                        <a:rPr lang="en-IN" dirty="0"/>
                        <m:t> 2</m:t>
                      </m:r>
                      <m:r>
                        <m:rPr>
                          <m:nor/>
                        </m:rPr>
                        <a:rPr lang="en-IN" dirty="0"/>
                        <m:t>HCl</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r>
                        <m:rPr>
                          <m:nor/>
                        </m:rPr>
                        <a:rPr lang="en-IN" dirty="0"/>
                        <m:t> +</m:t>
                      </m:r>
                      <m:r>
                        <m:rPr>
                          <m:nor/>
                        </m:rPr>
                        <a:rPr lang="en-IN" dirty="0"/>
                        <m:t>Na</m:t>
                      </m:r>
                      <m:r>
                        <m:rPr>
                          <m:nor/>
                        </m:rPr>
                        <a:rPr lang="en-IN" baseline="-25000" dirty="0"/>
                        <m:t>2</m:t>
                      </m:r>
                      <m:r>
                        <m:rPr>
                          <m:nor/>
                        </m:rPr>
                        <a:rPr lang="en-IN" dirty="0"/>
                        <m:t>SO</m:t>
                      </m:r>
                      <m:r>
                        <m:rPr>
                          <m:nor/>
                        </m:rPr>
                        <a:rPr lang="en-IN" baseline="-25000" dirty="0"/>
                        <m:t>4</m:t>
                      </m:r>
                      <m:r>
                        <m:rPr>
                          <m:nor/>
                        </m:rPr>
                        <a:rPr lang="en-IN" dirty="0"/>
                        <m:t>(</m:t>
                      </m:r>
                      <m:r>
                        <m:rPr>
                          <m:nor/>
                        </m:rPr>
                        <a:rPr lang="en-IN" i="1" dirty="0" err="1"/>
                        <m:t>aq</m:t>
                      </m:r>
                      <m:r>
                        <m:rPr>
                          <m:nor/>
                        </m:rPr>
                        <a:rPr lang="en-IN" dirty="0"/>
                        <m:t>)</m:t>
                      </m:r>
                    </m:oMath>
                  </m:oMathPara>
                </a14:m>
                <a:endParaRPr lang="en-IN" dirty="0"/>
              </a:p>
              <a:p>
                <a:pPr algn="ctr">
                  <a:spcAft>
                    <a:spcPts val="600"/>
                  </a:spcAft>
                </a:pPr>
                <a14:m>
                  <m:oMathPara xmlns:m="http://schemas.openxmlformats.org/officeDocument/2006/math">
                    <m:oMathParaPr>
                      <m:jc m:val="left"/>
                    </m:oMathParaPr>
                    <m:oMath xmlns:m="http://schemas.openxmlformats.org/officeDocument/2006/math">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NaBr</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SO</m:t>
                          </m:r>
                        </m:e>
                        <m:sub>
                          <m:r>
                            <a:rPr lang="en-US" b="0" i="0" smtClean="0">
                              <a:latin typeface="Cambria Math" panose="02040503050406030204" pitchFamily="18" charset="0"/>
                              <a:ea typeface="Cambria Math" panose="02040503050406030204" pitchFamily="18" charset="0"/>
                            </a:rPr>
                            <m:t>4</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 </m:t>
                      </m:r>
                    </m:oMath>
                  </m:oMathPara>
                </a14:m>
                <a:endParaRPr lang="en-IN" b="0" dirty="0">
                  <a:ea typeface="Cambria Math" panose="02040503050406030204" pitchFamily="18" charset="0"/>
                </a:endParaRPr>
              </a:p>
              <a:p>
                <a:pPr algn="ctr">
                  <a:spcAft>
                    <a:spcPts val="2400"/>
                  </a:spcAft>
                </a:pPr>
                <a14:m>
                  <m:oMathPara xmlns:m="http://schemas.openxmlformats.org/officeDocument/2006/math">
                    <m:oMathParaPr>
                      <m:jc m:val="right"/>
                    </m:oMathParaPr>
                    <m:oMath xmlns:m="http://schemas.openxmlformats.org/officeDocument/2006/math">
                      <m:r>
                        <m:rPr>
                          <m:sty m:val="p"/>
                        </m:rPr>
                        <a:rPr lang="en-IN" b="0" i="0" smtClean="0">
                          <a:latin typeface="Cambria Math" panose="02040503050406030204" pitchFamily="18" charset="0"/>
                        </a:rPr>
                        <m:t>Br</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0" smtClean="0">
                          <a:latin typeface="Cambria Math" panose="02040503050406030204" pitchFamily="18" charset="0"/>
                        </a:rPr>
                        <m:t>+</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0" smtClean="0">
                          <a:latin typeface="Cambria Math" panose="02040503050406030204" pitchFamily="18" charset="0"/>
                        </a:rPr>
                        <m:t>+</m:t>
                      </m:r>
                      <m:r>
                        <m:rPr>
                          <m:sty m:val="p"/>
                        </m:rPr>
                        <a:rPr lang="en-IN" b="0" i="0" smtClean="0">
                          <a:latin typeface="Cambria Math" panose="02040503050406030204" pitchFamily="18" charset="0"/>
                        </a:rPr>
                        <m:t>Na</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m:t>
                      </m:r>
                      <m:r>
                        <a:rPr lang="en-IN" b="0" i="1" smtClean="0">
                          <a:latin typeface="Cambria Math" panose="02040503050406030204" pitchFamily="18" charset="0"/>
                        </a:rPr>
                        <m:t>𝑙</m:t>
                      </m:r>
                      <m:r>
                        <a:rPr lang="en-IN" b="0" i="0" smtClean="0">
                          <a:latin typeface="Cambria Math" panose="02040503050406030204" pitchFamily="18" charset="0"/>
                        </a:rPr>
                        <m:t>)</m:t>
                      </m:r>
                    </m:oMath>
                  </m:oMathPara>
                </a14:m>
                <a:endParaRPr lang="en-IN" baseline="-25000"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10"/>
              </p:nvPr>
            </p:nvSpPr>
            <p:spPr>
              <a:xfrm>
                <a:off x="0" y="1600200"/>
                <a:ext cx="9144000" cy="48768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7575601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(13)</a:t>
            </a:r>
            <a:endParaRPr lang="en-IN" dirty="0">
              <a:solidFill>
                <a:srgbClr val="CE171F"/>
              </a:solidFill>
            </a:endParaRPr>
          </a:p>
        </p:txBody>
      </p:sp>
      <p:sp>
        <p:nvSpPr>
          <p:cNvPr id="15" name="Text Placeholder 14"/>
          <p:cNvSpPr>
            <a:spLocks noGrp="1"/>
          </p:cNvSpPr>
          <p:nvPr>
            <p:ph type="body" sz="quarter" idx="11"/>
          </p:nvPr>
        </p:nvSpPr>
        <p:spPr>
          <a:xfrm>
            <a:off x="0" y="1066800"/>
            <a:ext cx="58674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Compounds of the Halogens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614296"/>
                <a:ext cx="9144000" cy="4786504"/>
              </a:xfrm>
            </p:spPr>
            <p:txBody>
              <a:bodyPr/>
              <a:lstStyle/>
              <a:p>
                <a:pPr algn="ctr">
                  <a:spcAft>
                    <a:spcPts val="2800"/>
                  </a:spcAft>
                </a:pPr>
                <a14:m>
                  <m:oMath xmlns:m="http://schemas.openxmlformats.org/officeDocument/2006/math">
                    <m:r>
                      <m:rPr>
                        <m:sty m:val="p"/>
                      </m:rPr>
                      <a:rPr lang="en-IN" b="0" i="0" smtClean="0">
                        <a:latin typeface="Cambria Math" panose="02040503050406030204" pitchFamily="18" charset="0"/>
                      </a:rPr>
                      <m:t>P</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+6</m:t>
                    </m:r>
                    <m:sSub>
                      <m:sSubPr>
                        <m:ctrlPr>
                          <a:rPr lang="en-IN" b="0" i="1" smtClean="0">
                            <a:latin typeface="Cambria Math" panose="02040503050406030204" pitchFamily="18" charset="0"/>
                          </a:rPr>
                        </m:ctrlPr>
                      </m:sSubPr>
                      <m:e>
                        <m:r>
                          <m:rPr>
                            <m:sty m:val="p"/>
                          </m:rPr>
                          <a:rPr lang="en-US" b="0" i="0" smtClean="0">
                            <a:latin typeface="Cambria Math" panose="02040503050406030204" pitchFamily="18" charset="0"/>
                          </a:rPr>
                          <m:t>Br</m:t>
                        </m:r>
                      </m:e>
                      <m:sub>
                        <m:r>
                          <a:rPr lang="en-US" b="0" i="0" smtClean="0">
                            <a:latin typeface="Cambria Math" panose="02040503050406030204" pitchFamily="18" charset="0"/>
                          </a:rPr>
                          <m:t>2</m:t>
                        </m:r>
                      </m:sub>
                    </m:sSub>
                    <m:d>
                      <m:dPr>
                        <m:ctrlPr>
                          <a:rPr lang="en-IN" b="0" i="1" smtClean="0">
                            <a:latin typeface="Cambria Math" panose="02040503050406030204" pitchFamily="18" charset="0"/>
                          </a:rPr>
                        </m:ctrlPr>
                      </m:dPr>
                      <m:e>
                        <m:r>
                          <a:rPr lang="en-US"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⟶4</m:t>
                    </m:r>
                    <m:r>
                      <m:rPr>
                        <m:sty m:val="p"/>
                      </m:rPr>
                      <a:rPr lang="en-IN" b="0" i="0" smtClean="0">
                        <a:latin typeface="Cambria Math" panose="02040503050406030204" pitchFamily="18" charset="0"/>
                        <a:ea typeface="Cambria Math" panose="02040503050406030204" pitchFamily="18" charset="0"/>
                      </a:rPr>
                      <m:t>PBr</m:t>
                    </m:r>
                    <m:r>
                      <a:rPr lang="en-IN" b="0" i="1" baseline="-25000" smtClean="0">
                        <a:latin typeface="Cambria Math" panose="02040503050406030204" pitchFamily="18" charset="0"/>
                        <a:ea typeface="Cambria Math" panose="02040503050406030204" pitchFamily="18" charset="0"/>
                      </a:rPr>
                      <m:t>3</m:t>
                    </m:r>
                    <m:r>
                      <a:rPr lang="en-IN" b="0" i="1"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𝑙</m:t>
                    </m:r>
                    <m:r>
                      <a:rPr lang="en-IN" b="0" i="1" smtClean="0">
                        <a:latin typeface="Cambria Math" panose="02040503050406030204" pitchFamily="18" charset="0"/>
                        <a:ea typeface="Cambria Math" panose="02040503050406030204" pitchFamily="18" charset="0"/>
                      </a:rPr>
                      <m:t>)</m:t>
                    </m:r>
                  </m:oMath>
                </a14:m>
                <a:r>
                  <a:rPr lang="en-IN" dirty="0"/>
                  <a:t> </a:t>
                </a:r>
              </a:p>
              <a:p>
                <a:pPr algn="ctr">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PBr</m:t>
                      </m:r>
                      <m:r>
                        <a:rPr lang="en-IN" b="0" i="0" baseline="-25000" smtClean="0">
                          <a:latin typeface="Cambria Math" panose="02040503050406030204" pitchFamily="18" charset="0"/>
                        </a:rPr>
                        <m:t>3</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0" smtClean="0">
                          <a:latin typeface="Cambria Math" panose="02040503050406030204" pitchFamily="18" charset="0"/>
                        </a:rPr>
                        <m:t>+3</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HBr</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3</m:t>
                      </m:r>
                      <m:r>
                        <m:rPr>
                          <m:sty m:val="p"/>
                        </m:rPr>
                        <a:rPr lang="en-IN" b="0" i="0" smtClean="0">
                          <a:latin typeface="Cambria Math" panose="02040503050406030204" pitchFamily="18" charset="0"/>
                          <a:ea typeface="Cambria Math" panose="02040503050406030204" pitchFamily="18" charset="0"/>
                        </a:rPr>
                        <m:t>PO</m:t>
                      </m:r>
                      <m:r>
                        <a:rPr lang="en-IN" b="0" i="0" baseline="-25000" smtClean="0">
                          <a:latin typeface="Cambria Math" panose="02040503050406030204" pitchFamily="18" charset="0"/>
                          <a:ea typeface="Cambria Math" panose="02040503050406030204" pitchFamily="18" charset="0"/>
                        </a:rPr>
                        <m:t>3</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0" smtClean="0">
                          <a:latin typeface="Cambria Math" panose="02040503050406030204" pitchFamily="18" charset="0"/>
                          <a:ea typeface="Cambria Math" panose="02040503050406030204" pitchFamily="18" charset="0"/>
                        </a:rPr>
                        <m:t>)</m:t>
                      </m:r>
                    </m:oMath>
                  </m:oMathPara>
                </a14:m>
                <a:endParaRPr lang="en-IN" dirty="0"/>
              </a:p>
              <a:p>
                <a:pPr algn="ctr">
                  <a:spcAft>
                    <a:spcPts val="6000"/>
                  </a:spcAft>
                </a:pPr>
                <a14:m>
                  <m:oMathPara xmlns:m="http://schemas.openxmlformats.org/officeDocument/2006/math">
                    <m:oMathParaPr>
                      <m:jc m:val="centerGroup"/>
                    </m:oMathParaPr>
                    <m:oMath xmlns:m="http://schemas.openxmlformats.org/officeDocument/2006/math">
                      <m:r>
                        <a:rPr lang="en-IN" b="0" i="0" smtClean="0">
                          <a:latin typeface="Cambria Math" panose="02040503050406030204" pitchFamily="18" charset="0"/>
                        </a:rPr>
                        <m:t>6</m:t>
                      </m:r>
                      <m:r>
                        <m:rPr>
                          <m:sty m:val="p"/>
                        </m:rPr>
                        <a:rPr lang="en-IN" b="0" i="0" smtClean="0">
                          <a:latin typeface="Cambria Math" panose="02040503050406030204" pitchFamily="18" charset="0"/>
                        </a:rPr>
                        <m:t>HF</m:t>
                      </m:r>
                      <m:d>
                        <m:dPr>
                          <m:ctrlPr>
                            <a:rPr lang="en-IN" b="0" i="1" smtClean="0">
                              <a:latin typeface="Cambria Math" panose="02040503050406030204" pitchFamily="18" charset="0"/>
                            </a:rPr>
                          </m:ctrlPr>
                        </m:dPr>
                        <m:e>
                          <m:r>
                            <a:rPr lang="en-IN" b="0" i="1" smtClean="0">
                              <a:latin typeface="Cambria Math" panose="02040503050406030204" pitchFamily="18" charset="0"/>
                            </a:rPr>
                            <m:t>𝑎𝑞</m:t>
                          </m:r>
                        </m:e>
                      </m:d>
                      <m:r>
                        <a:rPr lang="en-IN" b="0" i="0" smtClean="0">
                          <a:latin typeface="Cambria Math" panose="02040503050406030204" pitchFamily="18" charset="0"/>
                        </a:rPr>
                        <m:t>+</m:t>
                      </m:r>
                      <m:r>
                        <m:rPr>
                          <m:sty m:val="p"/>
                        </m:rPr>
                        <a:rPr lang="en-IN" b="0" i="0" smtClean="0">
                          <a:latin typeface="Cambria Math" panose="02040503050406030204" pitchFamily="18" charset="0"/>
                        </a:rPr>
                        <m:t>SiO</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SiF</m:t>
                      </m:r>
                      <m:r>
                        <a:rPr lang="en-IN" b="0" i="0" baseline="-25000" smtClean="0">
                          <a:latin typeface="Cambria Math" panose="02040503050406030204" pitchFamily="18" charset="0"/>
                          <a:ea typeface="Cambria Math" panose="02040503050406030204" pitchFamily="18" charset="0"/>
                        </a:rPr>
                        <m:t>6</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𝑙</m:t>
                      </m:r>
                      <m:r>
                        <a:rPr lang="en-IN" b="0" i="0" smtClean="0">
                          <a:latin typeface="Cambria Math" panose="02040503050406030204" pitchFamily="18" charset="0"/>
                          <a:ea typeface="Cambria Math" panose="02040503050406030204" pitchFamily="18" charset="0"/>
                        </a:rPr>
                        <m:t>)</m:t>
                      </m:r>
                    </m:oMath>
                  </m:oMathPara>
                </a14:m>
                <a:endParaRPr lang="en-IN" dirty="0"/>
              </a:p>
              <a:p>
                <a:pPr algn="ctr">
                  <a:spcAft>
                    <a:spcPts val="2800"/>
                  </a:spcAf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CCl</m:t>
                      </m:r>
                      <m:r>
                        <a:rPr lang="en-IN" b="0" i="0" baseline="-25000" smtClean="0">
                          <a:latin typeface="Cambria Math" panose="02040503050406030204" pitchFamily="18" charset="0"/>
                        </a:rPr>
                        <m:t>4</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0" smtClean="0">
                          <a:latin typeface="Cambria Math" panose="02040503050406030204" pitchFamily="18" charset="0"/>
                        </a:rPr>
                        <m:t>+</m:t>
                      </m:r>
                      <m:r>
                        <m:rPr>
                          <m:sty m:val="p"/>
                        </m:rPr>
                        <a:rPr lang="en-IN" b="0" i="0" smtClean="0">
                          <a:latin typeface="Cambria Math" panose="02040503050406030204" pitchFamily="18" charset="0"/>
                        </a:rPr>
                        <m:t>HF</m:t>
                      </m:r>
                      <m:d>
                        <m:dPr>
                          <m:ctrlPr>
                            <a:rPr lang="en-IN" b="0" i="1" smtClean="0">
                              <a:latin typeface="Cambria Math" panose="02040503050406030204" pitchFamily="18" charset="0"/>
                            </a:rPr>
                          </m:ctrlPr>
                        </m:dPr>
                        <m:e>
                          <m:r>
                            <a:rPr lang="en-IN" b="0" i="1" smtClean="0">
                              <a:latin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CFCl</m:t>
                      </m:r>
                      <m:r>
                        <a:rPr lang="en-IN" b="0" i="0" baseline="-25000" smtClean="0">
                          <a:latin typeface="Cambria Math" panose="02040503050406030204" pitchFamily="18" charset="0"/>
                          <a:ea typeface="Cambria Math" panose="02040503050406030204" pitchFamily="18" charset="0"/>
                        </a:rPr>
                        <m:t>3</m:t>
                      </m:r>
                      <m:d>
                        <m:dPr>
                          <m:ctrlPr>
                            <a:rPr lang="en-IN" b="0" i="1" baseline="-25000"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HCl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𝑔</m:t>
                          </m:r>
                        </m:e>
                      </m:d>
                    </m:oMath>
                  </m:oMathPara>
                </a14:m>
                <a:endParaRPr lang="en-IN" b="0" dirty="0">
                  <a:ea typeface="Cambria Math" panose="02040503050406030204" pitchFamily="18" charset="0"/>
                </a:endParaRPr>
              </a:p>
              <a:p>
                <a:pPr algn="ctr">
                  <a:spcAft>
                    <a:spcPts val="2800"/>
                  </a:spcAft>
                </a:pPr>
                <a14:m>
                  <m:oMathPara xmlns:m="http://schemas.openxmlformats.org/officeDocument/2006/math">
                    <m:oMathParaPr>
                      <m:jc m:val="centerGroup"/>
                    </m:oMathParaPr>
                    <m:oMath xmlns:m="http://schemas.openxmlformats.org/officeDocument/2006/math">
                      <m:r>
                        <m:rPr>
                          <m:sty m:val="p"/>
                        </m:rPr>
                        <a:rPr lang="en-IN">
                          <a:latin typeface="Cambria Math" panose="02040503050406030204" pitchFamily="18" charset="0"/>
                        </a:rPr>
                        <m:t>C</m:t>
                      </m:r>
                      <m:r>
                        <m:rPr>
                          <m:sty m:val="p"/>
                        </m:rPr>
                        <a:rPr lang="en-IN" b="0" i="0" smtClean="0">
                          <a:latin typeface="Cambria Math" panose="02040503050406030204" pitchFamily="18" charset="0"/>
                        </a:rPr>
                        <m:t>F</m:t>
                      </m:r>
                      <m:r>
                        <m:rPr>
                          <m:sty m:val="p"/>
                        </m:rPr>
                        <a:rPr lang="en-IN">
                          <a:latin typeface="Cambria Math" panose="02040503050406030204" pitchFamily="18" charset="0"/>
                        </a:rPr>
                        <m:t>Cl</m:t>
                      </m:r>
                      <m:r>
                        <a:rPr lang="en-IN" b="0" i="1" baseline="-25000" smtClean="0">
                          <a:latin typeface="Cambria Math" panose="02040503050406030204" pitchFamily="18" charset="0"/>
                        </a:rPr>
                        <m:t>3</m:t>
                      </m:r>
                      <m:d>
                        <m:dPr>
                          <m:ctrlPr>
                            <a:rPr lang="en-IN" i="1">
                              <a:latin typeface="Cambria Math" panose="02040503050406030204" pitchFamily="18" charset="0"/>
                            </a:rPr>
                          </m:ctrlPr>
                        </m:dPr>
                        <m:e>
                          <m:r>
                            <a:rPr lang="en-IN" b="0" i="1" smtClean="0">
                              <a:latin typeface="Cambria Math" panose="02040503050406030204" pitchFamily="18" charset="0"/>
                            </a:rPr>
                            <m:t>𝑔</m:t>
                          </m:r>
                        </m:e>
                      </m:d>
                      <m:r>
                        <a:rPr lang="en-IN">
                          <a:latin typeface="Cambria Math" panose="02040503050406030204" pitchFamily="18" charset="0"/>
                        </a:rPr>
                        <m:t>+</m:t>
                      </m:r>
                      <m:r>
                        <m:rPr>
                          <m:sty m:val="p"/>
                        </m:rPr>
                        <a:rPr lang="en-IN">
                          <a:latin typeface="Cambria Math" panose="02040503050406030204" pitchFamily="18" charset="0"/>
                        </a:rPr>
                        <m:t>HF</m:t>
                      </m:r>
                      <m:d>
                        <m:dPr>
                          <m:ctrlPr>
                            <a:rPr lang="en-IN" i="1">
                              <a:latin typeface="Cambria Math" panose="02040503050406030204" pitchFamily="18" charset="0"/>
                            </a:rPr>
                          </m:ctrlPr>
                        </m:dPr>
                        <m:e>
                          <m:r>
                            <a:rPr lang="en-IN" i="1">
                              <a:latin typeface="Cambria Math" panose="02040503050406030204" pitchFamily="18" charset="0"/>
                            </a:rPr>
                            <m:t>𝑔</m:t>
                          </m:r>
                        </m:e>
                      </m:d>
                      <m:r>
                        <a:rPr lang="en-IN" i="1">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CF</m:t>
                      </m:r>
                      <m:r>
                        <a:rPr lang="en-IN" b="0" i="0" baseline="-25000" smtClean="0">
                          <a:latin typeface="Cambria Math" panose="02040503050406030204" pitchFamily="18" charset="0"/>
                          <a:ea typeface="Cambria Math" panose="02040503050406030204" pitchFamily="18" charset="0"/>
                        </a:rPr>
                        <m:t>2</m:t>
                      </m:r>
                      <m:r>
                        <m:rPr>
                          <m:sty m:val="p"/>
                        </m:rPr>
                        <a:rPr lang="en-IN">
                          <a:latin typeface="Cambria Math" panose="02040503050406030204" pitchFamily="18" charset="0"/>
                          <a:ea typeface="Cambria Math" panose="02040503050406030204" pitchFamily="18" charset="0"/>
                        </a:rPr>
                        <m:t>Cl</m:t>
                      </m:r>
                      <m:r>
                        <a:rPr lang="en-IN" b="0" i="0" baseline="-25000" smtClean="0">
                          <a:latin typeface="Cambria Math" panose="02040503050406030204" pitchFamily="18" charset="0"/>
                          <a:ea typeface="Cambria Math" panose="02040503050406030204" pitchFamily="18" charset="0"/>
                        </a:rPr>
                        <m:t>2</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𝑔</m:t>
                      </m:r>
                      <m:r>
                        <a:rPr lang="en-IN">
                          <a:latin typeface="Cambria Math" panose="02040503050406030204" pitchFamily="18" charset="0"/>
                          <a:ea typeface="Cambria Math" panose="02040503050406030204" pitchFamily="18" charset="0"/>
                        </a:rPr>
                        <m:t>)+</m:t>
                      </m:r>
                      <m:r>
                        <m:rPr>
                          <m:sty m:val="p"/>
                        </m:rPr>
                        <a:rPr lang="en-IN">
                          <a:latin typeface="Cambria Math" panose="02040503050406030204" pitchFamily="18" charset="0"/>
                          <a:ea typeface="Cambria Math" panose="02040503050406030204" pitchFamily="18" charset="0"/>
                        </a:rPr>
                        <m:t>HCl</m:t>
                      </m:r>
                      <m:r>
                        <a:rPr lang="en-IN">
                          <a:latin typeface="Cambria Math" panose="02040503050406030204" pitchFamily="18" charset="0"/>
                          <a:ea typeface="Cambria Math" panose="02040503050406030204" pitchFamily="18" charset="0"/>
                        </a:rPr>
                        <m:t>(</m:t>
                      </m:r>
                      <m:r>
                        <a:rPr lang="en-IN" i="1">
                          <a:latin typeface="Cambria Math" panose="02040503050406030204" pitchFamily="18" charset="0"/>
                          <a:ea typeface="Cambria Math" panose="02040503050406030204" pitchFamily="18" charset="0"/>
                        </a:rPr>
                        <m:t>𝑔</m:t>
                      </m:r>
                      <m:r>
                        <a:rPr lang="en-IN">
                          <a:latin typeface="Cambria Math" panose="02040503050406030204" pitchFamily="18" charset="0"/>
                          <a:ea typeface="Cambria Math" panose="02040503050406030204" pitchFamily="18" charset="0"/>
                        </a:rPr>
                        <m:t>)</m:t>
                      </m:r>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614296"/>
                <a:ext cx="9144000" cy="478650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7386000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1"/>
                </a:solidFill>
              </a:rPr>
              <a:t>25.6</a:t>
            </a:r>
            <a:r>
              <a:rPr lang="en-IN" spc="3500" dirty="0">
                <a:solidFill>
                  <a:schemeClr val="bg2"/>
                </a:solidFill>
              </a:rPr>
              <a:t> </a:t>
            </a:r>
            <a:r>
              <a:rPr lang="en-US" dirty="0">
                <a:solidFill>
                  <a:srgbClr val="CE171F"/>
                </a:solidFill>
                <a:latin typeface="Calibri"/>
              </a:rPr>
              <a:t>The Halogens (14)</a:t>
            </a:r>
            <a:endParaRPr lang="en-IN" b="1" dirty="0">
              <a:solidFill>
                <a:srgbClr val="CE171F"/>
              </a:solidFill>
            </a:endParaRPr>
          </a:p>
        </p:txBody>
      </p:sp>
      <p:sp>
        <p:nvSpPr>
          <p:cNvPr id="15" name="Text Placeholder 14"/>
          <p:cNvSpPr>
            <a:spLocks noGrp="1"/>
          </p:cNvSpPr>
          <p:nvPr>
            <p:ph type="body" sz="quarter" idx="11"/>
          </p:nvPr>
        </p:nvSpPr>
        <p:spPr>
          <a:xfrm>
            <a:off x="0" y="1079744"/>
            <a:ext cx="4419600" cy="507512"/>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Compounds of the Halogens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1676400" y="1676400"/>
                <a:ext cx="5486400" cy="609600"/>
              </a:xfrm>
            </p:spPr>
            <p:txBody>
              <a:bodyPr/>
              <a:lstStyle/>
              <a:p>
                <a:pPr lvl="2" algn="ctr">
                  <a:spcAft>
                    <a:spcPts val="2000"/>
                  </a:spcAft>
                </a:pPr>
                <a14:m>
                  <m:oMathPara xmlns:m="http://schemas.openxmlformats.org/officeDocument/2006/math">
                    <m:oMathParaPr>
                      <m:jc m:val="left"/>
                    </m:oMathParaPr>
                    <m:oMath xmlns:m="http://schemas.openxmlformats.org/officeDocument/2006/math">
                      <m:r>
                        <m:rPr>
                          <m:sty m:val="p"/>
                        </m:rPr>
                        <a:rPr lang="en-IN" b="0" i="0" smtClean="0">
                          <a:latin typeface="Cambria Math" panose="02040503050406030204" pitchFamily="18" charset="0"/>
                        </a:rPr>
                        <m:t>HF</m:t>
                      </m:r>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HCl</m:t>
                      </m:r>
                      <m:r>
                        <a:rPr lang="en-IN" b="0" i="1" smtClean="0">
                          <a:latin typeface="Cambria Math" panose="02040503050406030204" pitchFamily="18" charset="0"/>
                          <a:ea typeface="Cambria Math" panose="02040503050406030204" pitchFamily="18" charset="0"/>
                        </a:rPr>
                        <m:t> &lt;</m:t>
                      </m:r>
                      <m:r>
                        <m:rPr>
                          <m:sty m:val="p"/>
                        </m:rPr>
                        <a:rPr lang="en-IN" b="0" i="0" smtClean="0">
                          <a:latin typeface="Cambria Math" panose="02040503050406030204" pitchFamily="18" charset="0"/>
                          <a:ea typeface="Cambria Math" panose="02040503050406030204" pitchFamily="18" charset="0"/>
                        </a:rPr>
                        <m:t>HBr</m:t>
                      </m:r>
                      <m:r>
                        <a:rPr lang="en-IN" i="1">
                          <a:latin typeface="Cambria Math" panose="02040503050406030204" pitchFamily="18" charset="0"/>
                          <a:ea typeface="Cambria Math" panose="02040503050406030204" pitchFamily="18" charset="0"/>
                        </a:rPr>
                        <m:t>&lt;</m:t>
                      </m:r>
                      <m:r>
                        <m:rPr>
                          <m:sty m:val="p"/>
                        </m:rPr>
                        <a:rPr lang="en-US" b="0" i="0" smtClean="0">
                          <a:latin typeface="Cambria Math" panose="02040503050406030204" pitchFamily="18" charset="0"/>
                          <a:ea typeface="Cambria Math" panose="02040503050406030204" pitchFamily="18" charset="0"/>
                        </a:rPr>
                        <m:t>HI</m:t>
                      </m:r>
                      <m:r>
                        <a:rPr lang="en-IN" b="0" i="1" smtClean="0">
                          <a:latin typeface="Cambria Math" panose="02040503050406030204" pitchFamily="18" charset="0"/>
                          <a:ea typeface="Cambria Math" panose="02040503050406030204" pitchFamily="18" charset="0"/>
                        </a:rPr>
                        <m:t> </m:t>
                      </m:r>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1676400" y="1676400"/>
                <a:ext cx="5486400" cy="609600"/>
              </a:xfr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 Placeholder 1"/>
              <p:cNvSpPr>
                <a:spLocks noGrp="1"/>
              </p:cNvSpPr>
              <p:nvPr>
                <p:ph type="body" sz="quarter" idx="12"/>
              </p:nvPr>
            </p:nvSpPr>
            <p:spPr>
              <a:xfrm>
                <a:off x="228600" y="2819400"/>
                <a:ext cx="2267856" cy="762000"/>
              </a:xfrm>
            </p:spPr>
            <p:txBody>
              <a:bodyPr/>
              <a:lstStyle/>
              <a:p>
                <a:pPr algn="ctr"/>
                <a14:m>
                  <m:oMathPara xmlns:m="http://schemas.openxmlformats.org/officeDocument/2006/math">
                    <m:oMathParaPr>
                      <m:jc m:val="centerGroup"/>
                    </m:oMathParaPr>
                    <m:oMath xmlns:m="http://schemas.openxmlformats.org/officeDocument/2006/math">
                      <m:r>
                        <m:rPr>
                          <m:nor/>
                        </m:rPr>
                        <a:rPr lang="en-US" sz="2200" b="0" i="0" smtClean="0">
                          <a:latin typeface="Cambria Math" panose="02040503050406030204" pitchFamily="18" charset="0"/>
                        </a:rPr>
                        <m:t>HXO</m:t>
                      </m:r>
                    </m:oMath>
                  </m:oMathPara>
                </a14:m>
                <a:endParaRPr lang="en-US" sz="2200" dirty="0"/>
              </a:p>
              <a:p>
                <a:pPr algn="ctr"/>
                <a:r>
                  <a:rPr lang="en-US" sz="2400" dirty="0"/>
                  <a:t>Hypohalous acid</a:t>
                </a:r>
              </a:p>
            </p:txBody>
          </p:sp>
        </mc:Choice>
        <mc:Fallback xmlns="">
          <p:sp>
            <p:nvSpPr>
              <p:cNvPr id="2" name="Text Placeholder 1"/>
              <p:cNvSpPr>
                <a:spLocks noGrp="1" noRot="1" noChangeAspect="1" noMove="1" noResize="1" noEditPoints="1" noAdjustHandles="1" noChangeArrowheads="1" noChangeShapeType="1" noTextEdit="1"/>
              </p:cNvSpPr>
              <p:nvPr>
                <p:ph type="body" sz="quarter" idx="12"/>
              </p:nvPr>
            </p:nvSpPr>
            <p:spPr>
              <a:xfrm>
                <a:off x="228600" y="2819400"/>
                <a:ext cx="2267856" cy="762000"/>
              </a:xfrm>
              <a:blipFill rotWithShape="0">
                <a:blip r:embed="rId3"/>
                <a:stretch>
                  <a:fillRect l="-3226" r="-2957" b="-31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p:cNvSpPr>
                <a:spLocks noGrp="1"/>
              </p:cNvSpPr>
              <p:nvPr>
                <p:ph type="body" sz="quarter" idx="13"/>
              </p:nvPr>
            </p:nvSpPr>
            <p:spPr>
              <a:xfrm>
                <a:off x="2514600" y="2819400"/>
                <a:ext cx="2209800" cy="762000"/>
              </a:xfrm>
            </p:spPr>
            <p:txBody>
              <a:bodyPr/>
              <a:lstStyle/>
              <a:p>
                <a:pPr algn="ct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m:rPr>
                              <m:nor/>
                            </m:rPr>
                            <a:rPr lang="en-US" sz="2200" b="0" i="0" smtClean="0">
                              <a:latin typeface="Cambria Math" panose="02040503050406030204" pitchFamily="18" charset="0"/>
                            </a:rPr>
                            <m:t>HXO</m:t>
                          </m:r>
                        </m:e>
                        <m:sub>
                          <m:r>
                            <a:rPr lang="en-US" sz="2200" b="0" i="1" smtClean="0">
                              <a:latin typeface="Cambria Math" panose="02040503050406030204" pitchFamily="18" charset="0"/>
                            </a:rPr>
                            <m:t>2</m:t>
                          </m:r>
                        </m:sub>
                      </m:sSub>
                    </m:oMath>
                  </m:oMathPara>
                </a14:m>
                <a:endParaRPr lang="en-US" sz="2200" dirty="0"/>
              </a:p>
              <a:p>
                <a:pPr algn="ctr"/>
                <a:r>
                  <a:rPr lang="en-US" sz="2400" dirty="0"/>
                  <a:t>Halous acid</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3"/>
              </p:nvPr>
            </p:nvSpPr>
            <p:spPr>
              <a:xfrm>
                <a:off x="2514600" y="2819400"/>
                <a:ext cx="2209800" cy="762000"/>
              </a:xfrm>
              <a:blipFill rotWithShape="0">
                <a:blip r:embed="rId4"/>
                <a:stretch>
                  <a:fillRect b="-31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p:cNvSpPr>
                <a:spLocks noGrp="1"/>
              </p:cNvSpPr>
              <p:nvPr>
                <p:ph type="body" sz="quarter" idx="14"/>
              </p:nvPr>
            </p:nvSpPr>
            <p:spPr>
              <a:xfrm>
                <a:off x="4572000" y="2819400"/>
                <a:ext cx="2209800" cy="762000"/>
              </a:xfrm>
            </p:spPr>
            <p:txBody>
              <a:bodyPr/>
              <a:lstStyle/>
              <a:p>
                <a:pPr algn="ct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m:rPr>
                              <m:nor/>
                            </m:rPr>
                            <a:rPr lang="en-US" sz="2200">
                              <a:latin typeface="Cambria Math" panose="02040503050406030204" pitchFamily="18" charset="0"/>
                            </a:rPr>
                            <m:t>HXO</m:t>
                          </m:r>
                        </m:e>
                        <m:sub>
                          <m:r>
                            <a:rPr lang="en-US" sz="2200" b="0" i="1" smtClean="0">
                              <a:latin typeface="Cambria Math" panose="02040503050406030204" pitchFamily="18" charset="0"/>
                            </a:rPr>
                            <m:t>3</m:t>
                          </m:r>
                        </m:sub>
                      </m:sSub>
                    </m:oMath>
                  </m:oMathPara>
                </a14:m>
                <a:endParaRPr lang="en-US" sz="2200" dirty="0"/>
              </a:p>
              <a:p>
                <a:pPr algn="ctr"/>
                <a:r>
                  <a:rPr lang="en-US" sz="2400" dirty="0"/>
                  <a:t>Halic acid</a:t>
                </a:r>
              </a:p>
            </p:txBody>
          </p:sp>
        </mc:Choice>
        <mc:Fallback xmlns="">
          <p:sp>
            <p:nvSpPr>
              <p:cNvPr id="4" name="Text Placeholder 3"/>
              <p:cNvSpPr>
                <a:spLocks noGrp="1" noRot="1" noChangeAspect="1" noMove="1" noResize="1" noEditPoints="1" noAdjustHandles="1" noChangeArrowheads="1" noChangeShapeType="1" noTextEdit="1"/>
              </p:cNvSpPr>
              <p:nvPr>
                <p:ph type="body" sz="quarter" idx="14"/>
              </p:nvPr>
            </p:nvSpPr>
            <p:spPr>
              <a:xfrm>
                <a:off x="4572000" y="2819400"/>
                <a:ext cx="2209800" cy="762000"/>
              </a:xfrm>
              <a:blipFill rotWithShape="0">
                <a:blip r:embed="rId5"/>
                <a:stretch>
                  <a:fillRect b="-31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p:cNvSpPr>
                <a:spLocks noGrp="1"/>
              </p:cNvSpPr>
              <p:nvPr>
                <p:ph type="body" sz="quarter" idx="15"/>
              </p:nvPr>
            </p:nvSpPr>
            <p:spPr>
              <a:xfrm>
                <a:off x="6858000" y="2819400"/>
                <a:ext cx="2209800" cy="762000"/>
              </a:xfrm>
            </p:spPr>
            <p:txBody>
              <a:bodyPr/>
              <a:lstStyle/>
              <a:p>
                <a:pPr algn="ctr"/>
                <a14:m>
                  <m:oMathPara xmlns:m="http://schemas.openxmlformats.org/officeDocument/2006/math">
                    <m:oMathParaPr>
                      <m:jc m:val="centerGroup"/>
                    </m:oMathParaPr>
                    <m:oMath xmlns:m="http://schemas.openxmlformats.org/officeDocument/2006/math">
                      <m:sSub>
                        <m:sSubPr>
                          <m:ctrlPr>
                            <a:rPr lang="en-US" sz="2200" i="1" smtClean="0">
                              <a:latin typeface="Cambria Math" panose="02040503050406030204" pitchFamily="18" charset="0"/>
                            </a:rPr>
                          </m:ctrlPr>
                        </m:sSubPr>
                        <m:e>
                          <m:r>
                            <m:rPr>
                              <m:nor/>
                            </m:rPr>
                            <a:rPr lang="en-US" sz="2200">
                              <a:latin typeface="Cambria Math" panose="02040503050406030204" pitchFamily="18" charset="0"/>
                            </a:rPr>
                            <m:t>HXO</m:t>
                          </m:r>
                        </m:e>
                        <m:sub>
                          <m:r>
                            <a:rPr lang="en-US" sz="2200" b="0" i="1" smtClean="0">
                              <a:latin typeface="Cambria Math" panose="02040503050406030204" pitchFamily="18" charset="0"/>
                            </a:rPr>
                            <m:t>4</m:t>
                          </m:r>
                        </m:sub>
                      </m:sSub>
                    </m:oMath>
                  </m:oMathPara>
                </a14:m>
                <a:endParaRPr lang="en-US" sz="2200" dirty="0"/>
              </a:p>
              <a:p>
                <a:pPr algn="ctr"/>
                <a:r>
                  <a:rPr lang="en-US" sz="2400" dirty="0"/>
                  <a:t>Perhalic acid</a:t>
                </a:r>
              </a:p>
            </p:txBody>
          </p:sp>
        </mc:Choice>
        <mc:Fallback xmlns="">
          <p:sp>
            <p:nvSpPr>
              <p:cNvPr id="5" name="Text Placeholder 4"/>
              <p:cNvSpPr>
                <a:spLocks noGrp="1" noRot="1" noChangeAspect="1" noMove="1" noResize="1" noEditPoints="1" noAdjustHandles="1" noChangeArrowheads="1" noChangeShapeType="1" noTextEdit="1"/>
              </p:cNvSpPr>
              <p:nvPr>
                <p:ph type="body" sz="quarter" idx="15"/>
              </p:nvPr>
            </p:nvSpPr>
            <p:spPr>
              <a:xfrm>
                <a:off x="6858000" y="2819400"/>
                <a:ext cx="2209800" cy="762000"/>
              </a:xfrm>
              <a:blipFill rotWithShape="0">
                <a:blip r:embed="rId6"/>
                <a:stretch>
                  <a:fillRect b="-31200"/>
                </a:stretch>
              </a:blipFill>
            </p:spPr>
            <p:txBody>
              <a:bodyPr/>
              <a:lstStyle/>
              <a:p>
                <a:r>
                  <a:rPr lang="en-US">
                    <a:noFill/>
                  </a:rPr>
                  <a:t> </a:t>
                </a:r>
              </a:p>
            </p:txBody>
          </p:sp>
        </mc:Fallback>
      </mc:AlternateContent>
      <p:sp>
        <p:nvSpPr>
          <p:cNvPr id="6" name="Text Placeholder 5"/>
          <p:cNvSpPr>
            <a:spLocks noGrp="1"/>
          </p:cNvSpPr>
          <p:nvPr>
            <p:ph type="body" sz="quarter" idx="16"/>
          </p:nvPr>
        </p:nvSpPr>
        <p:spPr>
          <a:xfrm>
            <a:off x="435428" y="5257800"/>
            <a:ext cx="1926772" cy="762000"/>
          </a:xfrm>
        </p:spPr>
        <p:txBody>
          <a:bodyPr/>
          <a:lstStyle/>
          <a:p>
            <a:pPr algn="ctr"/>
            <a:r>
              <a:rPr lang="en-US" sz="2400" dirty="0"/>
              <a:t>Hypochlorous acid</a:t>
            </a:r>
          </a:p>
        </p:txBody>
      </p:sp>
      <p:pic>
        <p:nvPicPr>
          <p:cNvPr id="10" name="Picture 9" descr="Hypochlorous acid: H O Cl"/>
          <p:cNvPicPr>
            <a:picLocks noChangeAspect="1"/>
          </p:cNvPicPr>
          <p:nvPr/>
        </p:nvPicPr>
        <p:blipFill>
          <a:blip r:embed="rId7"/>
          <a:stretch>
            <a:fillRect/>
          </a:stretch>
        </p:blipFill>
        <p:spPr>
          <a:xfrm>
            <a:off x="805544" y="4343400"/>
            <a:ext cx="1175656" cy="505179"/>
          </a:xfrm>
          <a:prstGeom prst="rect">
            <a:avLst/>
          </a:prstGeom>
        </p:spPr>
      </p:pic>
      <p:sp>
        <p:nvSpPr>
          <p:cNvPr id="7" name="Text Placeholder 6"/>
          <p:cNvSpPr>
            <a:spLocks noGrp="1"/>
          </p:cNvSpPr>
          <p:nvPr>
            <p:ph type="body" sz="quarter" idx="17"/>
          </p:nvPr>
        </p:nvSpPr>
        <p:spPr>
          <a:xfrm>
            <a:off x="2932105" y="5257800"/>
            <a:ext cx="1487495" cy="762000"/>
          </a:xfrm>
        </p:spPr>
        <p:txBody>
          <a:bodyPr/>
          <a:lstStyle/>
          <a:p>
            <a:pPr algn="ctr"/>
            <a:r>
              <a:rPr lang="en-US" sz="2400" dirty="0"/>
              <a:t>Chlorous acid</a:t>
            </a:r>
          </a:p>
        </p:txBody>
      </p:sp>
      <p:pic>
        <p:nvPicPr>
          <p:cNvPr id="11" name="Picture 10" descr="Chlorous acid: H O Cl O"/>
          <p:cNvPicPr>
            <a:picLocks noChangeAspect="1"/>
          </p:cNvPicPr>
          <p:nvPr/>
        </p:nvPicPr>
        <p:blipFill>
          <a:blip r:embed="rId8"/>
          <a:stretch>
            <a:fillRect/>
          </a:stretch>
        </p:blipFill>
        <p:spPr>
          <a:xfrm>
            <a:off x="2927183" y="4267200"/>
            <a:ext cx="1568617" cy="535640"/>
          </a:xfrm>
          <a:prstGeom prst="rect">
            <a:avLst/>
          </a:prstGeom>
        </p:spPr>
      </p:pic>
      <p:sp>
        <p:nvSpPr>
          <p:cNvPr id="8" name="Text Placeholder 7"/>
          <p:cNvSpPr>
            <a:spLocks noGrp="1"/>
          </p:cNvSpPr>
          <p:nvPr>
            <p:ph type="body" sz="quarter" idx="18"/>
          </p:nvPr>
        </p:nvSpPr>
        <p:spPr>
          <a:xfrm>
            <a:off x="5047343" y="5257800"/>
            <a:ext cx="1353457" cy="762000"/>
          </a:xfrm>
        </p:spPr>
        <p:txBody>
          <a:bodyPr/>
          <a:lstStyle/>
          <a:p>
            <a:pPr algn="ctr"/>
            <a:r>
              <a:rPr lang="en-US" sz="2400" dirty="0"/>
              <a:t>Chloric acid</a:t>
            </a:r>
          </a:p>
        </p:txBody>
      </p:sp>
      <p:pic>
        <p:nvPicPr>
          <p:cNvPr id="12" name="Picture 11" descr="Chloric acid: H O Cl O2"/>
          <p:cNvPicPr>
            <a:picLocks noChangeAspect="1"/>
          </p:cNvPicPr>
          <p:nvPr/>
        </p:nvPicPr>
        <p:blipFill>
          <a:blip r:embed="rId9"/>
          <a:stretch>
            <a:fillRect/>
          </a:stretch>
        </p:blipFill>
        <p:spPr>
          <a:xfrm>
            <a:off x="4951171" y="4267200"/>
            <a:ext cx="1449629" cy="811124"/>
          </a:xfrm>
          <a:prstGeom prst="rect">
            <a:avLst/>
          </a:prstGeom>
        </p:spPr>
      </p:pic>
      <p:sp>
        <p:nvSpPr>
          <p:cNvPr id="9" name="Text Placeholder 8"/>
          <p:cNvSpPr>
            <a:spLocks noGrp="1"/>
          </p:cNvSpPr>
          <p:nvPr>
            <p:ph type="body" sz="quarter" idx="19"/>
          </p:nvPr>
        </p:nvSpPr>
        <p:spPr>
          <a:xfrm>
            <a:off x="7162800" y="5257800"/>
            <a:ext cx="1447800" cy="762000"/>
          </a:xfrm>
        </p:spPr>
        <p:txBody>
          <a:bodyPr/>
          <a:lstStyle/>
          <a:p>
            <a:pPr algn="ctr"/>
            <a:r>
              <a:rPr lang="en-US" sz="2400" dirty="0"/>
              <a:t>Perchloric acid</a:t>
            </a:r>
          </a:p>
        </p:txBody>
      </p:sp>
      <p:pic>
        <p:nvPicPr>
          <p:cNvPr id="13" name="Picture 12" descr="Perchloric acid: H O Cl O3"/>
          <p:cNvPicPr>
            <a:picLocks noChangeAspect="1"/>
          </p:cNvPicPr>
          <p:nvPr/>
        </p:nvPicPr>
        <p:blipFill>
          <a:blip r:embed="rId10"/>
          <a:stretch>
            <a:fillRect/>
          </a:stretch>
        </p:blipFill>
        <p:spPr>
          <a:xfrm>
            <a:off x="7010400" y="3886200"/>
            <a:ext cx="1600200" cy="1276384"/>
          </a:xfrm>
          <a:prstGeom prst="rect">
            <a:avLst/>
          </a:prstGeom>
        </p:spPr>
      </p:pic>
    </p:spTree>
    <p:extLst>
      <p:ext uri="{BB962C8B-B14F-4D97-AF65-F5344CB8AC3E}">
        <p14:creationId xmlns:p14="http://schemas.microsoft.com/office/powerpoint/2010/main" val="16134669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02442" y="0"/>
            <a:ext cx="8134350" cy="457199"/>
          </a:xfrm>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(15)</a:t>
            </a:r>
            <a:endParaRPr lang="en-IN" dirty="0">
              <a:solidFill>
                <a:srgbClr val="CE171F"/>
              </a:solidFill>
            </a:endParaRPr>
          </a:p>
        </p:txBody>
      </p:sp>
      <p:sp>
        <p:nvSpPr>
          <p:cNvPr id="18" name="Text Placeholder 17"/>
          <p:cNvSpPr>
            <a:spLocks noGrp="1"/>
          </p:cNvSpPr>
          <p:nvPr>
            <p:ph type="body" sz="quarter" idx="22"/>
          </p:nvPr>
        </p:nvSpPr>
        <p:spPr>
          <a:xfrm>
            <a:off x="0" y="1066800"/>
            <a:ext cx="9020175" cy="533400"/>
          </a:xfrm>
        </p:spPr>
        <p:txBody>
          <a:bodyPr/>
          <a:lstStyle/>
          <a:p>
            <a:pPr>
              <a:spcAft>
                <a:spcPts val="500"/>
              </a:spcAft>
            </a:pPr>
            <a:r>
              <a:rPr lang="en-US" sz="2800" dirty="0">
                <a:solidFill>
                  <a:srgbClr val="4F74A7"/>
                </a:solidFill>
                <a:cs typeface="Helvetica" panose="020B0604020202020204" pitchFamily="34" charset="0"/>
              </a:rPr>
              <a:t>Compounds of the Halogens</a:t>
            </a:r>
          </a:p>
        </p:txBody>
      </p:sp>
      <p:sp>
        <p:nvSpPr>
          <p:cNvPr id="2" name="Content Placeholder 1"/>
          <p:cNvSpPr>
            <a:spLocks noGrp="1"/>
          </p:cNvSpPr>
          <p:nvPr>
            <p:ph sz="quarter" idx="24"/>
          </p:nvPr>
        </p:nvSpPr>
        <p:spPr>
          <a:xfrm>
            <a:off x="304800" y="1828799"/>
            <a:ext cx="8915400" cy="381001"/>
          </a:xfrm>
        </p:spPr>
        <p:txBody>
          <a:bodyPr/>
          <a:lstStyle/>
          <a:p>
            <a:pPr fontAlgn="t">
              <a:spcBef>
                <a:spcPts val="0"/>
              </a:spcBef>
            </a:pPr>
            <a:r>
              <a:rPr lang="en-IN" sz="1800" b="1" dirty="0"/>
              <a:t>Table 25.5 </a:t>
            </a:r>
            <a:r>
              <a:rPr lang="en-IN" sz="1800" dirty="0"/>
              <a:t>Common Compounds of Halogens*</a:t>
            </a:r>
            <a:endParaRPr lang="en-US" sz="1800" dirty="0"/>
          </a:p>
        </p:txBody>
      </p:sp>
      <p:graphicFrame>
        <p:nvGraphicFramePr>
          <p:cNvPr id="20" name="Table Placeholder 19"/>
          <p:cNvGraphicFramePr>
            <a:graphicFrameLocks noGrp="1"/>
          </p:cNvGraphicFramePr>
          <p:nvPr>
            <p:ph type="tbl" sz="quarter" idx="23"/>
            <p:extLst>
              <p:ext uri="{D42A27DB-BD31-4B8C-83A1-F6EECF244321}">
                <p14:modId xmlns:p14="http://schemas.microsoft.com/office/powerpoint/2010/main" val="1245763164"/>
              </p:ext>
            </p:extLst>
          </p:nvPr>
        </p:nvGraphicFramePr>
        <p:xfrm>
          <a:off x="228600" y="2270760"/>
          <a:ext cx="8763000" cy="3368040"/>
        </p:xfrm>
        <a:graphic>
          <a:graphicData uri="http://schemas.openxmlformats.org/drawingml/2006/table">
            <a:tbl>
              <a:tblPr firstRow="1" bandRow="1">
                <a:tableStyleId>{5C22544A-7EE6-4342-B048-85BDC9FD1C3A}</a:tableStyleId>
              </a:tblPr>
              <a:tblGrid>
                <a:gridCol w="1752600">
                  <a:extLst>
                    <a:ext uri="{9D8B030D-6E8A-4147-A177-3AD203B41FA5}">
                      <a16:colId xmlns:a16="http://schemas.microsoft.com/office/drawing/2014/main" xmlns="" val="20000"/>
                    </a:ext>
                  </a:extLst>
                </a:gridCol>
                <a:gridCol w="1752600">
                  <a:extLst>
                    <a:ext uri="{9D8B030D-6E8A-4147-A177-3AD203B41FA5}">
                      <a16:colId xmlns:a16="http://schemas.microsoft.com/office/drawing/2014/main" xmlns="" val="20001"/>
                    </a:ext>
                  </a:extLst>
                </a:gridCol>
                <a:gridCol w="1752600">
                  <a:extLst>
                    <a:ext uri="{9D8B030D-6E8A-4147-A177-3AD203B41FA5}">
                      <a16:colId xmlns:a16="http://schemas.microsoft.com/office/drawing/2014/main" xmlns="" val="20002"/>
                    </a:ext>
                  </a:extLst>
                </a:gridCol>
                <a:gridCol w="1752600">
                  <a:extLst>
                    <a:ext uri="{9D8B030D-6E8A-4147-A177-3AD203B41FA5}">
                      <a16:colId xmlns:a16="http://schemas.microsoft.com/office/drawing/2014/main" xmlns="" val="20003"/>
                    </a:ext>
                  </a:extLst>
                </a:gridCol>
                <a:gridCol w="1752600">
                  <a:extLst>
                    <a:ext uri="{9D8B030D-6E8A-4147-A177-3AD203B41FA5}">
                      <a16:colId xmlns:a16="http://schemas.microsoft.com/office/drawing/2014/main" xmlns="" val="20004"/>
                    </a:ext>
                  </a:extLst>
                </a:gridCol>
              </a:tblGrid>
              <a:tr h="516333">
                <a:tc>
                  <a:txBody>
                    <a:bodyPr/>
                    <a:lstStyle/>
                    <a:p>
                      <a:r>
                        <a:rPr lang="en-IN" b="1" dirty="0">
                          <a:solidFill>
                            <a:schemeClr val="tx1"/>
                          </a:solidFill>
                        </a:rPr>
                        <a:t>Compound</a:t>
                      </a:r>
                    </a:p>
                  </a:txBody>
                  <a:tcPr marL="94593" marR="9459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IN" b="1" dirty="0">
                          <a:solidFill>
                            <a:schemeClr val="tx1"/>
                          </a:solidFill>
                        </a:rPr>
                        <a:t>F</a:t>
                      </a:r>
                    </a:p>
                  </a:txBody>
                  <a:tcPr marL="94593" marR="9459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IN" b="1" dirty="0">
                          <a:solidFill>
                            <a:schemeClr val="tx1"/>
                          </a:solidFill>
                        </a:rPr>
                        <a:t>CL</a:t>
                      </a:r>
                    </a:p>
                  </a:txBody>
                  <a:tcPr marL="94593" marR="9459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IN" b="1" dirty="0">
                          <a:solidFill>
                            <a:schemeClr val="tx1"/>
                          </a:solidFill>
                        </a:rPr>
                        <a:t>Br</a:t>
                      </a:r>
                    </a:p>
                  </a:txBody>
                  <a:tcPr marL="94593" marR="9459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r>
                        <a:rPr lang="en-IN" b="1" dirty="0">
                          <a:solidFill>
                            <a:schemeClr val="tx1"/>
                          </a:solidFill>
                        </a:rPr>
                        <a:t>l</a:t>
                      </a:r>
                    </a:p>
                  </a:txBody>
                  <a:tcPr marL="94593" marR="94593">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xmlns="" val="10000"/>
                  </a:ext>
                </a:extLst>
              </a:tr>
              <a:tr h="398067">
                <a:tc>
                  <a:txBody>
                    <a:bodyPr/>
                    <a:lstStyle/>
                    <a:p>
                      <a:r>
                        <a:rPr lang="en-IN" dirty="0"/>
                        <a:t>Hydrogen halide</a:t>
                      </a:r>
                    </a:p>
                  </a:txBody>
                  <a:tcPr marL="94593" marR="94593">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HF (-1)</a:t>
                      </a:r>
                    </a:p>
                  </a:txBody>
                  <a:tcPr marL="94593" marR="94593">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HCl (-1)</a:t>
                      </a:r>
                    </a:p>
                  </a:txBody>
                  <a:tcPr marL="94593" marR="94593">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HBr (-1)</a:t>
                      </a:r>
                    </a:p>
                  </a:txBody>
                  <a:tcPr marL="94593" marR="94593">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Hl (-1)</a:t>
                      </a:r>
                    </a:p>
                  </a:txBody>
                  <a:tcPr marL="94593" marR="94593">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1"/>
                  </a:ext>
                </a:extLst>
              </a:tr>
              <a:tr h="990600">
                <a:tc>
                  <a:txBody>
                    <a:bodyPr/>
                    <a:lstStyle/>
                    <a:p>
                      <a:r>
                        <a:rPr lang="en-IN" dirty="0"/>
                        <a:t>Oxides</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IN" dirty="0"/>
                        <a:t>OF</a:t>
                      </a:r>
                      <a:r>
                        <a:rPr lang="en-IN" baseline="-25000" dirty="0"/>
                        <a:t>2</a:t>
                      </a:r>
                      <a:r>
                        <a:rPr lang="en-IN" dirty="0"/>
                        <a:t> (-1)</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Cl</a:t>
                      </a:r>
                      <a:r>
                        <a:rPr lang="en-IN" baseline="-25000" dirty="0"/>
                        <a:t>2</a:t>
                      </a:r>
                      <a:r>
                        <a:rPr lang="en-IN" dirty="0"/>
                        <a:t>O (+1)</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ClO</a:t>
                      </a:r>
                      <a:r>
                        <a:rPr lang="en-IN" baseline="-25000" dirty="0"/>
                        <a:t>2 </a:t>
                      </a:r>
                      <a:r>
                        <a:rPr lang="en-IN" dirty="0"/>
                        <a:t>(+4)</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Cl</a:t>
                      </a:r>
                      <a:r>
                        <a:rPr lang="en-IN" baseline="-25000" dirty="0"/>
                        <a:t>2</a:t>
                      </a:r>
                      <a:r>
                        <a:rPr lang="en-IN" dirty="0"/>
                        <a:t>O</a:t>
                      </a:r>
                      <a:r>
                        <a:rPr lang="en-IN" baseline="-25000" dirty="0"/>
                        <a:t>7 </a:t>
                      </a:r>
                      <a:r>
                        <a:rPr lang="en-IN" dirty="0"/>
                        <a:t>(+7)</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Br</a:t>
                      </a:r>
                      <a:r>
                        <a:rPr lang="en-IN" baseline="-25000" dirty="0"/>
                        <a:t>2</a:t>
                      </a:r>
                      <a:r>
                        <a:rPr lang="en-IN" dirty="0"/>
                        <a:t>O (+1)</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BrO</a:t>
                      </a:r>
                      <a:r>
                        <a:rPr lang="en-IN" baseline="-25000" dirty="0"/>
                        <a:t>2</a:t>
                      </a:r>
                      <a:r>
                        <a:rPr lang="en-IN" dirty="0"/>
                        <a:t> (+4)</a:t>
                      </a:r>
                    </a:p>
                    <a:p>
                      <a:endParaRPr lang="en-IN" dirty="0"/>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IN" dirty="0"/>
                        <a:t>l</a:t>
                      </a:r>
                      <a:r>
                        <a:rPr lang="en-IN" baseline="-25000" dirty="0"/>
                        <a:t>2</a:t>
                      </a:r>
                      <a:r>
                        <a:rPr lang="en-IN" dirty="0"/>
                        <a:t>O</a:t>
                      </a:r>
                      <a:r>
                        <a:rPr lang="en-IN" baseline="-25000" dirty="0"/>
                        <a:t>5</a:t>
                      </a:r>
                      <a:r>
                        <a:rPr lang="en-IN" baseline="0" dirty="0"/>
                        <a:t> (+5)</a:t>
                      </a:r>
                      <a:endParaRPr lang="en-IN" dirty="0"/>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2"/>
                  </a:ext>
                </a:extLst>
              </a:tr>
              <a:tr h="1219200">
                <a:tc>
                  <a:txBody>
                    <a:bodyPr/>
                    <a:lstStyle/>
                    <a:p>
                      <a:r>
                        <a:rPr lang="en-IN" dirty="0"/>
                        <a:t>Oxoacids</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r>
                        <a:rPr lang="en-IN" dirty="0"/>
                        <a:t>HFO (-1)</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r>
                        <a:rPr lang="en-IN" dirty="0"/>
                        <a:t>HClO (+1)</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HClO</a:t>
                      </a:r>
                      <a:r>
                        <a:rPr lang="en-IN" baseline="-25000" dirty="0"/>
                        <a:t>2</a:t>
                      </a:r>
                      <a:r>
                        <a:rPr lang="en-IN" baseline="0" dirty="0"/>
                        <a:t> </a:t>
                      </a:r>
                      <a:r>
                        <a:rPr lang="en-IN" dirty="0"/>
                        <a:t>(+3)</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HClO</a:t>
                      </a:r>
                      <a:r>
                        <a:rPr lang="en-IN" baseline="-25000" dirty="0"/>
                        <a:t>3 </a:t>
                      </a:r>
                      <a:r>
                        <a:rPr lang="en-IN" dirty="0"/>
                        <a:t>(+5)</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HClO</a:t>
                      </a:r>
                      <a:r>
                        <a:rPr lang="en-IN" baseline="-25000" dirty="0"/>
                        <a:t>4 </a:t>
                      </a:r>
                      <a:r>
                        <a:rPr lang="en-IN" dirty="0"/>
                        <a:t>(+7)</a:t>
                      </a:r>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r>
                        <a:rPr lang="en-IN" dirty="0"/>
                        <a:t>HBrO (+ 1)</a:t>
                      </a:r>
                    </a:p>
                    <a:p>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HBrO</a:t>
                      </a:r>
                      <a:r>
                        <a:rPr lang="en-IN" baseline="-25000" dirty="0"/>
                        <a:t>3</a:t>
                      </a:r>
                      <a:r>
                        <a:rPr lang="en-IN" dirty="0"/>
                        <a:t> (+ 5)</a:t>
                      </a:r>
                    </a:p>
                    <a:p>
                      <a:r>
                        <a:rPr lang="en-IN" dirty="0"/>
                        <a:t>HBrO</a:t>
                      </a:r>
                      <a:r>
                        <a:rPr lang="en-IN" baseline="-25000" dirty="0"/>
                        <a:t>4 </a:t>
                      </a:r>
                      <a:r>
                        <a:rPr lang="en-IN" dirty="0"/>
                        <a:t>(+</a:t>
                      </a:r>
                      <a:r>
                        <a:rPr lang="en-IN" baseline="0" dirty="0"/>
                        <a:t> 7</a:t>
                      </a:r>
                      <a:r>
                        <a:rPr lang="en-IN" dirty="0"/>
                        <a:t>)</a:t>
                      </a:r>
                      <a:endParaRPr lang="en-IN" baseline="-25000" dirty="0"/>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tc>
                  <a:txBody>
                    <a:bodyPr/>
                    <a:lstStyle/>
                    <a:p>
                      <a:r>
                        <a:rPr lang="en-IN" dirty="0"/>
                        <a:t>HlO (+1)</a:t>
                      </a:r>
                    </a:p>
                    <a:p>
                      <a:endParaRPr lang="en-IN" dirty="0"/>
                    </a:p>
                    <a:p>
                      <a:pPr marL="0" marR="0" indent="0" algn="l" defTabSz="914400" rtl="0" eaLnBrk="1" fontAlgn="auto" latinLnBrk="0" hangingPunct="1">
                        <a:lnSpc>
                          <a:spcPct val="100000"/>
                        </a:lnSpc>
                        <a:spcBef>
                          <a:spcPts val="0"/>
                        </a:spcBef>
                        <a:spcAft>
                          <a:spcPts val="0"/>
                        </a:spcAft>
                        <a:buClrTx/>
                        <a:buSzTx/>
                        <a:buFontTx/>
                        <a:buNone/>
                        <a:tabLst/>
                        <a:defRPr/>
                      </a:pPr>
                      <a:r>
                        <a:rPr lang="en-IN" dirty="0"/>
                        <a:t>HlO</a:t>
                      </a:r>
                      <a:r>
                        <a:rPr lang="en-IN" baseline="-25000" dirty="0"/>
                        <a:t>3</a:t>
                      </a:r>
                      <a:r>
                        <a:rPr lang="en-IN" dirty="0"/>
                        <a:t> (+5)</a:t>
                      </a:r>
                    </a:p>
                    <a:p>
                      <a:pPr marL="0" marR="0" indent="0" algn="l" defTabSz="914400" rtl="0" eaLnBrk="1" fontAlgn="auto" latinLnBrk="0" hangingPunct="1">
                        <a:lnSpc>
                          <a:spcPct val="100000"/>
                        </a:lnSpc>
                        <a:spcBef>
                          <a:spcPts val="0"/>
                        </a:spcBef>
                        <a:spcAft>
                          <a:spcPts val="0"/>
                        </a:spcAft>
                        <a:buClrTx/>
                        <a:buSzTx/>
                        <a:buFontTx/>
                        <a:buNone/>
                        <a:tabLst/>
                        <a:defRPr/>
                      </a:pPr>
                      <a:r>
                        <a:rPr lang="en-IN" dirty="0"/>
                        <a:t>H</a:t>
                      </a:r>
                      <a:r>
                        <a:rPr lang="en-IN" baseline="-25000" dirty="0"/>
                        <a:t>5</a:t>
                      </a:r>
                      <a:r>
                        <a:rPr lang="en-IN" dirty="0"/>
                        <a:t>lO</a:t>
                      </a:r>
                      <a:r>
                        <a:rPr lang="en-IN" baseline="-25000" dirty="0"/>
                        <a:t>6</a:t>
                      </a:r>
                      <a:r>
                        <a:rPr lang="en-IN" dirty="0"/>
                        <a:t> (+7)</a:t>
                      </a:r>
                    </a:p>
                    <a:p>
                      <a:endParaRPr lang="en-IN" dirty="0"/>
                    </a:p>
                  </a:txBody>
                  <a:tcPr marL="94593" marR="94593">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xmlns="" val="10003"/>
                  </a:ext>
                </a:extLst>
              </a:tr>
            </a:tbl>
          </a:graphicData>
        </a:graphic>
      </p:graphicFrame>
      <p:sp>
        <p:nvSpPr>
          <p:cNvPr id="3" name="Content Placeholder 2"/>
          <p:cNvSpPr>
            <a:spLocks noGrp="1"/>
          </p:cNvSpPr>
          <p:nvPr>
            <p:ph sz="quarter" idx="25"/>
          </p:nvPr>
        </p:nvSpPr>
        <p:spPr>
          <a:xfrm>
            <a:off x="1600200" y="1681941"/>
            <a:ext cx="6869424" cy="223059"/>
          </a:xfrm>
        </p:spPr>
        <p:txBody>
          <a:bodyPr/>
          <a:lstStyle/>
          <a:p>
            <a:r>
              <a:rPr lang="en-US" sz="1000" dirty="0"/>
              <a:t>Copyright © The McGraw-Hill Companies.Inc.Permission required for reproduction or display.</a:t>
            </a:r>
          </a:p>
        </p:txBody>
      </p:sp>
    </p:spTree>
    <p:extLst>
      <p:ext uri="{BB962C8B-B14F-4D97-AF65-F5344CB8AC3E}">
        <p14:creationId xmlns:p14="http://schemas.microsoft.com/office/powerpoint/2010/main" val="75276134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Halogens(16) </a:t>
            </a:r>
            <a:endParaRPr lang="en-IN" dirty="0">
              <a:solidFill>
                <a:srgbClr val="CE171F"/>
              </a:solidFill>
            </a:endParaRPr>
          </a:p>
        </p:txBody>
      </p:sp>
      <p:sp>
        <p:nvSpPr>
          <p:cNvPr id="15" name="Text Placeholder 14"/>
          <p:cNvSpPr>
            <a:spLocks noGrp="1"/>
          </p:cNvSpPr>
          <p:nvPr>
            <p:ph type="body" sz="quarter" idx="11"/>
          </p:nvPr>
        </p:nvSpPr>
        <p:spPr>
          <a:xfrm>
            <a:off x="0" y="1143000"/>
            <a:ext cx="51816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Uses of the Halogens</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790700"/>
                <a:ext cx="9144000" cy="3619500"/>
              </a:xfrm>
            </p:spPr>
            <p:txBody>
              <a:bodyPr/>
              <a:lstStyle/>
              <a:p>
                <a:pPr defTabSz="571500">
                  <a:spcAft>
                    <a:spcPts val="10200"/>
                  </a:spcAft>
                </a:pPr>
                <a:r>
                  <a:rPr lang="en-IN" dirty="0"/>
                  <a:t>	Teflon</a:t>
                </a:r>
                <a14:m>
                  <m:oMath xmlns:m="http://schemas.openxmlformats.org/officeDocument/2006/math">
                    <m:r>
                      <a:rPr lang="en-US" b="0" i="0" smtClean="0">
                        <a:latin typeface="Cambria Math" panose="02040503050406030204" pitchFamily="18" charset="0"/>
                      </a:rPr>
                      <m:t> :</m:t>
                    </m:r>
                  </m:oMath>
                </a14:m>
                <a:endParaRPr lang="en-US" b="0" i="0" dirty="0">
                  <a:latin typeface="Cambria Math" panose="02040503050406030204" pitchFamily="18" charset="0"/>
                </a:endParaRPr>
              </a:p>
              <a:p>
                <a:pPr>
                  <a:spcBef>
                    <a:spcPts val="4200"/>
                  </a:spcBef>
                  <a:spcAft>
                    <a:spcPts val="2400"/>
                  </a:spcAft>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 </m:t>
                      </m:r>
                      <m:r>
                        <m:rPr>
                          <m:sty m:val="p"/>
                        </m:rPr>
                        <a:rPr lang="en-IN" b="0" i="0" smtClean="0">
                          <a:latin typeface="Cambria Math" panose="02040503050406030204" pitchFamily="18" charset="0"/>
                        </a:rPr>
                        <m:t>Cl</m:t>
                      </m:r>
                      <m:r>
                        <a:rPr lang="en-IN" b="0" i="0" baseline="-25000" smtClean="0">
                          <a:latin typeface="Cambria Math" panose="02040503050406030204" pitchFamily="18" charset="0"/>
                        </a:rPr>
                        <m:t>2</m:t>
                      </m:r>
                      <m:d>
                        <m:dPr>
                          <m:ctrlPr>
                            <a:rPr lang="en-IN"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IN" b="0" i="1" smtClean="0">
                          <a:latin typeface="Cambria Math" panose="02040503050406030204" pitchFamily="18" charset="0"/>
                          <a:ea typeface="Cambria Math" panose="02040503050406030204" pitchFamily="18" charset="0"/>
                        </a:rPr>
                        <m:t>+</m:t>
                      </m:r>
                      <m:r>
                        <m:rPr>
                          <m:nor/>
                        </m:rPr>
                        <a:rPr lang="en-IN" dirty="0"/>
                        <m:t>2</m:t>
                      </m:r>
                      <m:r>
                        <m:rPr>
                          <m:nor/>
                        </m:rPr>
                        <a:rPr lang="en-IN" dirty="0"/>
                        <m:t>NaOH</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NaCl</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1" smtClean="0">
                          <a:latin typeface="Cambria Math" panose="02040503050406030204" pitchFamily="18" charset="0"/>
                          <a:ea typeface="Cambria Math" panose="02040503050406030204" pitchFamily="18" charset="0"/>
                        </a:rPr>
                        <m:t>)</m:t>
                      </m:r>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NaClO</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m:t>
                      </m:r>
                      <m:r>
                        <a:rPr lang="en-IN" b="0" i="0" baseline="-25000" smtClean="0">
                          <a:latin typeface="Cambria Math" panose="02040503050406030204" pitchFamily="18" charset="0"/>
                          <a:ea typeface="Cambria Math" panose="02040503050406030204" pitchFamily="18" charset="0"/>
                        </a:rPr>
                        <m:t>2</m:t>
                      </m:r>
                      <m:r>
                        <m:rPr>
                          <m:sty m:val="p"/>
                        </m:rPr>
                        <a:rPr lang="en-IN" b="0" i="0" smtClean="0">
                          <a:latin typeface="Cambria Math" panose="02040503050406030204" pitchFamily="18" charset="0"/>
                          <a:ea typeface="Cambria Math" panose="02040503050406030204" pitchFamily="18" charset="0"/>
                        </a:rPr>
                        <m:t>O</m:t>
                      </m:r>
                      <m:r>
                        <a:rPr lang="en-IN" b="0" i="0"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𝑙</m:t>
                      </m:r>
                      <m:r>
                        <a:rPr lang="en-IN" b="0" i="0" smtClean="0">
                          <a:latin typeface="Cambria Math" panose="02040503050406030204" pitchFamily="18" charset="0"/>
                          <a:ea typeface="Cambria Math" panose="02040503050406030204" pitchFamily="18" charset="0"/>
                        </a:rPr>
                        <m:t>)</m:t>
                      </m:r>
                    </m:oMath>
                  </m:oMathPara>
                </a14:m>
                <a:endParaRPr lang="en-IN" dirty="0"/>
              </a:p>
              <a:p>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Cl</m:t>
                      </m:r>
                      <m:r>
                        <a:rPr lang="en-IN" b="0" i="0" baseline="-25000" smtClean="0">
                          <a:latin typeface="Cambria Math" panose="02040503050406030204" pitchFamily="18" charset="0"/>
                        </a:rPr>
                        <m:t>2</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g</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d>
                        <m:dPr>
                          <m:ctrlPr>
                            <a:rPr lang="en-IN" b="0" i="1" smtClean="0">
                              <a:latin typeface="Cambria Math" panose="02040503050406030204" pitchFamily="18" charset="0"/>
                            </a:rPr>
                          </m:ctrlPr>
                        </m:dPr>
                        <m:e>
                          <m:r>
                            <a:rPr lang="en-IN" b="0" i="1" smtClean="0">
                              <a:latin typeface="Cambria Math" panose="02040503050406030204" pitchFamily="18" charset="0"/>
                            </a:rPr>
                            <m:t>𝑙</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HCl</m:t>
                      </m:r>
                      <m:d>
                        <m:dPr>
                          <m:ctrlPr>
                            <a:rPr lang="en-IN" b="0" i="1" smtClean="0">
                              <a:latin typeface="Cambria Math" panose="02040503050406030204" pitchFamily="18" charset="0"/>
                              <a:ea typeface="Cambria Math" panose="02040503050406030204" pitchFamily="18" charset="0"/>
                            </a:rPr>
                          </m:ctrlPr>
                        </m:dPr>
                        <m:e>
                          <m:r>
                            <a:rPr lang="en-IN" b="0" i="1" smtClean="0">
                              <a:latin typeface="Cambria Math" panose="02040503050406030204" pitchFamily="18" charset="0"/>
                              <a:ea typeface="Cambria Math" panose="02040503050406030204" pitchFamily="18" charset="0"/>
                            </a:rPr>
                            <m:t>𝑎𝑞</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HCl</m:t>
                      </m:r>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IN" b="0" i="1" smtClean="0">
                          <a:latin typeface="Cambria Math" panose="02040503050406030204" pitchFamily="18" charset="0"/>
                          <a:ea typeface="Cambria Math" panose="02040503050406030204" pitchFamily="18" charset="0"/>
                        </a:rPr>
                        <m:t>𝑎𝑞</m:t>
                      </m:r>
                      <m:r>
                        <a:rPr lang="en-IN" b="0" i="1" smtClean="0">
                          <a:latin typeface="Cambria Math" panose="02040503050406030204" pitchFamily="18" charset="0"/>
                          <a:ea typeface="Cambria Math" panose="02040503050406030204" pitchFamily="18" charset="0"/>
                        </a:rPr>
                        <m:t>)</m:t>
                      </m:r>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790700"/>
                <a:ext cx="9144000" cy="3619500"/>
              </a:xfrm>
              <a:blipFill>
                <a:blip r:embed="rId2"/>
                <a:stretch>
                  <a:fillRect t="-1684"/>
                </a:stretch>
              </a:blipFill>
            </p:spPr>
            <p:txBody>
              <a:bodyPr/>
              <a:lstStyle/>
              <a:p>
                <a:r>
                  <a:rPr lang="en-US">
                    <a:noFill/>
                  </a:rPr>
                  <a:t> </a:t>
                </a:r>
              </a:p>
            </p:txBody>
          </p:sp>
        </mc:Fallback>
      </mc:AlternateContent>
      <p:pic>
        <p:nvPicPr>
          <p:cNvPr id="5" name="Picture 2" descr="C F2 C F2 repeating subun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752600"/>
            <a:ext cx="21526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14449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(17)</a:t>
            </a:r>
            <a:endParaRPr lang="en-IN" dirty="0">
              <a:solidFill>
                <a:srgbClr val="CE171F"/>
              </a:solidFill>
            </a:endParaRPr>
          </a:p>
        </p:txBody>
      </p:sp>
      <p:sp>
        <p:nvSpPr>
          <p:cNvPr id="16" name="Text Placeholder 15"/>
          <p:cNvSpPr>
            <a:spLocks noGrp="1"/>
          </p:cNvSpPr>
          <p:nvPr>
            <p:ph type="body" sz="quarter" idx="11"/>
          </p:nvPr>
        </p:nvSpPr>
        <p:spPr>
          <a:xfrm>
            <a:off x="0" y="1143000"/>
            <a:ext cx="51816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Uses of the Halogens</a:t>
            </a:r>
          </a:p>
        </p:txBody>
      </p:sp>
      <p:sp>
        <p:nvSpPr>
          <p:cNvPr id="17" name="Text Placeholder 16"/>
          <p:cNvSpPr>
            <a:spLocks noGrp="1"/>
          </p:cNvSpPr>
          <p:nvPr>
            <p:ph type="body" sz="quarter" idx="10"/>
          </p:nvPr>
        </p:nvSpPr>
        <p:spPr>
          <a:xfrm>
            <a:off x="0" y="1600200"/>
            <a:ext cx="8610600" cy="609600"/>
          </a:xfrm>
        </p:spPr>
        <p:txBody>
          <a:bodyPr/>
          <a:lstStyle/>
          <a:p>
            <a:r>
              <a:rPr lang="en-US" dirty="0"/>
              <a:t>Thyroid hormone thyroxine:</a:t>
            </a:r>
          </a:p>
        </p:txBody>
      </p:sp>
      <p:pic>
        <p:nvPicPr>
          <p:cNvPr id="29698" name="Picture 2" descr="Iodine is an essential constituent of the thyroid hormone thyrox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2157413"/>
            <a:ext cx="757237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58938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US" dirty="0">
                <a:solidFill>
                  <a:schemeClr val="bg1"/>
                </a:solidFill>
                <a:latin typeface="Calibri"/>
              </a:rPr>
              <a:t>25.3</a:t>
            </a:r>
            <a:r>
              <a:rPr lang="en-US" spc="3000" dirty="0">
                <a:solidFill>
                  <a:srgbClr val="FF0000"/>
                </a:solidFill>
                <a:latin typeface="Calibri"/>
              </a:rPr>
              <a:t> </a:t>
            </a:r>
            <a:r>
              <a:rPr lang="en-US" dirty="0">
                <a:solidFill>
                  <a:srgbClr val="CE171F"/>
                </a:solidFill>
                <a:latin typeface="Calibri"/>
              </a:rPr>
              <a:t>Carbon (1) - Appendix</a:t>
            </a:r>
            <a:endParaRPr lang="en-IN" dirty="0">
              <a:solidFill>
                <a:srgbClr val="CE171F"/>
              </a:solidFill>
            </a:endParaRPr>
          </a:p>
        </p:txBody>
      </p:sp>
      <p:sp>
        <p:nvSpPr>
          <p:cNvPr id="4" name="Content Placeholder 3"/>
          <p:cNvSpPr>
            <a:spLocks noGrp="1"/>
          </p:cNvSpPr>
          <p:nvPr>
            <p:ph sz="quarter" idx="12"/>
          </p:nvPr>
        </p:nvSpPr>
        <p:spPr>
          <a:xfrm>
            <a:off x="0" y="1143000"/>
            <a:ext cx="1752600" cy="381000"/>
          </a:xfrm>
        </p:spPr>
        <p:txBody>
          <a:bodyPr/>
          <a:lstStyle/>
          <a:p>
            <a:r>
              <a:rPr lang="en-US" sz="2800" dirty="0">
                <a:solidFill>
                  <a:srgbClr val="4F74A7"/>
                </a:solidFill>
              </a:rPr>
              <a:t>Carbon</a:t>
            </a:r>
          </a:p>
        </p:txBody>
      </p:sp>
      <p:pic>
        <p:nvPicPr>
          <p:cNvPr id="15" name="Picture 14" descr="The phase diagram of carbon is shown. Under atmospheric conditions, graphite is the stable form of carbon. Under high pressure, diamond is formed. At high temperature and low pressure, vapor is formed. At high temperature and high pressure, carbon takes its liquid for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9115" y="1143000"/>
            <a:ext cx="5420070" cy="5029200"/>
          </a:xfrm>
          <a:prstGeom prst="rect">
            <a:avLst/>
          </a:prstGeom>
          <a:ln>
            <a:noFill/>
          </a:ln>
          <a:effectLst/>
        </p:spPr>
      </p:pic>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762000" y="5638801"/>
                <a:ext cx="8153400" cy="533399"/>
              </a:xfrm>
              <a:solidFill>
                <a:schemeClr val="bg1"/>
              </a:solidFill>
            </p:spPr>
            <p:txBody>
              <a:bodyPr/>
              <a:lstStyle/>
              <a:p>
                <a14:m>
                  <m:oMath xmlns:m="http://schemas.openxmlformats.org/officeDocument/2006/math">
                    <m:r>
                      <m:rPr>
                        <m:sty m:val="p"/>
                      </m:rPr>
                      <a:rPr lang="en-IN" b="0" i="0" smtClean="0">
                        <a:latin typeface="Cambria Math" panose="02040503050406030204" pitchFamily="18" charset="0"/>
                      </a:rPr>
                      <m:t>C</m:t>
                    </m:r>
                    <m:d>
                      <m:dPr>
                        <m:ctrlPr>
                          <a:rPr lang="en-IN" b="0" i="1" smtClean="0">
                            <a:latin typeface="Cambria Math" panose="02040503050406030204" pitchFamily="18" charset="0"/>
                          </a:rPr>
                        </m:ctrlPr>
                      </m:dPr>
                      <m:e>
                        <m:r>
                          <m:rPr>
                            <m:sty m:val="p"/>
                          </m:rPr>
                          <a:rPr lang="en-IN" b="0" i="0" smtClean="0">
                            <a:latin typeface="Cambria Math" panose="02040503050406030204" pitchFamily="18" charset="0"/>
                          </a:rPr>
                          <m:t>diamond</m:t>
                        </m:r>
                      </m:e>
                    </m:d>
                    <m:r>
                      <a:rPr lang="en-IN" b="0" i="1"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C</m:t>
                    </m:r>
                    <m:r>
                      <a:rPr lang="en-IN" b="0" i="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graphite</m:t>
                    </m:r>
                    <m:r>
                      <a:rPr lang="en-IN" b="0" i="0" smtClean="0">
                        <a:latin typeface="Cambria Math" panose="02040503050406030204" pitchFamily="18" charset="0"/>
                        <a:ea typeface="Cambria Math" panose="02040503050406030204" pitchFamily="18" charset="0"/>
                      </a:rPr>
                      <m:t>)</m:t>
                    </m:r>
                  </m:oMath>
                </a14:m>
                <a:r>
                  <a:rPr lang="en-IN" dirty="0"/>
                  <a:t> 	</a:t>
                </a:r>
                <a14:m>
                  <m:oMath xmlns:m="http://schemas.openxmlformats.org/officeDocument/2006/math">
                    <m:r>
                      <a:rPr lang="en-IN" i="1" dirty="0" smtClean="0">
                        <a:latin typeface="Cambria Math" panose="02040503050406030204" pitchFamily="18" charset="0"/>
                        <a:ea typeface="Cambria Math" panose="02040503050406030204" pitchFamily="18" charset="0"/>
                      </a:rPr>
                      <m:t>∆</m:t>
                    </m:r>
                    <m:sSup>
                      <m:sSupPr>
                        <m:ctrlPr>
                          <a:rPr lang="en-IN" b="0" i="1" dirty="0" smtClean="0">
                            <a:latin typeface="Cambria Math" panose="02040503050406030204" pitchFamily="18" charset="0"/>
                            <a:ea typeface="Cambria Math" panose="02040503050406030204" pitchFamily="18" charset="0"/>
                          </a:rPr>
                        </m:ctrlPr>
                      </m:sSupPr>
                      <m:e>
                        <m:r>
                          <a:rPr lang="en-IN" b="0" i="1" dirty="0" smtClean="0">
                            <a:latin typeface="Cambria Math" panose="02040503050406030204" pitchFamily="18" charset="0"/>
                            <a:ea typeface="Cambria Math" panose="02040503050406030204" pitchFamily="18" charset="0"/>
                          </a:rPr>
                          <m:t>𝐺</m:t>
                        </m:r>
                      </m:e>
                      <m:sup>
                        <m:r>
                          <m:rPr>
                            <m:sty m:val="p"/>
                          </m:rPr>
                          <a:rPr lang="en-IN" b="0" i="0" dirty="0" smtClean="0">
                            <a:latin typeface="Cambria Math" panose="02040503050406030204" pitchFamily="18" charset="0"/>
                            <a:ea typeface="Cambria Math" panose="02040503050406030204" pitchFamily="18" charset="0"/>
                          </a:rPr>
                          <m:t>O</m:t>
                        </m:r>
                      </m:sup>
                    </m:sSup>
                    <m:r>
                      <a:rPr lang="en-IN" b="0" i="1" dirty="0" smtClean="0">
                        <a:latin typeface="Cambria Math" panose="02040503050406030204" pitchFamily="18" charset="0"/>
                        <a:ea typeface="Cambria Math" panose="02040503050406030204" pitchFamily="18" charset="0"/>
                      </a:rPr>
                      <m:t>=−</m:t>
                    </m:r>
                    <m:r>
                      <a:rPr lang="en-IN" b="0" i="0" dirty="0" smtClean="0">
                        <a:latin typeface="Cambria Math" panose="02040503050406030204" pitchFamily="18" charset="0"/>
                        <a:ea typeface="Cambria Math" panose="02040503050406030204" pitchFamily="18" charset="0"/>
                      </a:rPr>
                      <m:t>2.87 </m:t>
                    </m:r>
                    <m:r>
                      <m:rPr>
                        <m:sty m:val="p"/>
                      </m:rPr>
                      <a:rPr lang="en-IN" b="0" i="0" dirty="0" smtClean="0">
                        <a:latin typeface="Cambria Math" panose="02040503050406030204" pitchFamily="18" charset="0"/>
                        <a:ea typeface="Cambria Math" panose="02040503050406030204" pitchFamily="18" charset="0"/>
                      </a:rPr>
                      <m:t>kJ</m:t>
                    </m:r>
                    <m:r>
                      <a:rPr lang="en-IN" b="0" i="0" dirty="0" smtClean="0">
                        <a:latin typeface="Cambria Math" panose="02040503050406030204" pitchFamily="18" charset="0"/>
                        <a:ea typeface="Cambria Math" panose="02040503050406030204" pitchFamily="18" charset="0"/>
                      </a:rPr>
                      <m:t>/</m:t>
                    </m:r>
                    <m:r>
                      <m:rPr>
                        <m:sty m:val="p"/>
                      </m:rPr>
                      <a:rPr lang="en-IN" b="0" i="0" smtClean="0">
                        <a:latin typeface="Cambria Math" panose="02040503050406030204" pitchFamily="18" charset="0"/>
                        <a:ea typeface="Cambria Math" panose="02040503050406030204" pitchFamily="18" charset="0"/>
                      </a:rPr>
                      <m:t>mol</m:t>
                    </m:r>
                  </m:oMath>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762000" y="5638801"/>
                <a:ext cx="8153400" cy="533399"/>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4586844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(6) - Appendix</a:t>
            </a:r>
            <a:endParaRPr lang="en-IN" dirty="0">
              <a:solidFill>
                <a:srgbClr val="CE171F"/>
              </a:solidFill>
            </a:endParaRPr>
          </a:p>
        </p:txBody>
      </p:sp>
      <p:sp>
        <p:nvSpPr>
          <p:cNvPr id="17" name="Text Placeholder 16"/>
          <p:cNvSpPr>
            <a:spLocks noGrp="1"/>
          </p:cNvSpPr>
          <p:nvPr>
            <p:ph type="body" sz="quarter" idx="10"/>
          </p:nvPr>
        </p:nvSpPr>
        <p:spPr>
          <a:xfrm>
            <a:off x="0" y="1143000"/>
            <a:ext cx="1371600" cy="996696"/>
          </a:xfrm>
        </p:spPr>
        <p:txBody>
          <a:bodyPr/>
          <a:lstStyle/>
          <a:p>
            <a:pPr>
              <a:spcBef>
                <a:spcPts val="1200"/>
              </a:spcBef>
              <a:spcAft>
                <a:spcPts val="500"/>
              </a:spcAft>
            </a:pPr>
            <a:r>
              <a:rPr lang="en-US" dirty="0">
                <a:solidFill>
                  <a:srgbClr val="4F74A7"/>
                </a:solidFill>
                <a:latin typeface="Calibri" panose="020F0502020204030204" pitchFamily="34" charset="0"/>
                <a:cs typeface="Helvetica" panose="020B0604020202020204" pitchFamily="34" charset="0"/>
              </a:rPr>
              <a:t>Oxygen</a:t>
            </a:r>
          </a:p>
          <a:p>
            <a:pPr>
              <a:spcBef>
                <a:spcPts val="1200"/>
              </a:spcBef>
            </a:pPr>
            <a:r>
              <a:rPr lang="en-US" dirty="0">
                <a:solidFill>
                  <a:prstClr val="black"/>
                </a:solidFill>
              </a:rPr>
              <a:t>Ozone</a:t>
            </a:r>
          </a:p>
        </p:txBody>
      </p:sp>
      <p:pic>
        <p:nvPicPr>
          <p:cNvPr id="15" name="Picture 14" descr="O3 is prepared from O2 by electrical  discharge. The outside of the outer tube and the inside of the inner tube are coated with metal foils that are connected to a high-voltage source. (The metal foil on the inside of the inner tube is not shown.) During the electrical discharge, O2 gas is passed through the tube. The O3 gas formed exits from the upper right-hand tube, along with some unreacted O2 ga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308" y="2185416"/>
            <a:ext cx="7345384" cy="4291584"/>
          </a:xfrm>
          <a:prstGeom prst="rect">
            <a:avLst/>
          </a:prstGeom>
        </p:spPr>
      </p:pic>
    </p:spTree>
    <p:extLst>
      <p:ext uri="{BB962C8B-B14F-4D97-AF65-F5344CB8AC3E}">
        <p14:creationId xmlns:p14="http://schemas.microsoft.com/office/powerpoint/2010/main" val="4540178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(8) - Appendix</a:t>
            </a:r>
            <a:endParaRPr lang="en-IN" dirty="0">
              <a:solidFill>
                <a:srgbClr val="CE171F"/>
              </a:solidFill>
            </a:endParaRPr>
          </a:p>
        </p:txBody>
      </p:sp>
      <p:sp>
        <p:nvSpPr>
          <p:cNvPr id="17" name="Text Placeholder 16"/>
          <p:cNvSpPr>
            <a:spLocks noGrp="1"/>
          </p:cNvSpPr>
          <p:nvPr>
            <p:ph type="body" sz="quarter" idx="10"/>
          </p:nvPr>
        </p:nvSpPr>
        <p:spPr>
          <a:xfrm>
            <a:off x="3048" y="1143000"/>
            <a:ext cx="1444752" cy="685800"/>
          </a:xfrm>
        </p:spPr>
        <p:txBody>
          <a:bodyPr/>
          <a:lstStyle/>
          <a:p>
            <a:r>
              <a:rPr lang="en-IN" dirty="0">
                <a:solidFill>
                  <a:srgbClr val="4F74A7"/>
                </a:solidFill>
                <a:latin typeface="Calibri" panose="020F0502020204030204" pitchFamily="34" charset="0"/>
                <a:cs typeface="Helvetica" panose="020B0604020202020204" pitchFamily="34" charset="0"/>
              </a:rPr>
              <a:t>Sulfur</a:t>
            </a:r>
          </a:p>
        </p:txBody>
      </p:sp>
      <p:pic>
        <p:nvPicPr>
          <p:cNvPr id="14" name="Picture 13" descr="In the Frasch process, three concentric pipes are inserted into a hole drilled down to the sulfur deposit. Superheated water is forced down the outer pipe into the sulfur, causing it to melt. Molten sulfur is then forced up the middle pipe by compressed ai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2039" y="538887"/>
            <a:ext cx="5299921" cy="5780227"/>
          </a:xfrm>
          <a:prstGeom prst="rect">
            <a:avLst/>
          </a:prstGeom>
        </p:spPr>
      </p:pic>
    </p:spTree>
    <p:extLst>
      <p:ext uri="{BB962C8B-B14F-4D97-AF65-F5344CB8AC3E}">
        <p14:creationId xmlns:p14="http://schemas.microsoft.com/office/powerpoint/2010/main" val="3489084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66700" y="0"/>
            <a:ext cx="8724900" cy="609600"/>
          </a:xfrm>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a:t>
            </a:r>
            <a:endParaRPr lang="en-IN" dirty="0">
              <a:solidFill>
                <a:srgbClr val="CE171F"/>
              </a:solidFill>
            </a:endParaRPr>
          </a:p>
        </p:txBody>
      </p:sp>
      <p:sp>
        <p:nvSpPr>
          <p:cNvPr id="16" name="Text Placeholder 15"/>
          <p:cNvSpPr>
            <a:spLocks noGrp="1"/>
          </p:cNvSpPr>
          <p:nvPr>
            <p:ph type="body" sz="quarter" idx="11"/>
          </p:nvPr>
        </p:nvSpPr>
        <p:spPr/>
        <p:txBody>
          <a:bodyPr/>
          <a:lstStyle/>
          <a:p>
            <a:r>
              <a:rPr lang="en-IN" b="1" dirty="0">
                <a:solidFill>
                  <a:srgbClr val="4F74A7"/>
                </a:solidFill>
              </a:rPr>
              <a:t>Topics</a:t>
            </a:r>
          </a:p>
        </p:txBody>
      </p:sp>
      <p:sp>
        <p:nvSpPr>
          <p:cNvPr id="17" name="Text Placeholder 16"/>
          <p:cNvSpPr>
            <a:spLocks noGrp="1"/>
          </p:cNvSpPr>
          <p:nvPr>
            <p:ph type="body" sz="quarter" idx="10"/>
          </p:nvPr>
        </p:nvSpPr>
        <p:spPr>
          <a:xfrm>
            <a:off x="838200" y="1828800"/>
            <a:ext cx="7543800" cy="1905000"/>
          </a:xfrm>
        </p:spPr>
        <p:txBody>
          <a:bodyPr/>
          <a:lstStyle/>
          <a:p>
            <a:pPr algn="ctr" fontAlgn="t">
              <a:spcBef>
                <a:spcPts val="0"/>
              </a:spcBef>
            </a:pPr>
            <a:r>
              <a:rPr lang="en-US" dirty="0"/>
              <a:t>Binary Hydrides</a:t>
            </a:r>
            <a:endParaRPr lang="en-IN" dirty="0"/>
          </a:p>
          <a:p>
            <a:pPr algn="ctr" fontAlgn="t">
              <a:spcBef>
                <a:spcPts val="0"/>
              </a:spcBef>
            </a:pPr>
            <a:r>
              <a:rPr lang="en-US" dirty="0"/>
              <a:t>Isotopes of Hydrogen</a:t>
            </a:r>
            <a:endParaRPr lang="en-IN" dirty="0"/>
          </a:p>
          <a:p>
            <a:pPr algn="ctr">
              <a:spcBef>
                <a:spcPts val="0"/>
              </a:spcBef>
            </a:pPr>
            <a:r>
              <a:rPr lang="en-US" dirty="0"/>
              <a:t>Hydrogenation</a:t>
            </a:r>
            <a:endParaRPr lang="en-IN" dirty="0"/>
          </a:p>
          <a:p>
            <a:pPr algn="ctr">
              <a:spcBef>
                <a:spcPts val="0"/>
              </a:spcBef>
            </a:pPr>
            <a:r>
              <a:rPr lang="en-US" dirty="0"/>
              <a:t>The Hydrogen Economy</a:t>
            </a:r>
            <a:endParaRPr lang="en-IN" dirty="0"/>
          </a:p>
        </p:txBody>
      </p:sp>
    </p:spTree>
    <p:extLst>
      <p:ext uri="{BB962C8B-B14F-4D97-AF65-F5344CB8AC3E}">
        <p14:creationId xmlns:p14="http://schemas.microsoft.com/office/powerpoint/2010/main" val="5914967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tabLst>
                <a:tab pos="1143000" algn="l"/>
              </a:tabLst>
            </a:pPr>
            <a:r>
              <a:rPr lang="en-IN" dirty="0">
                <a:solidFill>
                  <a:schemeClr val="bg1"/>
                </a:solidFill>
              </a:rPr>
              <a:t>25.5</a:t>
            </a:r>
            <a:r>
              <a:rPr lang="en-IN" spc="3500" dirty="0">
                <a:solidFill>
                  <a:schemeClr val="bg1"/>
                </a:solidFill>
              </a:rPr>
              <a:t>	</a:t>
            </a:r>
            <a:r>
              <a:rPr lang="en-US" dirty="0">
                <a:solidFill>
                  <a:srgbClr val="CE171F"/>
                </a:solidFill>
                <a:latin typeface="Calibri"/>
              </a:rPr>
              <a:t>Oxygen and Sulfur (10) - Appendix</a:t>
            </a:r>
            <a:endParaRPr lang="en-IN" dirty="0">
              <a:solidFill>
                <a:srgbClr val="CE171F"/>
              </a:solidFill>
            </a:endParaRPr>
          </a:p>
        </p:txBody>
      </p:sp>
      <p:sp>
        <p:nvSpPr>
          <p:cNvPr id="15" name="Text Placeholder 14"/>
          <p:cNvSpPr>
            <a:spLocks noGrp="1"/>
          </p:cNvSpPr>
          <p:nvPr>
            <p:ph type="body" sz="quarter" idx="11"/>
          </p:nvPr>
        </p:nvSpPr>
        <p:spPr>
          <a:xfrm>
            <a:off x="0" y="1066800"/>
            <a:ext cx="1219200"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Sulfur</a:t>
            </a:r>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10"/>
              </p:nvPr>
            </p:nvSpPr>
            <p:spPr>
              <a:xfrm>
                <a:off x="0" y="1524000"/>
                <a:ext cx="9144000" cy="4038600"/>
              </a:xfrm>
            </p:spPr>
            <p:txBody>
              <a:bodyPr/>
              <a:lstStyle/>
              <a:p>
                <a:pPr indent="57150" algn="ctr">
                  <a:spcAft>
                    <a:spcPts val="4800"/>
                  </a:spcAft>
                  <a:tabLst>
                    <a:tab pos="914400"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FeS</m:t>
                      </m:r>
                      <m:d>
                        <m:dPr>
                          <m:ctrlPr>
                            <a:rPr lang="en-IN" b="0" i="1" smtClean="0">
                              <a:latin typeface="Cambria Math" panose="02040503050406030204" pitchFamily="18" charset="0"/>
                            </a:rPr>
                          </m:ctrlPr>
                        </m:dPr>
                        <m:e>
                          <m:r>
                            <a:rPr lang="en-IN" b="0" i="1" smtClean="0">
                              <a:latin typeface="Cambria Math" panose="02040503050406030204" pitchFamily="18" charset="0"/>
                            </a:rPr>
                            <m:t>𝑠</m:t>
                          </m:r>
                        </m:e>
                      </m:d>
                      <m:r>
                        <a:rPr lang="en-IN" b="0" i="0" smtClean="0">
                          <a:latin typeface="Cambria Math" panose="02040503050406030204" pitchFamily="18" charset="0"/>
                        </a:rPr>
                        <m:t>+</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SO</m:t>
                      </m:r>
                      <m:r>
                        <a:rPr lang="en-IN" b="0" i="0" baseline="-25000" smtClean="0">
                          <a:latin typeface="Cambria Math" panose="02040503050406030204" pitchFamily="18" charset="0"/>
                        </a:rPr>
                        <m:t>4</m:t>
                      </m:r>
                      <m:d>
                        <m:dPr>
                          <m:ctrlPr>
                            <a:rPr lang="en-US" b="0"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ea typeface="Cambria Math" panose="02040503050406030204" pitchFamily="18" charset="0"/>
                        </a:rPr>
                        <m:t>→</m:t>
                      </m:r>
                      <m:r>
                        <m:rPr>
                          <m:nor/>
                        </m:rPr>
                        <a:rPr lang="en-IN" dirty="0"/>
                        <m:t>FeSO</m:t>
                      </m:r>
                      <m:r>
                        <m:rPr>
                          <m:nor/>
                        </m:rPr>
                        <a:rPr lang="en-IN" baseline="-25000" dirty="0"/>
                        <m:t>4</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𝑎𝑞</m:t>
                          </m:r>
                        </m:e>
                      </m:d>
                      <m:r>
                        <a:rPr lang="en-IN" i="1" dirty="0" smtClean="0">
                          <a:latin typeface="Cambria Math" panose="02040503050406030204" pitchFamily="18" charset="0"/>
                          <a:ea typeface="Cambria Math" panose="02040503050406030204" pitchFamily="18" charset="0"/>
                        </a:rPr>
                        <m:t>+</m:t>
                      </m:r>
                      <m:r>
                        <m:rPr>
                          <m:nor/>
                        </m:rPr>
                        <a:rPr lang="en-IN" dirty="0"/>
                        <m:t>H</m:t>
                      </m:r>
                      <m:r>
                        <m:rPr>
                          <m:nor/>
                        </m:rPr>
                        <a:rPr lang="en-IN" baseline="-25000" dirty="0"/>
                        <m:t>2</m:t>
                      </m:r>
                      <m:r>
                        <m:rPr>
                          <m:nor/>
                        </m:rPr>
                        <a:rPr lang="en-IN" dirty="0"/>
                        <m:t>S</m:t>
                      </m:r>
                      <m:d>
                        <m:dPr>
                          <m:ctrlPr>
                            <a:rPr lang="en-IN" i="1" dirty="0" smtClean="0">
                              <a:latin typeface="Cambria Math" panose="02040503050406030204" pitchFamily="18" charset="0"/>
                            </a:rPr>
                          </m:ctrlPr>
                        </m:dPr>
                        <m:e>
                          <m:r>
                            <a:rPr lang="en-US" b="0" i="1" dirty="0" smtClean="0">
                              <a:latin typeface="Cambria Math" panose="02040503050406030204" pitchFamily="18" charset="0"/>
                            </a:rPr>
                            <m:t>𝑔</m:t>
                          </m:r>
                        </m:e>
                      </m:d>
                    </m:oMath>
                  </m:oMathPara>
                </a14:m>
                <a:endParaRPr lang="en-IN" dirty="0"/>
              </a:p>
              <a:p>
                <a:pPr indent="57150" algn="ctr">
                  <a:spcAft>
                    <a:spcPts val="4800"/>
                  </a:spcAft>
                  <a:tabLst>
                    <a:tab pos="914400" algn="l"/>
                  </a:tabLst>
                </a:pPr>
                <a14:m>
                  <m:oMathPara xmlns:m="http://schemas.openxmlformats.org/officeDocument/2006/math">
                    <m:oMathParaPr>
                      <m:jc m:val="centerGroup"/>
                    </m:oMathParaPr>
                    <m:oMath xmlns:m="http://schemas.openxmlformats.org/officeDocument/2006/math">
                      <m:r>
                        <m:rPr>
                          <m:sty m:val="p"/>
                        </m:rPr>
                        <a:rPr lang="en-IN" b="0" i="0" smtClean="0">
                          <a:latin typeface="Cambria Math" panose="02040503050406030204" pitchFamily="18" charset="0"/>
                        </a:rPr>
                        <m:t>CH</m:t>
                      </m:r>
                      <m:r>
                        <a:rPr lang="en-IN" b="0" i="0" baseline="-25000" smtClean="0">
                          <a:latin typeface="Cambria Math" panose="02040503050406030204" pitchFamily="18" charset="0"/>
                        </a:rPr>
                        <m:t>3</m:t>
                      </m:r>
                      <m:r>
                        <m:rPr>
                          <m:sty m:val="p"/>
                        </m:rPr>
                        <a:rPr lang="en-IN" b="0" i="0" smtClean="0">
                          <a:latin typeface="Cambria Math" panose="02040503050406030204" pitchFamily="18" charset="0"/>
                        </a:rPr>
                        <m:t>CSNH</m:t>
                      </m:r>
                      <m:r>
                        <a:rPr lang="en-IN" b="0" i="0" baseline="-25000" smtClean="0">
                          <a:latin typeface="Cambria Math" panose="02040503050406030204" pitchFamily="18" charset="0"/>
                        </a:rPr>
                        <m:t>2</m:t>
                      </m:r>
                      <m:r>
                        <a:rPr lang="en-IN" b="0" i="0" smtClean="0">
                          <a:latin typeface="Cambria Math" panose="02040503050406030204" pitchFamily="18" charset="0"/>
                        </a:rPr>
                        <m:t>+2</m:t>
                      </m:r>
                      <m:r>
                        <m:rPr>
                          <m:sty m:val="p"/>
                        </m:rPr>
                        <a:rPr lang="en-IN" b="0" i="0" smtClean="0">
                          <a:latin typeface="Cambria Math" panose="02040503050406030204" pitchFamily="18" charset="0"/>
                        </a:rPr>
                        <m:t>H</m:t>
                      </m:r>
                      <m:r>
                        <a:rPr lang="en-IN" b="0" i="0" baseline="-25000" smtClean="0">
                          <a:latin typeface="Cambria Math" panose="02040503050406030204" pitchFamily="18" charset="0"/>
                        </a:rPr>
                        <m:t>2</m:t>
                      </m:r>
                      <m:r>
                        <m:rPr>
                          <m:sty m:val="p"/>
                        </m:rPr>
                        <a:rPr lang="en-IN" b="0" i="0" smtClean="0">
                          <a:latin typeface="Cambria Math" panose="02040503050406030204" pitchFamily="18" charset="0"/>
                        </a:rPr>
                        <m:t>O</m:t>
                      </m:r>
                      <m:r>
                        <a:rPr lang="en-IN" b="0" i="0" smtClean="0">
                          <a:latin typeface="Cambria Math" panose="02040503050406030204" pitchFamily="18" charset="0"/>
                        </a:rPr>
                        <m:t>+ </m:t>
                      </m:r>
                      <m:sSup>
                        <m:sSupPr>
                          <m:ctrlPr>
                            <a:rPr lang="en-IN" b="0" i="1" smtClean="0">
                              <a:latin typeface="Cambria Math" panose="02040503050406030204" pitchFamily="18" charset="0"/>
                            </a:rPr>
                          </m:ctrlPr>
                        </m:sSupPr>
                        <m:e>
                          <m:r>
                            <m:rPr>
                              <m:sty m:val="p"/>
                            </m:rPr>
                            <a:rPr lang="en-IN" b="0" i="0" smtClean="0">
                              <a:latin typeface="Cambria Math" panose="02040503050406030204" pitchFamily="18" charset="0"/>
                            </a:rPr>
                            <m:t>H</m:t>
                          </m:r>
                        </m:e>
                        <m:sup>
                          <m:r>
                            <a:rPr lang="en-IN" b="0" i="1" smtClean="0">
                              <a:latin typeface="Cambria Math" panose="02040503050406030204" pitchFamily="18" charset="0"/>
                            </a:rPr>
                            <m:t>+</m:t>
                          </m:r>
                        </m:sup>
                      </m:sSup>
                      <m:r>
                        <a:rPr lang="en-IN" b="0" i="1" smtClean="0">
                          <a:latin typeface="Cambria Math" panose="02040503050406030204" pitchFamily="18" charset="0"/>
                          <a:ea typeface="Cambria Math" panose="02040503050406030204" pitchFamily="18" charset="0"/>
                        </a:rPr>
                        <m:t>→</m:t>
                      </m:r>
                      <m:r>
                        <m:rPr>
                          <m:nor/>
                        </m:rPr>
                        <a:rPr lang="en-IN" dirty="0"/>
                        <m:t>CH</m:t>
                      </m:r>
                      <m:r>
                        <m:rPr>
                          <m:nor/>
                        </m:rPr>
                        <a:rPr lang="en-IN" baseline="-25000" dirty="0"/>
                        <m:t>3</m:t>
                      </m:r>
                      <m:r>
                        <m:rPr>
                          <m:nor/>
                        </m:rPr>
                        <a:rPr lang="en-IN" dirty="0"/>
                        <m:t>COOH</m:t>
                      </m:r>
                      <m:r>
                        <m:rPr>
                          <m:nor/>
                        </m:rPr>
                        <a:rPr lang="en-IN" dirty="0"/>
                        <m:t> + </m:t>
                      </m:r>
                      <m:r>
                        <m:rPr>
                          <m:nor/>
                        </m:rPr>
                        <a:rPr lang="en-IN" dirty="0"/>
                        <m:t>H</m:t>
                      </m:r>
                      <m:r>
                        <m:rPr>
                          <m:nor/>
                        </m:rPr>
                        <a:rPr lang="en-IN" baseline="-25000" dirty="0"/>
                        <m:t>2</m:t>
                      </m:r>
                      <m:r>
                        <m:rPr>
                          <m:nor/>
                        </m:rPr>
                        <a:rPr lang="en-IN" dirty="0"/>
                        <m:t>S</m:t>
                      </m:r>
                      <m:r>
                        <m:rPr>
                          <m:nor/>
                        </m:rPr>
                        <a:rPr lang="en-IN" dirty="0"/>
                        <m:t> + </m:t>
                      </m:r>
                      <m:r>
                        <m:rPr>
                          <m:sty m:val="p"/>
                        </m:rPr>
                        <a:rPr lang="en-IN">
                          <a:latin typeface="Cambria Math" panose="02040503050406030204" pitchFamily="18" charset="0"/>
                        </a:rPr>
                        <m:t>N</m:t>
                      </m:r>
                      <m:sSubSup>
                        <m:sSubSupPr>
                          <m:ctrlPr>
                            <a:rPr lang="en-IN" i="1">
                              <a:latin typeface="Cambria Math" panose="02040503050406030204" pitchFamily="18" charset="0"/>
                            </a:rPr>
                          </m:ctrlPr>
                        </m:sSubSupPr>
                        <m:e>
                          <m:r>
                            <m:rPr>
                              <m:sty m:val="p"/>
                            </m:rPr>
                            <a:rPr lang="en-IN">
                              <a:latin typeface="Cambria Math" panose="02040503050406030204" pitchFamily="18" charset="0"/>
                            </a:rPr>
                            <m:t>H</m:t>
                          </m:r>
                        </m:e>
                        <m:sub>
                          <m:r>
                            <a:rPr lang="en-IN" i="1">
                              <a:latin typeface="Cambria Math" panose="02040503050406030204" pitchFamily="18" charset="0"/>
                            </a:rPr>
                            <m:t>4</m:t>
                          </m:r>
                        </m:sub>
                        <m:sup>
                          <m:r>
                            <a:rPr lang="en-IN" i="1">
                              <a:latin typeface="Cambria Math" panose="02040503050406030204" pitchFamily="18" charset="0"/>
                            </a:rPr>
                            <m:t>+</m:t>
                          </m:r>
                        </m:sup>
                      </m:sSubSup>
                    </m:oMath>
                  </m:oMathPara>
                </a14:m>
                <a:endParaRPr lang="en-IN"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10"/>
              </p:nvPr>
            </p:nvSpPr>
            <p:spPr>
              <a:xfrm>
                <a:off x="0" y="1524000"/>
                <a:ext cx="9144000" cy="4038600"/>
              </a:xfrm>
              <a:blipFill rotWithShape="0">
                <a:blip r:embed="rId2"/>
                <a:stretch>
                  <a:fillRect/>
                </a:stretch>
              </a:blipFill>
            </p:spPr>
            <p:txBody>
              <a:bodyPr/>
              <a:lstStyle/>
              <a:p>
                <a:r>
                  <a:rPr lang="en-US">
                    <a:noFill/>
                  </a:rPr>
                  <a:t> </a:t>
                </a:r>
              </a:p>
            </p:txBody>
          </p:sp>
        </mc:Fallback>
      </mc:AlternateContent>
      <p:pic>
        <p:nvPicPr>
          <p:cNvPr id="14340" name="Picture 4" descr="Thioacetaminde is composed of a CH3 group bound to a C atom, which is double bonded to an S atom and single bonded to NH2. Acetic acid is composed of a CH3 bonded to a COOH group. Thioacetamide reacts with 2H2O and H+ to yield acetic acid, H2S and NH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668" y="3846424"/>
            <a:ext cx="8992664" cy="1594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95023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(7) - Appendix</a:t>
            </a:r>
            <a:endParaRPr lang="en-IN" dirty="0">
              <a:solidFill>
                <a:srgbClr val="CE171F"/>
              </a:solidFill>
            </a:endParaRPr>
          </a:p>
        </p:txBody>
      </p:sp>
      <p:sp>
        <p:nvSpPr>
          <p:cNvPr id="17" name="Text Placeholder 16"/>
          <p:cNvSpPr>
            <a:spLocks noGrp="1"/>
          </p:cNvSpPr>
          <p:nvPr>
            <p:ph type="body" sz="quarter" idx="10"/>
          </p:nvPr>
        </p:nvSpPr>
        <p:spPr>
          <a:xfrm>
            <a:off x="0" y="1066800"/>
            <a:ext cx="8991600" cy="533400"/>
          </a:xfrm>
        </p:spPr>
        <p:txBody>
          <a:bodyPr/>
          <a:lstStyle/>
          <a:p>
            <a:pPr>
              <a:spcAft>
                <a:spcPts val="500"/>
              </a:spcAft>
            </a:pPr>
            <a:r>
              <a:rPr lang="en-US" dirty="0">
                <a:solidFill>
                  <a:srgbClr val="4F74A7"/>
                </a:solidFill>
                <a:latin typeface="Calibri" panose="020F0502020204030204" pitchFamily="34" charset="0"/>
                <a:cs typeface="Helvetica" panose="020B0604020202020204" pitchFamily="34" charset="0"/>
              </a:rPr>
              <a:t>Preparation and General Properties of the Halogens</a:t>
            </a:r>
            <a:endParaRPr lang="en-IN" dirty="0">
              <a:solidFill>
                <a:srgbClr val="4F74A7"/>
              </a:solidFill>
              <a:latin typeface="Calibri" panose="020F0502020204030204" pitchFamily="34" charset="0"/>
              <a:cs typeface="Helvetica" panose="020B0604020202020204" pitchFamily="34" charset="0"/>
            </a:endParaRPr>
          </a:p>
        </p:txBody>
      </p:sp>
      <p:pic>
        <p:nvPicPr>
          <p:cNvPr id="15" name="Picture 14" descr="Fluorine is prepared by electrolyzing liquid hydrogen fluoride containing potassium fluoride to increase its conductivity, at about 70°C. Because H2 and F2 form an explosive mixture, these gases must be separated from each oth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6579" y="1600200"/>
            <a:ext cx="6836406" cy="4839006"/>
          </a:xfrm>
          <a:prstGeom prst="rect">
            <a:avLst/>
          </a:prstGeom>
        </p:spPr>
      </p:pic>
    </p:spTree>
    <p:extLst>
      <p:ext uri="{BB962C8B-B14F-4D97-AF65-F5344CB8AC3E}">
        <p14:creationId xmlns:p14="http://schemas.microsoft.com/office/powerpoint/2010/main" val="327170473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(8) - Appendix</a:t>
            </a:r>
            <a:endParaRPr lang="en-IN" dirty="0">
              <a:solidFill>
                <a:srgbClr val="CE171F"/>
              </a:solidFill>
            </a:endParaRPr>
          </a:p>
        </p:txBody>
      </p:sp>
      <p:sp>
        <p:nvSpPr>
          <p:cNvPr id="16" name="Text Placeholder 15"/>
          <p:cNvSpPr>
            <a:spLocks noGrp="1"/>
          </p:cNvSpPr>
          <p:nvPr>
            <p:ph type="body" sz="quarter" idx="11"/>
          </p:nvPr>
        </p:nvSpPr>
        <p:spPr>
          <a:xfrm>
            <a:off x="0" y="1143000"/>
            <a:ext cx="8854868"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mc:AlternateContent xmlns:mc="http://schemas.openxmlformats.org/markup-compatibility/2006" xmlns:a14="http://schemas.microsoft.com/office/drawing/2010/main">
        <mc:Choice Requires="a14">
          <p:sp>
            <p:nvSpPr>
              <p:cNvPr id="17" name="Text Placeholder 16"/>
              <p:cNvSpPr>
                <a:spLocks noGrp="1"/>
              </p:cNvSpPr>
              <p:nvPr>
                <p:ph type="body" sz="quarter" idx="10"/>
              </p:nvPr>
            </p:nvSpPr>
            <p:spPr>
              <a:xfrm>
                <a:off x="0" y="1726664"/>
                <a:ext cx="9144000" cy="635536"/>
              </a:xfrm>
            </p:spPr>
            <p:txBody>
              <a:bodyPr/>
              <a:lstStyle/>
              <a:p>
                <a:pPr/>
                <a14:m>
                  <m:oMathPara xmlns:m="http://schemas.openxmlformats.org/officeDocument/2006/math">
                    <m:oMathParaPr>
                      <m:jc m:val="centerGroup"/>
                    </m:oMathParaPr>
                    <m:oMath xmlns:m="http://schemas.openxmlformats.org/officeDocument/2006/math">
                      <m:r>
                        <a:rPr lang="en-IN" sz="2400" b="0" i="0" smtClean="0">
                          <a:latin typeface="Cambria Math" panose="02040503050406030204" pitchFamily="18" charset="0"/>
                        </a:rPr>
                        <m:t>2</m:t>
                      </m:r>
                      <m:r>
                        <m:rPr>
                          <m:sty m:val="p"/>
                        </m:rPr>
                        <a:rPr lang="en-IN" sz="2400" b="0" i="0" smtClean="0">
                          <a:latin typeface="Cambria Math" panose="02040503050406030204" pitchFamily="18" charset="0"/>
                        </a:rPr>
                        <m:t>NaCl</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𝑎𝑞</m:t>
                          </m:r>
                        </m:e>
                      </m:d>
                      <m:r>
                        <a:rPr lang="en-IN" sz="2400" b="0" i="0" smtClean="0">
                          <a:latin typeface="Cambria Math" panose="02040503050406030204" pitchFamily="18" charset="0"/>
                        </a:rPr>
                        <m:t>+2</m:t>
                      </m:r>
                      <m:r>
                        <m:rPr>
                          <m:sty m:val="p"/>
                        </m:rPr>
                        <a:rPr lang="en-IN" sz="2400" b="0" i="0" smtClean="0">
                          <a:latin typeface="Cambria Math" panose="02040503050406030204" pitchFamily="18" charset="0"/>
                        </a:rPr>
                        <m:t>H</m:t>
                      </m:r>
                      <m:r>
                        <a:rPr lang="en-IN" sz="2400" b="0" i="0" baseline="-25000" smtClean="0">
                          <a:latin typeface="Cambria Math" panose="02040503050406030204" pitchFamily="18" charset="0"/>
                        </a:rPr>
                        <m:t>2</m:t>
                      </m:r>
                      <m:r>
                        <m:rPr>
                          <m:sty m:val="p"/>
                        </m:rPr>
                        <a:rPr lang="en-IN" sz="2400" b="0" i="0" smtClean="0">
                          <a:latin typeface="Cambria Math" panose="02040503050406030204" pitchFamily="18" charset="0"/>
                        </a:rPr>
                        <m:t>O</m:t>
                      </m:r>
                      <m:d>
                        <m:dPr>
                          <m:ctrlPr>
                            <a:rPr lang="en-IN" sz="2400" b="0" i="1" smtClean="0">
                              <a:latin typeface="Cambria Math" panose="02040503050406030204" pitchFamily="18" charset="0"/>
                            </a:rPr>
                          </m:ctrlPr>
                        </m:dPr>
                        <m:e>
                          <m:r>
                            <a:rPr lang="en-IN" sz="2400" b="0" i="1" smtClean="0">
                              <a:latin typeface="Cambria Math" panose="02040503050406030204" pitchFamily="18" charset="0"/>
                            </a:rPr>
                            <m:t>𝑙</m:t>
                          </m:r>
                        </m:e>
                      </m:d>
                      <m:groupChr>
                        <m:groupChrPr>
                          <m:chr m:val="→"/>
                          <m:vertJc m:val="bot"/>
                          <m:ctrlPr>
                            <a:rPr lang="en-IN" sz="2400" b="0" i="1" smtClean="0">
                              <a:latin typeface="Cambria Math" panose="02040503050406030204" pitchFamily="18" charset="0"/>
                            </a:rPr>
                          </m:ctrlPr>
                        </m:groupChrPr>
                        <m:e>
                          <m:r>
                            <m:rPr>
                              <m:sty m:val="p"/>
                              <m:brk m:alnAt="2"/>
                            </m:rPr>
                            <a:rPr lang="en-IN" sz="2400" b="0" i="0" smtClean="0">
                              <a:latin typeface="Cambria Math" panose="02040503050406030204" pitchFamily="18" charset="0"/>
                            </a:rPr>
                            <m:t>e</m:t>
                          </m:r>
                          <m:r>
                            <m:rPr>
                              <m:sty m:val="p"/>
                            </m:rPr>
                            <a:rPr lang="en-IN" sz="2400" b="0" i="0" smtClean="0">
                              <a:latin typeface="Cambria Math" panose="02040503050406030204" pitchFamily="18" charset="0"/>
                            </a:rPr>
                            <m:t>lectrolysis</m:t>
                          </m:r>
                        </m:e>
                      </m:groupChr>
                      <m:r>
                        <a:rPr lang="en-IN" sz="2400" i="1">
                          <a:latin typeface="Cambria Math" panose="02040503050406030204" pitchFamily="18" charset="0"/>
                        </a:rPr>
                        <m:t>2</m:t>
                      </m:r>
                      <m:r>
                        <m:rPr>
                          <m:sty m:val="p"/>
                        </m:rPr>
                        <a:rPr lang="en-IN" sz="2400">
                          <a:latin typeface="Cambria Math" panose="02040503050406030204" pitchFamily="18" charset="0"/>
                        </a:rPr>
                        <m:t>NaOH</m:t>
                      </m:r>
                      <m:d>
                        <m:dPr>
                          <m:ctrlPr>
                            <a:rPr lang="en-IN" sz="2400" i="1" smtClean="0">
                              <a:latin typeface="Cambria Math" panose="02040503050406030204" pitchFamily="18" charset="0"/>
                            </a:rPr>
                          </m:ctrlPr>
                        </m:dPr>
                        <m:e>
                          <m:r>
                            <a:rPr lang="en-US" sz="2400" b="0" i="1" smtClean="0">
                              <a:latin typeface="Cambria Math" panose="02040503050406030204" pitchFamily="18" charset="0"/>
                            </a:rPr>
                            <m:t>𝑎𝑞</m:t>
                          </m:r>
                        </m:e>
                      </m:d>
                      <m:r>
                        <a:rPr lang="en-IN" sz="2400" i="1" smtClean="0">
                          <a:latin typeface="Cambria Math" panose="02040503050406030204" pitchFamily="18" charset="0"/>
                          <a:ea typeface="Cambria Math" panose="02040503050406030204" pitchFamily="18" charset="0"/>
                        </a:rPr>
                        <m:t>+</m:t>
                      </m:r>
                      <m:r>
                        <m:rPr>
                          <m:nor/>
                        </m:rPr>
                        <a:rPr lang="en-IN" sz="2400" dirty="0"/>
                        <m:t>H</m:t>
                      </m:r>
                      <m:r>
                        <m:rPr>
                          <m:nor/>
                        </m:rPr>
                        <a:rPr lang="en-IN" sz="2400" baseline="-25000" dirty="0"/>
                        <m:t>2</m:t>
                      </m:r>
                      <m:d>
                        <m:dPr>
                          <m:ctrlPr>
                            <a:rPr lang="en-IN" sz="2400" i="1" dirty="0" smtClean="0">
                              <a:latin typeface="Cambria Math" panose="02040503050406030204" pitchFamily="18" charset="0"/>
                            </a:rPr>
                          </m:ctrlPr>
                        </m:dPr>
                        <m:e>
                          <m:r>
                            <a:rPr lang="en-US" sz="2400" b="0" i="1" dirty="0" smtClean="0">
                              <a:latin typeface="Cambria Math" panose="02040503050406030204" pitchFamily="18" charset="0"/>
                            </a:rPr>
                            <m:t>𝑔</m:t>
                          </m:r>
                        </m:e>
                      </m:d>
                      <m:r>
                        <m:rPr>
                          <m:nor/>
                        </m:rPr>
                        <a:rPr lang="en-IN" sz="2400" dirty="0"/>
                        <m:t> +</m:t>
                      </m:r>
                      <m:r>
                        <m:rPr>
                          <m:sty m:val="p"/>
                        </m:rPr>
                        <a:rPr lang="en-IN" sz="2400">
                          <a:latin typeface="Cambria Math" panose="02040503050406030204" pitchFamily="18" charset="0"/>
                        </a:rPr>
                        <m:t>C</m:t>
                      </m:r>
                      <m:r>
                        <m:rPr>
                          <m:sty m:val="p"/>
                        </m:rPr>
                        <a:rPr lang="en-US" sz="2400">
                          <a:latin typeface="Cambria Math" panose="02040503050406030204" pitchFamily="18" charset="0"/>
                        </a:rPr>
                        <m:t>l</m:t>
                      </m:r>
                      <m:r>
                        <m:rPr>
                          <m:nor/>
                        </m:rPr>
                        <a:rPr lang="en-IN" sz="2400" baseline="-25000" dirty="0"/>
                        <m:t>2</m:t>
                      </m:r>
                      <m:d>
                        <m:dPr>
                          <m:ctrlPr>
                            <a:rPr lang="en-IN" sz="2400" i="1" dirty="0" smtClean="0">
                              <a:latin typeface="Cambria Math" panose="02040503050406030204" pitchFamily="18" charset="0"/>
                            </a:rPr>
                          </m:ctrlPr>
                        </m:dPr>
                        <m:e>
                          <m:r>
                            <a:rPr lang="en-US" sz="2400" b="0" i="1" dirty="0" smtClean="0">
                              <a:latin typeface="Cambria Math" panose="02040503050406030204" pitchFamily="18" charset="0"/>
                            </a:rPr>
                            <m:t>𝑔</m:t>
                          </m:r>
                        </m:e>
                      </m:d>
                    </m:oMath>
                  </m:oMathPara>
                </a14:m>
                <a:endParaRPr lang="en-IN" sz="2400" dirty="0"/>
              </a:p>
            </p:txBody>
          </p:sp>
        </mc:Choice>
        <mc:Fallback xmlns="">
          <p:sp>
            <p:nvSpPr>
              <p:cNvPr id="17" name="Text Placeholder 16"/>
              <p:cNvSpPr>
                <a:spLocks noGrp="1" noRot="1" noChangeAspect="1" noMove="1" noResize="1" noEditPoints="1" noAdjustHandles="1" noChangeArrowheads="1" noChangeShapeType="1" noTextEdit="1"/>
              </p:cNvSpPr>
              <p:nvPr>
                <p:ph type="body" sz="quarter" idx="10"/>
              </p:nvPr>
            </p:nvSpPr>
            <p:spPr>
              <a:xfrm>
                <a:off x="0" y="1726664"/>
                <a:ext cx="9144000" cy="635536"/>
              </a:xfrm>
              <a:blipFill rotWithShape="0">
                <a:blip r:embed="rId2"/>
                <a:stretch>
                  <a:fillRect/>
                </a:stretch>
              </a:blipFill>
            </p:spPr>
            <p:txBody>
              <a:bodyPr/>
              <a:lstStyle/>
              <a:p>
                <a:r>
                  <a:rPr lang="en-US">
                    <a:noFill/>
                  </a:rPr>
                  <a:t> </a:t>
                </a:r>
              </a:p>
            </p:txBody>
          </p:sp>
        </mc:Fallback>
      </mc:AlternateContent>
      <p:pic>
        <p:nvPicPr>
          <p:cNvPr id="15" name="Picture 14" descr="A mercury cell is used in the chlor-alkali process. The cathode contains mercury. The sodium-mercury amalgam is treated with water outside the cell to produce sodium hydroxide and hydrogen ga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80" y="2438401"/>
            <a:ext cx="7631510" cy="3962400"/>
          </a:xfrm>
          <a:prstGeom prst="rect">
            <a:avLst/>
          </a:prstGeom>
        </p:spPr>
      </p:pic>
    </p:spTree>
    <p:extLst>
      <p:ext uri="{BB962C8B-B14F-4D97-AF65-F5344CB8AC3E}">
        <p14:creationId xmlns:p14="http://schemas.microsoft.com/office/powerpoint/2010/main" val="325595643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pPr algn="l"/>
            <a:r>
              <a:rPr lang="en-IN" dirty="0">
                <a:solidFill>
                  <a:schemeClr val="bg2"/>
                </a:solidFill>
              </a:rPr>
              <a:t>25.6</a:t>
            </a:r>
            <a:r>
              <a:rPr lang="en-IN" spc="3500" dirty="0">
                <a:solidFill>
                  <a:schemeClr val="bg2"/>
                </a:solidFill>
              </a:rPr>
              <a:t> </a:t>
            </a:r>
            <a:r>
              <a:rPr lang="en-US" dirty="0">
                <a:solidFill>
                  <a:srgbClr val="CE171F"/>
                </a:solidFill>
                <a:latin typeface="Calibri"/>
              </a:rPr>
              <a:t>The Halogens (11) - Appendix</a:t>
            </a:r>
            <a:endParaRPr lang="en-IN" dirty="0">
              <a:solidFill>
                <a:srgbClr val="CE171F"/>
              </a:solidFill>
            </a:endParaRPr>
          </a:p>
        </p:txBody>
      </p:sp>
      <p:sp>
        <p:nvSpPr>
          <p:cNvPr id="17" name="Text Placeholder 16"/>
          <p:cNvSpPr>
            <a:spLocks noGrp="1"/>
          </p:cNvSpPr>
          <p:nvPr>
            <p:ph type="body" sz="quarter" idx="11"/>
          </p:nvPr>
        </p:nvSpPr>
        <p:spPr>
          <a:xfrm>
            <a:off x="-6096" y="1066800"/>
            <a:ext cx="8997696" cy="533400"/>
          </a:xfrm>
        </p:spPr>
        <p:txBody>
          <a:bodyPr/>
          <a:lstStyle/>
          <a:p>
            <a:pPr>
              <a:spcAft>
                <a:spcPts val="500"/>
              </a:spcAft>
            </a:pPr>
            <a:r>
              <a:rPr lang="en-US" sz="2800" dirty="0">
                <a:solidFill>
                  <a:srgbClr val="4F74A7"/>
                </a:solidFill>
                <a:latin typeface="Calibri" panose="020F0502020204030204" pitchFamily="34" charset="0"/>
                <a:cs typeface="Helvetica" panose="020B0604020202020204" pitchFamily="34" charset="0"/>
              </a:rPr>
              <a:t>Preparation and General Properties of the Halogens</a:t>
            </a:r>
          </a:p>
        </p:txBody>
      </p:sp>
      <p:pic>
        <p:nvPicPr>
          <p:cNvPr id="15" name="Picture 14" descr="A diaphragm cell is used in the chlor-alkali process. The asbestos diaphragm is permeable to the ions but not to the hydrogen and chlorine gases and so prevents the gases from mixing. During electrolysis, a positive pressure is applied on the anode side of the compartment to prevent the migration of the OH− ions from the cathode compartm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819" y="1524000"/>
            <a:ext cx="7224362" cy="4959096"/>
          </a:xfrm>
          <a:prstGeom prst="rect">
            <a:avLst/>
          </a:prstGeom>
        </p:spPr>
      </p:pic>
    </p:spTree>
    <p:extLst>
      <p:ext uri="{BB962C8B-B14F-4D97-AF65-F5344CB8AC3E}">
        <p14:creationId xmlns:p14="http://schemas.microsoft.com/office/powerpoint/2010/main" val="2452582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(1)</a:t>
            </a:r>
            <a:endParaRPr lang="en-IN" dirty="0">
              <a:solidFill>
                <a:srgbClr val="CE171F"/>
              </a:solidFill>
            </a:endParaRPr>
          </a:p>
        </p:txBody>
      </p:sp>
      <p:sp>
        <p:nvSpPr>
          <p:cNvPr id="16" name="Text Placeholder 15"/>
          <p:cNvSpPr>
            <a:spLocks noGrp="1"/>
          </p:cNvSpPr>
          <p:nvPr>
            <p:ph type="body" sz="quarter" idx="10"/>
          </p:nvPr>
        </p:nvSpPr>
        <p:spPr>
          <a:xfrm>
            <a:off x="0" y="990601"/>
            <a:ext cx="7543800" cy="457200"/>
          </a:xfrm>
        </p:spPr>
        <p:txBody>
          <a:bodyPr/>
          <a:lstStyle/>
          <a:p>
            <a:r>
              <a:rPr lang="en-US" dirty="0">
                <a:solidFill>
                  <a:srgbClr val="4F74A7"/>
                </a:solidFill>
                <a:latin typeface="Calibri" panose="020F0502020204030204" pitchFamily="34" charset="0"/>
                <a:cs typeface="Helvetica" panose="020B0604020202020204" pitchFamily="34" charset="0"/>
              </a:rPr>
              <a:t>Binary Hydrides</a:t>
            </a:r>
          </a:p>
        </p:txBody>
      </p:sp>
      <p:pic>
        <p:nvPicPr>
          <p:cNvPr id="14" name="Picture 13" descr="Small quantities of hydrogen gas can be prepared by combining zinc with dilute hydrochloric aci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9904" y="1447800"/>
            <a:ext cx="6915522" cy="4572000"/>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sz="quarter" idx="12"/>
              </p:nvPr>
            </p:nvSpPr>
            <p:spPr>
              <a:xfrm>
                <a:off x="1143000" y="5867400"/>
                <a:ext cx="6858000" cy="533398"/>
              </a:xfrm>
              <a:solidFill>
                <a:schemeClr val="bg1"/>
              </a:solidFill>
            </p:spPr>
            <p:txBody>
              <a:bodyPr/>
              <a:lstStyle/>
              <a:p>
                <a:pPr/>
                <a14:m>
                  <m:oMathPara xmlns:m="http://schemas.openxmlformats.org/officeDocument/2006/math">
                    <m:oMathParaPr>
                      <m:jc m:val="centerGroup"/>
                    </m:oMathParaPr>
                    <m:oMath xmlns:m="http://schemas.openxmlformats.org/officeDocument/2006/math">
                      <m:r>
                        <m:rPr>
                          <m:sty m:val="p"/>
                        </m:rPr>
                        <a:rPr lang="en-IN" sz="2800">
                          <a:latin typeface="Cambria Math" panose="02040503050406030204" pitchFamily="18" charset="0"/>
                        </a:rPr>
                        <m:t>Zn</m:t>
                      </m:r>
                      <m:d>
                        <m:dPr>
                          <m:ctrlPr>
                            <a:rPr lang="en-IN" sz="2800" i="1">
                              <a:latin typeface="Cambria Math" panose="02040503050406030204" pitchFamily="18" charset="0"/>
                            </a:rPr>
                          </m:ctrlPr>
                        </m:dPr>
                        <m:e>
                          <m:r>
                            <a:rPr lang="en-IN" sz="2800" i="1">
                              <a:latin typeface="Cambria Math" panose="02040503050406030204" pitchFamily="18" charset="0"/>
                            </a:rPr>
                            <m:t>𝑠</m:t>
                          </m:r>
                        </m:e>
                      </m:d>
                      <m:r>
                        <a:rPr lang="en-IN" sz="2800">
                          <a:latin typeface="Cambria Math" panose="02040503050406030204" pitchFamily="18" charset="0"/>
                        </a:rPr>
                        <m:t>+2</m:t>
                      </m:r>
                      <m:r>
                        <m:rPr>
                          <m:sty m:val="p"/>
                        </m:rPr>
                        <a:rPr lang="en-IN" sz="2800">
                          <a:latin typeface="Cambria Math" panose="02040503050406030204" pitchFamily="18" charset="0"/>
                        </a:rPr>
                        <m:t>HCl</m:t>
                      </m:r>
                      <m:d>
                        <m:dPr>
                          <m:ctrlPr>
                            <a:rPr lang="en-IN" sz="2800" i="1">
                              <a:latin typeface="Cambria Math" panose="02040503050406030204" pitchFamily="18" charset="0"/>
                            </a:rPr>
                          </m:ctrlPr>
                        </m:dPr>
                        <m:e>
                          <m:r>
                            <a:rPr lang="en-IN" sz="2800" i="1">
                              <a:latin typeface="Cambria Math" panose="02040503050406030204" pitchFamily="18" charset="0"/>
                            </a:rPr>
                            <m:t>𝑎𝑞</m:t>
                          </m:r>
                        </m:e>
                      </m:d>
                      <m:r>
                        <a:rPr lang="en-IN" sz="2800" i="1">
                          <a:latin typeface="Cambria Math" panose="02040503050406030204" pitchFamily="18" charset="0"/>
                          <a:ea typeface="Cambria Math" panose="02040503050406030204" pitchFamily="18" charset="0"/>
                        </a:rPr>
                        <m:t>⟶</m:t>
                      </m:r>
                      <m:r>
                        <m:rPr>
                          <m:sty m:val="p"/>
                        </m:rPr>
                        <a:rPr lang="en-IN" sz="2800">
                          <a:latin typeface="Cambria Math" panose="02040503050406030204" pitchFamily="18" charset="0"/>
                          <a:ea typeface="Cambria Math" panose="02040503050406030204" pitchFamily="18" charset="0"/>
                        </a:rPr>
                        <m:t>ZnCl</m:t>
                      </m:r>
                      <m:r>
                        <a:rPr lang="en-IN" sz="2800" baseline="-25000">
                          <a:latin typeface="Cambria Math" panose="02040503050406030204" pitchFamily="18" charset="0"/>
                          <a:ea typeface="Cambria Math" panose="02040503050406030204" pitchFamily="18" charset="0"/>
                        </a:rPr>
                        <m:t>2</m:t>
                      </m:r>
                      <m:d>
                        <m:dPr>
                          <m:ctrlPr>
                            <a:rPr lang="en-IN" sz="2800" i="1">
                              <a:latin typeface="Cambria Math" panose="02040503050406030204" pitchFamily="18" charset="0"/>
                              <a:ea typeface="Cambria Math" panose="02040503050406030204" pitchFamily="18" charset="0"/>
                            </a:rPr>
                          </m:ctrlPr>
                        </m:dPr>
                        <m:e>
                          <m:r>
                            <a:rPr lang="en-IN" sz="2800" i="1">
                              <a:latin typeface="Cambria Math" panose="02040503050406030204" pitchFamily="18" charset="0"/>
                              <a:ea typeface="Cambria Math" panose="02040503050406030204" pitchFamily="18" charset="0"/>
                            </a:rPr>
                            <m:t>𝑎𝑞</m:t>
                          </m:r>
                        </m:e>
                      </m:d>
                      <m:r>
                        <a:rPr lang="en-IN" sz="2800">
                          <a:latin typeface="Cambria Math" panose="02040503050406030204" pitchFamily="18" charset="0"/>
                          <a:ea typeface="Cambria Math" panose="02040503050406030204" pitchFamily="18" charset="0"/>
                        </a:rPr>
                        <m:t>+</m:t>
                      </m:r>
                      <m:r>
                        <m:rPr>
                          <m:sty m:val="p"/>
                        </m:rPr>
                        <a:rPr lang="en-IN" sz="2800">
                          <a:latin typeface="Cambria Math" panose="02040503050406030204" pitchFamily="18" charset="0"/>
                          <a:ea typeface="Cambria Math" panose="02040503050406030204" pitchFamily="18" charset="0"/>
                        </a:rPr>
                        <m:t>H</m:t>
                      </m:r>
                      <m:r>
                        <a:rPr lang="en-IN" sz="2800" baseline="-25000">
                          <a:latin typeface="Cambria Math" panose="02040503050406030204" pitchFamily="18" charset="0"/>
                          <a:ea typeface="Cambria Math" panose="02040503050406030204" pitchFamily="18" charset="0"/>
                        </a:rPr>
                        <m:t>2</m:t>
                      </m:r>
                      <m:r>
                        <a:rPr lang="en-IN" sz="2800">
                          <a:latin typeface="Cambria Math" panose="02040503050406030204" pitchFamily="18" charset="0"/>
                          <a:ea typeface="Cambria Math" panose="02040503050406030204" pitchFamily="18" charset="0"/>
                        </a:rPr>
                        <m:t>(</m:t>
                      </m:r>
                      <m:r>
                        <a:rPr lang="en-IN" sz="2800" i="1">
                          <a:latin typeface="Cambria Math" panose="02040503050406030204" pitchFamily="18" charset="0"/>
                          <a:ea typeface="Cambria Math" panose="02040503050406030204" pitchFamily="18" charset="0"/>
                        </a:rPr>
                        <m:t>𝑔</m:t>
                      </m:r>
                      <m:r>
                        <a:rPr lang="en-IN" sz="280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2"/>
              </p:nvPr>
            </p:nvSpPr>
            <p:spPr>
              <a:xfrm>
                <a:off x="1143000" y="5867400"/>
                <a:ext cx="6858000" cy="533398"/>
              </a:xfrm>
              <a:blipFill rotWithShape="0">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24780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pPr algn="l"/>
            <a:r>
              <a:rPr lang="en-US" dirty="0">
                <a:solidFill>
                  <a:schemeClr val="bg1"/>
                </a:solidFill>
                <a:latin typeface="Calibri"/>
              </a:rPr>
              <a:t>25.2</a:t>
            </a:r>
            <a:r>
              <a:rPr lang="en-US" spc="3000" dirty="0">
                <a:solidFill>
                  <a:srgbClr val="FF0000"/>
                </a:solidFill>
                <a:latin typeface="Calibri"/>
              </a:rPr>
              <a:t> </a:t>
            </a:r>
            <a:r>
              <a:rPr lang="en-US" dirty="0">
                <a:solidFill>
                  <a:srgbClr val="CE171F"/>
                </a:solidFill>
                <a:latin typeface="Calibri"/>
              </a:rPr>
              <a:t>Hydrogen (2)</a:t>
            </a:r>
            <a:endParaRPr lang="en-IN" dirty="0">
              <a:solidFill>
                <a:srgbClr val="CE171F"/>
              </a:solidFill>
            </a:endParaRPr>
          </a:p>
        </p:txBody>
      </p:sp>
      <p:sp>
        <p:nvSpPr>
          <p:cNvPr id="25" name="Text Placeholder 24"/>
          <p:cNvSpPr>
            <a:spLocks noGrp="1"/>
          </p:cNvSpPr>
          <p:nvPr>
            <p:ph type="body" sz="quarter" idx="11"/>
          </p:nvPr>
        </p:nvSpPr>
        <p:spPr>
          <a:xfrm>
            <a:off x="0" y="1066800"/>
            <a:ext cx="3505200" cy="533400"/>
          </a:xfrm>
        </p:spPr>
        <p:txBody>
          <a:bodyPr/>
          <a:lstStyle/>
          <a:p>
            <a:r>
              <a:rPr lang="en-US" sz="2800" dirty="0">
                <a:solidFill>
                  <a:srgbClr val="4F74A7"/>
                </a:solidFill>
                <a:latin typeface="Calibri" panose="020F0502020204030204" pitchFamily="34" charset="0"/>
                <a:cs typeface="Helvetica" panose="020B0604020202020204" pitchFamily="34" charset="0"/>
              </a:rPr>
              <a:t>Binary Hydrides</a:t>
            </a:r>
          </a:p>
        </p:txBody>
      </p:sp>
      <p:sp>
        <p:nvSpPr>
          <p:cNvPr id="24" name="Text Placeholder 23"/>
          <p:cNvSpPr>
            <a:spLocks noGrp="1"/>
          </p:cNvSpPr>
          <p:nvPr>
            <p:ph type="body" sz="quarter" idx="10"/>
          </p:nvPr>
        </p:nvSpPr>
        <p:spPr>
          <a:xfrm>
            <a:off x="0" y="1565016"/>
            <a:ext cx="8991600" cy="4835783"/>
          </a:xfrm>
        </p:spPr>
        <p:txBody>
          <a:bodyPr/>
          <a:lstStyle/>
          <a:p>
            <a:pPr>
              <a:spcAft>
                <a:spcPts val="2800"/>
              </a:spcAft>
            </a:pPr>
            <a:r>
              <a:rPr lang="en-US" i="1" dirty="0"/>
              <a:t>Binary hydrides </a:t>
            </a:r>
            <a:r>
              <a:rPr lang="en-US" dirty="0"/>
              <a:t>are compounds containing hydrogen and another element, either a metal or a nonmetal. </a:t>
            </a:r>
          </a:p>
          <a:p>
            <a:pPr>
              <a:spcAft>
                <a:spcPts val="2800"/>
              </a:spcAft>
            </a:pPr>
            <a:r>
              <a:rPr lang="en-US" dirty="0"/>
              <a:t>Depending on the structure and properties, these hydrides are broadly divided into three types: </a:t>
            </a:r>
          </a:p>
          <a:p>
            <a:pPr marL="514350" indent="-514350">
              <a:spcAft>
                <a:spcPts val="2800"/>
              </a:spcAft>
              <a:buAutoNum type="arabicParenBoth"/>
            </a:pPr>
            <a:r>
              <a:rPr lang="en-US" dirty="0"/>
              <a:t>ionic hydrides, </a:t>
            </a:r>
          </a:p>
          <a:p>
            <a:pPr marL="514350" indent="-514350">
              <a:spcAft>
                <a:spcPts val="2800"/>
              </a:spcAft>
              <a:buAutoNum type="arabicParenBoth"/>
            </a:pPr>
            <a:r>
              <a:rPr lang="en-US" dirty="0"/>
              <a:t>covalent hydrides, and</a:t>
            </a:r>
          </a:p>
          <a:p>
            <a:pPr marL="514350" indent="-514350">
              <a:buAutoNum type="arabicParenBoth"/>
            </a:pPr>
            <a:r>
              <a:rPr lang="en-US" dirty="0"/>
              <a:t>interstitial hydrides.</a:t>
            </a:r>
          </a:p>
        </p:txBody>
      </p:sp>
    </p:spTree>
    <p:extLst>
      <p:ext uri="{BB962C8B-B14F-4D97-AF65-F5344CB8AC3E}">
        <p14:creationId xmlns:p14="http://schemas.microsoft.com/office/powerpoint/2010/main" val="3721902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12726</TotalTime>
  <Words>1498</Words>
  <Application>Microsoft Office PowerPoint</Application>
  <PresentationFormat>On-screen Show (4:3)</PresentationFormat>
  <Paragraphs>520</Paragraphs>
  <Slides>73</Slides>
  <Notes>6</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73</vt:i4>
      </vt:variant>
    </vt:vector>
  </HeadingPairs>
  <TitlesOfParts>
    <vt:vector size="85" baseType="lpstr">
      <vt:lpstr>AngsanaUPC</vt:lpstr>
      <vt:lpstr>Arial</vt:lpstr>
      <vt:lpstr>Calibri</vt:lpstr>
      <vt:lpstr>Cambria Math</vt:lpstr>
      <vt:lpstr>Helvetica</vt:lpstr>
      <vt:lpstr>Times New Roman</vt:lpstr>
      <vt:lpstr>Wingdings</vt:lpstr>
      <vt:lpstr>Cover</vt:lpstr>
      <vt:lpstr>Sections</vt:lpstr>
      <vt:lpstr>Objectives</vt:lpstr>
      <vt:lpstr>Exposition</vt:lpstr>
      <vt:lpstr>Example</vt:lpstr>
      <vt:lpstr>Chemistry</vt:lpstr>
      <vt:lpstr>Nonmetallic Elements and Their Compounds </vt:lpstr>
      <vt:lpstr>25.1 General Properties of Nonmetals</vt:lpstr>
      <vt:lpstr>25.1 General Properties of Nonmetals (1)</vt:lpstr>
      <vt:lpstr>25.1 General Properties of Nonmetals (2)</vt:lpstr>
      <vt:lpstr>25.1 General Properties of Nonmetals (3)</vt:lpstr>
      <vt:lpstr>25.2 Hydrogen</vt:lpstr>
      <vt:lpstr>25.2 Hydrogen (1)</vt:lpstr>
      <vt:lpstr>25.2 Hydrogen (2)</vt:lpstr>
      <vt:lpstr>25.2 Hydrogen (3)</vt:lpstr>
      <vt:lpstr>25.2 Hydrogen (4)</vt:lpstr>
      <vt:lpstr>25.2 Hydrogen (5)</vt:lpstr>
      <vt:lpstr>25.2 Hydrogen (6)</vt:lpstr>
      <vt:lpstr>25.2 Hydrogen (7)</vt:lpstr>
      <vt:lpstr>25.2 Hydrogen (8)</vt:lpstr>
      <vt:lpstr>25.3 Carbon</vt:lpstr>
      <vt:lpstr>25.3 Carbon (1)</vt:lpstr>
      <vt:lpstr>25.3 Carbon (2)</vt:lpstr>
      <vt:lpstr>25.3 Carbon (3)</vt:lpstr>
      <vt:lpstr>25.3 Carbon (4)</vt:lpstr>
      <vt:lpstr>25.4 Nitrogen and Phosphorus</vt:lpstr>
      <vt:lpstr>25.4 Nitrogen and Phosphorus (1)</vt:lpstr>
      <vt:lpstr>25.4 Nitrogen and Phosphorus (2)</vt:lpstr>
      <vt:lpstr>25.4 Nitrogen and Phosphorus (3)</vt:lpstr>
      <vt:lpstr>25.4 Nitrogen and Phosphorus (4)</vt:lpstr>
      <vt:lpstr>25.4 Nitrogen and Phosphorus (5)</vt:lpstr>
      <vt:lpstr>25.4 Nitrogen and Phosphorus (6)</vt:lpstr>
      <vt:lpstr>25.4 Nitrogen and Phosphorus (7)</vt:lpstr>
      <vt:lpstr>25.4 Nitrogen and Phosphorus (8)</vt:lpstr>
      <vt:lpstr>25.4 Nitrogen and Phosphorus (9)</vt:lpstr>
      <vt:lpstr>25.4 Nitrogen and Phosphorus (10)</vt:lpstr>
      <vt:lpstr>25.4 Nitrogen and Phosphorus (11)</vt:lpstr>
      <vt:lpstr>25.4 Nitrogen and Phosphorus (12)</vt:lpstr>
      <vt:lpstr>25.5 Oxygen and Sulfur</vt:lpstr>
      <vt:lpstr>25.5 Oxygen and Sulfur (1)</vt:lpstr>
      <vt:lpstr>25.5 Oxygen and Sulfur (2)</vt:lpstr>
      <vt:lpstr>25.5 Oxygen and Sulfur (3)</vt:lpstr>
      <vt:lpstr>25.5 Oxygen and Sulfur (4)</vt:lpstr>
      <vt:lpstr>25.5 Oxygen and Sulfur (5)</vt:lpstr>
      <vt:lpstr>25.5 Oxygen and Sulfur (6)</vt:lpstr>
      <vt:lpstr>25.5 Oxygen and Sulfur (7)</vt:lpstr>
      <vt:lpstr>25.5 Oxygen and Sulfur (8)</vt:lpstr>
      <vt:lpstr>25.5 Oxygen and Sulfur (9)</vt:lpstr>
      <vt:lpstr>25.5 Oxygen and Sulfur (10)</vt:lpstr>
      <vt:lpstr>25.5 Oxygen and Sulfur (11)</vt:lpstr>
      <vt:lpstr>25.5 Oxygen and Sulfur (12)</vt:lpstr>
      <vt:lpstr>25.5 Oxygen and Sulfur (13)</vt:lpstr>
      <vt:lpstr>25.5 Oxygen and Sulfur (14)</vt:lpstr>
      <vt:lpstr>25.6 The Halogens</vt:lpstr>
      <vt:lpstr>25.6 The Halogens (1)</vt:lpstr>
      <vt:lpstr>25.6 The Halogens (2)</vt:lpstr>
      <vt:lpstr>25.6 The Halogens (3)</vt:lpstr>
      <vt:lpstr>25.6 The Halogens (4)</vt:lpstr>
      <vt:lpstr>25.6 The Halogens (5)</vt:lpstr>
      <vt:lpstr>25.6 The Halogens (6)</vt:lpstr>
      <vt:lpstr>25.6 The Halogens (7)</vt:lpstr>
      <vt:lpstr>25.6 The Halogens (8)</vt:lpstr>
      <vt:lpstr>25.6 The Halogens (9)</vt:lpstr>
      <vt:lpstr>25.6 The Halogens (10)</vt:lpstr>
      <vt:lpstr>25.6 The Halogens (11)</vt:lpstr>
      <vt:lpstr>25.6 The Halogens(12)</vt:lpstr>
      <vt:lpstr>25.6 The Halogens (13)</vt:lpstr>
      <vt:lpstr>25.6 The Halogens (14)</vt:lpstr>
      <vt:lpstr>25.6 The Halogens (15)</vt:lpstr>
      <vt:lpstr>25.6 The Halogens(16) </vt:lpstr>
      <vt:lpstr>25.6 The Halogens (17)</vt:lpstr>
      <vt:lpstr>25.3 Carbon (1) - Appendix</vt:lpstr>
      <vt:lpstr>25.5 Oxygen and Sulfur (6) - Appendix</vt:lpstr>
      <vt:lpstr>25.5 Oxygen and Sulfur (8) - Appendix</vt:lpstr>
      <vt:lpstr>25.5 Oxygen and Sulfur (10) - Appendix</vt:lpstr>
      <vt:lpstr>25.6 The Halogens (7) - Appendix</vt:lpstr>
      <vt:lpstr>25.6 The Halogens (8) - Appendix</vt:lpstr>
      <vt:lpstr>25.6 The Halogens (11)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24</dc:title>
  <dc:creator>Jon</dc:creator>
  <cp:lastModifiedBy>IVT_SYS13</cp:lastModifiedBy>
  <cp:revision>2303</cp:revision>
  <dcterms:created xsi:type="dcterms:W3CDTF">2012-08-06T19:10:39Z</dcterms:created>
  <dcterms:modified xsi:type="dcterms:W3CDTF">2019-02-02T04:38:22Z</dcterms:modified>
</cp:coreProperties>
</file>